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0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diagrams/data1.xml" ContentType="application/vnd.openxmlformats-officedocument.drawingml.diagramData+xml"/>
  <Override PartName="/ppt/slides/slide105.xml" ContentType="application/vnd.openxmlformats-officedocument.presentationml.slide+xml"/>
  <Override PartName="/ppt/slides/slide106.xml" ContentType="application/vnd.openxmlformats-officedocument.presentationml.slide+xml"/>
  <Override PartName="/ppt/diagrams/data4.xml" ContentType="application/vnd.openxmlformats-officedocument.drawingml.diagramData+xml"/>
  <Override PartName="/ppt/presentation.xml" ContentType="application/vnd.openxmlformats-officedocument.presentationml.presentation.main+xml"/>
  <Override PartName="/ppt/diagrams/data3.xml" ContentType="application/vnd.openxmlformats-officedocument.drawingml.diagramData+xml"/>
  <Override PartName="/ppt/diagrams/data2.xml" ContentType="application/vnd.openxmlformats-officedocument.drawingml.diagramData+xml"/>
  <Override PartName="/ppt/slides/slide104.xml" ContentType="application/vnd.openxmlformats-officedocument.presentationml.slide+xml"/>
  <Override PartName="/ppt/slideMasters/slideMaster2.xml" ContentType="application/vnd.openxmlformats-officedocument.presentationml.slideMaster+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notesSlides/notesSlide1.xml" ContentType="application/vnd.openxmlformats-officedocument.presentationml.notesSlide+xml"/>
  <Override PartName="/ppt/slideLayouts/slideLayout75.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notesSlides/notesSlide43.xml" ContentType="application/vnd.openxmlformats-officedocument.presentationml.notesSlide+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notesSlides/notesSlide44.xml" ContentType="application/vnd.openxmlformats-officedocument.presentationml.notesSlide+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Layouts/slideLayout76.xml" ContentType="application/vnd.openxmlformats-officedocument.presentationml.slideLayout+xml"/>
  <Override PartName="/ppt/charts/colors3.xml" ContentType="application/vnd.ms-office.chartcolorstyle+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2.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4.xml" ContentType="application/vnd.openxmlformats-officedocument.presentationml.tags+xml"/>
  <Override PartName="/ppt/tags/tag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5" r:id="rId4"/>
    <p:sldMasterId id="2147484647" r:id="rId5"/>
    <p:sldMasterId id="2147484664" r:id="rId6"/>
  </p:sldMasterIdLst>
  <p:notesMasterIdLst>
    <p:notesMasterId r:id="rId113"/>
  </p:notesMasterIdLst>
  <p:handoutMasterIdLst>
    <p:handoutMasterId r:id="rId114"/>
  </p:handoutMasterIdLst>
  <p:sldIdLst>
    <p:sldId id="2147483438" r:id="rId7"/>
    <p:sldId id="2147480101" r:id="rId8"/>
    <p:sldId id="2147479950" r:id="rId9"/>
    <p:sldId id="2147479949" r:id="rId10"/>
    <p:sldId id="2147480097" r:id="rId11"/>
    <p:sldId id="2147480082" r:id="rId12"/>
    <p:sldId id="13407" r:id="rId13"/>
    <p:sldId id="2147480704" r:id="rId14"/>
    <p:sldId id="2147480711" r:id="rId15"/>
    <p:sldId id="288" r:id="rId16"/>
    <p:sldId id="2147480733" r:id="rId17"/>
    <p:sldId id="2147480737" r:id="rId18"/>
    <p:sldId id="2147480736" r:id="rId19"/>
    <p:sldId id="455" r:id="rId20"/>
    <p:sldId id="292" r:id="rId21"/>
    <p:sldId id="1336" r:id="rId22"/>
    <p:sldId id="263" r:id="rId23"/>
    <p:sldId id="256" r:id="rId24"/>
    <p:sldId id="260" r:id="rId25"/>
    <p:sldId id="612" r:id="rId26"/>
    <p:sldId id="2147483646" r:id="rId27"/>
    <p:sldId id="2147483647" r:id="rId28"/>
    <p:sldId id="270" r:id="rId29"/>
    <p:sldId id="1366" r:id="rId30"/>
    <p:sldId id="1383" r:id="rId31"/>
    <p:sldId id="1362" r:id="rId32"/>
    <p:sldId id="1381" r:id="rId33"/>
    <p:sldId id="2147475117" r:id="rId34"/>
    <p:sldId id="2147483593" r:id="rId35"/>
    <p:sldId id="280" r:id="rId36"/>
    <p:sldId id="269" r:id="rId37"/>
    <p:sldId id="447" r:id="rId38"/>
    <p:sldId id="458" r:id="rId39"/>
    <p:sldId id="460" r:id="rId40"/>
    <p:sldId id="462" r:id="rId41"/>
    <p:sldId id="459" r:id="rId42"/>
    <p:sldId id="426" r:id="rId43"/>
    <p:sldId id="284" r:id="rId44"/>
    <p:sldId id="257" r:id="rId45"/>
    <p:sldId id="258" r:id="rId46"/>
    <p:sldId id="310" r:id="rId47"/>
    <p:sldId id="2147475113" r:id="rId48"/>
    <p:sldId id="2124817729" r:id="rId49"/>
    <p:sldId id="2147475106" r:id="rId50"/>
    <p:sldId id="2146847976" r:id="rId51"/>
    <p:sldId id="259" r:id="rId52"/>
    <p:sldId id="2147475118" r:id="rId53"/>
    <p:sldId id="271" r:id="rId54"/>
    <p:sldId id="261" r:id="rId55"/>
    <p:sldId id="2147475119" r:id="rId56"/>
    <p:sldId id="2147475120" r:id="rId57"/>
    <p:sldId id="313" r:id="rId58"/>
    <p:sldId id="286" r:id="rId59"/>
    <p:sldId id="279" r:id="rId60"/>
    <p:sldId id="268" r:id="rId61"/>
    <p:sldId id="262" r:id="rId62"/>
    <p:sldId id="264" r:id="rId63"/>
    <p:sldId id="267" r:id="rId64"/>
    <p:sldId id="265" r:id="rId65"/>
    <p:sldId id="266" r:id="rId66"/>
    <p:sldId id="287" r:id="rId67"/>
    <p:sldId id="281" r:id="rId68"/>
    <p:sldId id="308" r:id="rId69"/>
    <p:sldId id="309" r:id="rId70"/>
    <p:sldId id="311" r:id="rId71"/>
    <p:sldId id="312" r:id="rId72"/>
    <p:sldId id="314" r:id="rId73"/>
    <p:sldId id="315" r:id="rId74"/>
    <p:sldId id="316" r:id="rId75"/>
    <p:sldId id="317" r:id="rId76"/>
    <p:sldId id="318" r:id="rId77"/>
    <p:sldId id="319" r:id="rId78"/>
    <p:sldId id="320" r:id="rId79"/>
    <p:sldId id="321" r:id="rId80"/>
    <p:sldId id="322" r:id="rId81"/>
    <p:sldId id="323" r:id="rId82"/>
    <p:sldId id="324" r:id="rId83"/>
    <p:sldId id="293" r:id="rId84"/>
    <p:sldId id="282" r:id="rId85"/>
    <p:sldId id="278" r:id="rId86"/>
    <p:sldId id="463" r:id="rId87"/>
    <p:sldId id="464" r:id="rId88"/>
    <p:sldId id="412" r:id="rId89"/>
    <p:sldId id="469" r:id="rId90"/>
    <p:sldId id="471" r:id="rId91"/>
    <p:sldId id="472" r:id="rId92"/>
    <p:sldId id="294" r:id="rId93"/>
    <p:sldId id="283" r:id="rId94"/>
    <p:sldId id="297" r:id="rId95"/>
    <p:sldId id="298" r:id="rId96"/>
    <p:sldId id="299" r:id="rId97"/>
    <p:sldId id="300" r:id="rId98"/>
    <p:sldId id="301" r:id="rId99"/>
    <p:sldId id="302" r:id="rId100"/>
    <p:sldId id="303" r:id="rId101"/>
    <p:sldId id="304" r:id="rId102"/>
    <p:sldId id="305" r:id="rId103"/>
    <p:sldId id="307" r:id="rId104"/>
    <p:sldId id="295" r:id="rId105"/>
    <p:sldId id="285" r:id="rId106"/>
    <p:sldId id="277" r:id="rId107"/>
    <p:sldId id="272" r:id="rId108"/>
    <p:sldId id="273" r:id="rId109"/>
    <p:sldId id="274" r:id="rId110"/>
    <p:sldId id="275" r:id="rId111"/>
    <p:sldId id="276" r:id="rId112"/>
  </p:sldIdLst>
  <p:sldSz cx="12192000" cy="6858000"/>
  <p:notesSz cx="7772400" cy="10058400"/>
  <p:custDataLst>
    <p:tags r:id="rId11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1" autoAdjust="0"/>
    <p:restoredTop sz="95342" autoAdjust="0"/>
  </p:normalViewPr>
  <p:slideViewPr>
    <p:cSldViewPr>
      <p:cViewPr varScale="1">
        <p:scale>
          <a:sx n="117" d="100"/>
          <a:sy n="117" d="100"/>
        </p:scale>
        <p:origin x="912" y="168"/>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presProps" Target="pres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customXml" Target="../customXml/item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notesMaster" Target="notesMasters/notesMaster1.xml"/><Relationship Id="rId118"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handoutMaster" Target="handoutMasters/handoutMaster1.xml"/><Relationship Id="rId119" Type="http://schemas.openxmlformats.org/officeDocument/2006/relationships/theme" Target="theme/theme1.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ags" Target="tags/tag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customXml" Target="../customXml/item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gnyteDrive\Shared\Clients\Amgen\Medical%20Communications\MC5\Oncology\Tarlatamab\Scientific\AMG2406100E_Onc%20MW_TAR_8%20hr%20Reduced%20Monitoring_ESMO.IO%202024_DN%20Pos\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gnyteDrive\Shared\Clients\Amgen\Medical%20Communications\MC5\Oncology\Tarlatamab\Scientific\AMG2406100E_Onc%20MW_TAR_8%20hr%20Reduced%20Monitoring_ESMO.IO%202024_DN%20Pos\Graph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Sheet1!$A$2:$A$27</c:f>
              <c:numCache>
                <c:formatCode>General</c:formatCode>
                <c:ptCount val="26"/>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pt idx="21">
                  <c:v>63</c:v>
                </c:pt>
                <c:pt idx="22">
                  <c:v>66</c:v>
                </c:pt>
                <c:pt idx="23">
                  <c:v>69</c:v>
                </c:pt>
                <c:pt idx="24">
                  <c:v>72</c:v>
                </c:pt>
                <c:pt idx="25">
                  <c:v>75</c:v>
                </c:pt>
              </c:numCache>
            </c:numRef>
          </c:cat>
          <c:val>
            <c:numRef>
              <c:f>Sheet1!$B$2:$B$27</c:f>
              <c:numCache>
                <c:formatCode>General</c:formatCode>
                <c:ptCount val="26"/>
              </c:numCache>
            </c:numRef>
          </c:val>
          <c:extLst>
            <c:ext xmlns:c16="http://schemas.microsoft.com/office/drawing/2014/chart" uri="{C3380CC4-5D6E-409C-BE32-E72D297353CC}">
              <c16:uniqueId val="{00000000-C40D-4576-8362-16FB41AEC97D}"/>
            </c:ext>
          </c:extLst>
        </c:ser>
        <c:ser>
          <c:idx val="1"/>
          <c:order val="1"/>
          <c:tx>
            <c:strRef>
              <c:f>Sheet1!$C$1</c:f>
              <c:strCache>
                <c:ptCount val="1"/>
                <c:pt idx="0">
                  <c:v>Series 2</c:v>
                </c:pt>
              </c:strCache>
            </c:strRef>
          </c:tx>
          <c:spPr>
            <a:solidFill>
              <a:schemeClr val="accent2"/>
            </a:solidFill>
            <a:ln>
              <a:noFill/>
            </a:ln>
            <a:effectLst/>
          </c:spPr>
          <c:invertIfNegative val="0"/>
          <c:cat>
            <c:numRef>
              <c:f>Sheet1!$A$2:$A$27</c:f>
              <c:numCache>
                <c:formatCode>General</c:formatCode>
                <c:ptCount val="26"/>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pt idx="21">
                  <c:v>63</c:v>
                </c:pt>
                <c:pt idx="22">
                  <c:v>66</c:v>
                </c:pt>
                <c:pt idx="23">
                  <c:v>69</c:v>
                </c:pt>
                <c:pt idx="24">
                  <c:v>72</c:v>
                </c:pt>
                <c:pt idx="25">
                  <c:v>75</c:v>
                </c:pt>
              </c:numCache>
            </c:numRef>
          </c:cat>
          <c:val>
            <c:numRef>
              <c:f>Sheet1!$C$2:$C$27</c:f>
              <c:numCache>
                <c:formatCode>General</c:formatCode>
                <c:ptCount val="26"/>
              </c:numCache>
            </c:numRef>
          </c:val>
          <c:extLst>
            <c:ext xmlns:c16="http://schemas.microsoft.com/office/drawing/2014/chart" uri="{C3380CC4-5D6E-409C-BE32-E72D297353CC}">
              <c16:uniqueId val="{00000001-C40D-4576-8362-16FB41AEC97D}"/>
            </c:ext>
          </c:extLst>
        </c:ser>
        <c:ser>
          <c:idx val="2"/>
          <c:order val="2"/>
          <c:tx>
            <c:strRef>
              <c:f>Sheet1!$D$1</c:f>
              <c:strCache>
                <c:ptCount val="1"/>
                <c:pt idx="0">
                  <c:v>Series 3</c:v>
                </c:pt>
              </c:strCache>
            </c:strRef>
          </c:tx>
          <c:spPr>
            <a:solidFill>
              <a:schemeClr val="accent3"/>
            </a:solidFill>
            <a:ln>
              <a:noFill/>
            </a:ln>
            <a:effectLst/>
          </c:spPr>
          <c:invertIfNegative val="0"/>
          <c:cat>
            <c:numRef>
              <c:f>Sheet1!$A$2:$A$27</c:f>
              <c:numCache>
                <c:formatCode>General</c:formatCode>
                <c:ptCount val="26"/>
                <c:pt idx="0">
                  <c:v>0</c:v>
                </c:pt>
                <c:pt idx="1">
                  <c:v>3</c:v>
                </c:pt>
                <c:pt idx="2">
                  <c:v>6</c:v>
                </c:pt>
                <c:pt idx="3">
                  <c:v>9</c:v>
                </c:pt>
                <c:pt idx="4">
                  <c:v>12</c:v>
                </c:pt>
                <c:pt idx="5">
                  <c:v>15</c:v>
                </c:pt>
                <c:pt idx="6">
                  <c:v>18</c:v>
                </c:pt>
                <c:pt idx="7">
                  <c:v>21</c:v>
                </c:pt>
                <c:pt idx="8">
                  <c:v>24</c:v>
                </c:pt>
                <c:pt idx="9">
                  <c:v>27</c:v>
                </c:pt>
                <c:pt idx="10">
                  <c:v>30</c:v>
                </c:pt>
                <c:pt idx="11">
                  <c:v>33</c:v>
                </c:pt>
                <c:pt idx="12">
                  <c:v>36</c:v>
                </c:pt>
                <c:pt idx="13">
                  <c:v>39</c:v>
                </c:pt>
                <c:pt idx="14">
                  <c:v>42</c:v>
                </c:pt>
                <c:pt idx="15">
                  <c:v>45</c:v>
                </c:pt>
                <c:pt idx="16">
                  <c:v>48</c:v>
                </c:pt>
                <c:pt idx="17">
                  <c:v>51</c:v>
                </c:pt>
                <c:pt idx="18">
                  <c:v>54</c:v>
                </c:pt>
                <c:pt idx="19">
                  <c:v>57</c:v>
                </c:pt>
                <c:pt idx="20">
                  <c:v>60</c:v>
                </c:pt>
                <c:pt idx="21">
                  <c:v>63</c:v>
                </c:pt>
                <c:pt idx="22">
                  <c:v>66</c:v>
                </c:pt>
                <c:pt idx="23">
                  <c:v>69</c:v>
                </c:pt>
                <c:pt idx="24">
                  <c:v>72</c:v>
                </c:pt>
                <c:pt idx="25">
                  <c:v>75</c:v>
                </c:pt>
              </c:numCache>
            </c:numRef>
          </c:cat>
          <c:val>
            <c:numRef>
              <c:f>Sheet1!$D$2:$D$27</c:f>
              <c:numCache>
                <c:formatCode>General</c:formatCode>
                <c:ptCount val="26"/>
              </c:numCache>
            </c:numRef>
          </c:val>
          <c:extLst>
            <c:ext xmlns:c16="http://schemas.microsoft.com/office/drawing/2014/chart" uri="{C3380CC4-5D6E-409C-BE32-E72D297353CC}">
              <c16:uniqueId val="{00000002-C40D-4576-8362-16FB41AEC97D}"/>
            </c:ext>
          </c:extLst>
        </c:ser>
        <c:dLbls>
          <c:showLegendKey val="0"/>
          <c:showVal val="0"/>
          <c:showCatName val="0"/>
          <c:showSerName val="0"/>
          <c:showPercent val="0"/>
          <c:showBubbleSize val="0"/>
        </c:dLbls>
        <c:gapWidth val="219"/>
        <c:overlap val="-27"/>
        <c:axId val="1777887727"/>
        <c:axId val="1835362447"/>
      </c:barChart>
      <c:catAx>
        <c:axId val="1777887727"/>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835362447"/>
        <c:crosses val="autoZero"/>
        <c:auto val="1"/>
        <c:lblAlgn val="ctr"/>
        <c:lblOffset val="100"/>
        <c:noMultiLvlLbl val="0"/>
      </c:catAx>
      <c:valAx>
        <c:axId val="1835362447"/>
        <c:scaling>
          <c:orientation val="minMax"/>
          <c:max val="100"/>
          <c:min val="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777887727"/>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Narrow" panose="020B0606020202030204" pitchFamily="34" charset="0"/>
                <a:ea typeface="+mn-ea"/>
                <a:cs typeface="+mn-cs"/>
              </a:defRPr>
            </a:pPr>
            <a:r>
              <a:rPr lang="en-CA" b="1">
                <a:solidFill>
                  <a:srgbClr val="163A79"/>
                </a:solidFill>
              </a:rPr>
              <a:t>TRAEs</a:t>
            </a:r>
            <a:r>
              <a:rPr lang="en-CA" b="1" baseline="0">
                <a:solidFill>
                  <a:srgbClr val="163A79"/>
                </a:solidFill>
              </a:rPr>
              <a:t>*</a:t>
            </a:r>
            <a:endParaRPr lang="en-CA" b="1">
              <a:solidFill>
                <a:srgbClr val="163A79"/>
              </a:solidFill>
            </a:endParaRPr>
          </a:p>
        </c:rich>
      </c:tx>
      <c:layout>
        <c:manualLayout>
          <c:xMode val="edge"/>
          <c:yMode val="edge"/>
          <c:x val="0.39842155096355147"/>
          <c:y val="4.15659640576235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Narrow" panose="020B0606020202030204" pitchFamily="34" charset="0"/>
              <a:ea typeface="+mn-ea"/>
              <a:cs typeface="+mn-cs"/>
            </a:defRPr>
          </a:pPr>
          <a:endParaRPr lang="en-CA"/>
        </a:p>
      </c:txPr>
    </c:title>
    <c:autoTitleDeleted val="0"/>
    <c:plotArea>
      <c:layout>
        <c:manualLayout>
          <c:layoutTarget val="inner"/>
          <c:xMode val="edge"/>
          <c:yMode val="edge"/>
          <c:x val="0.22778718136573778"/>
          <c:y val="8.8580960533789888E-2"/>
          <c:w val="0.67526688774753274"/>
          <c:h val="0.74856701066168796"/>
        </c:manualLayout>
      </c:layout>
      <c:barChart>
        <c:barDir val="col"/>
        <c:grouping val="clustered"/>
        <c:varyColors val="0"/>
        <c:ser>
          <c:idx val="0"/>
          <c:order val="0"/>
          <c:tx>
            <c:strRef>
              <c:f>'Overall Safety - TEAEs, TRAEs'!$K$2</c:f>
              <c:strCache>
                <c:ptCount val="1"/>
                <c:pt idx="0">
                  <c:v>6–8 h outpatient (n = 30)</c:v>
                </c:pt>
              </c:strCache>
            </c:strRef>
          </c:tx>
          <c:spPr>
            <a:solidFill>
              <a:srgbClr val="C2C870"/>
            </a:solidFill>
            <a:ln>
              <a:noFill/>
            </a:ln>
            <a:effectLst/>
          </c:spPr>
          <c:invertIfNegative val="0"/>
          <c:cat>
            <c:strRef>
              <c:f>'Overall Safety - TEAEs, TRAEs'!$J$3:$J$6</c:f>
              <c:strCache>
                <c:ptCount val="4"/>
                <c:pt idx="0">
                  <c:v>All grades</c:v>
                </c:pt>
                <c:pt idx="1">
                  <c:v>Grade 1</c:v>
                </c:pt>
                <c:pt idx="2">
                  <c:v>Grade 2</c:v>
                </c:pt>
                <c:pt idx="3">
                  <c:v>Grade ≥ 3</c:v>
                </c:pt>
              </c:strCache>
            </c:strRef>
          </c:cat>
          <c:val>
            <c:numRef>
              <c:f>'Overall Safety - TEAEs, TRAEs'!$K$3:$K$6</c:f>
              <c:numCache>
                <c:formatCode>General</c:formatCode>
                <c:ptCount val="4"/>
                <c:pt idx="0">
                  <c:v>93.3</c:v>
                </c:pt>
                <c:pt idx="1">
                  <c:v>33.299999999999997</c:v>
                </c:pt>
                <c:pt idx="2">
                  <c:v>50</c:v>
                </c:pt>
                <c:pt idx="3">
                  <c:v>10</c:v>
                </c:pt>
              </c:numCache>
            </c:numRef>
          </c:val>
          <c:extLst>
            <c:ext xmlns:c16="http://schemas.microsoft.com/office/drawing/2014/chart" uri="{C3380CC4-5D6E-409C-BE32-E72D297353CC}">
              <c16:uniqueId val="{00000000-D824-4F36-8947-29DC86A5C8C8}"/>
            </c:ext>
          </c:extLst>
        </c:ser>
        <c:ser>
          <c:idx val="1"/>
          <c:order val="1"/>
          <c:tx>
            <c:strRef>
              <c:f>'Overall Safety - TEAEs, TRAEs'!$L$2</c:f>
              <c:strCache>
                <c:ptCount val="1"/>
                <c:pt idx="0">
                  <c:v>48 h inpatient (n = 58)</c:v>
                </c:pt>
              </c:strCache>
            </c:strRef>
          </c:tx>
          <c:spPr>
            <a:solidFill>
              <a:srgbClr val="1E325F"/>
            </a:solidFill>
            <a:ln>
              <a:noFill/>
            </a:ln>
            <a:effectLst/>
          </c:spPr>
          <c:invertIfNegative val="0"/>
          <c:cat>
            <c:strRef>
              <c:f>'Overall Safety - TEAEs, TRAEs'!$J$3:$J$6</c:f>
              <c:strCache>
                <c:ptCount val="4"/>
                <c:pt idx="0">
                  <c:v>All grades</c:v>
                </c:pt>
                <c:pt idx="1">
                  <c:v>Grade 1</c:v>
                </c:pt>
                <c:pt idx="2">
                  <c:v>Grade 2</c:v>
                </c:pt>
                <c:pt idx="3">
                  <c:v>Grade ≥ 3</c:v>
                </c:pt>
              </c:strCache>
            </c:strRef>
          </c:cat>
          <c:val>
            <c:numRef>
              <c:f>'Overall Safety - TEAEs, TRAEs'!$L$3:$L$6</c:f>
              <c:numCache>
                <c:formatCode>General</c:formatCode>
                <c:ptCount val="4"/>
                <c:pt idx="0">
                  <c:v>100</c:v>
                </c:pt>
                <c:pt idx="1">
                  <c:v>27.6</c:v>
                </c:pt>
                <c:pt idx="2">
                  <c:v>39.700000000000003</c:v>
                </c:pt>
                <c:pt idx="3">
                  <c:v>32.799999999999997</c:v>
                </c:pt>
              </c:numCache>
            </c:numRef>
          </c:val>
          <c:extLst>
            <c:ext xmlns:c16="http://schemas.microsoft.com/office/drawing/2014/chart" uri="{C3380CC4-5D6E-409C-BE32-E72D297353CC}">
              <c16:uniqueId val="{00000001-D824-4F36-8947-29DC86A5C8C8}"/>
            </c:ext>
          </c:extLst>
        </c:ser>
        <c:dLbls>
          <c:showLegendKey val="0"/>
          <c:showVal val="0"/>
          <c:showCatName val="0"/>
          <c:showSerName val="0"/>
          <c:showPercent val="0"/>
          <c:showBubbleSize val="0"/>
        </c:dLbls>
        <c:gapWidth val="150"/>
        <c:axId val="1273710399"/>
        <c:axId val="1273711359"/>
      </c:barChart>
      <c:catAx>
        <c:axId val="1273710399"/>
        <c:scaling>
          <c:orientation val="minMax"/>
        </c:scaling>
        <c:delete val="0"/>
        <c:axPos val="b"/>
        <c:numFmt formatCode="General" sourceLinked="1"/>
        <c:majorTickMark val="none"/>
        <c:minorTickMark val="none"/>
        <c:tickLblPos val="nextTo"/>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100" b="1" i="0" u="none" strike="noStrike" kern="1200" baseline="0">
                <a:solidFill>
                  <a:srgbClr val="1E325F"/>
                </a:solidFill>
                <a:latin typeface="Arial Narrow" panose="020B0606020202030204" pitchFamily="34" charset="0"/>
                <a:ea typeface="+mn-ea"/>
                <a:cs typeface="+mn-cs"/>
              </a:defRPr>
            </a:pPr>
            <a:endParaRPr lang="en-US"/>
          </a:p>
        </c:txPr>
        <c:crossAx val="1273711359"/>
        <c:crosses val="autoZero"/>
        <c:auto val="1"/>
        <c:lblAlgn val="ctr"/>
        <c:lblOffset val="100"/>
        <c:noMultiLvlLbl val="0"/>
      </c:catAx>
      <c:valAx>
        <c:axId val="1273711359"/>
        <c:scaling>
          <c:orientation val="minMax"/>
          <c:max val="110"/>
          <c:min val="0"/>
        </c:scaling>
        <c:delete val="0"/>
        <c:axPos val="l"/>
        <c:numFmt formatCode="General" sourceLinked="1"/>
        <c:majorTickMark val="out"/>
        <c:minorTickMark val="none"/>
        <c:tickLblPos val="nextTo"/>
        <c:spPr>
          <a:noFill/>
          <a:ln w="12700">
            <a:solidFill>
              <a:schemeClr val="bg1">
                <a:lumMod val="75000"/>
                <a:alpha val="94000"/>
              </a:schemeClr>
            </a:solidFill>
          </a:ln>
          <a:effectLst/>
        </c:spPr>
        <c:txPr>
          <a:bodyPr rot="-60000000" spcFirstLastPara="1" vertOverflow="ellipsis" vert="horz" wrap="square" anchor="ctr" anchorCtr="1"/>
          <a:lstStyle/>
          <a:p>
            <a:pPr>
              <a:defRPr sz="1100" b="1" i="0" u="none" strike="noStrike" kern="1200" baseline="0">
                <a:solidFill>
                  <a:srgbClr val="1E325F"/>
                </a:solidFill>
                <a:latin typeface="Arial Narrow" panose="020B0606020202030204" pitchFamily="34" charset="0"/>
                <a:ea typeface="+mn-ea"/>
                <a:cs typeface="+mn-cs"/>
              </a:defRPr>
            </a:pPr>
            <a:endParaRPr lang="en-US"/>
          </a:p>
        </c:txPr>
        <c:crossAx val="1273710399"/>
        <c:crosses val="autoZero"/>
        <c:crossBetween val="between"/>
      </c:valAx>
      <c:spPr>
        <a:noFill/>
        <a:ln>
          <a:noFill/>
        </a:ln>
        <a:effectLst/>
      </c:spPr>
    </c:plotArea>
    <c:legend>
      <c:legendPos val="r"/>
      <c:layout>
        <c:manualLayout>
          <c:xMode val="edge"/>
          <c:yMode val="edge"/>
          <c:x val="0.51147276254618546"/>
          <c:y val="0.17019789471846786"/>
          <c:w val="0.40485391098534923"/>
          <c:h val="0.12482480837108695"/>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1E325F"/>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0402730771024"/>
          <c:y val="2.9342723004694836E-2"/>
          <c:w val="0.77861921501008979"/>
          <c:h val="0.8219585451248565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C2C870"/>
              </a:solidFill>
              <a:ln>
                <a:noFill/>
              </a:ln>
              <a:effectLst/>
            </c:spPr>
            <c:extLst>
              <c:ext xmlns:c16="http://schemas.microsoft.com/office/drawing/2014/chart" uri="{C3380CC4-5D6E-409C-BE32-E72D297353CC}">
                <c16:uniqueId val="{00000003-BA2C-4470-8CD8-91706F4C254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63A7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6-8 h outpatient (n = 30)</c:v>
                </c:pt>
                <c:pt idx="1">
                  <c:v>48 h inpatient (n = 58)</c:v>
                </c:pt>
              </c:strCache>
            </c:strRef>
          </c:cat>
          <c:val>
            <c:numRef>
              <c:f>Sheet1!$B$2:$B$3</c:f>
              <c:numCache>
                <c:formatCode>General</c:formatCode>
                <c:ptCount val="2"/>
                <c:pt idx="0">
                  <c:v>26.7</c:v>
                </c:pt>
                <c:pt idx="1">
                  <c:v>34.5</c:v>
                </c:pt>
              </c:numCache>
            </c:numRef>
          </c:val>
          <c:extLst>
            <c:ext xmlns:c16="http://schemas.microsoft.com/office/drawing/2014/chart" uri="{C3380CC4-5D6E-409C-BE32-E72D297353CC}">
              <c16:uniqueId val="{00000000-BA2C-4470-8CD8-91706F4C254C}"/>
            </c:ext>
          </c:extLst>
        </c:ser>
        <c:dLbls>
          <c:showLegendKey val="0"/>
          <c:showVal val="0"/>
          <c:showCatName val="0"/>
          <c:showSerName val="0"/>
          <c:showPercent val="0"/>
          <c:showBubbleSize val="0"/>
        </c:dLbls>
        <c:gapWidth val="219"/>
        <c:overlap val="-27"/>
        <c:axId val="1529314175"/>
        <c:axId val="1529314655"/>
      </c:barChart>
      <c:catAx>
        <c:axId val="1529314175"/>
        <c:scaling>
          <c:orientation val="minMax"/>
        </c:scaling>
        <c:delete val="0"/>
        <c:axPos val="b"/>
        <c:numFmt formatCode="General" sourceLinked="1"/>
        <c:majorTickMark val="out"/>
        <c:minorTickMark val="none"/>
        <c:tickLblPos val="nextTo"/>
        <c:spPr>
          <a:noFill/>
          <a:ln w="15875" cap="flat" cmpd="sng" algn="ctr">
            <a:solidFill>
              <a:schemeClr val="bg1">
                <a:lumMod val="65000"/>
              </a:schemeClr>
            </a:solidFill>
            <a:round/>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1529314655"/>
        <c:crosses val="autoZero"/>
        <c:auto val="1"/>
        <c:lblAlgn val="ctr"/>
        <c:lblOffset val="100"/>
        <c:noMultiLvlLbl val="0"/>
      </c:catAx>
      <c:valAx>
        <c:axId val="1529314655"/>
        <c:scaling>
          <c:orientation val="minMax"/>
          <c:max val="110"/>
          <c:min val="0"/>
        </c:scaling>
        <c:delete val="0"/>
        <c:axPos val="l"/>
        <c:numFmt formatCode="General" sourceLinked="1"/>
        <c:majorTickMark val="out"/>
        <c:minorTickMark val="none"/>
        <c:tickLblPos val="nextTo"/>
        <c:spPr>
          <a:noFill/>
          <a:ln w="15875">
            <a:solidFill>
              <a:schemeClr val="bg1">
                <a:lumMod val="65000"/>
              </a:schemeClr>
            </a:solidFill>
          </a:ln>
          <a:effectLst/>
        </c:spPr>
        <c:txPr>
          <a:bodyPr rot="-60000000" spcFirstLastPara="1" vertOverflow="ellipsis" vert="horz" wrap="square" anchor="ctr" anchorCtr="1"/>
          <a:lstStyle/>
          <a:p>
            <a:pPr>
              <a:defRPr sz="1050" b="1" i="0" u="none" strike="noStrike" kern="1200" baseline="0">
                <a:solidFill>
                  <a:srgbClr val="163A79"/>
                </a:solidFill>
                <a:latin typeface="+mn-lt"/>
                <a:ea typeface="+mn-ea"/>
                <a:cs typeface="+mn-cs"/>
              </a:defRPr>
            </a:pPr>
            <a:endParaRPr lang="en-US"/>
          </a:p>
        </c:txPr>
        <c:crossAx val="1529314175"/>
        <c:crosses val="autoZero"/>
        <c:crossBetween val="between"/>
        <c:majorUnit val="20"/>
      </c:valAx>
      <c:spPr>
        <a:noFill/>
        <a:ln>
          <a:noFill/>
        </a:ln>
        <a:effectLst/>
      </c:spPr>
    </c:plotArea>
    <c:legend>
      <c:legendPos val="t"/>
      <c:layout>
        <c:manualLayout>
          <c:xMode val="edge"/>
          <c:yMode val="edge"/>
          <c:x val="0.24610783784023585"/>
          <c:y val="8.8204533412196709E-2"/>
          <c:w val="0.73052401234882103"/>
          <c:h val="0.15741677756829692"/>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163A79"/>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Narrow" panose="020B0606020202030204" pitchFamily="34" charset="0"/>
                <a:ea typeface="+mn-ea"/>
                <a:cs typeface="+mn-cs"/>
              </a:defRPr>
            </a:pPr>
            <a:r>
              <a:rPr kumimoji="0" lang="en-US" sz="1400" b="1" i="0" u="none" strike="noStrike" kern="1200" cap="none" spc="0" normalizeH="0" baseline="0" noProof="0">
                <a:ln>
                  <a:noFill/>
                </a:ln>
                <a:solidFill>
                  <a:srgbClr val="163A79"/>
                </a:solidFill>
                <a:effectLst/>
                <a:uLnTx/>
                <a:uFillTx/>
                <a:latin typeface="Arial Narrow" panose="020B0606020202030204" pitchFamily="34" charset="0"/>
                <a:ea typeface="MS PGothic" panose="020B0600070205080204" pitchFamily="34" charset="-128"/>
              </a:rPr>
              <a:t>TEAEs*</a:t>
            </a:r>
            <a:endParaRPr kumimoji="0" lang="en-US" sz="1600" b="1" i="0" u="none" strike="noStrike" kern="1200" cap="none" spc="0" normalizeH="0" baseline="30000" noProof="0">
              <a:ln>
                <a:noFill/>
              </a:ln>
              <a:solidFill>
                <a:srgbClr val="163A79"/>
              </a:solidFill>
              <a:effectLst/>
              <a:highlight>
                <a:srgbClr val="FFFF00"/>
              </a:highlight>
              <a:uLnTx/>
              <a:uFillTx/>
              <a:latin typeface="Arial Narrow" panose="020B0606020202030204" pitchFamily="34" charset="0"/>
              <a:ea typeface="MS PGothic" panose="020B0600070205080204" pitchFamily="34" charset="-128"/>
            </a:endParaRPr>
          </a:p>
        </c:rich>
      </c:tx>
      <c:layout>
        <c:manualLayout>
          <c:xMode val="edge"/>
          <c:yMode val="edge"/>
          <c:x val="0.32523548850162792"/>
          <c:y val="3.694752360677652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0.12934620771254315"/>
          <c:y val="8.3962520082942832E-2"/>
          <c:w val="0.74820894947527483"/>
          <c:h val="0.74856701066168796"/>
        </c:manualLayout>
      </c:layout>
      <c:barChart>
        <c:barDir val="col"/>
        <c:grouping val="clustered"/>
        <c:varyColors val="0"/>
        <c:ser>
          <c:idx val="0"/>
          <c:order val="0"/>
          <c:tx>
            <c:strRef>
              <c:f>'Overall Safety - TEAEs, TRAEs'!$C$2</c:f>
              <c:strCache>
                <c:ptCount val="1"/>
                <c:pt idx="0">
                  <c:v>6–8 h outpatient (n = 30)</c:v>
                </c:pt>
              </c:strCache>
            </c:strRef>
          </c:tx>
          <c:spPr>
            <a:solidFill>
              <a:srgbClr val="C2C870"/>
            </a:solidFill>
            <a:ln>
              <a:noFill/>
            </a:ln>
            <a:effectLst/>
          </c:spPr>
          <c:invertIfNegative val="0"/>
          <c:cat>
            <c:strRef>
              <c:f>'Overall Safety - TEAEs, TRAEs'!$B$3:$B$6</c:f>
              <c:strCache>
                <c:ptCount val="4"/>
                <c:pt idx="0">
                  <c:v>All grades</c:v>
                </c:pt>
                <c:pt idx="1">
                  <c:v>Grade 1</c:v>
                </c:pt>
                <c:pt idx="2">
                  <c:v>Grade 2</c:v>
                </c:pt>
                <c:pt idx="3">
                  <c:v>Grade ≥ 3</c:v>
                </c:pt>
              </c:strCache>
            </c:strRef>
          </c:cat>
          <c:val>
            <c:numRef>
              <c:f>'Overall Safety - TEAEs, TRAEs'!$C$3:$C$6</c:f>
              <c:numCache>
                <c:formatCode>General</c:formatCode>
                <c:ptCount val="4"/>
                <c:pt idx="0">
                  <c:v>96.7</c:v>
                </c:pt>
                <c:pt idx="1">
                  <c:v>33.299999999999997</c:v>
                </c:pt>
                <c:pt idx="2">
                  <c:v>46.7</c:v>
                </c:pt>
                <c:pt idx="3">
                  <c:v>20</c:v>
                </c:pt>
              </c:numCache>
            </c:numRef>
          </c:val>
          <c:extLst>
            <c:ext xmlns:c16="http://schemas.microsoft.com/office/drawing/2014/chart" uri="{C3380CC4-5D6E-409C-BE32-E72D297353CC}">
              <c16:uniqueId val="{00000000-0B2B-4DBE-BEA5-F351BBB844B0}"/>
            </c:ext>
          </c:extLst>
        </c:ser>
        <c:ser>
          <c:idx val="1"/>
          <c:order val="1"/>
          <c:tx>
            <c:strRef>
              <c:f>'Overall Safety - TEAEs, TRAEs'!$D$2</c:f>
              <c:strCache>
                <c:ptCount val="1"/>
                <c:pt idx="0">
                  <c:v>48 h inpatient (n = 58)</c:v>
                </c:pt>
              </c:strCache>
            </c:strRef>
          </c:tx>
          <c:spPr>
            <a:solidFill>
              <a:srgbClr val="1E325F"/>
            </a:solidFill>
            <a:ln>
              <a:noFill/>
            </a:ln>
            <a:effectLst/>
          </c:spPr>
          <c:invertIfNegative val="0"/>
          <c:cat>
            <c:strRef>
              <c:f>'Overall Safety - TEAEs, TRAEs'!$B$3:$B$6</c:f>
              <c:strCache>
                <c:ptCount val="4"/>
                <c:pt idx="0">
                  <c:v>All grades</c:v>
                </c:pt>
                <c:pt idx="1">
                  <c:v>Grade 1</c:v>
                </c:pt>
                <c:pt idx="2">
                  <c:v>Grade 2</c:v>
                </c:pt>
                <c:pt idx="3">
                  <c:v>Grade ≥ 3</c:v>
                </c:pt>
              </c:strCache>
            </c:strRef>
          </c:cat>
          <c:val>
            <c:numRef>
              <c:f>'Overall Safety - TEAEs, TRAEs'!$D$3:$D$6</c:f>
              <c:numCache>
                <c:formatCode>General</c:formatCode>
                <c:ptCount val="4"/>
                <c:pt idx="0">
                  <c:v>100</c:v>
                </c:pt>
                <c:pt idx="1">
                  <c:v>17.2</c:v>
                </c:pt>
                <c:pt idx="2">
                  <c:v>27.6</c:v>
                </c:pt>
                <c:pt idx="3">
                  <c:v>55.5</c:v>
                </c:pt>
              </c:numCache>
            </c:numRef>
          </c:val>
          <c:extLst>
            <c:ext xmlns:c16="http://schemas.microsoft.com/office/drawing/2014/chart" uri="{C3380CC4-5D6E-409C-BE32-E72D297353CC}">
              <c16:uniqueId val="{00000001-0B2B-4DBE-BEA5-F351BBB844B0}"/>
            </c:ext>
          </c:extLst>
        </c:ser>
        <c:dLbls>
          <c:showLegendKey val="0"/>
          <c:showVal val="0"/>
          <c:showCatName val="0"/>
          <c:showSerName val="0"/>
          <c:showPercent val="0"/>
          <c:showBubbleSize val="0"/>
        </c:dLbls>
        <c:gapWidth val="150"/>
        <c:axId val="1273710399"/>
        <c:axId val="1273711359"/>
      </c:barChart>
      <c:catAx>
        <c:axId val="1273710399"/>
        <c:scaling>
          <c:orientation val="minMax"/>
        </c:scaling>
        <c:delete val="0"/>
        <c:axPos val="b"/>
        <c:numFmt formatCode="General" sourceLinked="1"/>
        <c:majorTickMark val="none"/>
        <c:minorTickMark val="none"/>
        <c:tickLblPos val="nextTo"/>
        <c:spPr>
          <a:noFill/>
          <a:ln w="12700" cap="flat" cmpd="sng" algn="ctr">
            <a:solidFill>
              <a:schemeClr val="bg1">
                <a:lumMod val="75000"/>
              </a:schemeClr>
            </a:solidFill>
            <a:round/>
          </a:ln>
          <a:effectLst/>
        </c:spPr>
        <c:txPr>
          <a:bodyPr rot="-60000000" spcFirstLastPara="1" vertOverflow="ellipsis" vert="horz" wrap="square" anchor="ctr" anchorCtr="1"/>
          <a:lstStyle/>
          <a:p>
            <a:pPr>
              <a:defRPr sz="1100" b="1" i="0" u="none" strike="noStrike" kern="1200" baseline="0">
                <a:solidFill>
                  <a:srgbClr val="1E325F"/>
                </a:solidFill>
                <a:latin typeface="Arial Narrow" panose="020B0606020202030204" pitchFamily="34" charset="0"/>
                <a:ea typeface="+mn-ea"/>
                <a:cs typeface="+mn-cs"/>
              </a:defRPr>
            </a:pPr>
            <a:endParaRPr lang="en-US"/>
          </a:p>
        </c:txPr>
        <c:crossAx val="1273711359"/>
        <c:crosses val="autoZero"/>
        <c:auto val="1"/>
        <c:lblAlgn val="ctr"/>
        <c:lblOffset val="100"/>
        <c:noMultiLvlLbl val="0"/>
      </c:catAx>
      <c:valAx>
        <c:axId val="1273711359"/>
        <c:scaling>
          <c:orientation val="minMax"/>
          <c:max val="110"/>
          <c:min val="0"/>
        </c:scaling>
        <c:delete val="0"/>
        <c:axPos val="l"/>
        <c:title>
          <c:tx>
            <c:rich>
              <a:bodyPr rot="-5400000" spcFirstLastPara="1" vertOverflow="ellipsis" vert="horz" wrap="square" anchor="ctr" anchorCtr="1"/>
              <a:lstStyle/>
              <a:p>
                <a:pPr>
                  <a:defRPr sz="1100" b="1" i="0" u="none" strike="noStrike" kern="1200" baseline="0">
                    <a:solidFill>
                      <a:srgbClr val="1E325F"/>
                    </a:solidFill>
                    <a:latin typeface="Arial Narrow" panose="020B0606020202030204" pitchFamily="34" charset="0"/>
                    <a:ea typeface="+mn-ea"/>
                    <a:cs typeface="+mn-cs"/>
                  </a:defRPr>
                </a:pPr>
                <a:r>
                  <a:rPr lang="en-CA" sz="1100" b="1">
                    <a:solidFill>
                      <a:srgbClr val="1E325F"/>
                    </a:solidFill>
                  </a:rPr>
                  <a:t>Patients, %</a:t>
                </a:r>
              </a:p>
            </c:rich>
          </c:tx>
          <c:overlay val="0"/>
          <c:spPr>
            <a:noFill/>
            <a:ln>
              <a:noFill/>
            </a:ln>
            <a:effectLst/>
          </c:spPr>
          <c:txPr>
            <a:bodyPr rot="-5400000" spcFirstLastPara="1" vertOverflow="ellipsis" vert="horz" wrap="square" anchor="ctr" anchorCtr="1"/>
            <a:lstStyle/>
            <a:p>
              <a:pPr>
                <a:defRPr sz="1100" b="1" i="0" u="none" strike="noStrike" kern="1200" baseline="0">
                  <a:solidFill>
                    <a:srgbClr val="1E325F"/>
                  </a:solidFill>
                  <a:latin typeface="Arial Narrow" panose="020B0606020202030204" pitchFamily="34" charset="0"/>
                  <a:ea typeface="+mn-ea"/>
                  <a:cs typeface="+mn-cs"/>
                </a:defRPr>
              </a:pPr>
              <a:endParaRPr lang="en-US"/>
            </a:p>
          </c:txPr>
        </c:title>
        <c:numFmt formatCode="General" sourceLinked="1"/>
        <c:majorTickMark val="out"/>
        <c:minorTickMark val="none"/>
        <c:tickLblPos val="nextTo"/>
        <c:spPr>
          <a:noFill/>
          <a:ln w="12700">
            <a:solidFill>
              <a:schemeClr val="bg1">
                <a:lumMod val="75000"/>
                <a:alpha val="94000"/>
              </a:schemeClr>
            </a:solidFill>
          </a:ln>
          <a:effectLst/>
        </c:spPr>
        <c:txPr>
          <a:bodyPr rot="-60000000" spcFirstLastPara="1" vertOverflow="ellipsis" vert="horz" wrap="square" anchor="ctr" anchorCtr="1"/>
          <a:lstStyle/>
          <a:p>
            <a:pPr>
              <a:defRPr sz="1100" b="1" i="0" u="none" strike="noStrike" kern="1200" baseline="0">
                <a:solidFill>
                  <a:srgbClr val="1E325F"/>
                </a:solidFill>
                <a:latin typeface="Arial Narrow" panose="020B0606020202030204" pitchFamily="34" charset="0"/>
                <a:ea typeface="+mn-ea"/>
                <a:cs typeface="+mn-cs"/>
              </a:defRPr>
            </a:pPr>
            <a:endParaRPr lang="en-US"/>
          </a:p>
        </c:txPr>
        <c:crossAx val="1273710399"/>
        <c:crosses val="autoZero"/>
        <c:crossBetween val="between"/>
        <c:majorUnit val="20"/>
      </c:valAx>
      <c:spPr>
        <a:noFill/>
        <a:ln>
          <a:noFill/>
        </a:ln>
        <a:effectLst/>
      </c:spPr>
    </c:plotArea>
    <c:legend>
      <c:legendPos val="r"/>
      <c:layout>
        <c:manualLayout>
          <c:xMode val="edge"/>
          <c:yMode val="edge"/>
          <c:x val="0.41090097392489916"/>
          <c:y val="0.15525087586723041"/>
          <c:w val="0.46773126263885545"/>
          <c:h val="0.13094406014009513"/>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163A79"/>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5CB15C-F54E-45FA-B157-992C17C4D74C}" type="doc">
      <dgm:prSet loTypeId="urn:microsoft.com/office/officeart/2005/8/layout/hProcess11" loCatId="process" qsTypeId="urn:microsoft.com/office/officeart/2005/8/quickstyle/simple1" qsCatId="simple" csTypeId="urn:microsoft.com/office/officeart/2005/8/colors/accent1_2" csCatId="accent1" phldr="1"/>
      <dgm:spPr/>
    </dgm:pt>
    <dgm:pt modelId="{05FD5B97-3ED9-46F4-A889-CD7489C00851}">
      <dgm:prSet phldrT="[Text]"/>
      <dgm:spPr/>
      <dgm:t>
        <a:bodyPr/>
        <a:lstStyle/>
        <a:p>
          <a:endParaRPr lang="en-US" dirty="0"/>
        </a:p>
      </dgm:t>
    </dgm:pt>
    <dgm:pt modelId="{6A28AC27-8961-4DC0-BF62-5FD70589C091}" type="parTrans" cxnId="{60B2D89B-CA84-49FD-98D7-3FD5BF802ABA}">
      <dgm:prSet/>
      <dgm:spPr/>
      <dgm:t>
        <a:bodyPr/>
        <a:lstStyle/>
        <a:p>
          <a:endParaRPr lang="en-US"/>
        </a:p>
      </dgm:t>
    </dgm:pt>
    <dgm:pt modelId="{A9710E81-4C9F-4AE1-8A91-E8442D6F582A}" type="sibTrans" cxnId="{60B2D89B-CA84-49FD-98D7-3FD5BF802ABA}">
      <dgm:prSet/>
      <dgm:spPr/>
      <dgm:t>
        <a:bodyPr/>
        <a:lstStyle/>
        <a:p>
          <a:endParaRPr lang="en-US"/>
        </a:p>
      </dgm:t>
    </dgm:pt>
    <dgm:pt modelId="{6BDC4AEA-1B97-4771-89E5-03D517B3A7B2}">
      <dgm:prSet phldrT="[Text]" custT="1"/>
      <dgm:spPr/>
      <dgm:t>
        <a:bodyPr/>
        <a:lstStyle/>
        <a:p>
          <a:pPr algn="ctr"/>
          <a:r>
            <a:rPr lang="en-US" sz="2000" b="1" u="none" dirty="0">
              <a:solidFill>
                <a:srgbClr val="FF0000"/>
              </a:solidFill>
            </a:rPr>
            <a:t>IMpower-133 and CASPIAN</a:t>
          </a:r>
          <a:r>
            <a:rPr lang="en-US" sz="2000" dirty="0"/>
            <a:t>: </a:t>
          </a:r>
        </a:p>
        <a:p>
          <a:pPr algn="ctr"/>
          <a:r>
            <a:rPr lang="en-US" sz="2000" dirty="0"/>
            <a:t>Using IO in the frontline setting for ES-SCLC: the current standard of care  </a:t>
          </a:r>
        </a:p>
        <a:p>
          <a:pPr algn="ctr"/>
          <a:endParaRPr lang="en-US" sz="1100" dirty="0"/>
        </a:p>
      </dgm:t>
    </dgm:pt>
    <dgm:pt modelId="{1012FD01-B238-4E36-977E-D30D10DEB66A}" type="parTrans" cxnId="{71FF130E-FA83-41FD-88EC-1B03DE58C6E5}">
      <dgm:prSet/>
      <dgm:spPr/>
      <dgm:t>
        <a:bodyPr/>
        <a:lstStyle/>
        <a:p>
          <a:endParaRPr lang="en-US"/>
        </a:p>
      </dgm:t>
    </dgm:pt>
    <dgm:pt modelId="{6E1CE3A5-7DB6-44C9-9E7F-270A5927C8EA}" type="sibTrans" cxnId="{71FF130E-FA83-41FD-88EC-1B03DE58C6E5}">
      <dgm:prSet/>
      <dgm:spPr/>
      <dgm:t>
        <a:bodyPr/>
        <a:lstStyle/>
        <a:p>
          <a:endParaRPr lang="en-US"/>
        </a:p>
      </dgm:t>
    </dgm:pt>
    <dgm:pt modelId="{37F2D67B-A16A-44BD-9184-5369E70EA5B6}">
      <dgm:prSet phldrT="[Text]" custT="1"/>
      <dgm:spPr>
        <a:ln>
          <a:noFill/>
        </a:ln>
      </dgm:spPr>
      <dgm:t>
        <a:bodyPr/>
        <a:lstStyle/>
        <a:p>
          <a:r>
            <a:rPr lang="en-US" sz="2000" b="1" dirty="0">
              <a:solidFill>
                <a:srgbClr val="FF0000"/>
              </a:solidFill>
            </a:rPr>
            <a:t>ADRIATIC</a:t>
          </a:r>
          <a:r>
            <a:rPr lang="en-US" sz="2000" b="1" dirty="0">
              <a:solidFill>
                <a:schemeClr val="tx1"/>
              </a:solidFill>
            </a:rPr>
            <a:t>: </a:t>
          </a:r>
        </a:p>
        <a:p>
          <a:r>
            <a:rPr lang="en-US" sz="2000" dirty="0"/>
            <a:t>Using IO as consolidation in the limited stage setting ASCO 2024, approved by FDA</a:t>
          </a:r>
        </a:p>
      </dgm:t>
    </dgm:pt>
    <dgm:pt modelId="{25139854-DD27-427F-9178-53403C7DB38A}" type="parTrans" cxnId="{5068543F-86A1-461F-80D6-9DC980CF555C}">
      <dgm:prSet/>
      <dgm:spPr/>
      <dgm:t>
        <a:bodyPr/>
        <a:lstStyle/>
        <a:p>
          <a:endParaRPr lang="en-US"/>
        </a:p>
      </dgm:t>
    </dgm:pt>
    <dgm:pt modelId="{2208818B-0E84-4DC2-A772-7DB72CC5B5B9}" type="sibTrans" cxnId="{5068543F-86A1-461F-80D6-9DC980CF555C}">
      <dgm:prSet/>
      <dgm:spPr/>
      <dgm:t>
        <a:bodyPr/>
        <a:lstStyle/>
        <a:p>
          <a:endParaRPr lang="en-US"/>
        </a:p>
      </dgm:t>
    </dgm:pt>
    <dgm:pt modelId="{A8DF66D7-8064-4B35-8C4E-39AAB8EB967A}" type="pres">
      <dgm:prSet presAssocID="{875CB15C-F54E-45FA-B157-992C17C4D74C}" presName="Name0" presStyleCnt="0">
        <dgm:presLayoutVars>
          <dgm:dir/>
          <dgm:resizeHandles val="exact"/>
        </dgm:presLayoutVars>
      </dgm:prSet>
      <dgm:spPr/>
    </dgm:pt>
    <dgm:pt modelId="{FE3B1C26-3468-4E03-B0B6-810D63A36B84}" type="pres">
      <dgm:prSet presAssocID="{875CB15C-F54E-45FA-B157-992C17C4D74C}" presName="arrow" presStyleLbl="bgShp" presStyleIdx="0" presStyleCnt="1"/>
      <dgm:spPr/>
    </dgm:pt>
    <dgm:pt modelId="{64237853-1E18-4BB4-941E-F6E6EE3C143D}" type="pres">
      <dgm:prSet presAssocID="{875CB15C-F54E-45FA-B157-992C17C4D74C}" presName="points" presStyleCnt="0"/>
      <dgm:spPr/>
    </dgm:pt>
    <dgm:pt modelId="{E6F1FDCB-DBEA-4E29-989D-8D8BDB69D78B}" type="pres">
      <dgm:prSet presAssocID="{05FD5B97-3ED9-46F4-A889-CD7489C00851}" presName="compositeA" presStyleCnt="0"/>
      <dgm:spPr/>
    </dgm:pt>
    <dgm:pt modelId="{4D288B19-77EE-4986-90C9-B8405E4900A5}" type="pres">
      <dgm:prSet presAssocID="{05FD5B97-3ED9-46F4-A889-CD7489C00851}" presName="textA" presStyleLbl="revTx" presStyleIdx="0" presStyleCnt="3">
        <dgm:presLayoutVars>
          <dgm:bulletEnabled val="1"/>
        </dgm:presLayoutVars>
      </dgm:prSet>
      <dgm:spPr/>
    </dgm:pt>
    <dgm:pt modelId="{1AF508C9-27B3-4117-8703-D5E221948EE8}" type="pres">
      <dgm:prSet presAssocID="{05FD5B97-3ED9-46F4-A889-CD7489C00851}" presName="circleA" presStyleLbl="node1" presStyleIdx="0" presStyleCnt="3"/>
      <dgm:spPr/>
    </dgm:pt>
    <dgm:pt modelId="{4569727A-C99A-45FE-9046-6F0E3E12546E}" type="pres">
      <dgm:prSet presAssocID="{05FD5B97-3ED9-46F4-A889-CD7489C00851}" presName="spaceA" presStyleCnt="0"/>
      <dgm:spPr/>
    </dgm:pt>
    <dgm:pt modelId="{7FF98A6C-6626-4BE6-AF80-62AD605C9336}" type="pres">
      <dgm:prSet presAssocID="{A9710E81-4C9F-4AE1-8A91-E8442D6F582A}" presName="space" presStyleCnt="0"/>
      <dgm:spPr/>
    </dgm:pt>
    <dgm:pt modelId="{A0688C83-6A20-4D5E-9825-CAEC1FC68243}" type="pres">
      <dgm:prSet presAssocID="{6BDC4AEA-1B97-4771-89E5-03D517B3A7B2}" presName="compositeB" presStyleCnt="0"/>
      <dgm:spPr/>
    </dgm:pt>
    <dgm:pt modelId="{74B7DEC5-08CA-4F67-B24D-55D73F70B1B2}" type="pres">
      <dgm:prSet presAssocID="{6BDC4AEA-1B97-4771-89E5-03D517B3A7B2}" presName="textB" presStyleLbl="revTx" presStyleIdx="1" presStyleCnt="3" custScaleX="197150" custLinFactY="-66810" custLinFactNeighborX="-49313" custLinFactNeighborY="-100000">
        <dgm:presLayoutVars>
          <dgm:bulletEnabled val="1"/>
        </dgm:presLayoutVars>
      </dgm:prSet>
      <dgm:spPr/>
    </dgm:pt>
    <dgm:pt modelId="{8EB16C3C-8AEE-4CAE-8E88-407C67CDACCF}" type="pres">
      <dgm:prSet presAssocID="{6BDC4AEA-1B97-4771-89E5-03D517B3A7B2}" presName="circleB" presStyleLbl="node1" presStyleIdx="1" presStyleCnt="3"/>
      <dgm:spPr/>
    </dgm:pt>
    <dgm:pt modelId="{3A0BC775-7DB3-43DB-B0CA-29FB638A8028}" type="pres">
      <dgm:prSet presAssocID="{6BDC4AEA-1B97-4771-89E5-03D517B3A7B2}" presName="spaceB" presStyleCnt="0"/>
      <dgm:spPr/>
    </dgm:pt>
    <dgm:pt modelId="{099B9F2E-A7D9-494B-B257-C59B34CFDC3E}" type="pres">
      <dgm:prSet presAssocID="{6E1CE3A5-7DB6-44C9-9E7F-270A5927C8EA}" presName="space" presStyleCnt="0"/>
      <dgm:spPr/>
    </dgm:pt>
    <dgm:pt modelId="{1F0D11E7-90B4-4437-8D9A-FF540744D32F}" type="pres">
      <dgm:prSet presAssocID="{37F2D67B-A16A-44BD-9184-5369E70EA5B6}" presName="compositeA" presStyleCnt="0"/>
      <dgm:spPr/>
    </dgm:pt>
    <dgm:pt modelId="{6BEC9892-6A58-4735-9926-F8FE5A69D461}" type="pres">
      <dgm:prSet presAssocID="{37F2D67B-A16A-44BD-9184-5369E70EA5B6}" presName="textA" presStyleLbl="revTx" presStyleIdx="2" presStyleCnt="3" custScaleX="213724" custLinFactY="54878" custLinFactNeighborX="873" custLinFactNeighborY="100000">
        <dgm:presLayoutVars>
          <dgm:bulletEnabled val="1"/>
        </dgm:presLayoutVars>
      </dgm:prSet>
      <dgm:spPr/>
    </dgm:pt>
    <dgm:pt modelId="{8AEA895D-E66E-4A82-B60C-58E0B7D86B95}" type="pres">
      <dgm:prSet presAssocID="{37F2D67B-A16A-44BD-9184-5369E70EA5B6}" presName="circleA" presStyleLbl="node1" presStyleIdx="2" presStyleCnt="3"/>
      <dgm:spPr/>
    </dgm:pt>
    <dgm:pt modelId="{A13CD705-0B64-4FDB-A920-5591842466A7}" type="pres">
      <dgm:prSet presAssocID="{37F2D67B-A16A-44BD-9184-5369E70EA5B6}" presName="spaceA" presStyleCnt="0"/>
      <dgm:spPr/>
    </dgm:pt>
  </dgm:ptLst>
  <dgm:cxnLst>
    <dgm:cxn modelId="{71FF130E-FA83-41FD-88EC-1B03DE58C6E5}" srcId="{875CB15C-F54E-45FA-B157-992C17C4D74C}" destId="{6BDC4AEA-1B97-4771-89E5-03D517B3A7B2}" srcOrd="1" destOrd="0" parTransId="{1012FD01-B238-4E36-977E-D30D10DEB66A}" sibTransId="{6E1CE3A5-7DB6-44C9-9E7F-270A5927C8EA}"/>
    <dgm:cxn modelId="{5068543F-86A1-461F-80D6-9DC980CF555C}" srcId="{875CB15C-F54E-45FA-B157-992C17C4D74C}" destId="{37F2D67B-A16A-44BD-9184-5369E70EA5B6}" srcOrd="2" destOrd="0" parTransId="{25139854-DD27-427F-9178-53403C7DB38A}" sibTransId="{2208818B-0E84-4DC2-A772-7DB72CC5B5B9}"/>
    <dgm:cxn modelId="{10E59B81-08C2-48DD-B590-97DBE0F60DFE}" type="presOf" srcId="{6BDC4AEA-1B97-4771-89E5-03D517B3A7B2}" destId="{74B7DEC5-08CA-4F67-B24D-55D73F70B1B2}" srcOrd="0" destOrd="0" presId="urn:microsoft.com/office/officeart/2005/8/layout/hProcess11"/>
    <dgm:cxn modelId="{B9276184-D270-4418-95E8-EB38B6233402}" type="presOf" srcId="{875CB15C-F54E-45FA-B157-992C17C4D74C}" destId="{A8DF66D7-8064-4B35-8C4E-39AAB8EB967A}" srcOrd="0" destOrd="0" presId="urn:microsoft.com/office/officeart/2005/8/layout/hProcess11"/>
    <dgm:cxn modelId="{60B2D89B-CA84-49FD-98D7-3FD5BF802ABA}" srcId="{875CB15C-F54E-45FA-B157-992C17C4D74C}" destId="{05FD5B97-3ED9-46F4-A889-CD7489C00851}" srcOrd="0" destOrd="0" parTransId="{6A28AC27-8961-4DC0-BF62-5FD70589C091}" sibTransId="{A9710E81-4C9F-4AE1-8A91-E8442D6F582A}"/>
    <dgm:cxn modelId="{E30C3CC2-DCBC-41EB-B0EA-134BD70542ED}" type="presOf" srcId="{37F2D67B-A16A-44BD-9184-5369E70EA5B6}" destId="{6BEC9892-6A58-4735-9926-F8FE5A69D461}" srcOrd="0" destOrd="0" presId="urn:microsoft.com/office/officeart/2005/8/layout/hProcess11"/>
    <dgm:cxn modelId="{EB58DFE7-0A1B-4EED-B297-94CBEEBDFD49}" type="presOf" srcId="{05FD5B97-3ED9-46F4-A889-CD7489C00851}" destId="{4D288B19-77EE-4986-90C9-B8405E4900A5}" srcOrd="0" destOrd="0" presId="urn:microsoft.com/office/officeart/2005/8/layout/hProcess11"/>
    <dgm:cxn modelId="{8CE3C5CB-B9FB-494D-A2A8-DFA15CC9349B}" type="presParOf" srcId="{A8DF66D7-8064-4B35-8C4E-39AAB8EB967A}" destId="{FE3B1C26-3468-4E03-B0B6-810D63A36B84}" srcOrd="0" destOrd="0" presId="urn:microsoft.com/office/officeart/2005/8/layout/hProcess11"/>
    <dgm:cxn modelId="{AB6C85DC-745A-4DA1-AFFF-0422AFEF4B42}" type="presParOf" srcId="{A8DF66D7-8064-4B35-8C4E-39AAB8EB967A}" destId="{64237853-1E18-4BB4-941E-F6E6EE3C143D}" srcOrd="1" destOrd="0" presId="urn:microsoft.com/office/officeart/2005/8/layout/hProcess11"/>
    <dgm:cxn modelId="{927ACF0B-AB67-4BC9-BF6C-BA226F6D7FF0}" type="presParOf" srcId="{64237853-1E18-4BB4-941E-F6E6EE3C143D}" destId="{E6F1FDCB-DBEA-4E29-989D-8D8BDB69D78B}" srcOrd="0" destOrd="0" presId="urn:microsoft.com/office/officeart/2005/8/layout/hProcess11"/>
    <dgm:cxn modelId="{B88B97D6-C69B-418D-BB64-13BBE80642D7}" type="presParOf" srcId="{E6F1FDCB-DBEA-4E29-989D-8D8BDB69D78B}" destId="{4D288B19-77EE-4986-90C9-B8405E4900A5}" srcOrd="0" destOrd="0" presId="urn:microsoft.com/office/officeart/2005/8/layout/hProcess11"/>
    <dgm:cxn modelId="{7BF03B7C-C31D-41EB-B5F7-CF7F169A31C2}" type="presParOf" srcId="{E6F1FDCB-DBEA-4E29-989D-8D8BDB69D78B}" destId="{1AF508C9-27B3-4117-8703-D5E221948EE8}" srcOrd="1" destOrd="0" presId="urn:microsoft.com/office/officeart/2005/8/layout/hProcess11"/>
    <dgm:cxn modelId="{F6672372-CF8E-4460-9FA1-14542AEBC6E6}" type="presParOf" srcId="{E6F1FDCB-DBEA-4E29-989D-8D8BDB69D78B}" destId="{4569727A-C99A-45FE-9046-6F0E3E12546E}" srcOrd="2" destOrd="0" presId="urn:microsoft.com/office/officeart/2005/8/layout/hProcess11"/>
    <dgm:cxn modelId="{1A9532AF-1DB3-4408-9455-7777AB452491}" type="presParOf" srcId="{64237853-1E18-4BB4-941E-F6E6EE3C143D}" destId="{7FF98A6C-6626-4BE6-AF80-62AD605C9336}" srcOrd="1" destOrd="0" presId="urn:microsoft.com/office/officeart/2005/8/layout/hProcess11"/>
    <dgm:cxn modelId="{82ABE5B3-1247-40CA-93B6-6CBF045E8C11}" type="presParOf" srcId="{64237853-1E18-4BB4-941E-F6E6EE3C143D}" destId="{A0688C83-6A20-4D5E-9825-CAEC1FC68243}" srcOrd="2" destOrd="0" presId="urn:microsoft.com/office/officeart/2005/8/layout/hProcess11"/>
    <dgm:cxn modelId="{D16FC495-9C4C-416D-865E-FC53DA01C69D}" type="presParOf" srcId="{A0688C83-6A20-4D5E-9825-CAEC1FC68243}" destId="{74B7DEC5-08CA-4F67-B24D-55D73F70B1B2}" srcOrd="0" destOrd="0" presId="urn:microsoft.com/office/officeart/2005/8/layout/hProcess11"/>
    <dgm:cxn modelId="{A2EEB77A-0E51-4BAD-B4BC-45979416F028}" type="presParOf" srcId="{A0688C83-6A20-4D5E-9825-CAEC1FC68243}" destId="{8EB16C3C-8AEE-4CAE-8E88-407C67CDACCF}" srcOrd="1" destOrd="0" presId="urn:microsoft.com/office/officeart/2005/8/layout/hProcess11"/>
    <dgm:cxn modelId="{F732D233-23F4-405A-AAC9-D46260A3BB99}" type="presParOf" srcId="{A0688C83-6A20-4D5E-9825-CAEC1FC68243}" destId="{3A0BC775-7DB3-43DB-B0CA-29FB638A8028}" srcOrd="2" destOrd="0" presId="urn:microsoft.com/office/officeart/2005/8/layout/hProcess11"/>
    <dgm:cxn modelId="{2E73E886-622E-4A3B-AA38-8F2A91E34FAB}" type="presParOf" srcId="{64237853-1E18-4BB4-941E-F6E6EE3C143D}" destId="{099B9F2E-A7D9-494B-B257-C59B34CFDC3E}" srcOrd="3" destOrd="0" presId="urn:microsoft.com/office/officeart/2005/8/layout/hProcess11"/>
    <dgm:cxn modelId="{9E3AD201-F5DC-4852-9FB8-958274DEC0C0}" type="presParOf" srcId="{64237853-1E18-4BB4-941E-F6E6EE3C143D}" destId="{1F0D11E7-90B4-4437-8D9A-FF540744D32F}" srcOrd="4" destOrd="0" presId="urn:microsoft.com/office/officeart/2005/8/layout/hProcess11"/>
    <dgm:cxn modelId="{28297A86-1893-4FAB-BF9E-B85BD7C47B82}" type="presParOf" srcId="{1F0D11E7-90B4-4437-8D9A-FF540744D32F}" destId="{6BEC9892-6A58-4735-9926-F8FE5A69D461}" srcOrd="0" destOrd="0" presId="urn:microsoft.com/office/officeart/2005/8/layout/hProcess11"/>
    <dgm:cxn modelId="{1E8CDCFF-356E-48BF-854D-5EC372EE0E61}" type="presParOf" srcId="{1F0D11E7-90B4-4437-8D9A-FF540744D32F}" destId="{8AEA895D-E66E-4A82-B60C-58E0B7D86B95}" srcOrd="1" destOrd="0" presId="urn:microsoft.com/office/officeart/2005/8/layout/hProcess11"/>
    <dgm:cxn modelId="{694F72AC-FB33-4BEC-B2D5-3153EC3EDF5A}" type="presParOf" srcId="{1F0D11E7-90B4-4437-8D9A-FF540744D32F}" destId="{A13CD705-0B64-4FDB-A920-5591842466A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37D588-2095-4DE4-92BB-FF15D4976062}"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EA7870A1-D2FE-4C7B-9720-321462B11C8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t>Platinum Rechallenge</a:t>
          </a:r>
        </a:p>
        <a:p>
          <a:pPr marL="0" marR="0" lvl="0" indent="0" defTabSz="914400" eaLnBrk="1" fontAlgn="auto" latinLnBrk="0" hangingPunct="1">
            <a:lnSpc>
              <a:spcPct val="100000"/>
            </a:lnSpc>
            <a:spcBef>
              <a:spcPts val="0"/>
            </a:spcBef>
            <a:spcAft>
              <a:spcPts val="0"/>
            </a:spcAft>
            <a:buClrTx/>
            <a:buSzTx/>
            <a:buFontTx/>
            <a:buNone/>
            <a:tabLst/>
            <a:defRPr/>
          </a:pPr>
          <a:endParaRPr lang="en-US" sz="2000" b="1" dirty="0"/>
        </a:p>
        <a:p>
          <a:pPr marL="0" lvl="0" defTabSz="889000">
            <a:lnSpc>
              <a:spcPct val="90000"/>
            </a:lnSpc>
            <a:spcBef>
              <a:spcPct val="0"/>
            </a:spcBef>
            <a:spcAft>
              <a:spcPct val="35000"/>
            </a:spcAft>
            <a:buNone/>
          </a:pPr>
          <a:r>
            <a:rPr lang="en-US" sz="2000" b="1" dirty="0"/>
            <a:t>Lurbinectedin</a:t>
          </a:r>
        </a:p>
        <a:p>
          <a:pPr marL="0" lvl="0" defTabSz="889000">
            <a:lnSpc>
              <a:spcPct val="90000"/>
            </a:lnSpc>
            <a:spcBef>
              <a:spcPct val="0"/>
            </a:spcBef>
            <a:spcAft>
              <a:spcPct val="35000"/>
            </a:spcAft>
            <a:buNone/>
          </a:pPr>
          <a:endParaRPr lang="en-US" sz="2000" b="1" dirty="0"/>
        </a:p>
      </dgm:t>
    </dgm:pt>
    <dgm:pt modelId="{0EBDBDE1-5F17-4A74-B485-F2A21D44853F}" type="parTrans" cxnId="{72F6814F-7B3F-4570-BAED-5354418D2BD7}">
      <dgm:prSet/>
      <dgm:spPr/>
      <dgm:t>
        <a:bodyPr/>
        <a:lstStyle/>
        <a:p>
          <a:endParaRPr lang="en-US"/>
        </a:p>
      </dgm:t>
    </dgm:pt>
    <dgm:pt modelId="{6B022BC5-5BA3-424B-9E7F-F2E2AA8352A3}" type="sibTrans" cxnId="{72F6814F-7B3F-4570-BAED-5354418D2BD7}">
      <dgm:prSet/>
      <dgm:spPr/>
      <dgm:t>
        <a:bodyPr/>
        <a:lstStyle/>
        <a:p>
          <a:endParaRPr lang="en-US"/>
        </a:p>
      </dgm:t>
    </dgm:pt>
    <dgm:pt modelId="{117E2696-ECCF-412C-9F96-6BCCAD1BAA2A}">
      <dgm:prSet phldrT="[Text]" custT="1"/>
      <dgm:spPr/>
      <dgm:t>
        <a:bodyPr/>
        <a:lstStyle/>
        <a:p>
          <a:r>
            <a:rPr lang="en-US" sz="1300" b="1" dirty="0"/>
            <a:t>Topotecan/</a:t>
          </a:r>
          <a:br>
            <a:rPr lang="en-US" sz="1300" b="1" dirty="0"/>
          </a:br>
          <a:r>
            <a:rPr lang="en-US" sz="1300" b="1" dirty="0"/>
            <a:t>Irinotecan</a:t>
          </a:r>
        </a:p>
      </dgm:t>
    </dgm:pt>
    <dgm:pt modelId="{214705F1-3128-4A24-92E7-B689790E41BF}" type="parTrans" cxnId="{825DF9C1-73C9-4F0F-840C-02BFC57AA4EE}">
      <dgm:prSet/>
      <dgm:spPr/>
      <dgm:t>
        <a:bodyPr/>
        <a:lstStyle/>
        <a:p>
          <a:endParaRPr lang="en-US"/>
        </a:p>
      </dgm:t>
    </dgm:pt>
    <dgm:pt modelId="{AB0A3688-C002-4A71-A24E-16AC2B5BD8AB}" type="sibTrans" cxnId="{825DF9C1-73C9-4F0F-840C-02BFC57AA4EE}">
      <dgm:prSet/>
      <dgm:spPr/>
      <dgm:t>
        <a:bodyPr/>
        <a:lstStyle/>
        <a:p>
          <a:endParaRPr lang="en-US"/>
        </a:p>
      </dgm:t>
    </dgm:pt>
    <dgm:pt modelId="{9E22142B-423B-408A-9986-11805CCF6774}">
      <dgm:prSet phldrT="[Text]"/>
      <dgm:spPr/>
      <dgm:t>
        <a:bodyPr/>
        <a:lstStyle/>
        <a:p>
          <a:r>
            <a:rPr lang="en-US" b="1" dirty="0" err="1"/>
            <a:t>Taxane</a:t>
          </a:r>
          <a:endParaRPr lang="en-US" b="1" dirty="0"/>
        </a:p>
        <a:p>
          <a:r>
            <a:rPr lang="en-US" b="1" dirty="0"/>
            <a:t>Temozolomide</a:t>
          </a:r>
        </a:p>
      </dgm:t>
    </dgm:pt>
    <dgm:pt modelId="{63451D88-0FB5-4A10-A6F5-0C0BD0A3498E}" type="parTrans" cxnId="{C653BA87-CE9B-4857-B83B-1C40CF82588C}">
      <dgm:prSet/>
      <dgm:spPr/>
      <dgm:t>
        <a:bodyPr/>
        <a:lstStyle/>
        <a:p>
          <a:endParaRPr lang="en-US"/>
        </a:p>
      </dgm:t>
    </dgm:pt>
    <dgm:pt modelId="{E45D73DE-8F31-4F95-96F2-A29DCFC88049}" type="sibTrans" cxnId="{C653BA87-CE9B-4857-B83B-1C40CF82588C}">
      <dgm:prSet/>
      <dgm:spPr/>
      <dgm:t>
        <a:bodyPr/>
        <a:lstStyle/>
        <a:p>
          <a:endParaRPr lang="en-US"/>
        </a:p>
      </dgm:t>
    </dgm:pt>
    <dgm:pt modelId="{98264EC3-7354-43D9-BAD2-F80E78C9E088}" type="pres">
      <dgm:prSet presAssocID="{6037D588-2095-4DE4-92BB-FF15D4976062}" presName="Name0" presStyleCnt="0">
        <dgm:presLayoutVars>
          <dgm:chMax val="1"/>
          <dgm:chPref val="1"/>
        </dgm:presLayoutVars>
      </dgm:prSet>
      <dgm:spPr/>
    </dgm:pt>
    <dgm:pt modelId="{2FCEA084-6CF9-4B64-9159-89AC8B676ACF}" type="pres">
      <dgm:prSet presAssocID="{EA7870A1-D2FE-4C7B-9720-321462B11C86}" presName="Parent" presStyleLbl="node0" presStyleIdx="0" presStyleCnt="1" custScaleX="99521">
        <dgm:presLayoutVars>
          <dgm:chMax val="5"/>
          <dgm:chPref val="5"/>
        </dgm:presLayoutVars>
      </dgm:prSet>
      <dgm:spPr/>
    </dgm:pt>
    <dgm:pt modelId="{0DDA8820-20DD-414E-9323-9603F223C652}" type="pres">
      <dgm:prSet presAssocID="{EA7870A1-D2FE-4C7B-9720-321462B11C86}" presName="Accent1" presStyleLbl="node1" presStyleIdx="0" presStyleCnt="13" custLinFactY="16030" custLinFactNeighborX="-8577" custLinFactNeighborY="100000"/>
      <dgm:spPr>
        <a:ln>
          <a:solidFill>
            <a:schemeClr val="accent1"/>
          </a:solidFill>
        </a:ln>
      </dgm:spPr>
    </dgm:pt>
    <dgm:pt modelId="{9052A40F-F013-4EB4-818A-F91B6EFC7262}" type="pres">
      <dgm:prSet presAssocID="{EA7870A1-D2FE-4C7B-9720-321462B11C86}" presName="Accent2" presStyleLbl="node1" presStyleIdx="1" presStyleCnt="13" custLinFactY="-100000" custLinFactNeighborX="18501" custLinFactNeighborY="-114085"/>
      <dgm:spPr>
        <a:ln>
          <a:solidFill>
            <a:schemeClr val="accent1"/>
          </a:solidFill>
        </a:ln>
      </dgm:spPr>
    </dgm:pt>
    <dgm:pt modelId="{01A1BD5A-35F2-4619-A47A-54F145B90509}" type="pres">
      <dgm:prSet presAssocID="{EA7870A1-D2FE-4C7B-9720-321462B11C86}" presName="Accent3" presStyleLbl="node1" presStyleIdx="2" presStyleCnt="13"/>
      <dgm:spPr>
        <a:solidFill>
          <a:schemeClr val="bg1"/>
        </a:solidFill>
      </dgm:spPr>
    </dgm:pt>
    <dgm:pt modelId="{3D01EE33-3001-46A4-B570-7232372CD768}" type="pres">
      <dgm:prSet presAssocID="{EA7870A1-D2FE-4C7B-9720-321462B11C86}" presName="Accent4" presStyleLbl="node1" presStyleIdx="3" presStyleCnt="13"/>
      <dgm:spPr>
        <a:solidFill>
          <a:schemeClr val="bg1"/>
        </a:solidFill>
      </dgm:spPr>
    </dgm:pt>
    <dgm:pt modelId="{92DFA9AD-5292-4F5E-BA36-699C59E75BFF}" type="pres">
      <dgm:prSet presAssocID="{EA7870A1-D2FE-4C7B-9720-321462B11C86}" presName="Accent5" presStyleLbl="node1" presStyleIdx="4" presStyleCnt="13"/>
      <dgm:spPr>
        <a:solidFill>
          <a:schemeClr val="accent1"/>
        </a:solidFill>
        <a:ln>
          <a:solidFill>
            <a:schemeClr val="accent1"/>
          </a:solidFill>
        </a:ln>
      </dgm:spPr>
    </dgm:pt>
    <dgm:pt modelId="{FDA17EF7-64BE-447C-9639-8BF8890B3D89}" type="pres">
      <dgm:prSet presAssocID="{EA7870A1-D2FE-4C7B-9720-321462B11C86}" presName="Accent6" presStyleLbl="node1" presStyleIdx="5" presStyleCnt="13"/>
      <dgm:spPr>
        <a:ln>
          <a:solidFill>
            <a:schemeClr val="accent1"/>
          </a:solidFill>
        </a:ln>
      </dgm:spPr>
    </dgm:pt>
    <dgm:pt modelId="{4F0349A4-DD3C-481B-98F5-29644EDCAAFC}" type="pres">
      <dgm:prSet presAssocID="{117E2696-ECCF-412C-9F96-6BCCAD1BAA2A}" presName="Child1" presStyleLbl="node1" presStyleIdx="6" presStyleCnt="13" custScaleX="105721">
        <dgm:presLayoutVars>
          <dgm:chMax val="0"/>
          <dgm:chPref val="0"/>
        </dgm:presLayoutVars>
      </dgm:prSet>
      <dgm:spPr/>
    </dgm:pt>
    <dgm:pt modelId="{2DC9148D-CD49-4575-8A65-F701E968FA8E}" type="pres">
      <dgm:prSet presAssocID="{117E2696-ECCF-412C-9F96-6BCCAD1BAA2A}" presName="Accent7" presStyleCnt="0"/>
      <dgm:spPr/>
    </dgm:pt>
    <dgm:pt modelId="{79E47EA5-0067-4FA1-9855-2F1DE56517B3}" type="pres">
      <dgm:prSet presAssocID="{117E2696-ECCF-412C-9F96-6BCCAD1BAA2A}" presName="AccentHold1" presStyleLbl="node1" presStyleIdx="7" presStyleCnt="13"/>
      <dgm:spPr>
        <a:ln>
          <a:solidFill>
            <a:schemeClr val="accent1"/>
          </a:solidFill>
        </a:ln>
      </dgm:spPr>
    </dgm:pt>
    <dgm:pt modelId="{B4AC3473-92D2-4351-9DA8-45754BA53D5A}" type="pres">
      <dgm:prSet presAssocID="{117E2696-ECCF-412C-9F96-6BCCAD1BAA2A}" presName="Accent8" presStyleCnt="0"/>
      <dgm:spPr/>
    </dgm:pt>
    <dgm:pt modelId="{91466E9E-C4D5-418B-845E-DE97D3530A50}" type="pres">
      <dgm:prSet presAssocID="{117E2696-ECCF-412C-9F96-6BCCAD1BAA2A}" presName="AccentHold2" presStyleLbl="node1" presStyleIdx="8" presStyleCnt="13"/>
      <dgm:spPr>
        <a:solidFill>
          <a:schemeClr val="bg1"/>
        </a:solidFill>
      </dgm:spPr>
    </dgm:pt>
    <dgm:pt modelId="{159E969A-70CF-48E3-AD3D-C2DF1DCFF922}" type="pres">
      <dgm:prSet presAssocID="{9E22142B-423B-408A-9986-11805CCF6774}" presName="Child2" presStyleLbl="node1" presStyleIdx="9" presStyleCnt="13" custScaleX="126252" custLinFactNeighborX="-32981" custLinFactNeighborY="-669">
        <dgm:presLayoutVars>
          <dgm:chMax val="0"/>
          <dgm:chPref val="0"/>
        </dgm:presLayoutVars>
      </dgm:prSet>
      <dgm:spPr/>
    </dgm:pt>
    <dgm:pt modelId="{FB18053A-FC84-4BFE-8185-A0866252D81F}" type="pres">
      <dgm:prSet presAssocID="{9E22142B-423B-408A-9986-11805CCF6774}" presName="Accent9" presStyleCnt="0"/>
      <dgm:spPr/>
    </dgm:pt>
    <dgm:pt modelId="{36EAB092-D725-430D-B7AE-B3BE4639AB4C}" type="pres">
      <dgm:prSet presAssocID="{9E22142B-423B-408A-9986-11805CCF6774}" presName="AccentHold1" presStyleLbl="node1" presStyleIdx="10" presStyleCnt="13" custLinFactX="-182847" custLinFactY="-60752" custLinFactNeighborX="-200000" custLinFactNeighborY="-100000"/>
      <dgm:spPr>
        <a:solidFill>
          <a:schemeClr val="accent1"/>
        </a:solidFill>
        <a:ln>
          <a:solidFill>
            <a:schemeClr val="accent1"/>
          </a:solidFill>
        </a:ln>
      </dgm:spPr>
    </dgm:pt>
    <dgm:pt modelId="{18C46341-E11E-4483-BC06-CB7EAED82A9C}" type="pres">
      <dgm:prSet presAssocID="{9E22142B-423B-408A-9986-11805CCF6774}" presName="Accent10" presStyleCnt="0"/>
      <dgm:spPr/>
    </dgm:pt>
    <dgm:pt modelId="{33D1CBC3-3054-49EB-AC02-28E4EE503AAE}" type="pres">
      <dgm:prSet presAssocID="{9E22142B-423B-408A-9986-11805CCF6774}" presName="AccentHold2" presStyleLbl="node1" presStyleIdx="11" presStyleCnt="13"/>
      <dgm:spPr>
        <a:solidFill>
          <a:schemeClr val="bg1"/>
        </a:solidFill>
      </dgm:spPr>
    </dgm:pt>
    <dgm:pt modelId="{D1024ABF-7A4D-4723-8C5F-CBB472E40978}" type="pres">
      <dgm:prSet presAssocID="{9E22142B-423B-408A-9986-11805CCF6774}" presName="Accent11" presStyleCnt="0"/>
      <dgm:spPr/>
    </dgm:pt>
    <dgm:pt modelId="{E4AD3BF7-0AF5-4486-8162-C518D9C2F573}" type="pres">
      <dgm:prSet presAssocID="{9E22142B-423B-408A-9986-11805CCF6774}" presName="AccentHold3" presStyleLbl="node1" presStyleIdx="12" presStyleCnt="13" custLinFactX="-236074" custLinFactY="-300000" custLinFactNeighborX="-300000" custLinFactNeighborY="-347913"/>
      <dgm:spPr>
        <a:ln>
          <a:solidFill>
            <a:schemeClr val="accent1"/>
          </a:solidFill>
        </a:ln>
      </dgm:spPr>
    </dgm:pt>
  </dgm:ptLst>
  <dgm:cxnLst>
    <dgm:cxn modelId="{72F6814F-7B3F-4570-BAED-5354418D2BD7}" srcId="{6037D588-2095-4DE4-92BB-FF15D4976062}" destId="{EA7870A1-D2FE-4C7B-9720-321462B11C86}" srcOrd="0" destOrd="0" parTransId="{0EBDBDE1-5F17-4A74-B485-F2A21D44853F}" sibTransId="{6B022BC5-5BA3-424B-9E7F-F2E2AA8352A3}"/>
    <dgm:cxn modelId="{C653BA87-CE9B-4857-B83B-1C40CF82588C}" srcId="{EA7870A1-D2FE-4C7B-9720-321462B11C86}" destId="{9E22142B-423B-408A-9986-11805CCF6774}" srcOrd="1" destOrd="0" parTransId="{63451D88-0FB5-4A10-A6F5-0C0BD0A3498E}" sibTransId="{E45D73DE-8F31-4F95-96F2-A29DCFC88049}"/>
    <dgm:cxn modelId="{69D1AD8F-3DEE-47CE-A461-74B419813796}" type="presOf" srcId="{9E22142B-423B-408A-9986-11805CCF6774}" destId="{159E969A-70CF-48E3-AD3D-C2DF1DCFF922}" srcOrd="0" destOrd="0" presId="urn:microsoft.com/office/officeart/2009/3/layout/CircleRelationship"/>
    <dgm:cxn modelId="{D6EAB9AF-C1E8-446E-BB9D-093D8E56AF03}" type="presOf" srcId="{EA7870A1-D2FE-4C7B-9720-321462B11C86}" destId="{2FCEA084-6CF9-4B64-9159-89AC8B676ACF}" srcOrd="0" destOrd="0" presId="urn:microsoft.com/office/officeart/2009/3/layout/CircleRelationship"/>
    <dgm:cxn modelId="{9B03BCB0-47C6-458F-B69D-8DCBEA153EEC}" type="presOf" srcId="{6037D588-2095-4DE4-92BB-FF15D4976062}" destId="{98264EC3-7354-43D9-BAD2-F80E78C9E088}" srcOrd="0" destOrd="0" presId="urn:microsoft.com/office/officeart/2009/3/layout/CircleRelationship"/>
    <dgm:cxn modelId="{5E93C8B0-4EF9-4451-845A-FC5293CAAE03}" type="presOf" srcId="{117E2696-ECCF-412C-9F96-6BCCAD1BAA2A}" destId="{4F0349A4-DD3C-481B-98F5-29644EDCAAFC}" srcOrd="0" destOrd="0" presId="urn:microsoft.com/office/officeart/2009/3/layout/CircleRelationship"/>
    <dgm:cxn modelId="{825DF9C1-73C9-4F0F-840C-02BFC57AA4EE}" srcId="{EA7870A1-D2FE-4C7B-9720-321462B11C86}" destId="{117E2696-ECCF-412C-9F96-6BCCAD1BAA2A}" srcOrd="0" destOrd="0" parTransId="{214705F1-3128-4A24-92E7-B689790E41BF}" sibTransId="{AB0A3688-C002-4A71-A24E-16AC2B5BD8AB}"/>
    <dgm:cxn modelId="{521C2BB1-7BBE-447D-9D70-CC35F296FB63}" type="presParOf" srcId="{98264EC3-7354-43D9-BAD2-F80E78C9E088}" destId="{2FCEA084-6CF9-4B64-9159-89AC8B676ACF}" srcOrd="0" destOrd="0" presId="urn:microsoft.com/office/officeart/2009/3/layout/CircleRelationship"/>
    <dgm:cxn modelId="{A9F9FBF1-BE6F-422F-BFAF-78C41181EFCB}" type="presParOf" srcId="{98264EC3-7354-43D9-BAD2-F80E78C9E088}" destId="{0DDA8820-20DD-414E-9323-9603F223C652}" srcOrd="1" destOrd="0" presId="urn:microsoft.com/office/officeart/2009/3/layout/CircleRelationship"/>
    <dgm:cxn modelId="{B826388A-BCBF-4E0F-A169-B4AF7F2D8466}" type="presParOf" srcId="{98264EC3-7354-43D9-BAD2-F80E78C9E088}" destId="{9052A40F-F013-4EB4-818A-F91B6EFC7262}" srcOrd="2" destOrd="0" presId="urn:microsoft.com/office/officeart/2009/3/layout/CircleRelationship"/>
    <dgm:cxn modelId="{AF7F1DBB-27B4-4F52-B972-36C1295233C4}" type="presParOf" srcId="{98264EC3-7354-43D9-BAD2-F80E78C9E088}" destId="{01A1BD5A-35F2-4619-A47A-54F145B90509}" srcOrd="3" destOrd="0" presId="urn:microsoft.com/office/officeart/2009/3/layout/CircleRelationship"/>
    <dgm:cxn modelId="{BF21AB74-2744-48DF-A021-3BBD4DEEF99A}" type="presParOf" srcId="{98264EC3-7354-43D9-BAD2-F80E78C9E088}" destId="{3D01EE33-3001-46A4-B570-7232372CD768}" srcOrd="4" destOrd="0" presId="urn:microsoft.com/office/officeart/2009/3/layout/CircleRelationship"/>
    <dgm:cxn modelId="{CCD03EC1-B7B3-459E-9C7C-A7C1CB352410}" type="presParOf" srcId="{98264EC3-7354-43D9-BAD2-F80E78C9E088}" destId="{92DFA9AD-5292-4F5E-BA36-699C59E75BFF}" srcOrd="5" destOrd="0" presId="urn:microsoft.com/office/officeart/2009/3/layout/CircleRelationship"/>
    <dgm:cxn modelId="{843142E8-97EB-4921-AFAB-73EC1D9441CF}" type="presParOf" srcId="{98264EC3-7354-43D9-BAD2-F80E78C9E088}" destId="{FDA17EF7-64BE-447C-9639-8BF8890B3D89}" srcOrd="6" destOrd="0" presId="urn:microsoft.com/office/officeart/2009/3/layout/CircleRelationship"/>
    <dgm:cxn modelId="{E47270EA-644F-4E15-AB58-47220786045D}" type="presParOf" srcId="{98264EC3-7354-43D9-BAD2-F80E78C9E088}" destId="{4F0349A4-DD3C-481B-98F5-29644EDCAAFC}" srcOrd="7" destOrd="0" presId="urn:microsoft.com/office/officeart/2009/3/layout/CircleRelationship"/>
    <dgm:cxn modelId="{C6FB1552-F0E7-4B14-8538-9E7A5415D634}" type="presParOf" srcId="{98264EC3-7354-43D9-BAD2-F80E78C9E088}" destId="{2DC9148D-CD49-4575-8A65-F701E968FA8E}" srcOrd="8" destOrd="0" presId="urn:microsoft.com/office/officeart/2009/3/layout/CircleRelationship"/>
    <dgm:cxn modelId="{0DBC80E8-68FB-453A-AA19-9502164463A8}" type="presParOf" srcId="{2DC9148D-CD49-4575-8A65-F701E968FA8E}" destId="{79E47EA5-0067-4FA1-9855-2F1DE56517B3}" srcOrd="0" destOrd="0" presId="urn:microsoft.com/office/officeart/2009/3/layout/CircleRelationship"/>
    <dgm:cxn modelId="{9A8E7CA2-54E4-4F6E-9D77-C7211B65760F}" type="presParOf" srcId="{98264EC3-7354-43D9-BAD2-F80E78C9E088}" destId="{B4AC3473-92D2-4351-9DA8-45754BA53D5A}" srcOrd="9" destOrd="0" presId="urn:microsoft.com/office/officeart/2009/3/layout/CircleRelationship"/>
    <dgm:cxn modelId="{DE59D183-CE80-4BF5-80DA-1308F9927880}" type="presParOf" srcId="{B4AC3473-92D2-4351-9DA8-45754BA53D5A}" destId="{91466E9E-C4D5-418B-845E-DE97D3530A50}" srcOrd="0" destOrd="0" presId="urn:microsoft.com/office/officeart/2009/3/layout/CircleRelationship"/>
    <dgm:cxn modelId="{DC59E8A2-7F81-4EA6-ACBC-81B2FA09359B}" type="presParOf" srcId="{98264EC3-7354-43D9-BAD2-F80E78C9E088}" destId="{159E969A-70CF-48E3-AD3D-C2DF1DCFF922}" srcOrd="10" destOrd="0" presId="urn:microsoft.com/office/officeart/2009/3/layout/CircleRelationship"/>
    <dgm:cxn modelId="{BBC66F61-0716-4BAA-BD54-C6D301B60539}" type="presParOf" srcId="{98264EC3-7354-43D9-BAD2-F80E78C9E088}" destId="{FB18053A-FC84-4BFE-8185-A0866252D81F}" srcOrd="11" destOrd="0" presId="urn:microsoft.com/office/officeart/2009/3/layout/CircleRelationship"/>
    <dgm:cxn modelId="{FFB89524-8A13-48E2-B3E8-1DC7197804C5}" type="presParOf" srcId="{FB18053A-FC84-4BFE-8185-A0866252D81F}" destId="{36EAB092-D725-430D-B7AE-B3BE4639AB4C}" srcOrd="0" destOrd="0" presId="urn:microsoft.com/office/officeart/2009/3/layout/CircleRelationship"/>
    <dgm:cxn modelId="{CE0C29F7-327A-4B5F-ADED-DF4107E32979}" type="presParOf" srcId="{98264EC3-7354-43D9-BAD2-F80E78C9E088}" destId="{18C46341-E11E-4483-BC06-CB7EAED82A9C}" srcOrd="12" destOrd="0" presId="urn:microsoft.com/office/officeart/2009/3/layout/CircleRelationship"/>
    <dgm:cxn modelId="{326FC325-9179-49C4-84EB-3263FC741AEA}" type="presParOf" srcId="{18C46341-E11E-4483-BC06-CB7EAED82A9C}" destId="{33D1CBC3-3054-49EB-AC02-28E4EE503AAE}" srcOrd="0" destOrd="0" presId="urn:microsoft.com/office/officeart/2009/3/layout/CircleRelationship"/>
    <dgm:cxn modelId="{45390701-168A-4C62-BEEC-1E1813420808}" type="presParOf" srcId="{98264EC3-7354-43D9-BAD2-F80E78C9E088}" destId="{D1024ABF-7A4D-4723-8C5F-CBB472E40978}" srcOrd="13" destOrd="0" presId="urn:microsoft.com/office/officeart/2009/3/layout/CircleRelationship"/>
    <dgm:cxn modelId="{86C4AE59-C4D8-40CD-A5E6-C2618315AA81}" type="presParOf" srcId="{D1024ABF-7A4D-4723-8C5F-CBB472E40978}" destId="{E4AD3BF7-0AF5-4486-8162-C518D9C2F573}"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37D588-2095-4DE4-92BB-FF15D4976062}"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EA7870A1-D2FE-4C7B-9720-321462B11C86}">
      <dgm:prSet phldrT="[Text]" custT="1"/>
      <dgm:spPr>
        <a:solidFill>
          <a:schemeClr val="accent2"/>
        </a:solidFill>
        <a:ln>
          <a:solidFill>
            <a:schemeClr val="accent2"/>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t>Tarlatamab</a:t>
          </a:r>
        </a:p>
        <a:p>
          <a:pPr marL="0" lvl="0" defTabSz="889000">
            <a:lnSpc>
              <a:spcPct val="90000"/>
            </a:lnSpc>
            <a:spcBef>
              <a:spcPct val="0"/>
            </a:spcBef>
            <a:spcAft>
              <a:spcPct val="35000"/>
            </a:spcAft>
            <a:buNone/>
          </a:pPr>
          <a:endParaRPr lang="en-US" sz="2000" b="1" dirty="0"/>
        </a:p>
        <a:p>
          <a:pPr marL="0" lvl="0" defTabSz="889000">
            <a:lnSpc>
              <a:spcPct val="90000"/>
            </a:lnSpc>
            <a:spcBef>
              <a:spcPct val="0"/>
            </a:spcBef>
            <a:spcAft>
              <a:spcPct val="35000"/>
            </a:spcAft>
            <a:buNone/>
          </a:pPr>
          <a:r>
            <a:rPr lang="en-US" sz="2000" b="1" dirty="0"/>
            <a:t>Lurbinectedin</a:t>
          </a:r>
        </a:p>
        <a:p>
          <a:pPr marL="0" lvl="0" defTabSz="889000">
            <a:lnSpc>
              <a:spcPct val="90000"/>
            </a:lnSpc>
            <a:spcBef>
              <a:spcPct val="0"/>
            </a:spcBef>
            <a:spcAft>
              <a:spcPct val="35000"/>
            </a:spcAft>
            <a:buNone/>
          </a:pPr>
          <a:endParaRPr lang="en-US" sz="2000" b="1" dirty="0"/>
        </a:p>
      </dgm:t>
    </dgm:pt>
    <dgm:pt modelId="{0EBDBDE1-5F17-4A74-B485-F2A21D44853F}" type="parTrans" cxnId="{72F6814F-7B3F-4570-BAED-5354418D2BD7}">
      <dgm:prSet/>
      <dgm:spPr/>
      <dgm:t>
        <a:bodyPr/>
        <a:lstStyle/>
        <a:p>
          <a:endParaRPr lang="en-US"/>
        </a:p>
      </dgm:t>
    </dgm:pt>
    <dgm:pt modelId="{6B022BC5-5BA3-424B-9E7F-F2E2AA8352A3}" type="sibTrans" cxnId="{72F6814F-7B3F-4570-BAED-5354418D2BD7}">
      <dgm:prSet/>
      <dgm:spPr/>
      <dgm:t>
        <a:bodyPr/>
        <a:lstStyle/>
        <a:p>
          <a:endParaRPr lang="en-US"/>
        </a:p>
      </dgm:t>
    </dgm:pt>
    <dgm:pt modelId="{117E2696-ECCF-412C-9F96-6BCCAD1BAA2A}">
      <dgm:prSet phldrT="[Text]" custT="1"/>
      <dgm:spPr>
        <a:solidFill>
          <a:schemeClr val="accent2"/>
        </a:solidFill>
      </dgm:spPr>
      <dgm:t>
        <a:bodyPr/>
        <a:lstStyle/>
        <a:p>
          <a:r>
            <a:rPr lang="en-US" sz="1800" b="1" dirty="0"/>
            <a:t>?ADCs</a:t>
          </a:r>
          <a:r>
            <a:rPr lang="en-US" sz="1500" b="1" dirty="0"/>
            <a:t> </a:t>
          </a:r>
        </a:p>
      </dgm:t>
    </dgm:pt>
    <dgm:pt modelId="{214705F1-3128-4A24-92E7-B689790E41BF}" type="parTrans" cxnId="{825DF9C1-73C9-4F0F-840C-02BFC57AA4EE}">
      <dgm:prSet/>
      <dgm:spPr/>
      <dgm:t>
        <a:bodyPr/>
        <a:lstStyle/>
        <a:p>
          <a:endParaRPr lang="en-US"/>
        </a:p>
      </dgm:t>
    </dgm:pt>
    <dgm:pt modelId="{AB0A3688-C002-4A71-A24E-16AC2B5BD8AB}" type="sibTrans" cxnId="{825DF9C1-73C9-4F0F-840C-02BFC57AA4EE}">
      <dgm:prSet/>
      <dgm:spPr/>
      <dgm:t>
        <a:bodyPr/>
        <a:lstStyle/>
        <a:p>
          <a:endParaRPr lang="en-US"/>
        </a:p>
      </dgm:t>
    </dgm:pt>
    <dgm:pt modelId="{9E22142B-423B-408A-9986-11805CCF6774}">
      <dgm:prSet phldrT="[Text]"/>
      <dgm:spPr>
        <a:solidFill>
          <a:schemeClr val="accent2"/>
        </a:solidFill>
      </dgm:spPr>
      <dgm:t>
        <a:bodyPr/>
        <a:lstStyle/>
        <a:p>
          <a:r>
            <a:rPr lang="en-US" b="1" dirty="0"/>
            <a:t>Platinum</a:t>
          </a:r>
        </a:p>
        <a:p>
          <a:r>
            <a:rPr lang="en-US" b="1" dirty="0"/>
            <a:t>Rechallenge</a:t>
          </a:r>
        </a:p>
        <a:p>
          <a:r>
            <a:rPr lang="en-US" b="1" dirty="0"/>
            <a:t>Topo/</a:t>
          </a:r>
          <a:r>
            <a:rPr lang="en-US" b="1" dirty="0" err="1"/>
            <a:t>Irino</a:t>
          </a:r>
          <a:r>
            <a:rPr lang="en-US" b="1" dirty="0"/>
            <a:t> </a:t>
          </a:r>
        </a:p>
      </dgm:t>
    </dgm:pt>
    <dgm:pt modelId="{63451D88-0FB5-4A10-A6F5-0C0BD0A3498E}" type="parTrans" cxnId="{C653BA87-CE9B-4857-B83B-1C40CF82588C}">
      <dgm:prSet/>
      <dgm:spPr/>
      <dgm:t>
        <a:bodyPr/>
        <a:lstStyle/>
        <a:p>
          <a:endParaRPr lang="en-US"/>
        </a:p>
      </dgm:t>
    </dgm:pt>
    <dgm:pt modelId="{E45D73DE-8F31-4F95-96F2-A29DCFC88049}" type="sibTrans" cxnId="{C653BA87-CE9B-4857-B83B-1C40CF82588C}">
      <dgm:prSet/>
      <dgm:spPr/>
      <dgm:t>
        <a:bodyPr/>
        <a:lstStyle/>
        <a:p>
          <a:endParaRPr lang="en-US"/>
        </a:p>
      </dgm:t>
    </dgm:pt>
    <dgm:pt modelId="{C8CA43C7-81A0-43D2-AAF3-CDA398E09803}">
      <dgm:prSet phldrT="[Text]" custScaleX="159207"/>
      <dgm:spPr>
        <a:solidFill>
          <a:schemeClr val="accent2"/>
        </a:solidFill>
      </dgm:spPr>
      <dgm:t>
        <a:bodyPr/>
        <a:lstStyle/>
        <a:p>
          <a:endParaRPr lang="en-US"/>
        </a:p>
      </dgm:t>
    </dgm:pt>
    <dgm:pt modelId="{BDCDE3CA-5B5A-4CF0-99E8-BB106569BAFB}" type="parTrans" cxnId="{6E1D36DD-3929-43AE-A934-DBAC4C76B671}">
      <dgm:prSet/>
      <dgm:spPr/>
      <dgm:t>
        <a:bodyPr/>
        <a:lstStyle/>
        <a:p>
          <a:endParaRPr lang="en-US"/>
        </a:p>
      </dgm:t>
    </dgm:pt>
    <dgm:pt modelId="{6FF4E63C-9678-41DF-BB7E-D87D1EB998FF}" type="sibTrans" cxnId="{6E1D36DD-3929-43AE-A934-DBAC4C76B671}">
      <dgm:prSet/>
      <dgm:spPr/>
      <dgm:t>
        <a:bodyPr/>
        <a:lstStyle/>
        <a:p>
          <a:endParaRPr lang="en-US"/>
        </a:p>
      </dgm:t>
    </dgm:pt>
    <dgm:pt modelId="{98264EC3-7354-43D9-BAD2-F80E78C9E088}" type="pres">
      <dgm:prSet presAssocID="{6037D588-2095-4DE4-92BB-FF15D4976062}" presName="Name0" presStyleCnt="0">
        <dgm:presLayoutVars>
          <dgm:chMax val="1"/>
          <dgm:chPref val="1"/>
        </dgm:presLayoutVars>
      </dgm:prSet>
      <dgm:spPr/>
    </dgm:pt>
    <dgm:pt modelId="{2FCEA084-6CF9-4B64-9159-89AC8B676ACF}" type="pres">
      <dgm:prSet presAssocID="{EA7870A1-D2FE-4C7B-9720-321462B11C86}" presName="Parent" presStyleLbl="node0" presStyleIdx="0" presStyleCnt="1" custScaleX="109330">
        <dgm:presLayoutVars>
          <dgm:chMax val="5"/>
          <dgm:chPref val="5"/>
        </dgm:presLayoutVars>
      </dgm:prSet>
      <dgm:spPr/>
    </dgm:pt>
    <dgm:pt modelId="{0DDA8820-20DD-414E-9323-9603F223C652}" type="pres">
      <dgm:prSet presAssocID="{EA7870A1-D2FE-4C7B-9720-321462B11C86}" presName="Accent1" presStyleLbl="node1" presStyleIdx="0" presStyleCnt="13" custLinFactY="44587" custLinFactNeighborX="-32287" custLinFactNeighborY="100000"/>
      <dgm:spPr>
        <a:solidFill>
          <a:schemeClr val="accent2"/>
        </a:solidFill>
        <a:ln>
          <a:solidFill>
            <a:schemeClr val="accent2"/>
          </a:solidFill>
        </a:ln>
      </dgm:spPr>
    </dgm:pt>
    <dgm:pt modelId="{9052A40F-F013-4EB4-818A-F91B6EFC7262}" type="pres">
      <dgm:prSet presAssocID="{EA7870A1-D2FE-4C7B-9720-321462B11C86}" presName="Accent2" presStyleLbl="node1" presStyleIdx="1" presStyleCnt="13" custLinFactY="-100000" custLinFactNeighborY="-103858"/>
      <dgm:spPr>
        <a:solidFill>
          <a:schemeClr val="accent2"/>
        </a:solidFill>
        <a:ln>
          <a:solidFill>
            <a:schemeClr val="accent2"/>
          </a:solidFill>
        </a:ln>
      </dgm:spPr>
    </dgm:pt>
    <dgm:pt modelId="{01A1BD5A-35F2-4619-A47A-54F145B90509}" type="pres">
      <dgm:prSet presAssocID="{EA7870A1-D2FE-4C7B-9720-321462B11C86}" presName="Accent3" presStyleLbl="node1" presStyleIdx="2" presStyleCnt="13"/>
      <dgm:spPr>
        <a:solidFill>
          <a:schemeClr val="bg1"/>
        </a:solidFill>
      </dgm:spPr>
    </dgm:pt>
    <dgm:pt modelId="{3D01EE33-3001-46A4-B570-7232372CD768}" type="pres">
      <dgm:prSet presAssocID="{EA7870A1-D2FE-4C7B-9720-321462B11C86}" presName="Accent4" presStyleLbl="node1" presStyleIdx="3" presStyleCnt="13"/>
      <dgm:spPr>
        <a:solidFill>
          <a:schemeClr val="bg1"/>
        </a:solidFill>
      </dgm:spPr>
    </dgm:pt>
    <dgm:pt modelId="{92DFA9AD-5292-4F5E-BA36-699C59E75BFF}" type="pres">
      <dgm:prSet presAssocID="{EA7870A1-D2FE-4C7B-9720-321462B11C86}" presName="Accent5" presStyleLbl="node1" presStyleIdx="4" presStyleCnt="13"/>
      <dgm:spPr>
        <a:solidFill>
          <a:schemeClr val="accent2"/>
        </a:solidFill>
        <a:ln>
          <a:solidFill>
            <a:schemeClr val="accent2"/>
          </a:solidFill>
        </a:ln>
      </dgm:spPr>
    </dgm:pt>
    <dgm:pt modelId="{FDA17EF7-64BE-447C-9639-8BF8890B3D89}" type="pres">
      <dgm:prSet presAssocID="{EA7870A1-D2FE-4C7B-9720-321462B11C86}" presName="Accent6" presStyleLbl="node1" presStyleIdx="5" presStyleCnt="13"/>
      <dgm:spPr>
        <a:solidFill>
          <a:schemeClr val="accent2"/>
        </a:solidFill>
        <a:ln>
          <a:solidFill>
            <a:schemeClr val="accent2"/>
          </a:solidFill>
        </a:ln>
      </dgm:spPr>
    </dgm:pt>
    <dgm:pt modelId="{4F0349A4-DD3C-481B-98F5-29644EDCAAFC}" type="pres">
      <dgm:prSet presAssocID="{117E2696-ECCF-412C-9F96-6BCCAD1BAA2A}" presName="Child1" presStyleLbl="node1" presStyleIdx="6" presStyleCnt="13" custScaleX="104071">
        <dgm:presLayoutVars>
          <dgm:chMax val="0"/>
          <dgm:chPref val="0"/>
        </dgm:presLayoutVars>
      </dgm:prSet>
      <dgm:spPr/>
    </dgm:pt>
    <dgm:pt modelId="{2DC9148D-CD49-4575-8A65-F701E968FA8E}" type="pres">
      <dgm:prSet presAssocID="{117E2696-ECCF-412C-9F96-6BCCAD1BAA2A}" presName="Accent7" presStyleCnt="0"/>
      <dgm:spPr/>
    </dgm:pt>
    <dgm:pt modelId="{79E47EA5-0067-4FA1-9855-2F1DE56517B3}" type="pres">
      <dgm:prSet presAssocID="{117E2696-ECCF-412C-9F96-6BCCAD1BAA2A}" presName="AccentHold1" presStyleLbl="node1" presStyleIdx="7" presStyleCnt="13"/>
      <dgm:spPr>
        <a:solidFill>
          <a:schemeClr val="accent2"/>
        </a:solidFill>
        <a:ln>
          <a:solidFill>
            <a:schemeClr val="accent2"/>
          </a:solidFill>
        </a:ln>
      </dgm:spPr>
    </dgm:pt>
    <dgm:pt modelId="{B4AC3473-92D2-4351-9DA8-45754BA53D5A}" type="pres">
      <dgm:prSet presAssocID="{117E2696-ECCF-412C-9F96-6BCCAD1BAA2A}" presName="Accent8" presStyleCnt="0"/>
      <dgm:spPr/>
    </dgm:pt>
    <dgm:pt modelId="{91466E9E-C4D5-418B-845E-DE97D3530A50}" type="pres">
      <dgm:prSet presAssocID="{117E2696-ECCF-412C-9F96-6BCCAD1BAA2A}" presName="AccentHold2" presStyleLbl="node1" presStyleIdx="8" presStyleCnt="13"/>
      <dgm:spPr>
        <a:solidFill>
          <a:schemeClr val="bg1"/>
        </a:solidFill>
      </dgm:spPr>
    </dgm:pt>
    <dgm:pt modelId="{159E969A-70CF-48E3-AD3D-C2DF1DCFF922}" type="pres">
      <dgm:prSet presAssocID="{9E22142B-423B-408A-9986-11805CCF6774}" presName="Child2" presStyleLbl="node1" presStyleIdx="9" presStyleCnt="13" custScaleX="129604">
        <dgm:presLayoutVars>
          <dgm:chMax val="0"/>
          <dgm:chPref val="0"/>
        </dgm:presLayoutVars>
      </dgm:prSet>
      <dgm:spPr/>
    </dgm:pt>
    <dgm:pt modelId="{FB18053A-FC84-4BFE-8185-A0866252D81F}" type="pres">
      <dgm:prSet presAssocID="{9E22142B-423B-408A-9986-11805CCF6774}" presName="Accent9" presStyleCnt="0"/>
      <dgm:spPr/>
    </dgm:pt>
    <dgm:pt modelId="{36EAB092-D725-430D-B7AE-B3BE4639AB4C}" type="pres">
      <dgm:prSet presAssocID="{9E22142B-423B-408A-9986-11805CCF6774}" presName="AccentHold1" presStyleLbl="node1" presStyleIdx="10" presStyleCnt="13" custLinFactNeighborX="-65407" custLinFactNeighborY="89506"/>
      <dgm:spPr>
        <a:solidFill>
          <a:schemeClr val="accent2"/>
        </a:solidFill>
        <a:ln>
          <a:solidFill>
            <a:schemeClr val="accent2"/>
          </a:solidFill>
        </a:ln>
      </dgm:spPr>
    </dgm:pt>
    <dgm:pt modelId="{18C46341-E11E-4483-BC06-CB7EAED82A9C}" type="pres">
      <dgm:prSet presAssocID="{9E22142B-423B-408A-9986-11805CCF6774}" presName="Accent10" presStyleCnt="0"/>
      <dgm:spPr/>
    </dgm:pt>
    <dgm:pt modelId="{33D1CBC3-3054-49EB-AC02-28E4EE503AAE}" type="pres">
      <dgm:prSet presAssocID="{9E22142B-423B-408A-9986-11805CCF6774}" presName="AccentHold2" presStyleLbl="node1" presStyleIdx="11" presStyleCnt="13"/>
      <dgm:spPr>
        <a:solidFill>
          <a:schemeClr val="bg1"/>
        </a:solidFill>
      </dgm:spPr>
    </dgm:pt>
    <dgm:pt modelId="{D1024ABF-7A4D-4723-8C5F-CBB472E40978}" type="pres">
      <dgm:prSet presAssocID="{9E22142B-423B-408A-9986-11805CCF6774}" presName="Accent11" presStyleCnt="0"/>
      <dgm:spPr/>
    </dgm:pt>
    <dgm:pt modelId="{E4AD3BF7-0AF5-4486-8162-C518D9C2F573}" type="pres">
      <dgm:prSet presAssocID="{9E22142B-423B-408A-9986-11805CCF6774}" presName="AccentHold3" presStyleLbl="node1" presStyleIdx="12" presStyleCnt="13"/>
      <dgm:spPr>
        <a:solidFill>
          <a:schemeClr val="accent2"/>
        </a:solidFill>
        <a:ln>
          <a:solidFill>
            <a:schemeClr val="accent2"/>
          </a:solidFill>
        </a:ln>
      </dgm:spPr>
    </dgm:pt>
  </dgm:ptLst>
  <dgm:cxnLst>
    <dgm:cxn modelId="{72F6814F-7B3F-4570-BAED-5354418D2BD7}" srcId="{6037D588-2095-4DE4-92BB-FF15D4976062}" destId="{EA7870A1-D2FE-4C7B-9720-321462B11C86}" srcOrd="0" destOrd="0" parTransId="{0EBDBDE1-5F17-4A74-B485-F2A21D44853F}" sibTransId="{6B022BC5-5BA3-424B-9E7F-F2E2AA8352A3}"/>
    <dgm:cxn modelId="{C653BA87-CE9B-4857-B83B-1C40CF82588C}" srcId="{EA7870A1-D2FE-4C7B-9720-321462B11C86}" destId="{9E22142B-423B-408A-9986-11805CCF6774}" srcOrd="1" destOrd="0" parTransId="{63451D88-0FB5-4A10-A6F5-0C0BD0A3498E}" sibTransId="{E45D73DE-8F31-4F95-96F2-A29DCFC88049}"/>
    <dgm:cxn modelId="{69D1AD8F-3DEE-47CE-A461-74B419813796}" type="presOf" srcId="{9E22142B-423B-408A-9986-11805CCF6774}" destId="{159E969A-70CF-48E3-AD3D-C2DF1DCFF922}" srcOrd="0" destOrd="0" presId="urn:microsoft.com/office/officeart/2009/3/layout/CircleRelationship"/>
    <dgm:cxn modelId="{D6EAB9AF-C1E8-446E-BB9D-093D8E56AF03}" type="presOf" srcId="{EA7870A1-D2FE-4C7B-9720-321462B11C86}" destId="{2FCEA084-6CF9-4B64-9159-89AC8B676ACF}" srcOrd="0" destOrd="0" presId="urn:microsoft.com/office/officeart/2009/3/layout/CircleRelationship"/>
    <dgm:cxn modelId="{9B03BCB0-47C6-458F-B69D-8DCBEA153EEC}" type="presOf" srcId="{6037D588-2095-4DE4-92BB-FF15D4976062}" destId="{98264EC3-7354-43D9-BAD2-F80E78C9E088}" srcOrd="0" destOrd="0" presId="urn:microsoft.com/office/officeart/2009/3/layout/CircleRelationship"/>
    <dgm:cxn modelId="{5E93C8B0-4EF9-4451-845A-FC5293CAAE03}" type="presOf" srcId="{117E2696-ECCF-412C-9F96-6BCCAD1BAA2A}" destId="{4F0349A4-DD3C-481B-98F5-29644EDCAAFC}" srcOrd="0" destOrd="0" presId="urn:microsoft.com/office/officeart/2009/3/layout/CircleRelationship"/>
    <dgm:cxn modelId="{825DF9C1-73C9-4F0F-840C-02BFC57AA4EE}" srcId="{EA7870A1-D2FE-4C7B-9720-321462B11C86}" destId="{117E2696-ECCF-412C-9F96-6BCCAD1BAA2A}" srcOrd="0" destOrd="0" parTransId="{214705F1-3128-4A24-92E7-B689790E41BF}" sibTransId="{AB0A3688-C002-4A71-A24E-16AC2B5BD8AB}"/>
    <dgm:cxn modelId="{6E1D36DD-3929-43AE-A934-DBAC4C76B671}" srcId="{6037D588-2095-4DE4-92BB-FF15D4976062}" destId="{C8CA43C7-81A0-43D2-AAF3-CDA398E09803}" srcOrd="1" destOrd="0" parTransId="{BDCDE3CA-5B5A-4CF0-99E8-BB106569BAFB}" sibTransId="{6FF4E63C-9678-41DF-BB7E-D87D1EB998FF}"/>
    <dgm:cxn modelId="{521C2BB1-7BBE-447D-9D70-CC35F296FB63}" type="presParOf" srcId="{98264EC3-7354-43D9-BAD2-F80E78C9E088}" destId="{2FCEA084-6CF9-4B64-9159-89AC8B676ACF}" srcOrd="0" destOrd="0" presId="urn:microsoft.com/office/officeart/2009/3/layout/CircleRelationship"/>
    <dgm:cxn modelId="{A9F9FBF1-BE6F-422F-BFAF-78C41181EFCB}" type="presParOf" srcId="{98264EC3-7354-43D9-BAD2-F80E78C9E088}" destId="{0DDA8820-20DD-414E-9323-9603F223C652}" srcOrd="1" destOrd="0" presId="urn:microsoft.com/office/officeart/2009/3/layout/CircleRelationship"/>
    <dgm:cxn modelId="{B826388A-BCBF-4E0F-A169-B4AF7F2D8466}" type="presParOf" srcId="{98264EC3-7354-43D9-BAD2-F80E78C9E088}" destId="{9052A40F-F013-4EB4-818A-F91B6EFC7262}" srcOrd="2" destOrd="0" presId="urn:microsoft.com/office/officeart/2009/3/layout/CircleRelationship"/>
    <dgm:cxn modelId="{AF7F1DBB-27B4-4F52-B972-36C1295233C4}" type="presParOf" srcId="{98264EC3-7354-43D9-BAD2-F80E78C9E088}" destId="{01A1BD5A-35F2-4619-A47A-54F145B90509}" srcOrd="3" destOrd="0" presId="urn:microsoft.com/office/officeart/2009/3/layout/CircleRelationship"/>
    <dgm:cxn modelId="{BF21AB74-2744-48DF-A021-3BBD4DEEF99A}" type="presParOf" srcId="{98264EC3-7354-43D9-BAD2-F80E78C9E088}" destId="{3D01EE33-3001-46A4-B570-7232372CD768}" srcOrd="4" destOrd="0" presId="urn:microsoft.com/office/officeart/2009/3/layout/CircleRelationship"/>
    <dgm:cxn modelId="{CCD03EC1-B7B3-459E-9C7C-A7C1CB352410}" type="presParOf" srcId="{98264EC3-7354-43D9-BAD2-F80E78C9E088}" destId="{92DFA9AD-5292-4F5E-BA36-699C59E75BFF}" srcOrd="5" destOrd="0" presId="urn:microsoft.com/office/officeart/2009/3/layout/CircleRelationship"/>
    <dgm:cxn modelId="{843142E8-97EB-4921-AFAB-73EC1D9441CF}" type="presParOf" srcId="{98264EC3-7354-43D9-BAD2-F80E78C9E088}" destId="{FDA17EF7-64BE-447C-9639-8BF8890B3D89}" srcOrd="6" destOrd="0" presId="urn:microsoft.com/office/officeart/2009/3/layout/CircleRelationship"/>
    <dgm:cxn modelId="{E47270EA-644F-4E15-AB58-47220786045D}" type="presParOf" srcId="{98264EC3-7354-43D9-BAD2-F80E78C9E088}" destId="{4F0349A4-DD3C-481B-98F5-29644EDCAAFC}" srcOrd="7" destOrd="0" presId="urn:microsoft.com/office/officeart/2009/3/layout/CircleRelationship"/>
    <dgm:cxn modelId="{C6FB1552-F0E7-4B14-8538-9E7A5415D634}" type="presParOf" srcId="{98264EC3-7354-43D9-BAD2-F80E78C9E088}" destId="{2DC9148D-CD49-4575-8A65-F701E968FA8E}" srcOrd="8" destOrd="0" presId="urn:microsoft.com/office/officeart/2009/3/layout/CircleRelationship"/>
    <dgm:cxn modelId="{0DBC80E8-68FB-453A-AA19-9502164463A8}" type="presParOf" srcId="{2DC9148D-CD49-4575-8A65-F701E968FA8E}" destId="{79E47EA5-0067-4FA1-9855-2F1DE56517B3}" srcOrd="0" destOrd="0" presId="urn:microsoft.com/office/officeart/2009/3/layout/CircleRelationship"/>
    <dgm:cxn modelId="{9A8E7CA2-54E4-4F6E-9D77-C7211B65760F}" type="presParOf" srcId="{98264EC3-7354-43D9-BAD2-F80E78C9E088}" destId="{B4AC3473-92D2-4351-9DA8-45754BA53D5A}" srcOrd="9" destOrd="0" presId="urn:microsoft.com/office/officeart/2009/3/layout/CircleRelationship"/>
    <dgm:cxn modelId="{DE59D183-CE80-4BF5-80DA-1308F9927880}" type="presParOf" srcId="{B4AC3473-92D2-4351-9DA8-45754BA53D5A}" destId="{91466E9E-C4D5-418B-845E-DE97D3530A50}" srcOrd="0" destOrd="0" presId="urn:microsoft.com/office/officeart/2009/3/layout/CircleRelationship"/>
    <dgm:cxn modelId="{DC59E8A2-7F81-4EA6-ACBC-81B2FA09359B}" type="presParOf" srcId="{98264EC3-7354-43D9-BAD2-F80E78C9E088}" destId="{159E969A-70CF-48E3-AD3D-C2DF1DCFF922}" srcOrd="10" destOrd="0" presId="urn:microsoft.com/office/officeart/2009/3/layout/CircleRelationship"/>
    <dgm:cxn modelId="{BBC66F61-0716-4BAA-BD54-C6D301B60539}" type="presParOf" srcId="{98264EC3-7354-43D9-BAD2-F80E78C9E088}" destId="{FB18053A-FC84-4BFE-8185-A0866252D81F}" srcOrd="11" destOrd="0" presId="urn:microsoft.com/office/officeart/2009/3/layout/CircleRelationship"/>
    <dgm:cxn modelId="{FFB89524-8A13-48E2-B3E8-1DC7197804C5}" type="presParOf" srcId="{FB18053A-FC84-4BFE-8185-A0866252D81F}" destId="{36EAB092-D725-430D-B7AE-B3BE4639AB4C}" srcOrd="0" destOrd="0" presId="urn:microsoft.com/office/officeart/2009/3/layout/CircleRelationship"/>
    <dgm:cxn modelId="{CE0C29F7-327A-4B5F-ADED-DF4107E32979}" type="presParOf" srcId="{98264EC3-7354-43D9-BAD2-F80E78C9E088}" destId="{18C46341-E11E-4483-BC06-CB7EAED82A9C}" srcOrd="12" destOrd="0" presId="urn:microsoft.com/office/officeart/2009/3/layout/CircleRelationship"/>
    <dgm:cxn modelId="{326FC325-9179-49C4-84EB-3263FC741AEA}" type="presParOf" srcId="{18C46341-E11E-4483-BC06-CB7EAED82A9C}" destId="{33D1CBC3-3054-49EB-AC02-28E4EE503AAE}" srcOrd="0" destOrd="0" presId="urn:microsoft.com/office/officeart/2009/3/layout/CircleRelationship"/>
    <dgm:cxn modelId="{45390701-168A-4C62-BEEC-1E1813420808}" type="presParOf" srcId="{98264EC3-7354-43D9-BAD2-F80E78C9E088}" destId="{D1024ABF-7A4D-4723-8C5F-CBB472E40978}" srcOrd="13" destOrd="0" presId="urn:microsoft.com/office/officeart/2009/3/layout/CircleRelationship"/>
    <dgm:cxn modelId="{86C4AE59-C4D8-40CD-A5E6-C2618315AA81}" type="presParOf" srcId="{D1024ABF-7A4D-4723-8C5F-CBB472E40978}" destId="{E4AD3BF7-0AF5-4486-8162-C518D9C2F573}" srcOrd="0" destOrd="0" presId="urn:microsoft.com/office/officeart/2009/3/layout/CircleRelationshi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D88DE9-6059-4315-B1BA-EF4C08D735A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6048769-9B2B-4BBC-9BD7-10F7657BCA0D}">
      <dgm:prSet/>
      <dgm:spPr/>
      <dgm:t>
        <a:bodyPr/>
        <a:lstStyle/>
        <a:p>
          <a:r>
            <a:rPr lang="en-US"/>
            <a:t>Monoclonal antibody that blocks the inflammatory protein IL-6 </a:t>
          </a:r>
        </a:p>
      </dgm:t>
    </dgm:pt>
    <dgm:pt modelId="{C3B6CE3E-20F7-4632-8ADC-15B798F927AB}" type="parTrans" cxnId="{0F4ACC21-370E-4736-8D8D-B6D4830A42A8}">
      <dgm:prSet/>
      <dgm:spPr/>
      <dgm:t>
        <a:bodyPr/>
        <a:lstStyle/>
        <a:p>
          <a:endParaRPr lang="en-US"/>
        </a:p>
      </dgm:t>
    </dgm:pt>
    <dgm:pt modelId="{5F0099A8-265C-4D5E-87C5-10D895282B90}" type="sibTrans" cxnId="{0F4ACC21-370E-4736-8D8D-B6D4830A42A8}">
      <dgm:prSet/>
      <dgm:spPr/>
      <dgm:t>
        <a:bodyPr/>
        <a:lstStyle/>
        <a:p>
          <a:endParaRPr lang="en-US"/>
        </a:p>
      </dgm:t>
    </dgm:pt>
    <dgm:pt modelId="{CD41BC0E-50D8-41D1-A2A6-78A28449C5B5}">
      <dgm:prSet/>
      <dgm:spPr/>
      <dgm:t>
        <a:bodyPr/>
        <a:lstStyle/>
        <a:p>
          <a:r>
            <a:rPr lang="en-US"/>
            <a:t>Treats CRS without affecting anti-tumor activity</a:t>
          </a:r>
        </a:p>
      </dgm:t>
    </dgm:pt>
    <dgm:pt modelId="{209CF084-DB4E-44FA-8E07-E41EE235092C}" type="parTrans" cxnId="{AAF845DC-824E-40A7-9472-C2918D210398}">
      <dgm:prSet/>
      <dgm:spPr/>
      <dgm:t>
        <a:bodyPr/>
        <a:lstStyle/>
        <a:p>
          <a:endParaRPr lang="en-US"/>
        </a:p>
      </dgm:t>
    </dgm:pt>
    <dgm:pt modelId="{D4CAAF82-5630-4587-A182-5D0CEA080F79}" type="sibTrans" cxnId="{AAF845DC-824E-40A7-9472-C2918D210398}">
      <dgm:prSet/>
      <dgm:spPr/>
      <dgm:t>
        <a:bodyPr/>
        <a:lstStyle/>
        <a:p>
          <a:endParaRPr lang="en-US"/>
        </a:p>
      </dgm:t>
    </dgm:pt>
    <dgm:pt modelId="{A1F88D1C-4598-423A-A74E-EEC89E15567B}">
      <dgm:prSet/>
      <dgm:spPr/>
      <dgm:t>
        <a:bodyPr/>
        <a:lstStyle/>
        <a:p>
          <a:r>
            <a:rPr lang="en-US"/>
            <a:t>8mg/kg for one dose infused over 1 hour, dose not to exceed 800mg</a:t>
          </a:r>
        </a:p>
      </dgm:t>
    </dgm:pt>
    <dgm:pt modelId="{FA092319-4323-46C5-A1F8-E9D8251C78DE}" type="parTrans" cxnId="{6316F45F-80B5-48C4-8593-A097A6A93763}">
      <dgm:prSet/>
      <dgm:spPr/>
      <dgm:t>
        <a:bodyPr/>
        <a:lstStyle/>
        <a:p>
          <a:endParaRPr lang="en-US"/>
        </a:p>
      </dgm:t>
    </dgm:pt>
    <dgm:pt modelId="{D74E7432-53BB-4127-9BB1-BBFA9BE89BCB}" type="sibTrans" cxnId="{6316F45F-80B5-48C4-8593-A097A6A93763}">
      <dgm:prSet/>
      <dgm:spPr/>
      <dgm:t>
        <a:bodyPr/>
        <a:lstStyle/>
        <a:p>
          <a:endParaRPr lang="en-US"/>
        </a:p>
      </dgm:t>
    </dgm:pt>
    <dgm:pt modelId="{01FBD340-B3CA-494A-9CDE-4659738A032F}" type="pres">
      <dgm:prSet presAssocID="{D5D88DE9-6059-4315-B1BA-EF4C08D735A5}" presName="root" presStyleCnt="0">
        <dgm:presLayoutVars>
          <dgm:dir/>
          <dgm:resizeHandles val="exact"/>
        </dgm:presLayoutVars>
      </dgm:prSet>
      <dgm:spPr/>
    </dgm:pt>
    <dgm:pt modelId="{59053057-DE40-4866-BD76-1FD0737E32A8}" type="pres">
      <dgm:prSet presAssocID="{56048769-9B2B-4BBC-9BD7-10F7657BCA0D}" presName="compNode" presStyleCnt="0"/>
      <dgm:spPr/>
    </dgm:pt>
    <dgm:pt modelId="{557C09A6-C5B5-4686-BA4D-7BAABFBD5A35}" type="pres">
      <dgm:prSet presAssocID="{56048769-9B2B-4BBC-9BD7-10F7657BCA0D}" presName="bgRect" presStyleLbl="bgShp" presStyleIdx="0" presStyleCnt="3"/>
      <dgm:spPr/>
    </dgm:pt>
    <dgm:pt modelId="{3722FAD9-3D42-4965-A99A-D3918CAF6459}" type="pres">
      <dgm:prSet presAssocID="{56048769-9B2B-4BBC-9BD7-10F7657BCA0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3464ADD1-0750-4467-80B6-671603A614B0}" type="pres">
      <dgm:prSet presAssocID="{56048769-9B2B-4BBC-9BD7-10F7657BCA0D}" presName="spaceRect" presStyleCnt="0"/>
      <dgm:spPr/>
    </dgm:pt>
    <dgm:pt modelId="{81E2516E-B528-4A5B-9211-793D87BB3629}" type="pres">
      <dgm:prSet presAssocID="{56048769-9B2B-4BBC-9BD7-10F7657BCA0D}" presName="parTx" presStyleLbl="revTx" presStyleIdx="0" presStyleCnt="3">
        <dgm:presLayoutVars>
          <dgm:chMax val="0"/>
          <dgm:chPref val="0"/>
        </dgm:presLayoutVars>
      </dgm:prSet>
      <dgm:spPr/>
    </dgm:pt>
    <dgm:pt modelId="{2CB4CB5B-E4F4-4686-861D-57AC964872BC}" type="pres">
      <dgm:prSet presAssocID="{5F0099A8-265C-4D5E-87C5-10D895282B90}" presName="sibTrans" presStyleCnt="0"/>
      <dgm:spPr/>
    </dgm:pt>
    <dgm:pt modelId="{3D4E9360-F709-4176-B341-3F89AA2F3E7C}" type="pres">
      <dgm:prSet presAssocID="{CD41BC0E-50D8-41D1-A2A6-78A28449C5B5}" presName="compNode" presStyleCnt="0"/>
      <dgm:spPr/>
    </dgm:pt>
    <dgm:pt modelId="{958FE9EB-51E2-438D-93E6-C27F09EFE6B2}" type="pres">
      <dgm:prSet presAssocID="{CD41BC0E-50D8-41D1-A2A6-78A28449C5B5}" presName="bgRect" presStyleLbl="bgShp" presStyleIdx="1" presStyleCnt="3"/>
      <dgm:spPr/>
    </dgm:pt>
    <dgm:pt modelId="{B36E0465-2994-468D-ABB6-AE5A7248140E}" type="pres">
      <dgm:prSet presAssocID="{CD41BC0E-50D8-41D1-A2A6-78A28449C5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E42739EF-EECA-4A2D-AC95-0AC8E4967312}" type="pres">
      <dgm:prSet presAssocID="{CD41BC0E-50D8-41D1-A2A6-78A28449C5B5}" presName="spaceRect" presStyleCnt="0"/>
      <dgm:spPr/>
    </dgm:pt>
    <dgm:pt modelId="{E42DDA57-3AB3-4E48-B81A-0F506C8DE077}" type="pres">
      <dgm:prSet presAssocID="{CD41BC0E-50D8-41D1-A2A6-78A28449C5B5}" presName="parTx" presStyleLbl="revTx" presStyleIdx="1" presStyleCnt="3">
        <dgm:presLayoutVars>
          <dgm:chMax val="0"/>
          <dgm:chPref val="0"/>
        </dgm:presLayoutVars>
      </dgm:prSet>
      <dgm:spPr/>
    </dgm:pt>
    <dgm:pt modelId="{92CA058B-A2C4-4BF3-BDCE-67D0079C3095}" type="pres">
      <dgm:prSet presAssocID="{D4CAAF82-5630-4587-A182-5D0CEA080F79}" presName="sibTrans" presStyleCnt="0"/>
      <dgm:spPr/>
    </dgm:pt>
    <dgm:pt modelId="{A4BDE0A4-FE50-4C3A-98D4-991774178190}" type="pres">
      <dgm:prSet presAssocID="{A1F88D1C-4598-423A-A74E-EEC89E15567B}" presName="compNode" presStyleCnt="0"/>
      <dgm:spPr/>
    </dgm:pt>
    <dgm:pt modelId="{81106F63-066B-49A8-820B-60DBA756F02F}" type="pres">
      <dgm:prSet presAssocID="{A1F88D1C-4598-423A-A74E-EEC89E15567B}" presName="bgRect" presStyleLbl="bgShp" presStyleIdx="2" presStyleCnt="3"/>
      <dgm:spPr/>
    </dgm:pt>
    <dgm:pt modelId="{E6DE01E8-8BAD-4C45-B031-3A4C436B31A1}" type="pres">
      <dgm:prSet presAssocID="{A1F88D1C-4598-423A-A74E-EEC89E15567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19823706-E14D-4BC2-824B-7D5AD42F8DEA}" type="pres">
      <dgm:prSet presAssocID="{A1F88D1C-4598-423A-A74E-EEC89E15567B}" presName="spaceRect" presStyleCnt="0"/>
      <dgm:spPr/>
    </dgm:pt>
    <dgm:pt modelId="{7A04702E-AAEE-4C20-82B6-4F7D8B6519EB}" type="pres">
      <dgm:prSet presAssocID="{A1F88D1C-4598-423A-A74E-EEC89E15567B}" presName="parTx" presStyleLbl="revTx" presStyleIdx="2" presStyleCnt="3">
        <dgm:presLayoutVars>
          <dgm:chMax val="0"/>
          <dgm:chPref val="0"/>
        </dgm:presLayoutVars>
      </dgm:prSet>
      <dgm:spPr/>
    </dgm:pt>
  </dgm:ptLst>
  <dgm:cxnLst>
    <dgm:cxn modelId="{0F4ACC21-370E-4736-8D8D-B6D4830A42A8}" srcId="{D5D88DE9-6059-4315-B1BA-EF4C08D735A5}" destId="{56048769-9B2B-4BBC-9BD7-10F7657BCA0D}" srcOrd="0" destOrd="0" parTransId="{C3B6CE3E-20F7-4632-8ADC-15B798F927AB}" sibTransId="{5F0099A8-265C-4D5E-87C5-10D895282B90}"/>
    <dgm:cxn modelId="{1FD38B2D-F935-42BE-A71C-4637BA626908}" type="presOf" srcId="{CD41BC0E-50D8-41D1-A2A6-78A28449C5B5}" destId="{E42DDA57-3AB3-4E48-B81A-0F506C8DE077}" srcOrd="0" destOrd="0" presId="urn:microsoft.com/office/officeart/2018/2/layout/IconVerticalSolidList"/>
    <dgm:cxn modelId="{3DB3B045-2826-4D90-A046-52258F89D39D}" type="presOf" srcId="{56048769-9B2B-4BBC-9BD7-10F7657BCA0D}" destId="{81E2516E-B528-4A5B-9211-793D87BB3629}" srcOrd="0" destOrd="0" presId="urn:microsoft.com/office/officeart/2018/2/layout/IconVerticalSolidList"/>
    <dgm:cxn modelId="{6316F45F-80B5-48C4-8593-A097A6A93763}" srcId="{D5D88DE9-6059-4315-B1BA-EF4C08D735A5}" destId="{A1F88D1C-4598-423A-A74E-EEC89E15567B}" srcOrd="2" destOrd="0" parTransId="{FA092319-4323-46C5-A1F8-E9D8251C78DE}" sibTransId="{D74E7432-53BB-4127-9BB1-BBFA9BE89BCB}"/>
    <dgm:cxn modelId="{E116096A-4ACB-43F0-B500-9C8403219F4C}" type="presOf" srcId="{A1F88D1C-4598-423A-A74E-EEC89E15567B}" destId="{7A04702E-AAEE-4C20-82B6-4F7D8B6519EB}" srcOrd="0" destOrd="0" presId="urn:microsoft.com/office/officeart/2018/2/layout/IconVerticalSolidList"/>
    <dgm:cxn modelId="{F0726196-3F38-4258-B9EE-6E4CBAA7BCF7}" type="presOf" srcId="{D5D88DE9-6059-4315-B1BA-EF4C08D735A5}" destId="{01FBD340-B3CA-494A-9CDE-4659738A032F}" srcOrd="0" destOrd="0" presId="urn:microsoft.com/office/officeart/2018/2/layout/IconVerticalSolidList"/>
    <dgm:cxn modelId="{AAF845DC-824E-40A7-9472-C2918D210398}" srcId="{D5D88DE9-6059-4315-B1BA-EF4C08D735A5}" destId="{CD41BC0E-50D8-41D1-A2A6-78A28449C5B5}" srcOrd="1" destOrd="0" parTransId="{209CF084-DB4E-44FA-8E07-E41EE235092C}" sibTransId="{D4CAAF82-5630-4587-A182-5D0CEA080F79}"/>
    <dgm:cxn modelId="{4C83C0CF-CCAF-4D53-9EDB-4F66FBC085F9}" type="presParOf" srcId="{01FBD340-B3CA-494A-9CDE-4659738A032F}" destId="{59053057-DE40-4866-BD76-1FD0737E32A8}" srcOrd="0" destOrd="0" presId="urn:microsoft.com/office/officeart/2018/2/layout/IconVerticalSolidList"/>
    <dgm:cxn modelId="{397E1799-4986-4C75-9DF5-8BFC3FFC4318}" type="presParOf" srcId="{59053057-DE40-4866-BD76-1FD0737E32A8}" destId="{557C09A6-C5B5-4686-BA4D-7BAABFBD5A35}" srcOrd="0" destOrd="0" presId="urn:microsoft.com/office/officeart/2018/2/layout/IconVerticalSolidList"/>
    <dgm:cxn modelId="{5887DC5F-FFD3-4DB0-8344-5C1028CD22ED}" type="presParOf" srcId="{59053057-DE40-4866-BD76-1FD0737E32A8}" destId="{3722FAD9-3D42-4965-A99A-D3918CAF6459}" srcOrd="1" destOrd="0" presId="urn:microsoft.com/office/officeart/2018/2/layout/IconVerticalSolidList"/>
    <dgm:cxn modelId="{F98A909C-BF8C-4E9E-BC59-BDB52411360D}" type="presParOf" srcId="{59053057-DE40-4866-BD76-1FD0737E32A8}" destId="{3464ADD1-0750-4467-80B6-671603A614B0}" srcOrd="2" destOrd="0" presId="urn:microsoft.com/office/officeart/2018/2/layout/IconVerticalSolidList"/>
    <dgm:cxn modelId="{D17AB1B3-C9BF-4904-82F5-FA6C0FBE7E8E}" type="presParOf" srcId="{59053057-DE40-4866-BD76-1FD0737E32A8}" destId="{81E2516E-B528-4A5B-9211-793D87BB3629}" srcOrd="3" destOrd="0" presId="urn:microsoft.com/office/officeart/2018/2/layout/IconVerticalSolidList"/>
    <dgm:cxn modelId="{2DF96CAC-A071-4F0D-88A6-F70CE32EE39D}" type="presParOf" srcId="{01FBD340-B3CA-494A-9CDE-4659738A032F}" destId="{2CB4CB5B-E4F4-4686-861D-57AC964872BC}" srcOrd="1" destOrd="0" presId="urn:microsoft.com/office/officeart/2018/2/layout/IconVerticalSolidList"/>
    <dgm:cxn modelId="{8DC2C676-9272-4354-A53D-81F53EFC70E4}" type="presParOf" srcId="{01FBD340-B3CA-494A-9CDE-4659738A032F}" destId="{3D4E9360-F709-4176-B341-3F89AA2F3E7C}" srcOrd="2" destOrd="0" presId="urn:microsoft.com/office/officeart/2018/2/layout/IconVerticalSolidList"/>
    <dgm:cxn modelId="{BA0A5DB1-5251-48C5-9239-15C26D570391}" type="presParOf" srcId="{3D4E9360-F709-4176-B341-3F89AA2F3E7C}" destId="{958FE9EB-51E2-438D-93E6-C27F09EFE6B2}" srcOrd="0" destOrd="0" presId="urn:microsoft.com/office/officeart/2018/2/layout/IconVerticalSolidList"/>
    <dgm:cxn modelId="{DD5A1CCD-1F78-4F99-9958-41CEB7DE681D}" type="presParOf" srcId="{3D4E9360-F709-4176-B341-3F89AA2F3E7C}" destId="{B36E0465-2994-468D-ABB6-AE5A7248140E}" srcOrd="1" destOrd="0" presId="urn:microsoft.com/office/officeart/2018/2/layout/IconVerticalSolidList"/>
    <dgm:cxn modelId="{6B819F4C-7AF5-4349-B36D-FC5EA9016217}" type="presParOf" srcId="{3D4E9360-F709-4176-B341-3F89AA2F3E7C}" destId="{E42739EF-EECA-4A2D-AC95-0AC8E4967312}" srcOrd="2" destOrd="0" presId="urn:microsoft.com/office/officeart/2018/2/layout/IconVerticalSolidList"/>
    <dgm:cxn modelId="{22A51F74-D41D-4E10-AE27-3039C2618817}" type="presParOf" srcId="{3D4E9360-F709-4176-B341-3F89AA2F3E7C}" destId="{E42DDA57-3AB3-4E48-B81A-0F506C8DE077}" srcOrd="3" destOrd="0" presId="urn:microsoft.com/office/officeart/2018/2/layout/IconVerticalSolidList"/>
    <dgm:cxn modelId="{F77EE1BA-C714-48B6-9544-76BCFAD92B48}" type="presParOf" srcId="{01FBD340-B3CA-494A-9CDE-4659738A032F}" destId="{92CA058B-A2C4-4BF3-BDCE-67D0079C3095}" srcOrd="3" destOrd="0" presId="urn:microsoft.com/office/officeart/2018/2/layout/IconVerticalSolidList"/>
    <dgm:cxn modelId="{2ABB44F2-4CD4-4062-9015-B55D2AD94F3E}" type="presParOf" srcId="{01FBD340-B3CA-494A-9CDE-4659738A032F}" destId="{A4BDE0A4-FE50-4C3A-98D4-991774178190}" srcOrd="4" destOrd="0" presId="urn:microsoft.com/office/officeart/2018/2/layout/IconVerticalSolidList"/>
    <dgm:cxn modelId="{519905A2-FBFC-4825-BAD8-5AD00E46B3E9}" type="presParOf" srcId="{A4BDE0A4-FE50-4C3A-98D4-991774178190}" destId="{81106F63-066B-49A8-820B-60DBA756F02F}" srcOrd="0" destOrd="0" presId="urn:microsoft.com/office/officeart/2018/2/layout/IconVerticalSolidList"/>
    <dgm:cxn modelId="{BFA8D825-D9A4-4179-A519-9F4F61B7C29F}" type="presParOf" srcId="{A4BDE0A4-FE50-4C3A-98D4-991774178190}" destId="{E6DE01E8-8BAD-4C45-B031-3A4C436B31A1}" srcOrd="1" destOrd="0" presId="urn:microsoft.com/office/officeart/2018/2/layout/IconVerticalSolidList"/>
    <dgm:cxn modelId="{3BB46E5C-3F22-4C5F-BF29-577FFD69E40B}" type="presParOf" srcId="{A4BDE0A4-FE50-4C3A-98D4-991774178190}" destId="{19823706-E14D-4BC2-824B-7D5AD42F8DEA}" srcOrd="2" destOrd="0" presId="urn:microsoft.com/office/officeart/2018/2/layout/IconVerticalSolidList"/>
    <dgm:cxn modelId="{CA227E0A-6711-42FD-B2E4-9202941E37E5}" type="presParOf" srcId="{A4BDE0A4-FE50-4C3A-98D4-991774178190}" destId="{7A04702E-AAEE-4C20-82B6-4F7D8B6519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B1C26-3468-4E03-B0B6-810D63A36B84}">
      <dsp:nvSpPr>
        <dsp:cNvPr id="0" name=""/>
        <dsp:cNvSpPr/>
      </dsp:nvSpPr>
      <dsp:spPr>
        <a:xfrm>
          <a:off x="0" y="1256681"/>
          <a:ext cx="10363200" cy="167557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88B19-77EE-4986-90C9-B8405E4900A5}">
      <dsp:nvSpPr>
        <dsp:cNvPr id="0" name=""/>
        <dsp:cNvSpPr/>
      </dsp:nvSpPr>
      <dsp:spPr>
        <a:xfrm>
          <a:off x="2197" y="0"/>
          <a:ext cx="1789777" cy="167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433832" numCol="1" spcCol="1270" anchor="b" anchorCtr="0">
          <a:noAutofit/>
        </a:bodyPr>
        <a:lstStyle/>
        <a:p>
          <a:pPr marL="0" lvl="0" indent="0" algn="ctr" defTabSz="2711450">
            <a:lnSpc>
              <a:spcPct val="90000"/>
            </a:lnSpc>
            <a:spcBef>
              <a:spcPct val="0"/>
            </a:spcBef>
            <a:spcAft>
              <a:spcPct val="35000"/>
            </a:spcAft>
            <a:buNone/>
          </a:pPr>
          <a:endParaRPr lang="en-US" sz="6100" kern="1200" dirty="0"/>
        </a:p>
      </dsp:txBody>
      <dsp:txXfrm>
        <a:off x="2197" y="0"/>
        <a:ext cx="1789777" cy="1675575"/>
      </dsp:txXfrm>
    </dsp:sp>
    <dsp:sp modelId="{1AF508C9-27B3-4117-8703-D5E221948EE8}">
      <dsp:nvSpPr>
        <dsp:cNvPr id="0" name=""/>
        <dsp:cNvSpPr/>
      </dsp:nvSpPr>
      <dsp:spPr>
        <a:xfrm>
          <a:off x="687639" y="1885022"/>
          <a:ext cx="418893" cy="4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7DEC5-08CA-4F67-B24D-55D73F70B1B2}">
      <dsp:nvSpPr>
        <dsp:cNvPr id="0" name=""/>
        <dsp:cNvSpPr/>
      </dsp:nvSpPr>
      <dsp:spPr>
        <a:xfrm>
          <a:off x="998871" y="0"/>
          <a:ext cx="3528545" cy="167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u="none" kern="1200" dirty="0">
              <a:solidFill>
                <a:srgbClr val="FF0000"/>
              </a:solidFill>
            </a:rPr>
            <a:t>IMpower-133 and CASPIAN</a:t>
          </a:r>
          <a:r>
            <a:rPr lang="en-US" sz="2000" kern="1200" dirty="0"/>
            <a:t>: </a:t>
          </a:r>
        </a:p>
        <a:p>
          <a:pPr marL="0" lvl="0" indent="0" algn="ctr" defTabSz="889000">
            <a:lnSpc>
              <a:spcPct val="90000"/>
            </a:lnSpc>
            <a:spcBef>
              <a:spcPct val="0"/>
            </a:spcBef>
            <a:spcAft>
              <a:spcPct val="35000"/>
            </a:spcAft>
            <a:buNone/>
          </a:pPr>
          <a:r>
            <a:rPr lang="en-US" sz="2000" kern="1200" dirty="0"/>
            <a:t>Using IO in the frontline setting for ES-SCLC: the current standard of care  </a:t>
          </a:r>
        </a:p>
        <a:p>
          <a:pPr marL="0" lvl="0" indent="0" algn="ctr" defTabSz="889000">
            <a:lnSpc>
              <a:spcPct val="90000"/>
            </a:lnSpc>
            <a:spcBef>
              <a:spcPct val="0"/>
            </a:spcBef>
            <a:spcAft>
              <a:spcPct val="35000"/>
            </a:spcAft>
            <a:buNone/>
          </a:pPr>
          <a:endParaRPr lang="en-US" sz="1100" kern="1200" dirty="0"/>
        </a:p>
      </dsp:txBody>
      <dsp:txXfrm>
        <a:off x="998871" y="0"/>
        <a:ext cx="3528545" cy="1675575"/>
      </dsp:txXfrm>
    </dsp:sp>
    <dsp:sp modelId="{8EB16C3C-8AEE-4CAE-8E88-407C67CDACCF}">
      <dsp:nvSpPr>
        <dsp:cNvPr id="0" name=""/>
        <dsp:cNvSpPr/>
      </dsp:nvSpPr>
      <dsp:spPr>
        <a:xfrm>
          <a:off x="3436289" y="1885022"/>
          <a:ext cx="418893" cy="4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C9892-6A58-4735-9926-F8FE5A69D461}">
      <dsp:nvSpPr>
        <dsp:cNvPr id="0" name=""/>
        <dsp:cNvSpPr/>
      </dsp:nvSpPr>
      <dsp:spPr>
        <a:xfrm>
          <a:off x="5515123" y="2513362"/>
          <a:ext cx="3825183" cy="167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ADRIATIC</a:t>
          </a:r>
          <a:r>
            <a:rPr lang="en-US" sz="2000" b="1" kern="1200" dirty="0">
              <a:solidFill>
                <a:schemeClr val="tx1"/>
              </a:solidFill>
            </a:rPr>
            <a:t>: </a:t>
          </a:r>
        </a:p>
        <a:p>
          <a:pPr marL="0" lvl="0" indent="0" algn="ctr" defTabSz="889000">
            <a:lnSpc>
              <a:spcPct val="90000"/>
            </a:lnSpc>
            <a:spcBef>
              <a:spcPct val="0"/>
            </a:spcBef>
            <a:spcAft>
              <a:spcPct val="35000"/>
            </a:spcAft>
            <a:buNone/>
          </a:pPr>
          <a:r>
            <a:rPr lang="en-US" sz="2000" kern="1200" dirty="0"/>
            <a:t>Using IO as consolidation in the limited stage setting ASCO 2024, approved by FDA</a:t>
          </a:r>
        </a:p>
      </dsp:txBody>
      <dsp:txXfrm>
        <a:off x="5515123" y="2513362"/>
        <a:ext cx="3825183" cy="1675575"/>
      </dsp:txXfrm>
    </dsp:sp>
    <dsp:sp modelId="{8AEA895D-E66E-4A82-B60C-58E0B7D86B95}">
      <dsp:nvSpPr>
        <dsp:cNvPr id="0" name=""/>
        <dsp:cNvSpPr/>
      </dsp:nvSpPr>
      <dsp:spPr>
        <a:xfrm>
          <a:off x="7202643" y="1885022"/>
          <a:ext cx="418893" cy="418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EA084-6CF9-4B64-9159-89AC8B676ACF}">
      <dsp:nvSpPr>
        <dsp:cNvPr id="0" name=""/>
        <dsp:cNvSpPr/>
      </dsp:nvSpPr>
      <dsp:spPr>
        <a:xfrm>
          <a:off x="1040913" y="444216"/>
          <a:ext cx="3173151" cy="31883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1200" dirty="0"/>
            <a:t>Platinum Rechallenge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2000" b="1" kern="1200" dirty="0"/>
        </a:p>
        <a:p>
          <a:pPr marL="0" lvl="0" algn="ctr" defTabSz="889000">
            <a:lnSpc>
              <a:spcPct val="90000"/>
            </a:lnSpc>
            <a:spcBef>
              <a:spcPct val="0"/>
            </a:spcBef>
            <a:spcAft>
              <a:spcPct val="35000"/>
            </a:spcAft>
            <a:buNone/>
          </a:pPr>
          <a:r>
            <a:rPr lang="en-US" sz="2000" b="1" kern="1200" dirty="0"/>
            <a:t>Lurbinectedin</a:t>
          </a:r>
        </a:p>
        <a:p>
          <a:pPr marL="0" lvl="0" algn="ctr" defTabSz="889000">
            <a:lnSpc>
              <a:spcPct val="90000"/>
            </a:lnSpc>
            <a:spcBef>
              <a:spcPct val="0"/>
            </a:spcBef>
            <a:spcAft>
              <a:spcPct val="35000"/>
            </a:spcAft>
            <a:buNone/>
          </a:pPr>
          <a:endParaRPr lang="en-US" sz="2000" b="1" kern="1200" dirty="0"/>
        </a:p>
      </dsp:txBody>
      <dsp:txXfrm>
        <a:off x="1505610" y="911140"/>
        <a:ext cx="2243757" cy="2254507"/>
      </dsp:txXfrm>
    </dsp:sp>
    <dsp:sp modelId="{0DDA8820-20DD-414E-9323-9603F223C652}">
      <dsp:nvSpPr>
        <dsp:cNvPr id="0" name=""/>
        <dsp:cNvSpPr/>
      </dsp:nvSpPr>
      <dsp:spPr>
        <a:xfrm>
          <a:off x="2822109" y="710386"/>
          <a:ext cx="354598" cy="354592"/>
        </a:xfrm>
        <a:prstGeom prst="ellipse">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2A40F-F013-4EB4-818A-F91B6EFC7262}">
      <dsp:nvSpPr>
        <dsp:cNvPr id="0" name=""/>
        <dsp:cNvSpPr/>
      </dsp:nvSpPr>
      <dsp:spPr>
        <a:xfrm>
          <a:off x="2060374" y="2845470"/>
          <a:ext cx="256757" cy="257005"/>
        </a:xfrm>
        <a:prstGeom prst="ellipse">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1BD5A-35F2-4619-A47A-54F145B90509}">
      <dsp:nvSpPr>
        <dsp:cNvPr id="0" name=""/>
        <dsp:cNvSpPr/>
      </dsp:nvSpPr>
      <dsp:spPr>
        <a:xfrm>
          <a:off x="4426870" y="1738181"/>
          <a:ext cx="256757" cy="257005"/>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1EE33-3001-46A4-B570-7232372CD768}">
      <dsp:nvSpPr>
        <dsp:cNvPr id="0" name=""/>
        <dsp:cNvSpPr/>
      </dsp:nvSpPr>
      <dsp:spPr>
        <a:xfrm>
          <a:off x="3198227" y="3669073"/>
          <a:ext cx="354598" cy="354592"/>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DFA9AD-5292-4F5E-BA36-699C59E75BFF}">
      <dsp:nvSpPr>
        <dsp:cNvPr id="0" name=""/>
        <dsp:cNvSpPr/>
      </dsp:nvSpPr>
      <dsp:spPr>
        <a:xfrm>
          <a:off x="2085807" y="802906"/>
          <a:ext cx="256757" cy="257005"/>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17EF7-64BE-447C-9639-8BF8890B3D89}">
      <dsp:nvSpPr>
        <dsp:cNvPr id="0" name=""/>
        <dsp:cNvSpPr/>
      </dsp:nvSpPr>
      <dsp:spPr>
        <a:xfrm>
          <a:off x="1276397" y="2273050"/>
          <a:ext cx="256757" cy="257005"/>
        </a:xfrm>
        <a:prstGeom prst="ellipse">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349A4-DD3C-481B-98F5-29644EDCAAFC}">
      <dsp:nvSpPr>
        <dsp:cNvPr id="0" name=""/>
        <dsp:cNvSpPr/>
      </dsp:nvSpPr>
      <dsp:spPr>
        <a:xfrm>
          <a:off x="1" y="1019684"/>
          <a:ext cx="1370400" cy="12958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Topotecan/</a:t>
          </a:r>
          <a:br>
            <a:rPr lang="en-US" sz="1300" b="1" kern="1200" dirty="0"/>
          </a:br>
          <a:r>
            <a:rPr lang="en-US" sz="1300" b="1" kern="1200" dirty="0"/>
            <a:t>Irinotecan</a:t>
          </a:r>
        </a:p>
      </dsp:txBody>
      <dsp:txXfrm>
        <a:off x="200691" y="1209454"/>
        <a:ext cx="969020" cy="916288"/>
      </dsp:txXfrm>
    </dsp:sp>
    <dsp:sp modelId="{79E47EA5-0067-4FA1-9855-2F1DE56517B3}">
      <dsp:nvSpPr>
        <dsp:cNvPr id="0" name=""/>
        <dsp:cNvSpPr/>
      </dsp:nvSpPr>
      <dsp:spPr>
        <a:xfrm>
          <a:off x="2493773" y="814080"/>
          <a:ext cx="354598" cy="354592"/>
        </a:xfrm>
        <a:prstGeom prst="ellipse">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466E9E-C4D5-418B-845E-DE97D3530A50}">
      <dsp:nvSpPr>
        <dsp:cNvPr id="0" name=""/>
        <dsp:cNvSpPr/>
      </dsp:nvSpPr>
      <dsp:spPr>
        <a:xfrm>
          <a:off x="158640" y="2695433"/>
          <a:ext cx="641005" cy="64102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E969A-70CF-48E3-AD3D-C2DF1DCFF922}">
      <dsp:nvSpPr>
        <dsp:cNvPr id="0" name=""/>
        <dsp:cNvSpPr/>
      </dsp:nvSpPr>
      <dsp:spPr>
        <a:xfrm>
          <a:off x="3950771" y="401279"/>
          <a:ext cx="1636531" cy="12958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err="1"/>
            <a:t>Taxane</a:t>
          </a:r>
          <a:endParaRPr lang="en-US" sz="1100" b="1" kern="1200" dirty="0"/>
        </a:p>
        <a:p>
          <a:pPr marL="0" lvl="0" indent="0" algn="ctr" defTabSz="488950">
            <a:lnSpc>
              <a:spcPct val="90000"/>
            </a:lnSpc>
            <a:spcBef>
              <a:spcPct val="0"/>
            </a:spcBef>
            <a:spcAft>
              <a:spcPct val="35000"/>
            </a:spcAft>
            <a:buNone/>
          </a:pPr>
          <a:r>
            <a:rPr lang="en-US" sz="1100" b="1" kern="1200" dirty="0"/>
            <a:t>Temozolomide</a:t>
          </a:r>
        </a:p>
      </dsp:txBody>
      <dsp:txXfrm>
        <a:off x="4190435" y="591049"/>
        <a:ext cx="1157203" cy="916288"/>
      </dsp:txXfrm>
    </dsp:sp>
    <dsp:sp modelId="{36EAB092-D725-430D-B7AE-B3BE4639AB4C}">
      <dsp:nvSpPr>
        <dsp:cNvPr id="0" name=""/>
        <dsp:cNvSpPr/>
      </dsp:nvSpPr>
      <dsp:spPr>
        <a:xfrm>
          <a:off x="2612709" y="734610"/>
          <a:ext cx="354598" cy="354592"/>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1CBC3-3054-49EB-AC02-28E4EE503AAE}">
      <dsp:nvSpPr>
        <dsp:cNvPr id="0" name=""/>
        <dsp:cNvSpPr/>
      </dsp:nvSpPr>
      <dsp:spPr>
        <a:xfrm>
          <a:off x="-85072" y="3458254"/>
          <a:ext cx="256757" cy="257005"/>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D3BF7-0AF5-4486-8162-C518D9C2F573}">
      <dsp:nvSpPr>
        <dsp:cNvPr id="0" name=""/>
        <dsp:cNvSpPr/>
      </dsp:nvSpPr>
      <dsp:spPr>
        <a:xfrm>
          <a:off x="1098978" y="1427317"/>
          <a:ext cx="256757" cy="257005"/>
        </a:xfrm>
        <a:prstGeom prst="ellipse">
          <a:avLst/>
        </a:prstGeom>
        <a:solidFill>
          <a:schemeClr val="accen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EA084-6CF9-4B64-9159-89AC8B676ACF}">
      <dsp:nvSpPr>
        <dsp:cNvPr id="0" name=""/>
        <dsp:cNvSpPr/>
      </dsp:nvSpPr>
      <dsp:spPr>
        <a:xfrm>
          <a:off x="849937" y="490868"/>
          <a:ext cx="3391193" cy="3101728"/>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1200" dirty="0"/>
            <a:t>Tarlatamab</a:t>
          </a:r>
        </a:p>
        <a:p>
          <a:pPr marL="0" lvl="0" algn="ctr" defTabSz="889000">
            <a:lnSpc>
              <a:spcPct val="90000"/>
            </a:lnSpc>
            <a:spcBef>
              <a:spcPct val="0"/>
            </a:spcBef>
            <a:spcAft>
              <a:spcPct val="35000"/>
            </a:spcAft>
            <a:buNone/>
          </a:pPr>
          <a:endParaRPr lang="en-US" sz="2000" b="1" kern="1200" dirty="0"/>
        </a:p>
        <a:p>
          <a:pPr marL="0" lvl="0" algn="ctr" defTabSz="889000">
            <a:lnSpc>
              <a:spcPct val="90000"/>
            </a:lnSpc>
            <a:spcBef>
              <a:spcPct val="0"/>
            </a:spcBef>
            <a:spcAft>
              <a:spcPct val="35000"/>
            </a:spcAft>
            <a:buNone/>
          </a:pPr>
          <a:r>
            <a:rPr lang="en-US" sz="2000" b="1" kern="1200" dirty="0"/>
            <a:t>Lurbinectedin</a:t>
          </a:r>
        </a:p>
        <a:p>
          <a:pPr marL="0" lvl="0" algn="ctr" defTabSz="889000">
            <a:lnSpc>
              <a:spcPct val="90000"/>
            </a:lnSpc>
            <a:spcBef>
              <a:spcPct val="0"/>
            </a:spcBef>
            <a:spcAft>
              <a:spcPct val="35000"/>
            </a:spcAft>
            <a:buNone/>
          </a:pPr>
          <a:endParaRPr lang="en-US" sz="2000" b="1" kern="1200" dirty="0"/>
        </a:p>
      </dsp:txBody>
      <dsp:txXfrm>
        <a:off x="1346566" y="945106"/>
        <a:ext cx="2397935" cy="2193252"/>
      </dsp:txXfrm>
    </dsp:sp>
    <dsp:sp modelId="{0DDA8820-20DD-414E-9323-9603F223C652}">
      <dsp:nvSpPr>
        <dsp:cNvPr id="0" name=""/>
        <dsp:cNvSpPr/>
      </dsp:nvSpPr>
      <dsp:spPr>
        <a:xfrm>
          <a:off x="2653075" y="848316"/>
          <a:ext cx="344964" cy="344958"/>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2A40F-F013-4EB4-818A-F91B6EFC7262}">
      <dsp:nvSpPr>
        <dsp:cNvPr id="0" name=""/>
        <dsp:cNvSpPr/>
      </dsp:nvSpPr>
      <dsp:spPr>
        <a:xfrm>
          <a:off x="1947615" y="2852450"/>
          <a:ext cx="249781" cy="250022"/>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1BD5A-35F2-4619-A47A-54F145B90509}">
      <dsp:nvSpPr>
        <dsp:cNvPr id="0" name=""/>
        <dsp:cNvSpPr/>
      </dsp:nvSpPr>
      <dsp:spPr>
        <a:xfrm>
          <a:off x="4296026" y="1749677"/>
          <a:ext cx="249781" cy="250022"/>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1EE33-3001-46A4-B570-7232372CD768}">
      <dsp:nvSpPr>
        <dsp:cNvPr id="0" name=""/>
        <dsp:cNvSpPr/>
      </dsp:nvSpPr>
      <dsp:spPr>
        <a:xfrm>
          <a:off x="3100765" y="3628107"/>
          <a:ext cx="344964" cy="344958"/>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DFA9AD-5292-4F5E-BA36-699C59E75BFF}">
      <dsp:nvSpPr>
        <dsp:cNvPr id="0" name=""/>
        <dsp:cNvSpPr/>
      </dsp:nvSpPr>
      <dsp:spPr>
        <a:xfrm>
          <a:off x="2018569" y="839813"/>
          <a:ext cx="249781" cy="250022"/>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17EF7-64BE-447C-9639-8BF8890B3D89}">
      <dsp:nvSpPr>
        <dsp:cNvPr id="0" name=""/>
        <dsp:cNvSpPr/>
      </dsp:nvSpPr>
      <dsp:spPr>
        <a:xfrm>
          <a:off x="1231150" y="2270014"/>
          <a:ext cx="249781" cy="250022"/>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349A4-DD3C-481B-98F5-29644EDCAAFC}">
      <dsp:nvSpPr>
        <dsp:cNvPr id="0" name=""/>
        <dsp:cNvSpPr/>
      </dsp:nvSpPr>
      <dsp:spPr>
        <a:xfrm>
          <a:off x="-162" y="1050701"/>
          <a:ext cx="1312360" cy="126062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?ADCs</a:t>
          </a:r>
          <a:r>
            <a:rPr lang="en-US" sz="1500" b="1" kern="1200" dirty="0"/>
            <a:t> </a:t>
          </a:r>
        </a:p>
      </dsp:txBody>
      <dsp:txXfrm>
        <a:off x="192029" y="1235315"/>
        <a:ext cx="927978" cy="891392"/>
      </dsp:txXfrm>
    </dsp:sp>
    <dsp:sp modelId="{79E47EA5-0067-4FA1-9855-2F1DE56517B3}">
      <dsp:nvSpPr>
        <dsp:cNvPr id="0" name=""/>
        <dsp:cNvSpPr/>
      </dsp:nvSpPr>
      <dsp:spPr>
        <a:xfrm>
          <a:off x="2415451" y="850683"/>
          <a:ext cx="344964" cy="344958"/>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466E9E-C4D5-418B-845E-DE97D3530A50}">
      <dsp:nvSpPr>
        <dsp:cNvPr id="0" name=""/>
        <dsp:cNvSpPr/>
      </dsp:nvSpPr>
      <dsp:spPr>
        <a:xfrm>
          <a:off x="143762" y="2680921"/>
          <a:ext cx="623589" cy="623606"/>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E969A-70CF-48E3-AD3D-C2DF1DCFF922}">
      <dsp:nvSpPr>
        <dsp:cNvPr id="0" name=""/>
        <dsp:cNvSpPr/>
      </dsp:nvSpPr>
      <dsp:spPr>
        <a:xfrm>
          <a:off x="4227627" y="457532"/>
          <a:ext cx="1634337" cy="126062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Platinum</a:t>
          </a:r>
        </a:p>
        <a:p>
          <a:pPr marL="0" lvl="0" indent="0" algn="ctr" defTabSz="622300">
            <a:lnSpc>
              <a:spcPct val="90000"/>
            </a:lnSpc>
            <a:spcBef>
              <a:spcPct val="0"/>
            </a:spcBef>
            <a:spcAft>
              <a:spcPct val="35000"/>
            </a:spcAft>
            <a:buNone/>
          </a:pPr>
          <a:r>
            <a:rPr lang="en-US" sz="1400" b="1" kern="1200" dirty="0"/>
            <a:t>Rechallenge</a:t>
          </a:r>
        </a:p>
        <a:p>
          <a:pPr marL="0" lvl="0" indent="0" algn="ctr" defTabSz="622300">
            <a:lnSpc>
              <a:spcPct val="90000"/>
            </a:lnSpc>
            <a:spcBef>
              <a:spcPct val="0"/>
            </a:spcBef>
            <a:spcAft>
              <a:spcPct val="35000"/>
            </a:spcAft>
            <a:buNone/>
          </a:pPr>
          <a:r>
            <a:rPr lang="en-US" sz="1400" b="1" kern="1200" dirty="0"/>
            <a:t>Topo/</a:t>
          </a:r>
          <a:r>
            <a:rPr lang="en-US" sz="1400" b="1" kern="1200" dirty="0" err="1"/>
            <a:t>Irino</a:t>
          </a:r>
          <a:r>
            <a:rPr lang="en-US" sz="1400" b="1" kern="1200" dirty="0"/>
            <a:t> </a:t>
          </a:r>
        </a:p>
      </dsp:txBody>
      <dsp:txXfrm>
        <a:off x="4466970" y="642146"/>
        <a:ext cx="1155651" cy="891392"/>
      </dsp:txXfrm>
    </dsp:sp>
    <dsp:sp modelId="{36EAB092-D725-430D-B7AE-B3BE4639AB4C}">
      <dsp:nvSpPr>
        <dsp:cNvPr id="0" name=""/>
        <dsp:cNvSpPr/>
      </dsp:nvSpPr>
      <dsp:spPr>
        <a:xfrm>
          <a:off x="3626210" y="1636659"/>
          <a:ext cx="344964" cy="344958"/>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D1CBC3-3054-49EB-AC02-28E4EE503AAE}">
      <dsp:nvSpPr>
        <dsp:cNvPr id="0" name=""/>
        <dsp:cNvSpPr/>
      </dsp:nvSpPr>
      <dsp:spPr>
        <a:xfrm>
          <a:off x="-93328" y="3423016"/>
          <a:ext cx="249781" cy="250022"/>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D3BF7-0AF5-4486-8162-C518D9C2F573}">
      <dsp:nvSpPr>
        <dsp:cNvPr id="0" name=""/>
        <dsp:cNvSpPr/>
      </dsp:nvSpPr>
      <dsp:spPr>
        <a:xfrm>
          <a:off x="2397568" y="3067187"/>
          <a:ext cx="249781" cy="250022"/>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C09A6-C5B5-4686-BA4D-7BAABFBD5A35}">
      <dsp:nvSpPr>
        <dsp:cNvPr id="0" name=""/>
        <dsp:cNvSpPr/>
      </dsp:nvSpPr>
      <dsp:spPr>
        <a:xfrm>
          <a:off x="0" y="491"/>
          <a:ext cx="10902950"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2FAD9-3D42-4965-A99A-D3918CAF6459}">
      <dsp:nvSpPr>
        <dsp:cNvPr id="0" name=""/>
        <dsp:cNvSpPr/>
      </dsp:nvSpPr>
      <dsp:spPr>
        <a:xfrm>
          <a:off x="347648" y="259072"/>
          <a:ext cx="632087" cy="63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E2516E-B528-4A5B-9211-793D87BB3629}">
      <dsp:nvSpPr>
        <dsp:cNvPr id="0" name=""/>
        <dsp:cNvSpPr/>
      </dsp:nvSpPr>
      <dsp:spPr>
        <a:xfrm>
          <a:off x="1327384" y="491"/>
          <a:ext cx="957556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Monoclonal antibody that blocks the inflammatory protein IL-6 </a:t>
          </a:r>
        </a:p>
      </dsp:txBody>
      <dsp:txXfrm>
        <a:off x="1327384" y="491"/>
        <a:ext cx="9575565" cy="1149250"/>
      </dsp:txXfrm>
    </dsp:sp>
    <dsp:sp modelId="{958FE9EB-51E2-438D-93E6-C27F09EFE6B2}">
      <dsp:nvSpPr>
        <dsp:cNvPr id="0" name=""/>
        <dsp:cNvSpPr/>
      </dsp:nvSpPr>
      <dsp:spPr>
        <a:xfrm>
          <a:off x="0" y="1437054"/>
          <a:ext cx="10902950"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E0465-2994-468D-ABB6-AE5A7248140E}">
      <dsp:nvSpPr>
        <dsp:cNvPr id="0" name=""/>
        <dsp:cNvSpPr/>
      </dsp:nvSpPr>
      <dsp:spPr>
        <a:xfrm>
          <a:off x="347648" y="1695636"/>
          <a:ext cx="632087" cy="63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2DDA57-3AB3-4E48-B81A-0F506C8DE077}">
      <dsp:nvSpPr>
        <dsp:cNvPr id="0" name=""/>
        <dsp:cNvSpPr/>
      </dsp:nvSpPr>
      <dsp:spPr>
        <a:xfrm>
          <a:off x="1327384" y="1437054"/>
          <a:ext cx="957556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Treats CRS without affecting anti-tumor activity</a:t>
          </a:r>
        </a:p>
      </dsp:txBody>
      <dsp:txXfrm>
        <a:off x="1327384" y="1437054"/>
        <a:ext cx="9575565" cy="1149250"/>
      </dsp:txXfrm>
    </dsp:sp>
    <dsp:sp modelId="{81106F63-066B-49A8-820B-60DBA756F02F}">
      <dsp:nvSpPr>
        <dsp:cNvPr id="0" name=""/>
        <dsp:cNvSpPr/>
      </dsp:nvSpPr>
      <dsp:spPr>
        <a:xfrm>
          <a:off x="0" y="2873618"/>
          <a:ext cx="10902950" cy="11492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E01E8-8BAD-4C45-B031-3A4C436B31A1}">
      <dsp:nvSpPr>
        <dsp:cNvPr id="0" name=""/>
        <dsp:cNvSpPr/>
      </dsp:nvSpPr>
      <dsp:spPr>
        <a:xfrm>
          <a:off x="347648" y="3132199"/>
          <a:ext cx="632087" cy="63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4702E-AAEE-4C20-82B6-4F7D8B6519EB}">
      <dsp:nvSpPr>
        <dsp:cNvPr id="0" name=""/>
        <dsp:cNvSpPr/>
      </dsp:nvSpPr>
      <dsp:spPr>
        <a:xfrm>
          <a:off x="1327384" y="2873618"/>
          <a:ext cx="9575565" cy="114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29" tIns="121629" rIns="121629" bIns="121629" numCol="1" spcCol="1270" anchor="ctr" anchorCtr="0">
          <a:noAutofit/>
        </a:bodyPr>
        <a:lstStyle/>
        <a:p>
          <a:pPr marL="0" lvl="0" indent="0" algn="l" defTabSz="1111250">
            <a:lnSpc>
              <a:spcPct val="90000"/>
            </a:lnSpc>
            <a:spcBef>
              <a:spcPct val="0"/>
            </a:spcBef>
            <a:spcAft>
              <a:spcPct val="35000"/>
            </a:spcAft>
            <a:buNone/>
          </a:pPr>
          <a:r>
            <a:rPr lang="en-US" sz="2500" kern="1200"/>
            <a:t>8mg/kg for one dose infused over 1 hour, dose not to exceed 800mg</a:t>
          </a:r>
        </a:p>
      </dsp:txBody>
      <dsp:txXfrm>
        <a:off x="1327384" y="2873618"/>
        <a:ext cx="9575565" cy="11492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4/25/25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4C391-B5DE-4855-91B3-71F72ECFB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71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228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066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242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424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510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099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264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9CE3C8-41C5-4454-B79C-6AC431FF79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40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969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Calibri"/>
            </a:endParaRPr>
          </a:p>
        </p:txBody>
      </p:sp>
      <p:sp>
        <p:nvSpPr>
          <p:cNvPr id="7" name="Slide Image Placeholder 6">
            <a:extLst>
              <a:ext uri="{FF2B5EF4-FFF2-40B4-BE49-F238E27FC236}">
                <a16:creationId xmlns:a16="http://schemas.microsoft.com/office/drawing/2014/main" id="{96F1D3B6-2509-09CE-2285-BF83A7F306BE}"/>
              </a:ext>
            </a:extLst>
          </p:cNvPr>
          <p:cNvSpPr>
            <a:spLocks noGrp="1" noRot="1" noChangeAspect="1"/>
          </p:cNvSpPr>
          <p:nvPr>
            <p:ph type="sldImg"/>
          </p:nvPr>
        </p:nvSpPr>
        <p:spPr>
          <a:xfrm>
            <a:off x="730250" y="1143000"/>
            <a:ext cx="5397500" cy="3036888"/>
          </a:xfrm>
        </p:spPr>
      </p:sp>
    </p:spTree>
    <p:extLst>
      <p:ext uri="{BB962C8B-B14F-4D97-AF65-F5344CB8AC3E}">
        <p14:creationId xmlns:p14="http://schemas.microsoft.com/office/powerpoint/2010/main" val="275594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43000"/>
            <a:ext cx="5397500" cy="3036888"/>
          </a:xfrm>
        </p:spPr>
      </p:sp>
      <p:sp>
        <p:nvSpPr>
          <p:cNvPr id="3" name="Notes Placeholder 2"/>
          <p:cNvSpPr>
            <a:spLocks noGrp="1"/>
          </p:cNvSpPr>
          <p:nvPr>
            <p:ph type="body" idx="1"/>
          </p:nvPr>
        </p:nvSpPr>
        <p:spPr/>
        <p:txBody>
          <a:bodyPr/>
          <a:lstStyle/>
          <a:p>
            <a:pPr marL="520574" indent="-289208">
              <a:lnSpc>
                <a:spcPct val="107000"/>
              </a:lnSpc>
              <a:spcAft>
                <a:spcPts val="607"/>
              </a:spcAft>
              <a:buFont typeface="Arial" panose="020B0604020202020204" pitchFamily="34" charset="0"/>
              <a:buChar char="•"/>
            </a:pPr>
            <a:endParaRPr lang="en-US"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7187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8F408-2BFB-A541-A895-6A5AC46F7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38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700" dirty="0">
              <a:latin typeface="Karla" panose="020B00040305030300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68250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531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Highly Cofidential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092712-7D93-41DD-95CC-2AAF56849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59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4C391-B5DE-4855-91B3-71F72ECFB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56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25056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72360-3B3D-DA4D-9AD6-2AF3451C5F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612340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72360-3B3D-DA4D-9AD6-2AF3451C5F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649170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90B48-0D54-A766-0D3A-4C01E050A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CBDE3-EA5B-D9C0-627F-7DEDAB0F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EACFF-EF4D-A378-0113-4BC7873D5C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621B64-0022-B68C-5750-7BA734FC85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72360-3B3D-DA4D-9AD6-2AF3451C5F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2797772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2571A-2742-1C9F-27D2-76EE5B50A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64B9B-DD21-6E74-374B-72B10E436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BE53F-19BA-D667-2720-323E10BDEF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957998-3AFF-7D74-FF97-6681AE0E29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72360-3B3D-DA4D-9AD6-2AF3451C5F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637800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3878-C5E0-8D26-3E93-061D41978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B8039-A997-0E95-8E51-29D6B230A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67A16-40DD-C6AB-EEE5-0AA54CE90B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AE2B56-10DC-959F-F347-1F1BF472D8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72360-3B3D-DA4D-9AD6-2AF3451C5F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706937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52BA9-9872-2A4F-B171-346C527654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5155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ABDF-CB68-5BBB-B01D-AA56826E1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566D8-4957-FFFB-7444-6F2F992BD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0657E-51A0-D883-55F5-D6170EAA2E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2D84F8-DED2-BD2C-CD86-BDAA61750D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34A7-9452-C54E-A651-2368A5969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709392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414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9CE3C8-41C5-4454-B79C-6AC431FF79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40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533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A62D3-769D-F349-A3F8-B6F214D63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401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6ACEB-28C2-6741-955E-16DF0F4074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920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4C391-B5DE-4855-91B3-71F72ECFB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19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3B4DF-526B-D344-B08E-39E8C85938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018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4C391-B5DE-4855-91B3-71F72ECFB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23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34C391-B5DE-4855-91B3-71F72ECFB2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01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6A3BBD-D774-49D4-9FEA-FD79057D0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79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5.xml"/><Relationship Id="rId4" Type="http://schemas.openxmlformats.org/officeDocument/2006/relationships/image" Target="../media/image13.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874123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15339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37488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25461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63490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99777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503650"/>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03650"/>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30579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909881"/>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32055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144463"/>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32055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144463"/>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7791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064427"/>
          </a:xfrm>
        </p:spPr>
        <p:txBody>
          <a:bodyPr/>
          <a:lstStyle/>
          <a:p>
            <a:r>
              <a:rPr lang="en-US" dirty="0"/>
              <a:t>Click to edit Master title style</a:t>
            </a:r>
          </a:p>
        </p:txBody>
      </p:sp>
    </p:spTree>
    <p:extLst>
      <p:ext uri="{BB962C8B-B14F-4D97-AF65-F5344CB8AC3E}">
        <p14:creationId xmlns:p14="http://schemas.microsoft.com/office/powerpoint/2010/main" val="26844868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2012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31818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2094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770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12151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709714"/>
            <a:ext cx="10515600" cy="40857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98569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4690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4690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5278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Text Placeholder 9"/>
          <p:cNvSpPr>
            <a:spLocks noGrp="1"/>
          </p:cNvSpPr>
          <p:nvPr>
            <p:ph type="body" sz="quarter" idx="15" hasCustomPrompt="1"/>
          </p:nvPr>
        </p:nvSpPr>
        <p:spPr bwMode="gray">
          <a:xfrm>
            <a:off x="407877" y="1097503"/>
            <a:ext cx="10006785" cy="277007"/>
          </a:xfrm>
          <a:prstGeom prst="rect">
            <a:avLst/>
          </a:prstGeom>
          <a:noFill/>
        </p:spPr>
        <p:txBody>
          <a:bodyPr wrap="square" rtlCol="0">
            <a:spAutoFit/>
          </a:bodyPr>
          <a:lstStyle>
            <a:lvl1pPr marL="0" indent="0" algn="l" rtl="0" fontAlgn="base">
              <a:lnSpc>
                <a:spcPct val="90000"/>
              </a:lnSpc>
              <a:spcBef>
                <a:spcPts val="225"/>
              </a:spcBef>
              <a:spcAft>
                <a:spcPct val="0"/>
              </a:spcAft>
              <a:buNone/>
              <a:defRPr lang="en-US" sz="1500" b="1" kern="1200" smtClean="0">
                <a:solidFill>
                  <a:schemeClr val="tx1"/>
                </a:solidFill>
                <a:latin typeface="+mj-lt"/>
                <a:ea typeface="+mn-ea"/>
                <a:cs typeface="+mn-cs"/>
              </a:defRPr>
            </a:lvl1pPr>
            <a:lvl2pPr algn="l" rtl="0" fontAlgn="base">
              <a:lnSpc>
                <a:spcPct val="90000"/>
              </a:lnSpc>
              <a:spcBef>
                <a:spcPct val="0"/>
              </a:spcBef>
              <a:spcAft>
                <a:spcPct val="0"/>
              </a:spcAft>
              <a:defRPr lang="en-US" sz="17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17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17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17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8" name="Text Placeholder 12"/>
          <p:cNvSpPr>
            <a:spLocks noGrp="1"/>
          </p:cNvSpPr>
          <p:nvPr>
            <p:ph type="body" sz="quarter" idx="16" hasCustomPrompt="1"/>
          </p:nvPr>
        </p:nvSpPr>
        <p:spPr>
          <a:xfrm>
            <a:off x="352060" y="6162412"/>
            <a:ext cx="10346421" cy="196208"/>
          </a:xfrm>
          <a:prstGeom prst="rect">
            <a:avLst/>
          </a:prstGeom>
        </p:spPr>
        <p:txBody>
          <a:bodyPr wrap="square" lIns="45720" tIns="45720" rIns="45720" bIns="45720" anchor="b" anchorCtr="0">
            <a:spAutoFit/>
          </a:bodyPr>
          <a:lstStyle>
            <a:lvl1pPr marL="0" indent="0">
              <a:spcBef>
                <a:spcPts val="75"/>
              </a:spcBef>
              <a:buNone/>
              <a:defRPr sz="750">
                <a:solidFill>
                  <a:schemeClr val="tx1"/>
                </a:solidFill>
                <a:latin typeface="+mn-lt"/>
                <a:cs typeface="Arial" pitchFamily="34" charset="0"/>
              </a:defRPr>
            </a:lvl1pPr>
          </a:lstStyle>
          <a:p>
            <a:pPr lvl="0"/>
            <a:r>
              <a:rPr lang="en-US" dirty="0"/>
              <a:t>Click to edit source</a:t>
            </a:r>
          </a:p>
        </p:txBody>
      </p:sp>
      <p:sp>
        <p:nvSpPr>
          <p:cNvPr id="2" name="Rectangle 1"/>
          <p:cNvSpPr/>
          <p:nvPr userDrawn="1"/>
        </p:nvSpPr>
        <p:spPr>
          <a:xfrm>
            <a:off x="5130800" y="6553200"/>
            <a:ext cx="1981200" cy="190500"/>
          </a:xfrm>
          <a:prstGeom prst="rect">
            <a:avLst/>
          </a:prstGeom>
          <a:solidFill>
            <a:schemeClr val="bg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marL="0" marR="0" lvl="0" indent="0" algn="ctr" defTabSz="685845" rtl="0" eaLnBrk="1" fontAlgn="base" latinLnBrk="0" hangingPunct="1">
              <a:lnSpc>
                <a:spcPct val="90000"/>
              </a:lnSpc>
              <a:spcBef>
                <a:spcPts val="0"/>
              </a:spcBef>
              <a:spcAft>
                <a:spcPct val="0"/>
              </a:spcAft>
              <a:buClr>
                <a:srgbClr val="ED7D31"/>
              </a:buClr>
              <a:buSzPct val="90000"/>
              <a:buFontTx/>
              <a:buNone/>
              <a:tabLst/>
              <a:defRPr/>
            </a:pPr>
            <a:endParaRPr kumimoji="0" lang="en-US" sz="15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6161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12192000" cy="3669546"/>
          </a:xfrm>
          <a:prstGeom prst="rect">
            <a:avLst/>
          </a:prstGeom>
          <a:solidFill>
            <a:srgbClr val="003A7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00" dirty="0">
              <a:ln>
                <a:noFill/>
              </a:ln>
            </a:endParaRPr>
          </a:p>
        </p:txBody>
      </p:sp>
      <p:sp>
        <p:nvSpPr>
          <p:cNvPr id="9" name="Title 1"/>
          <p:cNvSpPr>
            <a:spLocks noGrp="1"/>
          </p:cNvSpPr>
          <p:nvPr>
            <p:ph type="ctrTitle"/>
          </p:nvPr>
        </p:nvSpPr>
        <p:spPr>
          <a:xfrm>
            <a:off x="914400" y="2556469"/>
            <a:ext cx="10363200" cy="556359"/>
          </a:xfrm>
        </p:spPr>
        <p:txBody>
          <a:bodyPr>
            <a:normAutofit/>
          </a:bodyPr>
          <a:lstStyle>
            <a:lvl1pPr algn="l">
              <a:defRPr sz="3200" b="1" i="0">
                <a:solidFill>
                  <a:srgbClr val="FFFFFF"/>
                </a:solidFill>
                <a:latin typeface="Arial"/>
              </a:defRPr>
            </a:lvl1pPr>
          </a:lstStyle>
          <a:p>
            <a:r>
              <a:rPr lang="en-US" dirty="0"/>
              <a:t>Click to edit Master title style</a:t>
            </a:r>
          </a:p>
        </p:txBody>
      </p:sp>
      <p:sp>
        <p:nvSpPr>
          <p:cNvPr id="10" name="Subtitle 2"/>
          <p:cNvSpPr>
            <a:spLocks noGrp="1"/>
          </p:cNvSpPr>
          <p:nvPr>
            <p:ph type="subTitle" idx="1"/>
          </p:nvPr>
        </p:nvSpPr>
        <p:spPr>
          <a:xfrm>
            <a:off x="914400" y="3075942"/>
            <a:ext cx="10363200" cy="593607"/>
          </a:xfrm>
        </p:spPr>
        <p:txBody>
          <a:bodyPr>
            <a:normAutofit/>
          </a:bodyPr>
          <a:lstStyle>
            <a:lvl1pPr marL="0" indent="0" algn="l">
              <a:buNone/>
              <a:defRPr sz="3200">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977905" y="3907760"/>
            <a:ext cx="4519083" cy="889000"/>
          </a:xfrm>
        </p:spPr>
        <p:txBody>
          <a:bodyPr>
            <a:normAutofit/>
          </a:bodyPr>
          <a:lstStyle>
            <a:lvl1pPr marL="0" indent="0">
              <a:buFontTx/>
              <a:buNone/>
              <a:defRPr sz="2000" baseline="0">
                <a:solidFill>
                  <a:srgbClr val="003A70"/>
                </a:solidFill>
                <a:latin typeface="Arial"/>
              </a:defRPr>
            </a:lvl1pPr>
          </a:lstStyle>
          <a:p>
            <a:pPr lvl="0"/>
            <a:r>
              <a:rPr lang="en-US"/>
              <a:t>Month day, year</a:t>
            </a:r>
            <a:endParaRPr lang="en-US" dirty="0"/>
          </a:p>
        </p:txBody>
      </p:sp>
      <p:cxnSp>
        <p:nvCxnSpPr>
          <p:cNvPr id="7" name="Straight Connector 6"/>
          <p:cNvCxnSpPr/>
          <p:nvPr userDrawn="1"/>
        </p:nvCxnSpPr>
        <p:spPr>
          <a:xfrm>
            <a:off x="0" y="3685878"/>
            <a:ext cx="12192000" cy="0"/>
          </a:xfrm>
          <a:prstGeom prst="line">
            <a:avLst/>
          </a:prstGeom>
          <a:ln>
            <a:solidFill>
              <a:srgbClr val="84BD00"/>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7184"/>
          <a:stretch/>
        </p:blipFill>
        <p:spPr>
          <a:xfrm>
            <a:off x="9863938" y="532055"/>
            <a:ext cx="1658927" cy="1972797"/>
          </a:xfrm>
          <a:prstGeom prst="rect">
            <a:avLst/>
          </a:prstGeom>
        </p:spPr>
      </p:pic>
    </p:spTree>
    <p:extLst>
      <p:ext uri="{BB962C8B-B14F-4D97-AF65-F5344CB8AC3E}">
        <p14:creationId xmlns:p14="http://schemas.microsoft.com/office/powerpoint/2010/main" val="27228009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lgn="l">
              <a:defRPr/>
            </a:lvl1pPr>
          </a:lstStyle>
          <a:p>
            <a:r>
              <a:rPr lang="en-US"/>
              <a:t>Click to edit slide title</a:t>
            </a:r>
          </a:p>
        </p:txBody>
      </p:sp>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buNone/>
              <a:defRPr sz="1000" baseline="0"/>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a:lvl1pPr>
            <a:lvl2pPr marL="863600" indent="-406400">
              <a:buSzPct val="100000"/>
              <a:buFontTx/>
              <a:buBlip>
                <a:blip r:embed="rId3"/>
              </a:buBlip>
              <a:defRPr/>
            </a:lvl2pPr>
            <a:lvl3pPr>
              <a:buSzPct val="90000"/>
              <a:defRPr/>
            </a:lvl3pPr>
            <a:lvl4pPr marL="1828800" indent="-344488">
              <a:buSzPct val="100000"/>
              <a:buFontTx/>
              <a:buBlip>
                <a:blip r:embed="rId4"/>
              </a:buBlip>
              <a:defRPr/>
            </a:lvl4pPr>
            <a:lvl5pPr>
              <a:buSzPct val="10000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01309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3010541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609600"/>
          </a:xfrm>
        </p:spPr>
        <p:txBody>
          <a:bodyPr/>
          <a:lstStyle>
            <a:lvl1pPr>
              <a:defRPr>
                <a:solidFill>
                  <a:srgbClr val="003767"/>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BEEAAC4C-7644-2ED8-5C16-8A06086B31FB}"/>
              </a:ext>
            </a:extLst>
          </p:cNvPr>
          <p:cNvSpPr>
            <a:spLocks noGrp="1" noChangeArrowheads="1"/>
          </p:cNvSpPr>
          <p:nvPr>
            <p:ph idx="1"/>
          </p:nvPr>
        </p:nvSpPr>
        <p:spPr bwMode="auto">
          <a:xfrm>
            <a:off x="914400" y="1508787"/>
            <a:ext cx="10363200" cy="403244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a:extLst>
              <a:ext uri="{FF2B5EF4-FFF2-40B4-BE49-F238E27FC236}">
                <a16:creationId xmlns:a16="http://schemas.microsoft.com/office/drawing/2014/main" id="{120E3217-4F46-24AB-7870-A5889CF1F5E8}"/>
              </a:ext>
            </a:extLst>
          </p:cNvPr>
          <p:cNvSpPr>
            <a:spLocks noGrp="1"/>
          </p:cNvSpPr>
          <p:nvPr>
            <p:ph type="ftr" sz="quarter" idx="3"/>
          </p:nvPr>
        </p:nvSpPr>
        <p:spPr>
          <a:xfrm>
            <a:off x="5395" y="6316133"/>
            <a:ext cx="12192000" cy="541867"/>
          </a:xfrm>
          <a:prstGeom prst="rect">
            <a:avLst/>
          </a:prstGeom>
        </p:spPr>
        <p:txBody>
          <a:bodyPr vert="horz" lIns="91440" tIns="45720" rIns="91440" bIns="45720" rtlCol="0" anchor="ctr"/>
          <a:lstStyle>
            <a:lvl1pPr algn="ctr">
              <a:defRPr sz="1600">
                <a:solidFill>
                  <a:schemeClr val="tx1"/>
                </a:solidFill>
              </a:defRPr>
            </a:lvl1pPr>
          </a:lstStyle>
          <a:p>
            <a:r>
              <a:rPr lang="en-US" dirty="0"/>
              <a:t>References</a:t>
            </a:r>
          </a:p>
        </p:txBody>
      </p:sp>
    </p:spTree>
    <p:extLst>
      <p:ext uri="{BB962C8B-B14F-4D97-AF65-F5344CB8AC3E}">
        <p14:creationId xmlns:p14="http://schemas.microsoft.com/office/powerpoint/2010/main" val="3963175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4" name="Text Placeholder 4"/>
          <p:cNvSpPr>
            <a:spLocks noGrp="1"/>
          </p:cNvSpPr>
          <p:nvPr>
            <p:ph type="body" sz="quarter" idx="21" hasCustomPrompt="1"/>
          </p:nvPr>
        </p:nvSpPr>
        <p:spPr>
          <a:xfrm>
            <a:off x="0" y="6516933"/>
            <a:ext cx="11006667" cy="218017"/>
          </a:xfrm>
          <a:prstGeom prst="rect">
            <a:avLst/>
          </a:prstGeom>
        </p:spPr>
        <p:txBody>
          <a:bodyPr/>
          <a:lstStyle>
            <a:lvl1pPr marL="0" indent="0">
              <a:spcBef>
                <a:spcPts val="0"/>
              </a:spcBef>
              <a:buClrTx/>
              <a:buSzTx/>
              <a:buFontTx/>
              <a:buNone/>
              <a:defRPr sz="800">
                <a:solidFill>
                  <a:srgbClr val="A6A6A6"/>
                </a:solidFill>
              </a:defRPr>
            </a:lvl1pPr>
          </a:lstStyle>
          <a:p>
            <a:r>
              <a:t>References</a:t>
            </a:r>
          </a:p>
        </p:txBody>
      </p:sp>
    </p:spTree>
    <p:extLst>
      <p:ext uri="{BB962C8B-B14F-4D97-AF65-F5344CB8AC3E}">
        <p14:creationId xmlns:p14="http://schemas.microsoft.com/office/powerpoint/2010/main" val="26853987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5" y="3758422"/>
            <a:ext cx="11260735" cy="1994017"/>
          </a:xfrm>
          <a:prstGeom prst="rect">
            <a:avLst/>
          </a:prstGeo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3F466D"/>
                </a:solidFill>
                <a:latin typeface="+mn-lt"/>
                <a:cs typeface="Arial Narrow"/>
              </a:defRPr>
            </a:lvl1pPr>
          </a:lstStyle>
          <a:p>
            <a:endParaRPr lang="en-US"/>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4A519A"/>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0" y="2152439"/>
            <a:ext cx="11241491" cy="1605983"/>
          </a:xfrm>
          <a:prstGeom prst="rect">
            <a:avLst/>
          </a:prstGeom>
        </p:spPr>
        <p:txBody>
          <a:bodyPr>
            <a:noAutofit/>
          </a:bodyPr>
          <a:lstStyle>
            <a:lvl1pPr marL="0" indent="0">
              <a:buNone/>
              <a:defRPr sz="2133" baseline="0">
                <a:solidFill>
                  <a:srgbClr val="3F466D"/>
                </a:solidFill>
              </a:defRPr>
            </a:lvl1pPr>
          </a:lstStyle>
          <a:p>
            <a:pPr lvl="0"/>
            <a:r>
              <a:rPr lang="en-US"/>
              <a:t>Click to edit Master text styles</a:t>
            </a:r>
          </a:p>
        </p:txBody>
      </p:sp>
    </p:spTree>
    <p:extLst>
      <p:ext uri="{BB962C8B-B14F-4D97-AF65-F5344CB8AC3E}">
        <p14:creationId xmlns:p14="http://schemas.microsoft.com/office/powerpoint/2010/main" val="3818177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1B73D-060A-2CEF-234C-5FD1F4774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14926F-0EFB-56A8-7366-97B8D6456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0BCF0-99A4-39E7-89E5-48D15E97923F}"/>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5" name="Footer Placeholder 4">
            <a:extLst>
              <a:ext uri="{FF2B5EF4-FFF2-40B4-BE49-F238E27FC236}">
                <a16:creationId xmlns:a16="http://schemas.microsoft.com/office/drawing/2014/main" id="{B0799629-A5AA-E1BE-9C23-FB0532A2B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C1ED-068A-0975-A989-8E358065B629}"/>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1333313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B8F1-36E3-EFBD-5EBF-953088EED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34BE6-FD27-6B79-7DC2-667A7DA65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EB088-9C0C-FE98-A774-612689F7F67B}"/>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5" name="Footer Placeholder 4">
            <a:extLst>
              <a:ext uri="{FF2B5EF4-FFF2-40B4-BE49-F238E27FC236}">
                <a16:creationId xmlns:a16="http://schemas.microsoft.com/office/drawing/2014/main" id="{BA900F94-E056-A8E5-09F7-7BDFF6ACE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46C97-D5BB-CF8F-A716-1DFAC7792B11}"/>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30512192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5AA56-19BE-F130-8A08-F0DBBA1864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FC1A91-A6C6-B8C0-726C-499AD42B68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692D3F-53D4-B95A-8B8C-9C7AE675EDBB}"/>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5" name="Footer Placeholder 4">
            <a:extLst>
              <a:ext uri="{FF2B5EF4-FFF2-40B4-BE49-F238E27FC236}">
                <a16:creationId xmlns:a16="http://schemas.microsoft.com/office/drawing/2014/main" id="{00F23D41-ACEF-83C3-6ECF-179D24740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48B9C-1447-1E64-7575-5A20E258D9A9}"/>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1174527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3754-39DC-A857-E2BA-0C27FA27CC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06E0E-787F-E3BE-4B9C-9E4B3213BA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26482E-A8D6-5D43-50FA-6225073048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E088F3-F85A-78DD-3986-146157EA5F6D}"/>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6" name="Footer Placeholder 5">
            <a:extLst>
              <a:ext uri="{FF2B5EF4-FFF2-40B4-BE49-F238E27FC236}">
                <a16:creationId xmlns:a16="http://schemas.microsoft.com/office/drawing/2014/main" id="{0841C80E-9E86-538F-DFF6-E50D32E2C9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6AB0B-4C75-33DC-B461-ADD89F65516D}"/>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27486248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6CBBA-B9CF-D30B-9F0A-5999798A61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F61A1C-8B3D-CF06-CBBA-BE9844CC9D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13A14-A85A-5090-C98D-EF1BC7652F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849F4F-7F7F-3043-5353-B0461F60C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1F65F-1328-0623-E7F6-DA925157FF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0F9B5B-C89B-05BA-937A-097F6687FBA2}"/>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8" name="Footer Placeholder 7">
            <a:extLst>
              <a:ext uri="{FF2B5EF4-FFF2-40B4-BE49-F238E27FC236}">
                <a16:creationId xmlns:a16="http://schemas.microsoft.com/office/drawing/2014/main" id="{D48D7D44-8A2B-99A5-04BC-AAD502C03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C68001-2FB9-08E4-FD3B-C157A4CE0712}"/>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3529521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C88E-6A41-7A74-77EB-BF1D5D9D06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F91CAF-22D8-FDFE-21A5-BE70EDE2142E}"/>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4" name="Footer Placeholder 3">
            <a:extLst>
              <a:ext uri="{FF2B5EF4-FFF2-40B4-BE49-F238E27FC236}">
                <a16:creationId xmlns:a16="http://schemas.microsoft.com/office/drawing/2014/main" id="{6590707E-546D-D884-C485-AF6587DD2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1E47F5-1AB6-BDB7-CA46-3352B6C31315}"/>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4203919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50C003-F76F-B7B2-8D01-BEADCDFC5B3D}"/>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3" name="Footer Placeholder 2">
            <a:extLst>
              <a:ext uri="{FF2B5EF4-FFF2-40B4-BE49-F238E27FC236}">
                <a16:creationId xmlns:a16="http://schemas.microsoft.com/office/drawing/2014/main" id="{48091E09-8F0B-6EEA-DB04-EC4A8D4D6D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479B47-C1D3-C913-E10F-F1B9E5D573DA}"/>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27202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CD4A-CD6C-51B0-3E77-E27D4794F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14779A-FE77-CBCD-1520-5778F280C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531C3-4B5C-FCAA-A4C6-94A1DD06B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501004-FBA2-8300-241A-CCFEADFE6C37}"/>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6" name="Footer Placeholder 5">
            <a:extLst>
              <a:ext uri="{FF2B5EF4-FFF2-40B4-BE49-F238E27FC236}">
                <a16:creationId xmlns:a16="http://schemas.microsoft.com/office/drawing/2014/main" id="{3EE99675-61FC-8F9D-BF59-80DDDA00A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BD19A-6B70-8915-2DE9-AFE6CB0DA502}"/>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33855654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08D3-1017-C05C-B0DC-24BEECF1F5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783E90-3F94-0128-F1C8-EB9FEE2AAD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F917B3-773F-D749-02C0-0975F3741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E3F8A-A77A-A930-474B-91EAA14BCF8F}"/>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6" name="Footer Placeholder 5">
            <a:extLst>
              <a:ext uri="{FF2B5EF4-FFF2-40B4-BE49-F238E27FC236}">
                <a16:creationId xmlns:a16="http://schemas.microsoft.com/office/drawing/2014/main" id="{1C44583B-193B-BE34-3B8A-54F729CD4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2C9FD-5572-424D-B4E3-13BCDFEFE44B}"/>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14133213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45536-4D51-D717-BB41-AE6674EF7C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8F3761-BE88-7CBA-93BF-D11E63B115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57BF7-AA16-3B71-D1DC-24E5926495F6}"/>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5" name="Footer Placeholder 4">
            <a:extLst>
              <a:ext uri="{FF2B5EF4-FFF2-40B4-BE49-F238E27FC236}">
                <a16:creationId xmlns:a16="http://schemas.microsoft.com/office/drawing/2014/main" id="{724FB76E-FF6B-7601-4593-7AA813267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750B2-A4E1-E6A4-DF1B-21083F875B59}"/>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30879619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A25A7-82BC-87C9-A09C-49EF708773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3CE91A-0FA2-2001-0ACA-C20CA19FC8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06A3C-F1D5-5B41-75CB-9C11660A29B2}"/>
              </a:ext>
            </a:extLst>
          </p:cNvPr>
          <p:cNvSpPr>
            <a:spLocks noGrp="1"/>
          </p:cNvSpPr>
          <p:nvPr>
            <p:ph type="dt" sz="half" idx="10"/>
          </p:nvPr>
        </p:nvSpPr>
        <p:spPr/>
        <p:txBody>
          <a:bodyPr/>
          <a:lstStyle/>
          <a:p>
            <a:fld id="{C1B0F564-03A8-4041-8E3A-3861BBA4D9C2}" type="datetimeFigureOut">
              <a:rPr lang="en-US" smtClean="0"/>
              <a:t>4/25/25</a:t>
            </a:fld>
            <a:endParaRPr lang="en-US"/>
          </a:p>
        </p:txBody>
      </p:sp>
      <p:sp>
        <p:nvSpPr>
          <p:cNvPr id="5" name="Footer Placeholder 4">
            <a:extLst>
              <a:ext uri="{FF2B5EF4-FFF2-40B4-BE49-F238E27FC236}">
                <a16:creationId xmlns:a16="http://schemas.microsoft.com/office/drawing/2014/main" id="{622B1EE3-FB58-6AE2-A54C-16732F7D3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1F940-981E-BFFE-E903-49AD5472A4CA}"/>
              </a:ext>
            </a:extLst>
          </p:cNvPr>
          <p:cNvSpPr>
            <a:spLocks noGrp="1"/>
          </p:cNvSpPr>
          <p:nvPr>
            <p:ph type="sldNum" sz="quarter" idx="12"/>
          </p:nvPr>
        </p:nvSpPr>
        <p:spPr/>
        <p:txBody>
          <a:bodyPr/>
          <a:lstStyle/>
          <a:p>
            <a:fld id="{890AC148-5772-49C2-95AD-367309790192}" type="slidenum">
              <a:rPr lang="en-US" smtClean="0"/>
              <a:t>‹#›</a:t>
            </a:fld>
            <a:endParaRPr lang="en-US"/>
          </a:p>
        </p:txBody>
      </p:sp>
    </p:spTree>
    <p:extLst>
      <p:ext uri="{BB962C8B-B14F-4D97-AF65-F5344CB8AC3E}">
        <p14:creationId xmlns:p14="http://schemas.microsoft.com/office/powerpoint/2010/main" val="18931191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6424"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28223867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917575" indent="-233363">
              <a:buFont typeface="Wingdings" pitchFamily="2" charset="2"/>
              <a:buChar char="§"/>
              <a:defRPr/>
            </a:lvl4pPr>
            <a:lvl5pPr marL="1146175" indent="-234950">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40405286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2"/>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2"/>
            <a:ext cx="5184648" cy="310771"/>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2" y="1719072"/>
            <a:ext cx="5183188" cy="310770"/>
          </a:xfrm>
        </p:spPr>
        <p:txBody>
          <a:bodyPr anchor="t"/>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2" y="2029842"/>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34786372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pos="401">
          <p15:clr>
            <a:srgbClr val="FBAE40"/>
          </p15:clr>
        </p15:guide>
        <p15:guide id="3" pos="7274">
          <p15:clr>
            <a:srgbClr val="FBAE40"/>
          </p15:clr>
        </p15:guide>
        <p15:guide id="5" pos="3997">
          <p15:clr>
            <a:srgbClr val="FBAE40"/>
          </p15:clr>
        </p15:guide>
        <p15:guide id="6" pos="367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3906615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pos="3674">
          <p15:clr>
            <a:srgbClr val="FBAE40"/>
          </p15:clr>
        </p15:guide>
        <p15:guide id="3" pos="400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30321743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800"/>
            </a:lvl1pPr>
            <a:lvl2pPr>
              <a:defRPr sz="1800"/>
            </a:lvl2pPr>
            <a:lvl3pPr>
              <a:defRPr sz="1800"/>
            </a:lvl3pPr>
            <a:lvl4pPr>
              <a:defRPr sz="1800"/>
            </a:lvl4pPr>
            <a:lvl5pPr>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12206011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pos="397">
          <p15:clr>
            <a:srgbClr val="FBAE40"/>
          </p15:clr>
        </p15:guide>
        <p15:guide id="3" pos="2421">
          <p15:clr>
            <a:srgbClr val="FBAE40"/>
          </p15:clr>
        </p15:guide>
        <p15:guide id="4" pos="2829">
          <p15:clr>
            <a:srgbClr val="FBAE40"/>
          </p15:clr>
        </p15:guide>
        <p15:guide id="5" pos="4849">
          <p15:clr>
            <a:srgbClr val="FBAE40"/>
          </p15:clr>
        </p15:guide>
        <p15:guide id="6" pos="525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2" y="5158431"/>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1178896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1397">
          <p15:clr>
            <a:srgbClr val="FBAE40"/>
          </p15:clr>
        </p15:guide>
        <p15:guide id="3" pos="2421">
          <p15:clr>
            <a:srgbClr val="FBAE40"/>
          </p15:clr>
        </p15:guide>
        <p15:guide id="4" pos="4849">
          <p15:clr>
            <a:srgbClr val="FBAE40"/>
          </p15:clr>
        </p15:guide>
        <p15:guide id="6" orient="horz" pos="3086">
          <p15:clr>
            <a:srgbClr val="FBAE40"/>
          </p15:clr>
        </p15:guide>
        <p15:guide id="7" orient="horz" pos="3246">
          <p15:clr>
            <a:srgbClr val="FBAE40"/>
          </p15:clr>
        </p15:guide>
        <p15:guide id="10" pos="5250">
          <p15:clr>
            <a:srgbClr val="FBAE40"/>
          </p15:clr>
        </p15:guide>
        <p15:guide id="11" pos="282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2"/>
            <a:ext cx="3200400" cy="2670961"/>
          </a:xfrm>
        </p:spPr>
        <p:txBody>
          <a:bodyPr/>
          <a:lstStyle>
            <a:lvl1pPr>
              <a:defRPr sz="1800"/>
            </a:lvl1pPr>
            <a:lvl2pPr>
              <a:defRPr sz="1800"/>
            </a:lvl2pPr>
            <a:lvl3pPr>
              <a:defRPr sz="1800"/>
            </a:lvl3pPr>
            <a:lvl4pPr>
              <a:defRPr sz="1800"/>
            </a:lvl4pPr>
            <a:lvl5pPr>
              <a:defRPr sz="180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2"/>
            <a:ext cx="3200400" cy="273193"/>
          </a:xfrm>
        </p:spPr>
        <p:txBody>
          <a:bodyPr anchor="b"/>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6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r>
              <a:rPr lang="en-US"/>
              <a:t>Mass General Radiation Oncology   |   Confidential—do not copy or distribute</a:t>
            </a:r>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0" y="1729029"/>
            <a:ext cx="3195638"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202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4" pos="2421">
          <p15:clr>
            <a:srgbClr val="FBAE40"/>
          </p15:clr>
        </p15:guide>
        <p15:guide id="5" pos="2826">
          <p15:clr>
            <a:srgbClr val="FBAE40"/>
          </p15:clr>
        </p15:guide>
        <p15:guide id="6" pos="4849">
          <p15:clr>
            <a:srgbClr val="FBAE40"/>
          </p15:clr>
        </p15:guide>
        <p15:guide id="8" pos="525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0" y="1719072"/>
            <a:ext cx="10902950" cy="4026091"/>
          </a:xfrm>
        </p:spPr>
        <p:txBody>
          <a:bodyPr/>
          <a:lstStyle/>
          <a:p>
            <a:r>
              <a:rPr lang="en-US"/>
              <a:t>Click icon to add table</a:t>
            </a:r>
            <a:endParaRPr lang="en-US" dirty="0"/>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1529722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59" y="5838568"/>
            <a:ext cx="7058029" cy="274981"/>
          </a:xfrm>
        </p:spPr>
        <p:txBody>
          <a:bodyPr anchor="b"/>
          <a:lstStyle>
            <a:lvl1pPr>
              <a:defRPr sz="800" b="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31619608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2" pos="401">
          <p15:clr>
            <a:srgbClr val="FBAE40"/>
          </p15:clr>
        </p15:guide>
        <p15:guide id="3" pos="727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35016593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5" y="524289"/>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08"/>
            <a:ext cx="7315200" cy="2852737"/>
          </a:xfrm>
        </p:spPr>
        <p:txBody>
          <a:bodyPr anchor="ctr"/>
          <a:lstStyle>
            <a:lvl1pPr>
              <a:defRPr sz="5400">
                <a:solidFill>
                  <a:schemeClr val="accent2"/>
                </a:solidFill>
              </a:defRPr>
            </a:lvl1pPr>
          </a:lstStyle>
          <a:p>
            <a:r>
              <a:rPr lang="en-US" dirty="0"/>
              <a:t>Click to edit divider</a:t>
            </a:r>
          </a:p>
        </p:txBody>
      </p:sp>
    </p:spTree>
    <p:extLst>
      <p:ext uri="{BB962C8B-B14F-4D97-AF65-F5344CB8AC3E}">
        <p14:creationId xmlns:p14="http://schemas.microsoft.com/office/powerpoint/2010/main" val="64701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540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2" y="4626864"/>
            <a:ext cx="3657599" cy="914401"/>
          </a:xfrm>
        </p:spPr>
        <p:txBody>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25030134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1"/>
            <a:ext cx="10911840" cy="2852737"/>
          </a:xfrm>
        </p:spPr>
        <p:txBody>
          <a:bodyPr anchor="ctr"/>
          <a:lstStyle>
            <a:lvl1pPr>
              <a:lnSpc>
                <a:spcPct val="100000"/>
              </a:lnSpc>
              <a:defRPr sz="540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59" y="5838568"/>
            <a:ext cx="7058029" cy="274981"/>
          </a:xfrm>
        </p:spPr>
        <p:txBody>
          <a:bodyPr anchor="b"/>
          <a:lstStyle>
            <a:lvl1pPr>
              <a:defRPr sz="800">
                <a:solidFill>
                  <a:schemeClr val="tx1"/>
                </a:solidFill>
              </a:defRPr>
            </a:lvl1pPr>
            <a:lvl2pPr marL="4763" indent="0">
              <a:buNone/>
              <a:defRPr sz="1600"/>
            </a:lvl2pPr>
            <a:lvl3pPr>
              <a:defRPr sz="1600"/>
            </a:lvl3pPr>
            <a:lvl4pPr>
              <a:defRPr sz="1600"/>
            </a:lvl4pPr>
            <a:lvl5pPr>
              <a:defRPr sz="16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r>
              <a:rPr lang="en-US"/>
              <a:t>Mass General Radiation Oncology   |   Confidential—do not copy or distribute</a:t>
            </a:r>
          </a:p>
        </p:txBody>
      </p:sp>
    </p:spTree>
    <p:extLst>
      <p:ext uri="{BB962C8B-B14F-4D97-AF65-F5344CB8AC3E}">
        <p14:creationId xmlns:p14="http://schemas.microsoft.com/office/powerpoint/2010/main" val="809498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6"/>
            <a:ext cx="5797296" cy="803849"/>
          </a:xfrm>
          <a:prstGeom prst="rect">
            <a:avLst/>
          </a:prstGeom>
        </p:spPr>
      </p:pic>
    </p:spTree>
    <p:extLst>
      <p:ext uri="{BB962C8B-B14F-4D97-AF65-F5344CB8AC3E}">
        <p14:creationId xmlns:p14="http://schemas.microsoft.com/office/powerpoint/2010/main" val="19429728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itle Slide: Mass General Cancer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4"/>
            <a:ext cx="9522781" cy="1680909"/>
          </a:xfrm>
        </p:spPr>
        <p:txBody>
          <a:bodyPr anchor="b"/>
          <a:lstStyle>
            <a:lvl1pPr algn="l">
              <a:defRPr sz="60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3"/>
            <a:ext cx="1832218" cy="243349"/>
          </a:xfrm>
        </p:spPr>
        <p:txBody>
          <a:bodyPr/>
          <a:lstStyle>
            <a:lvl1pPr marL="0" indent="0" algn="l">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Mass General Radiation Oncology   |   Confidential—do not copy or distribute</a:t>
            </a:r>
          </a:p>
        </p:txBody>
      </p:sp>
      <p:pic>
        <p:nvPicPr>
          <p:cNvPr id="10" name="Graphic 9">
            <a:extLst>
              <a:ext uri="{FF2B5EF4-FFF2-40B4-BE49-F238E27FC236}">
                <a16:creationId xmlns:a16="http://schemas.microsoft.com/office/drawing/2014/main" id="{FC94A59C-A7AF-1E4C-8EC2-9E0670E9F5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6424" y="635936"/>
            <a:ext cx="3849878" cy="438150"/>
          </a:xfrm>
          <a:prstGeom prst="rect">
            <a:avLst/>
          </a:prstGeom>
        </p:spPr>
      </p:pic>
    </p:spTree>
    <p:extLst>
      <p:ext uri="{BB962C8B-B14F-4D97-AF65-F5344CB8AC3E}">
        <p14:creationId xmlns:p14="http://schemas.microsoft.com/office/powerpoint/2010/main" val="10962866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97868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002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223919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6544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2512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32573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92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313211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223575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3688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725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5546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73387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870873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5751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278728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909209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3.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2.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5.jpeg"/><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ags" Target="../tags/tag3.xml"/><Relationship Id="rId3" Type="http://schemas.openxmlformats.org/officeDocument/2006/relationships/slideLayout" Target="../slideLayouts/slideLayout61.xml"/><Relationship Id="rId21" Type="http://schemas.openxmlformats.org/officeDocument/2006/relationships/image" Target="../media/image10.emf"/><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oleObject" Target="../embeddings/oleObject1.bin"/><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ags" Target="../tags/tag4.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16.jpe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4/25/25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1900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709714"/>
            <a:ext cx="10515600" cy="41501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rotWithShape="1">
          <a:blip r:embed="rId20" cstate="hqprint">
            <a:extLst>
              <a:ext uri="{28A0092B-C50C-407E-A947-70E740481C1C}">
                <a14:useLocalDpi xmlns:a14="http://schemas.microsoft.com/office/drawing/2010/main" val="0"/>
              </a:ext>
            </a:extLst>
          </a:blip>
          <a:srcRect r="38417" b="-8594"/>
          <a:stretch/>
        </p:blipFill>
        <p:spPr>
          <a:xfrm>
            <a:off x="177224" y="6309819"/>
            <a:ext cx="2319827" cy="479237"/>
          </a:xfrm>
          <a:prstGeom prst="rect">
            <a:avLst/>
          </a:prstGeom>
        </p:spPr>
      </p:pic>
      <p:sp>
        <p:nvSpPr>
          <p:cNvPr id="8" name="Rectangle 7"/>
          <p:cNvSpPr/>
          <p:nvPr userDrawn="1"/>
        </p:nvSpPr>
        <p:spPr>
          <a:xfrm>
            <a:off x="0" y="0"/>
            <a:ext cx="12192000" cy="270456"/>
          </a:xfrm>
          <a:prstGeom prst="rect">
            <a:avLst/>
          </a:prstGeom>
          <a:solidFill>
            <a:srgbClr val="0DA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291CE8-374B-445D-AC8E-1B840D5646DF}"/>
              </a:ext>
            </a:extLst>
          </p:cNvPr>
          <p:cNvPicPr>
            <a:picLocks noChangeAspect="1"/>
          </p:cNvPicPr>
          <p:nvPr userDrawn="1"/>
        </p:nvPicPr>
        <p:blipFill rotWithShape="1">
          <a:blip r:embed="rId21" cstate="hqprint">
            <a:extLst>
              <a:ext uri="{28A0092B-C50C-407E-A947-70E740481C1C}">
                <a14:useLocalDpi xmlns:a14="http://schemas.microsoft.com/office/drawing/2010/main"/>
              </a:ext>
            </a:extLst>
          </a:blip>
          <a:srcRect l="69871" b="-6462"/>
          <a:stretch/>
        </p:blipFill>
        <p:spPr>
          <a:xfrm>
            <a:off x="2600722" y="6309819"/>
            <a:ext cx="1165557" cy="479237"/>
          </a:xfrm>
          <a:prstGeom prst="rect">
            <a:avLst/>
          </a:prstGeom>
        </p:spPr>
      </p:pic>
      <p:pic>
        <p:nvPicPr>
          <p:cNvPr id="3074" name="Picture 2" descr="https://medicine.yale.edu/ipc/what/identity/YSM_Shield_CMYK_49074_284_6437_v4.jpg">
            <a:extLst>
              <a:ext uri="{FF2B5EF4-FFF2-40B4-BE49-F238E27FC236}">
                <a16:creationId xmlns:a16="http://schemas.microsoft.com/office/drawing/2014/main" id="{7FC6D5A3-356C-4416-B4F7-EEBC3502F8CF}"/>
              </a:ext>
            </a:extLst>
          </p:cNvPr>
          <p:cNvPicPr>
            <a:picLocks noChangeAspect="1" noChangeArrowheads="1"/>
          </p:cNvPicPr>
          <p:nvPr userDrawn="1"/>
        </p:nvPicPr>
        <p:blipFill>
          <a:blip r:embed="rId22" cstate="hqprint">
            <a:extLst>
              <a:ext uri="{28A0092B-C50C-407E-A947-70E740481C1C}">
                <a14:useLocalDpi xmlns:a14="http://schemas.microsoft.com/office/drawing/2010/main" val="0"/>
              </a:ext>
            </a:extLst>
          </a:blip>
          <a:srcRect/>
          <a:stretch>
            <a:fillRect/>
          </a:stretch>
        </p:blipFill>
        <p:spPr bwMode="auto">
          <a:xfrm>
            <a:off x="4125106" y="6319090"/>
            <a:ext cx="349286" cy="4370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edicine.yale.edu/ipc/what/identity/YSM_YaleBlue_CMYK_49073_284_6437_v4.jpg">
            <a:extLst>
              <a:ext uri="{FF2B5EF4-FFF2-40B4-BE49-F238E27FC236}">
                <a16:creationId xmlns:a16="http://schemas.microsoft.com/office/drawing/2014/main" id="{463210F3-1EF6-44D7-AD8F-FF1358989B1E}"/>
              </a:ext>
            </a:extLst>
          </p:cNvPr>
          <p:cNvPicPr>
            <a:picLocks noChangeAspect="1" noChangeArrowheads="1"/>
          </p:cNvPicPr>
          <p:nvPr userDrawn="1"/>
        </p:nvPicPr>
        <p:blipFill>
          <a:blip r:embed="rId23" cstate="hqprint">
            <a:extLst>
              <a:ext uri="{28A0092B-C50C-407E-A947-70E740481C1C}">
                <a14:useLocalDpi xmlns:a14="http://schemas.microsoft.com/office/drawing/2010/main" val="0"/>
              </a:ext>
            </a:extLst>
          </a:blip>
          <a:srcRect/>
          <a:stretch>
            <a:fillRect/>
          </a:stretch>
        </p:blipFill>
        <p:spPr bwMode="auto">
          <a:xfrm>
            <a:off x="4578063" y="6455933"/>
            <a:ext cx="2541973" cy="18700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3C01FC6-5645-4CB2-97EC-E1AD1CA9C2DD}"/>
              </a:ext>
            </a:extLst>
          </p:cNvPr>
          <p:cNvCxnSpPr>
            <a:cxnSpLocks/>
          </p:cNvCxnSpPr>
          <p:nvPr userDrawn="1"/>
        </p:nvCxnSpPr>
        <p:spPr>
          <a:xfrm>
            <a:off x="2545176" y="6260125"/>
            <a:ext cx="0" cy="51930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686712-A8C0-42AD-9079-893F51DEA7E9}"/>
              </a:ext>
            </a:extLst>
          </p:cNvPr>
          <p:cNvCxnSpPr>
            <a:cxnSpLocks/>
          </p:cNvCxnSpPr>
          <p:nvPr userDrawn="1"/>
        </p:nvCxnSpPr>
        <p:spPr>
          <a:xfrm>
            <a:off x="3919988" y="6260125"/>
            <a:ext cx="0" cy="51930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050914"/>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891F4F-1C74-5DFA-0A3D-9585F008C4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53BE2-D2CF-955B-5BAB-055E40B1F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7514F-F452-70DD-C7B2-DEE0CD711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B0F564-03A8-4041-8E3A-3861BBA4D9C2}" type="datetimeFigureOut">
              <a:rPr lang="en-US" smtClean="0"/>
              <a:t>4/25/25</a:t>
            </a:fld>
            <a:endParaRPr lang="en-US"/>
          </a:p>
        </p:txBody>
      </p:sp>
      <p:sp>
        <p:nvSpPr>
          <p:cNvPr id="5" name="Footer Placeholder 4">
            <a:extLst>
              <a:ext uri="{FF2B5EF4-FFF2-40B4-BE49-F238E27FC236}">
                <a16:creationId xmlns:a16="http://schemas.microsoft.com/office/drawing/2014/main" id="{410FCF81-962E-44AF-555F-9F8DF1B6F7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6F52E-93AC-E02D-A5B8-42331FC547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0AC148-5772-49C2-95AD-367309790192}" type="slidenum">
              <a:rPr lang="en-US" smtClean="0"/>
              <a:t>‹#›</a:t>
            </a:fld>
            <a:endParaRPr lang="en-US"/>
          </a:p>
        </p:txBody>
      </p:sp>
    </p:spTree>
    <p:extLst>
      <p:ext uri="{BB962C8B-B14F-4D97-AF65-F5344CB8AC3E}">
        <p14:creationId xmlns:p14="http://schemas.microsoft.com/office/powerpoint/2010/main" val="3688043613"/>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8"/>
            </p:custDataLst>
            <p:extLst>
              <p:ext uri="{D42A27DB-BD31-4B8C-83A1-F6EECF244321}">
                <p14:modId xmlns:p14="http://schemas.microsoft.com/office/powerpoint/2010/main" val="228120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530" imgH="531" progId="TCLayout.ActiveDocument.1">
                  <p:embed/>
                </p:oleObj>
              </mc:Choice>
              <mc:Fallback>
                <p:oleObj name="think-cell Slide" r:id="rId20"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2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4" y="6362188"/>
            <a:ext cx="7707596" cy="153888"/>
          </a:xfrm>
          <a:prstGeom prst="rect">
            <a:avLst/>
          </a:prstGeom>
          <a:noFill/>
        </p:spPr>
        <p:txBody>
          <a:bodyPr vert="horz" wrap="square" lIns="0" tIns="0" rIns="0" bIns="0" rtlCol="0" anchor="b" anchorCtr="0">
            <a:spAutoFit/>
          </a:bodyPr>
          <a:lstStyle>
            <a:lvl1pPr algn="r">
              <a:defRPr lang="en-US" sz="1000">
                <a:solidFill>
                  <a:schemeClr val="tx1"/>
                </a:solidFill>
              </a:defRPr>
            </a:lvl1pPr>
          </a:lstStyle>
          <a:p>
            <a:r>
              <a:rPr lang="en-US"/>
              <a:t>Mass General Radiation Oncology   |   Confidential—do not copy or distribute</a:t>
            </a: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0"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0"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a:p>
        </p:txBody>
      </p:sp>
    </p:spTree>
    <p:extLst>
      <p:ext uri="{BB962C8B-B14F-4D97-AF65-F5344CB8AC3E}">
        <p14:creationId xmlns:p14="http://schemas.microsoft.com/office/powerpoint/2010/main" val="1550065185"/>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 id="2147484661" r:id="rId14"/>
    <p:sldLayoutId id="2147484662" r:id="rId15"/>
    <p:sldLayoutId id="2147484663" r:id="rId1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p15:clr>
            <a:srgbClr val="F26B43"/>
          </p15:clr>
        </p15:guide>
        <p15:guide id="2" pos="401">
          <p15:clr>
            <a:srgbClr val="F26B43"/>
          </p15:clr>
        </p15:guide>
        <p15:guide id="3" pos="7274">
          <p15:clr>
            <a:srgbClr val="F26B43"/>
          </p15:clr>
        </p15:guide>
        <p15:guide id="4" orient="horz" pos="938">
          <p15:clr>
            <a:srgbClr val="F26B43"/>
          </p15:clr>
        </p15:guide>
        <p15:guide id="5" orient="horz" pos="1082">
          <p15:clr>
            <a:srgbClr val="F26B43"/>
          </p15:clr>
        </p15:guide>
        <p15:guide id="6" orient="horz" pos="3619">
          <p15:clr>
            <a:srgbClr val="F26B43"/>
          </p15:clr>
        </p15:guide>
        <p15:guide id="7" orient="horz" pos="4084">
          <p15:clr>
            <a:srgbClr val="F26B43"/>
          </p15:clr>
        </p15:guide>
        <p15:guide id="8" orient="horz" pos="385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46902712"/>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 id="2147484676" r:id="rId12"/>
    <p:sldLayoutId id="2147484677" r:id="rId13"/>
    <p:sldLayoutId id="2147484678" r:id="rId14"/>
    <p:sldLayoutId id="2147484679" r:id="rId15"/>
    <p:sldLayoutId id="2147484680" r:id="rId16"/>
    <p:sldLayoutId id="2147484681"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49.xml"/><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4.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chart" Target="../charts/chart4.xml"/><Relationship Id="rId4" Type="http://schemas.openxmlformats.org/officeDocument/2006/relationships/chart" Target="../charts/chart3.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www.britannica.com/animal/African-bush-elephant" TargetMode="External"/><Relationship Id="rId4" Type="http://schemas.microsoft.com/office/2007/relationships/hdphoto" Target="../media/hdphoto12.wdp"/></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britannica.com/animal/African-bush-elephant" TargetMode="External"/><Relationship Id="rId4" Type="http://schemas.microsoft.com/office/2007/relationships/hdphoto" Target="../media/hdphoto12.wdp"/></Relationships>
</file>

<file path=ppt/slides/_rels/slide6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14.wdp"/></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6.wdp"/></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8.png"/><Relationship Id="rId4" Type="http://schemas.microsoft.com/office/2007/relationships/hdphoto" Target="../media/hdphoto17.wdp"/></Relationships>
</file>

<file path=ppt/slides/_rels/slide7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0.wdp"/></Relationships>
</file>

<file path=ppt/slides/_rels/slide7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4.xml"/><Relationship Id="rId1" Type="http://schemas.openxmlformats.org/officeDocument/2006/relationships/tags" Target="../tags/tag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Bispecific T-Cell Engagers for Small Cell Lung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Anne Chiang, MD, PhD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Elizabeth Krueger, 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Beth Sandy, MSN, CRNP, FAPO</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Erin Schenk, MD, PhD</a:t>
            </a:r>
            <a:endParaRPr kumimoji="0" lang="en-US" sz="3200" b="0" i="1"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900"/>
              </a:lnSpc>
              <a:spcBef>
                <a:spcPts val="24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Friday, April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6:00 AM – 7:30 AM</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272151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3B2C3-8DD7-6EC1-2D9A-A169F5C4831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E2627A-3CD1-BB30-9D43-2C63CA7731EC}"/>
              </a:ext>
            </a:extLst>
          </p:cNvPr>
          <p:cNvSpPr/>
          <p:nvPr/>
        </p:nvSpPr>
        <p:spPr bwMode="auto">
          <a:xfrm>
            <a:off x="758948" y="1052736"/>
            <a:ext cx="10512305"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2D90598-21D4-D9DD-3F77-42FF0EF25E2C}"/>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C32891E-FE6F-93BF-F273-331A387855A5}"/>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chemeClr val="bg1"/>
                </a:solidFill>
              </a:rPr>
              <a:t>Introduction: 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rgbClr val="000000"/>
                </a:solidFill>
                <a:effectLst/>
                <a:latin typeface="+mn-lt"/>
                <a:ea typeface="Calibri" panose="020F0502020204030204" pitchFamily="34" charset="0"/>
              </a:rPr>
              <a:t>Future Directions in th</a:t>
            </a:r>
            <a:r>
              <a:rPr lang="en-US" sz="2200" dirty="0">
                <a:latin typeface="+mn-lt"/>
                <a:ea typeface="Calibri" panose="020F0502020204030204" pitchFamily="34" charset="0"/>
              </a:rPr>
              <a:t>e Management of </a:t>
            </a:r>
            <a:r>
              <a:rPr lang="en-US" sz="2200" b="1" dirty="0">
                <a:solidFill>
                  <a:srgbClr val="000000"/>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755596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9183-73FA-D627-17EE-AE079E4839E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3B7A91D-E0D6-5E14-0AF5-8C4F42B33A2F}"/>
              </a:ext>
            </a:extLst>
          </p:cNvPr>
          <p:cNvSpPr/>
          <p:nvPr/>
        </p:nvSpPr>
        <p:spPr bwMode="auto">
          <a:xfrm>
            <a:off x="758948" y="5733256"/>
            <a:ext cx="1052076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8F59E55-F2E6-F8D1-8746-A49A65918F37}"/>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AA027CD-DA46-0427-FA2A-9F9EC86145C7}"/>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chemeClr val="tx1"/>
                </a:solidFill>
                <a:effectLst/>
                <a:latin typeface="+mn-lt"/>
                <a:ea typeface="Calibri" panose="020F0502020204030204" pitchFamily="34" charset="0"/>
              </a:rPr>
              <a:t>Future Directions in th</a:t>
            </a:r>
            <a:r>
              <a:rPr lang="en-US" sz="2200" dirty="0">
                <a:solidFill>
                  <a:schemeClr val="tx1"/>
                </a:solidFill>
                <a:latin typeface="+mn-lt"/>
                <a:ea typeface="Calibri" panose="020F0502020204030204" pitchFamily="34" charset="0"/>
              </a:rPr>
              <a:t>e Management of </a:t>
            </a:r>
            <a:r>
              <a:rPr lang="en-US" sz="2200" b="1" dirty="0">
                <a:solidFill>
                  <a:schemeClr val="tx1"/>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chemeClr val="bg1"/>
                </a:solidFill>
              </a:rPr>
              <a:t>Case Presentation: </a:t>
            </a:r>
            <a:r>
              <a:rPr lang="en-US" sz="2200" dirty="0" err="1">
                <a:solidFill>
                  <a:schemeClr val="bg1"/>
                </a:solidFill>
              </a:rPr>
              <a:t>Ms</a:t>
            </a:r>
            <a:r>
              <a:rPr lang="en-US" sz="2200" dirty="0">
                <a:solidFill>
                  <a:schemeClr val="bg1"/>
                </a:solidFill>
              </a:rPr>
              <a:t> Sandy – 67-year-old woman </a:t>
            </a:r>
          </a:p>
        </p:txBody>
      </p:sp>
    </p:spTree>
    <p:extLst>
      <p:ext uri="{BB962C8B-B14F-4D97-AF65-F5344CB8AC3E}">
        <p14:creationId xmlns:p14="http://schemas.microsoft.com/office/powerpoint/2010/main" val="4943610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EFC-771E-43E8-BFD7-A4E2EDEC9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E1D89-AC2D-D4C1-0469-D7201163436A}"/>
              </a:ext>
            </a:extLst>
          </p:cNvPr>
          <p:cNvSpPr>
            <a:spLocks noGrp="1"/>
          </p:cNvSpPr>
          <p:nvPr>
            <p:ph type="ctrTitle"/>
          </p:nvPr>
        </p:nvSpPr>
        <p:spPr/>
        <p:txBody>
          <a:bodyPr/>
          <a:lstStyle/>
          <a:p>
            <a:r>
              <a:rPr lang="en-US" dirty="0"/>
              <a:t>Small-Cell Lung Cancer Case Presentation </a:t>
            </a:r>
          </a:p>
        </p:txBody>
      </p:sp>
      <p:sp>
        <p:nvSpPr>
          <p:cNvPr id="3" name="Subtitle 2">
            <a:extLst>
              <a:ext uri="{FF2B5EF4-FFF2-40B4-BE49-F238E27FC236}">
                <a16:creationId xmlns:a16="http://schemas.microsoft.com/office/drawing/2014/main" id="{4D5A5F01-1990-53E8-8DE5-8E9000F4F708}"/>
              </a:ext>
            </a:extLst>
          </p:cNvPr>
          <p:cNvSpPr>
            <a:spLocks noGrp="1"/>
          </p:cNvSpPr>
          <p:nvPr>
            <p:ph type="subTitle" idx="1"/>
          </p:nvPr>
        </p:nvSpPr>
        <p:spPr/>
        <p:txBody>
          <a:bodyPr>
            <a:normAutofit/>
          </a:bodyPr>
          <a:lstStyle/>
          <a:p>
            <a:r>
              <a:rPr lang="en-US" sz="3600" dirty="0"/>
              <a:t>Beth Sandy, MSN, CRNP, FAPO</a:t>
            </a:r>
          </a:p>
        </p:txBody>
      </p:sp>
    </p:spTree>
    <p:extLst>
      <p:ext uri="{BB962C8B-B14F-4D97-AF65-F5344CB8AC3E}">
        <p14:creationId xmlns:p14="http://schemas.microsoft.com/office/powerpoint/2010/main" val="2199761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23CA-C598-44E9-89D5-21EF16BF69F8}"/>
              </a:ext>
            </a:extLst>
          </p:cNvPr>
          <p:cNvSpPr>
            <a:spLocks noGrp="1"/>
          </p:cNvSpPr>
          <p:nvPr>
            <p:ph type="title"/>
          </p:nvPr>
        </p:nvSpPr>
        <p:spPr>
          <a:xfrm>
            <a:off x="47328" y="188640"/>
            <a:ext cx="10515600" cy="1325563"/>
          </a:xfrm>
        </p:spPr>
        <p:txBody>
          <a:bodyPr>
            <a:normAutofit/>
          </a:bodyPr>
          <a:lstStyle/>
          <a:p>
            <a:r>
              <a:rPr lang="en-US" sz="3600" b="1" dirty="0"/>
              <a:t>Case Presentation: </a:t>
            </a:r>
            <a:br>
              <a:rPr lang="en-US" sz="3600" b="1" dirty="0"/>
            </a:br>
            <a:r>
              <a:rPr lang="en-US" sz="3600" b="1" dirty="0"/>
              <a:t>67-year-old woman</a:t>
            </a:r>
          </a:p>
        </p:txBody>
      </p:sp>
      <p:sp>
        <p:nvSpPr>
          <p:cNvPr id="3" name="Content Placeholder 2">
            <a:extLst>
              <a:ext uri="{FF2B5EF4-FFF2-40B4-BE49-F238E27FC236}">
                <a16:creationId xmlns:a16="http://schemas.microsoft.com/office/drawing/2014/main" id="{1CE12517-A196-89FF-D160-3606BD88BF5C}"/>
              </a:ext>
            </a:extLst>
          </p:cNvPr>
          <p:cNvSpPr>
            <a:spLocks noGrp="1"/>
          </p:cNvSpPr>
          <p:nvPr>
            <p:ph idx="1"/>
          </p:nvPr>
        </p:nvSpPr>
        <p:spPr>
          <a:xfrm>
            <a:off x="91068" y="1690688"/>
            <a:ext cx="6477000" cy="4888532"/>
          </a:xfrm>
        </p:spPr>
        <p:txBody>
          <a:bodyPr>
            <a:normAutofit/>
          </a:bodyPr>
          <a:lstStyle/>
          <a:p>
            <a:r>
              <a:rPr lang="en-US" dirty="0"/>
              <a:t>67 y/o female diagnosed with extensive stage SCLC in 6/2022</a:t>
            </a:r>
          </a:p>
          <a:p>
            <a:r>
              <a:rPr lang="en-US" dirty="0"/>
              <a:t>Presentation: Facial swelling (and cough that was not out of the ordinary necessarily)</a:t>
            </a:r>
          </a:p>
          <a:p>
            <a:r>
              <a:rPr lang="en-US" dirty="0" err="1"/>
              <a:t>Bronch</a:t>
            </a:r>
            <a:r>
              <a:rPr lang="en-US" dirty="0"/>
              <a:t> + SCLC</a:t>
            </a:r>
          </a:p>
          <a:p>
            <a:r>
              <a:rPr lang="en-US" dirty="0"/>
              <a:t>Found to have SVC syndrome: palliative XRT X 3 fractions</a:t>
            </a:r>
          </a:p>
          <a:p>
            <a:r>
              <a:rPr lang="en-US" dirty="0"/>
              <a:t>Found to have brain </a:t>
            </a:r>
            <a:r>
              <a:rPr lang="en-US" dirty="0" err="1"/>
              <a:t>mets</a:t>
            </a:r>
            <a:r>
              <a:rPr lang="en-US" dirty="0"/>
              <a:t> at diagnosis as well and had SRS (</a:t>
            </a:r>
            <a:r>
              <a:rPr lang="en-US" dirty="0" err="1"/>
              <a:t>cyberknife</a:t>
            </a:r>
            <a:r>
              <a:rPr lang="en-US" dirty="0"/>
              <a:t>) to 3 lesions</a:t>
            </a:r>
          </a:p>
          <a:p>
            <a:pPr marL="0" indent="0">
              <a:buNone/>
            </a:pPr>
            <a:endParaRPr lang="en-US" dirty="0"/>
          </a:p>
        </p:txBody>
      </p:sp>
      <p:pic>
        <p:nvPicPr>
          <p:cNvPr id="5" name="Picture 4">
            <a:extLst>
              <a:ext uri="{FF2B5EF4-FFF2-40B4-BE49-F238E27FC236}">
                <a16:creationId xmlns:a16="http://schemas.microsoft.com/office/drawing/2014/main" id="{CE7DE423-B317-D560-01AD-7CBC10E2ECE7}"/>
              </a:ext>
            </a:extLst>
          </p:cNvPr>
          <p:cNvPicPr>
            <a:picLocks noChangeAspect="1"/>
          </p:cNvPicPr>
          <p:nvPr/>
        </p:nvPicPr>
        <p:blipFill>
          <a:blip r:embed="rId2"/>
          <a:stretch>
            <a:fillRect/>
          </a:stretch>
        </p:blipFill>
        <p:spPr>
          <a:xfrm>
            <a:off x="6677630" y="399041"/>
            <a:ext cx="5334183" cy="3422134"/>
          </a:xfrm>
          <a:prstGeom prst="rect">
            <a:avLst/>
          </a:prstGeom>
        </p:spPr>
      </p:pic>
      <p:sp>
        <p:nvSpPr>
          <p:cNvPr id="6" name="Rectangle 5">
            <a:extLst>
              <a:ext uri="{FF2B5EF4-FFF2-40B4-BE49-F238E27FC236}">
                <a16:creationId xmlns:a16="http://schemas.microsoft.com/office/drawing/2014/main" id="{00119D98-A5D8-F494-DB1E-3D3FE0F7F513}"/>
              </a:ext>
            </a:extLst>
          </p:cNvPr>
          <p:cNvSpPr/>
          <p:nvPr/>
        </p:nvSpPr>
        <p:spPr>
          <a:xfrm flipV="1">
            <a:off x="6677630" y="3376031"/>
            <a:ext cx="1061407" cy="10593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8" name="Straight Arrow Connector 7">
            <a:extLst>
              <a:ext uri="{FF2B5EF4-FFF2-40B4-BE49-F238E27FC236}">
                <a16:creationId xmlns:a16="http://schemas.microsoft.com/office/drawing/2014/main" id="{4EC50979-F8F3-C75A-D8D9-94E529696CB1}"/>
              </a:ext>
            </a:extLst>
          </p:cNvPr>
          <p:cNvCxnSpPr>
            <a:cxnSpLocks/>
          </p:cNvCxnSpPr>
          <p:nvPr/>
        </p:nvCxnSpPr>
        <p:spPr>
          <a:xfrm>
            <a:off x="7248128" y="836712"/>
            <a:ext cx="1907024" cy="853976"/>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pic>
        <p:nvPicPr>
          <p:cNvPr id="11" name="Picture 10">
            <a:extLst>
              <a:ext uri="{FF2B5EF4-FFF2-40B4-BE49-F238E27FC236}">
                <a16:creationId xmlns:a16="http://schemas.microsoft.com/office/drawing/2014/main" id="{90E44DEC-2802-8ED7-EB48-5CAEF32BE356}"/>
              </a:ext>
            </a:extLst>
          </p:cNvPr>
          <p:cNvPicPr>
            <a:picLocks noChangeAspect="1"/>
          </p:cNvPicPr>
          <p:nvPr/>
        </p:nvPicPr>
        <p:blipFill>
          <a:blip r:embed="rId3"/>
          <a:srcRect l="3501"/>
          <a:stretch/>
        </p:blipFill>
        <p:spPr>
          <a:xfrm>
            <a:off x="8944303" y="3821175"/>
            <a:ext cx="2978208" cy="2768742"/>
          </a:xfrm>
          <a:prstGeom prst="rect">
            <a:avLst/>
          </a:prstGeom>
        </p:spPr>
      </p:pic>
    </p:spTree>
    <p:extLst>
      <p:ext uri="{BB962C8B-B14F-4D97-AF65-F5344CB8AC3E}">
        <p14:creationId xmlns:p14="http://schemas.microsoft.com/office/powerpoint/2010/main" val="2933370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29FC-71CD-C49A-3F07-4ED9FC7DB7CC}"/>
              </a:ext>
            </a:extLst>
          </p:cNvPr>
          <p:cNvSpPr>
            <a:spLocks noGrp="1"/>
          </p:cNvSpPr>
          <p:nvPr>
            <p:ph type="title"/>
          </p:nvPr>
        </p:nvSpPr>
        <p:spPr>
          <a:xfrm>
            <a:off x="682083" y="44624"/>
            <a:ext cx="10515600" cy="1325563"/>
          </a:xfrm>
        </p:spPr>
        <p:txBody>
          <a:bodyPr>
            <a:normAutofit/>
          </a:bodyPr>
          <a:lstStyle/>
          <a:p>
            <a:r>
              <a:rPr lang="en-US" sz="3600" b="1" dirty="0"/>
              <a:t>Case presentation: 67-year-old woman (continued)</a:t>
            </a:r>
          </a:p>
        </p:txBody>
      </p:sp>
      <p:sp>
        <p:nvSpPr>
          <p:cNvPr id="3" name="Content Placeholder 2">
            <a:extLst>
              <a:ext uri="{FF2B5EF4-FFF2-40B4-BE49-F238E27FC236}">
                <a16:creationId xmlns:a16="http://schemas.microsoft.com/office/drawing/2014/main" id="{F40A3328-B9E5-916E-F475-075305D8447C}"/>
              </a:ext>
            </a:extLst>
          </p:cNvPr>
          <p:cNvSpPr>
            <a:spLocks noGrp="1"/>
          </p:cNvSpPr>
          <p:nvPr>
            <p:ph idx="1"/>
          </p:nvPr>
        </p:nvSpPr>
        <p:spPr>
          <a:xfrm>
            <a:off x="682083" y="1215484"/>
            <a:ext cx="11090492" cy="5642516"/>
          </a:xfrm>
        </p:spPr>
        <p:txBody>
          <a:bodyPr>
            <a:normAutofit/>
          </a:bodyPr>
          <a:lstStyle/>
          <a:p>
            <a:r>
              <a:rPr lang="en-US" dirty="0"/>
              <a:t>9/2022: Carboplatin/Etoposide/Atezolizumab followed by Atezolizumab maintenance until 6/2023</a:t>
            </a:r>
          </a:p>
          <a:p>
            <a:r>
              <a:rPr lang="en-US" dirty="0"/>
              <a:t>6/2023: progressive disease in the R hilum, as well as one new brain met 4mm R occipital lobe</a:t>
            </a:r>
          </a:p>
          <a:p>
            <a:r>
              <a:rPr lang="en-US" dirty="0"/>
              <a:t>6/2023: started lurbinectedin chemotherapy</a:t>
            </a:r>
          </a:p>
          <a:p>
            <a:r>
              <a:rPr lang="en-US" dirty="0"/>
              <a:t>10/2023 imaging shows response to lurbinectedin and resolution of brain met (no radiation)</a:t>
            </a:r>
          </a:p>
          <a:p>
            <a:r>
              <a:rPr lang="en-US" dirty="0"/>
              <a:t>2/2024: progression, 4 more cycles of etoposide/carboplatin/durvalumab</a:t>
            </a:r>
          </a:p>
          <a:p>
            <a:r>
              <a:rPr lang="en-US" dirty="0"/>
              <a:t>8/2024: progressive brain </a:t>
            </a:r>
            <a:r>
              <a:rPr lang="en-US" dirty="0" err="1"/>
              <a:t>mets</a:t>
            </a:r>
            <a:r>
              <a:rPr lang="en-US" dirty="0"/>
              <a:t>, WBXRT</a:t>
            </a:r>
          </a:p>
          <a:p>
            <a:r>
              <a:rPr lang="en-US" dirty="0"/>
              <a:t>10/2024: progression in the chest and new liver met</a:t>
            </a:r>
          </a:p>
          <a:p>
            <a:r>
              <a:rPr lang="en-US" dirty="0"/>
              <a:t>12/2024: Started </a:t>
            </a:r>
            <a:r>
              <a:rPr lang="en-US" dirty="0" err="1"/>
              <a:t>Tarlatamab</a:t>
            </a:r>
            <a:endParaRPr lang="en-US" dirty="0"/>
          </a:p>
        </p:txBody>
      </p:sp>
    </p:spTree>
    <p:extLst>
      <p:ext uri="{BB962C8B-B14F-4D97-AF65-F5344CB8AC3E}">
        <p14:creationId xmlns:p14="http://schemas.microsoft.com/office/powerpoint/2010/main" val="4893328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FAAA-8300-6C5D-1934-8DAD5D3D56BA}"/>
              </a:ext>
            </a:extLst>
          </p:cNvPr>
          <p:cNvSpPr>
            <a:spLocks noGrp="1"/>
          </p:cNvSpPr>
          <p:nvPr>
            <p:ph type="title"/>
          </p:nvPr>
        </p:nvSpPr>
        <p:spPr/>
        <p:txBody>
          <a:bodyPr>
            <a:normAutofit/>
          </a:bodyPr>
          <a:lstStyle/>
          <a:p>
            <a:r>
              <a:rPr lang="en-US" sz="3600" b="1" dirty="0"/>
              <a:t>Case presentation: 67-year-old woman (continued)</a:t>
            </a:r>
            <a:r>
              <a:rPr lang="en-US" sz="3600" dirty="0"/>
              <a:t>	</a:t>
            </a:r>
          </a:p>
        </p:txBody>
      </p:sp>
      <p:sp>
        <p:nvSpPr>
          <p:cNvPr id="3" name="Content Placeholder 2">
            <a:extLst>
              <a:ext uri="{FF2B5EF4-FFF2-40B4-BE49-F238E27FC236}">
                <a16:creationId xmlns:a16="http://schemas.microsoft.com/office/drawing/2014/main" id="{92E0A9A0-195E-8B5F-15BB-96998C66D79B}"/>
              </a:ext>
            </a:extLst>
          </p:cNvPr>
          <p:cNvSpPr>
            <a:spLocks noGrp="1"/>
          </p:cNvSpPr>
          <p:nvPr>
            <p:ph idx="1"/>
          </p:nvPr>
        </p:nvSpPr>
        <p:spPr/>
        <p:txBody>
          <a:bodyPr/>
          <a:lstStyle/>
          <a:p>
            <a:r>
              <a:rPr lang="en-US" dirty="0"/>
              <a:t>We reviewed CRS and ICANS</a:t>
            </a:r>
          </a:p>
          <a:p>
            <a:r>
              <a:rPr lang="en-US" dirty="0"/>
              <a:t>CRS: overview, reassured most commonly occurs in first 2 doses and will be inpatient</a:t>
            </a:r>
          </a:p>
          <a:p>
            <a:r>
              <a:rPr lang="en-US" dirty="0"/>
              <a:t>ICANS: </a:t>
            </a:r>
          </a:p>
          <a:p>
            <a:pPr lvl="1"/>
            <a:r>
              <a:rPr lang="en-US" dirty="0"/>
              <a:t>I didn’t voice this out loud, however, as a provider I had concerns on ability to evaluate this</a:t>
            </a:r>
          </a:p>
          <a:p>
            <a:pPr lvl="1"/>
            <a:r>
              <a:rPr lang="en-US" dirty="0"/>
              <a:t>Patient had SRS to brain followed by WBXRT</a:t>
            </a:r>
          </a:p>
          <a:p>
            <a:pPr lvl="1"/>
            <a:r>
              <a:rPr lang="en-US" dirty="0"/>
              <a:t>At baseline, her cognition was off….</a:t>
            </a:r>
          </a:p>
        </p:txBody>
      </p:sp>
    </p:spTree>
    <p:extLst>
      <p:ext uri="{BB962C8B-B14F-4D97-AF65-F5344CB8AC3E}">
        <p14:creationId xmlns:p14="http://schemas.microsoft.com/office/powerpoint/2010/main" val="22216527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9580-E248-BBD5-DE44-1D863640BB1B}"/>
              </a:ext>
            </a:extLst>
          </p:cNvPr>
          <p:cNvSpPr>
            <a:spLocks noGrp="1"/>
          </p:cNvSpPr>
          <p:nvPr>
            <p:ph type="title"/>
          </p:nvPr>
        </p:nvSpPr>
        <p:spPr>
          <a:xfrm>
            <a:off x="838200" y="101793"/>
            <a:ext cx="10515600" cy="1325563"/>
          </a:xfrm>
        </p:spPr>
        <p:txBody>
          <a:bodyPr>
            <a:normAutofit/>
          </a:bodyPr>
          <a:lstStyle/>
          <a:p>
            <a:r>
              <a:rPr lang="en-US" sz="3600" b="1" dirty="0"/>
              <a:t>Case presentation: 67-year-old woman (continued)</a:t>
            </a:r>
            <a:endParaRPr lang="en-US" sz="3600" dirty="0"/>
          </a:p>
        </p:txBody>
      </p:sp>
      <p:sp>
        <p:nvSpPr>
          <p:cNvPr id="3" name="Content Placeholder 2">
            <a:extLst>
              <a:ext uri="{FF2B5EF4-FFF2-40B4-BE49-F238E27FC236}">
                <a16:creationId xmlns:a16="http://schemas.microsoft.com/office/drawing/2014/main" id="{F04968E9-A0B8-0904-DEA6-493A7DCA23FC}"/>
              </a:ext>
            </a:extLst>
          </p:cNvPr>
          <p:cNvSpPr>
            <a:spLocks noGrp="1"/>
          </p:cNvSpPr>
          <p:nvPr>
            <p:ph idx="1"/>
          </p:nvPr>
        </p:nvSpPr>
        <p:spPr>
          <a:xfrm>
            <a:off x="838200" y="1427356"/>
            <a:ext cx="10515600" cy="5330283"/>
          </a:xfrm>
        </p:spPr>
        <p:txBody>
          <a:bodyPr>
            <a:normAutofit/>
          </a:bodyPr>
          <a:lstStyle/>
          <a:p>
            <a:r>
              <a:rPr lang="en-US" dirty="0"/>
              <a:t>12/10/2024: treatment #1 tolerated well, no real s/e</a:t>
            </a:r>
          </a:p>
          <a:p>
            <a:r>
              <a:rPr lang="en-US" dirty="0"/>
              <a:t>12/17/2024: treatment #2, developed CRS while admitted for overnight monitoring</a:t>
            </a:r>
          </a:p>
          <a:p>
            <a:pPr lvl="1"/>
            <a:r>
              <a:rPr lang="en-US" sz="2800" dirty="0"/>
              <a:t>Fever, complicated by hypotension</a:t>
            </a:r>
          </a:p>
          <a:p>
            <a:pPr lvl="1"/>
            <a:r>
              <a:rPr lang="en-US" sz="2800" dirty="0"/>
              <a:t>Developed lethargy</a:t>
            </a:r>
          </a:p>
          <a:p>
            <a:pPr lvl="1"/>
            <a:r>
              <a:rPr lang="en-US" sz="2800" dirty="0"/>
              <a:t>Though admitted, was worrisome to patient’s daughter who was with her</a:t>
            </a:r>
          </a:p>
          <a:p>
            <a:pPr lvl="1"/>
            <a:r>
              <a:rPr lang="en-US" sz="2800" dirty="0"/>
              <a:t>Was treated with acetaminophen, dexamethasone, IV fluids </a:t>
            </a:r>
          </a:p>
          <a:p>
            <a:pPr lvl="1"/>
            <a:r>
              <a:rPr lang="en-US" sz="2800" dirty="0"/>
              <a:t>Quickly improved in 24-48 hours and was discharged after 48 hours</a:t>
            </a:r>
          </a:p>
          <a:p>
            <a:r>
              <a:rPr lang="en-US" dirty="0"/>
              <a:t>12/24/2024: treatment #3 tolerated well</a:t>
            </a:r>
          </a:p>
          <a:p>
            <a:pPr marL="457200" lvl="1" indent="0">
              <a:buNone/>
            </a:pPr>
            <a:endParaRPr lang="en-US" dirty="0"/>
          </a:p>
        </p:txBody>
      </p:sp>
    </p:spTree>
    <p:extLst>
      <p:ext uri="{BB962C8B-B14F-4D97-AF65-F5344CB8AC3E}">
        <p14:creationId xmlns:p14="http://schemas.microsoft.com/office/powerpoint/2010/main" val="28263426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4BD1-F6DA-6573-AD45-593CD82C051C}"/>
              </a:ext>
            </a:extLst>
          </p:cNvPr>
          <p:cNvSpPr>
            <a:spLocks noGrp="1"/>
          </p:cNvSpPr>
          <p:nvPr>
            <p:ph type="title"/>
          </p:nvPr>
        </p:nvSpPr>
        <p:spPr>
          <a:xfrm>
            <a:off x="358698" y="184700"/>
            <a:ext cx="10515600" cy="1325563"/>
          </a:xfrm>
        </p:spPr>
        <p:txBody>
          <a:bodyPr/>
          <a:lstStyle/>
          <a:p>
            <a:r>
              <a:rPr lang="en-US" b="1" dirty="0"/>
              <a:t>CRS with </a:t>
            </a:r>
            <a:r>
              <a:rPr lang="en-US" b="1" dirty="0" err="1"/>
              <a:t>Tarlatamab</a:t>
            </a:r>
            <a:endParaRPr lang="en-US" b="1" dirty="0"/>
          </a:p>
        </p:txBody>
      </p:sp>
      <p:sp>
        <p:nvSpPr>
          <p:cNvPr id="3" name="Content Placeholder 2">
            <a:extLst>
              <a:ext uri="{FF2B5EF4-FFF2-40B4-BE49-F238E27FC236}">
                <a16:creationId xmlns:a16="http://schemas.microsoft.com/office/drawing/2014/main" id="{8E2C1E61-A49D-AC7B-7A04-8853BBD0B00D}"/>
              </a:ext>
            </a:extLst>
          </p:cNvPr>
          <p:cNvSpPr>
            <a:spLocks noGrp="1"/>
          </p:cNvSpPr>
          <p:nvPr>
            <p:ph idx="1"/>
          </p:nvPr>
        </p:nvSpPr>
        <p:spPr>
          <a:xfrm>
            <a:off x="157824" y="1510263"/>
            <a:ext cx="5317425" cy="3305058"/>
          </a:xfrm>
        </p:spPr>
        <p:txBody>
          <a:bodyPr/>
          <a:lstStyle/>
          <a:p>
            <a:r>
              <a:rPr lang="en-US" dirty="0"/>
              <a:t>Step up dosing due to CRS</a:t>
            </a:r>
          </a:p>
          <a:p>
            <a:r>
              <a:rPr lang="en-US" dirty="0"/>
              <a:t>1mg on D1 and 10mg D8 and on</a:t>
            </a:r>
          </a:p>
          <a:p>
            <a:r>
              <a:rPr lang="en-US" dirty="0"/>
              <a:t>Majority happens in treatment #1 and treatment #2</a:t>
            </a:r>
          </a:p>
          <a:p>
            <a:r>
              <a:rPr lang="en-US" dirty="0"/>
              <a:t>Occurred in 51% of patients</a:t>
            </a:r>
          </a:p>
          <a:p>
            <a:r>
              <a:rPr lang="en-US" dirty="0"/>
              <a:t>Majority was grade 1 or 2</a:t>
            </a:r>
          </a:p>
          <a:p>
            <a:endParaRPr lang="en-US" dirty="0"/>
          </a:p>
        </p:txBody>
      </p:sp>
      <p:pic>
        <p:nvPicPr>
          <p:cNvPr id="5" name="Picture 4">
            <a:extLst>
              <a:ext uri="{FF2B5EF4-FFF2-40B4-BE49-F238E27FC236}">
                <a16:creationId xmlns:a16="http://schemas.microsoft.com/office/drawing/2014/main" id="{25339AD2-5C5C-D45F-B340-C6334757B8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4064"/>
          <a:stretch/>
        </p:blipFill>
        <p:spPr>
          <a:xfrm>
            <a:off x="5385584" y="1528317"/>
            <a:ext cx="6610847" cy="2730678"/>
          </a:xfrm>
          <a:prstGeom prst="rect">
            <a:avLst/>
          </a:prstGeom>
        </p:spPr>
      </p:pic>
      <p:sp>
        <p:nvSpPr>
          <p:cNvPr id="6" name="TextBox 5">
            <a:extLst>
              <a:ext uri="{FF2B5EF4-FFF2-40B4-BE49-F238E27FC236}">
                <a16:creationId xmlns:a16="http://schemas.microsoft.com/office/drawing/2014/main" id="{A2F48695-C137-F696-646B-1232F3112494}"/>
              </a:ext>
            </a:extLst>
          </p:cNvPr>
          <p:cNvSpPr txBox="1"/>
          <p:nvPr/>
        </p:nvSpPr>
        <p:spPr>
          <a:xfrm>
            <a:off x="8995676" y="6464591"/>
            <a:ext cx="31963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Ahn M-J, et al. N Engl J Med 2023;389:2063-75</a:t>
            </a:r>
          </a:p>
        </p:txBody>
      </p:sp>
      <p:sp>
        <p:nvSpPr>
          <p:cNvPr id="7" name="TextBox 6">
            <a:extLst>
              <a:ext uri="{FF2B5EF4-FFF2-40B4-BE49-F238E27FC236}">
                <a16:creationId xmlns:a16="http://schemas.microsoft.com/office/drawing/2014/main" id="{4A32256C-77EE-91C4-45D7-73004C65E642}"/>
              </a:ext>
            </a:extLst>
          </p:cNvPr>
          <p:cNvSpPr txBox="1"/>
          <p:nvPr/>
        </p:nvSpPr>
        <p:spPr>
          <a:xfrm>
            <a:off x="157824" y="4833375"/>
            <a:ext cx="1193958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Grade 1= Fever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Grade 2= Fever + a complicating factor: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0" i="0" u="none" strike="noStrike" kern="1200" cap="none" spc="0" normalizeH="0" baseline="0" noProof="0" dirty="0">
                <a:ln>
                  <a:noFill/>
                </a:ln>
                <a:solidFill>
                  <a:srgbClr val="C00000"/>
                </a:solidFill>
                <a:effectLst/>
                <a:uLnTx/>
                <a:uFillTx/>
                <a:latin typeface="Aptos" panose="02110004020202020204"/>
                <a:ea typeface="+mn-ea"/>
                <a:cs typeface="+mn-cs"/>
              </a:rPr>
              <a:t>-  hypotension*, hypoxia*, tachycardia, lethargy, nausea/vomiting</a:t>
            </a:r>
          </a:p>
        </p:txBody>
      </p:sp>
      <p:sp>
        <p:nvSpPr>
          <p:cNvPr id="8" name="TextBox 7">
            <a:extLst>
              <a:ext uri="{FF2B5EF4-FFF2-40B4-BE49-F238E27FC236}">
                <a16:creationId xmlns:a16="http://schemas.microsoft.com/office/drawing/2014/main" id="{07D4730D-EC62-1389-7F49-9A4E0DE3AB8A}"/>
              </a:ext>
            </a:extLst>
          </p:cNvPr>
          <p:cNvSpPr txBox="1"/>
          <p:nvPr/>
        </p:nvSpPr>
        <p:spPr>
          <a:xfrm>
            <a:off x="157824" y="6218370"/>
            <a:ext cx="84092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*Hypotension responsive to fluids, not requiring vasopressors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*Hypoxia requiring low-flow nasal cannula  </a:t>
            </a:r>
          </a:p>
        </p:txBody>
      </p:sp>
    </p:spTree>
    <p:extLst>
      <p:ext uri="{BB962C8B-B14F-4D97-AF65-F5344CB8AC3E}">
        <p14:creationId xmlns:p14="http://schemas.microsoft.com/office/powerpoint/2010/main" val="3477153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92C43-0D02-5BCB-0EDB-7511ECF7C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1F7E7-1EAA-08B5-5251-E9CFEBDA7AF1}"/>
              </a:ext>
            </a:extLst>
          </p:cNvPr>
          <p:cNvSpPr>
            <a:spLocks noGrp="1"/>
          </p:cNvSpPr>
          <p:nvPr>
            <p:ph type="title"/>
          </p:nvPr>
        </p:nvSpPr>
        <p:spPr>
          <a:xfrm>
            <a:off x="912286" y="14469"/>
            <a:ext cx="10358967" cy="1143000"/>
          </a:xfrm>
        </p:spPr>
        <p:txBody>
          <a:bodyPr/>
          <a:lstStyle/>
          <a:p>
            <a:r>
              <a:rPr lang="en-US" dirty="0"/>
              <a:t>Mechanism of Action of Bispecific Antibodies: T-Cell Engagers</a:t>
            </a:r>
          </a:p>
        </p:txBody>
      </p:sp>
      <p:sp>
        <p:nvSpPr>
          <p:cNvPr id="4" name="TextBox 3">
            <a:extLst>
              <a:ext uri="{FF2B5EF4-FFF2-40B4-BE49-F238E27FC236}">
                <a16:creationId xmlns:a16="http://schemas.microsoft.com/office/drawing/2014/main" id="{5CE27759-1D2F-4844-AB26-58CF72BE09AF}"/>
              </a:ext>
            </a:extLst>
          </p:cNvPr>
          <p:cNvSpPr txBox="1"/>
          <p:nvPr/>
        </p:nvSpPr>
        <p:spPr>
          <a:xfrm>
            <a:off x="335360" y="6453798"/>
            <a:ext cx="429758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Herrera M et al. </a:t>
            </a:r>
            <a:r>
              <a:rPr lang="en-US" sz="1500" b="0" i="1" dirty="0">
                <a:solidFill>
                  <a:schemeClr val="tx1"/>
                </a:solidFill>
                <a:latin typeface="Calibri" panose="020F0502020204030204" pitchFamily="34" charset="0"/>
                <a:cs typeface="Calibri" panose="020F0502020204030204" pitchFamily="34" charset="0"/>
              </a:rPr>
              <a:t>Trends Cancer </a:t>
            </a:r>
            <a:r>
              <a:rPr lang="en-US" sz="1500" b="0" dirty="0">
                <a:solidFill>
                  <a:schemeClr val="tx1"/>
                </a:solidFill>
                <a:latin typeface="Calibri" panose="020F0502020204030204" pitchFamily="34" charset="0"/>
                <a:cs typeface="Calibri" panose="020F0502020204030204" pitchFamily="34" charset="0"/>
              </a:rPr>
              <a:t>2024;10(10):893-919.</a:t>
            </a:r>
          </a:p>
        </p:txBody>
      </p:sp>
      <p:sp>
        <p:nvSpPr>
          <p:cNvPr id="9" name="TextBox 8">
            <a:extLst>
              <a:ext uri="{FF2B5EF4-FFF2-40B4-BE49-F238E27FC236}">
                <a16:creationId xmlns:a16="http://schemas.microsoft.com/office/drawing/2014/main" id="{792E735E-2010-C8CB-1CEA-FDC6D5C0F85D}"/>
              </a:ext>
            </a:extLst>
          </p:cNvPr>
          <p:cNvSpPr txBox="1"/>
          <p:nvPr/>
        </p:nvSpPr>
        <p:spPr>
          <a:xfrm>
            <a:off x="1127448" y="5369591"/>
            <a:ext cx="9073008" cy="923330"/>
          </a:xfrm>
          <a:prstGeom prst="rect">
            <a:avLst/>
          </a:prstGeom>
          <a:noFill/>
        </p:spPr>
        <p:txBody>
          <a:bodyPr wrap="square">
            <a:spAutoFit/>
          </a:bodyPr>
          <a:lstStyle/>
          <a:p>
            <a:pPr>
              <a:buNone/>
            </a:pPr>
            <a:r>
              <a:rPr lang="en-US" sz="1800" b="0" dirty="0">
                <a:solidFill>
                  <a:schemeClr val="tx1"/>
                </a:solidFill>
                <a:effectLst/>
                <a:latin typeface="+mn-lt"/>
              </a:rPr>
              <a:t>Bispecific antibodies bind the TCR and the selected TAA to facilitate the formation of a synapse between the two cell types; the synapse activates T cells, which can release perforins and granzymes to lyse tumor cells. </a:t>
            </a:r>
          </a:p>
        </p:txBody>
      </p:sp>
      <p:pic>
        <p:nvPicPr>
          <p:cNvPr id="11" name="Picture 10" descr="A diagram of a tumor cell&#10;&#10;AI-generated content may be incorrect.">
            <a:extLst>
              <a:ext uri="{FF2B5EF4-FFF2-40B4-BE49-F238E27FC236}">
                <a16:creationId xmlns:a16="http://schemas.microsoft.com/office/drawing/2014/main" id="{639F5C15-083F-8592-B41C-1B8BEEF314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311822" y="1077917"/>
            <a:ext cx="4704259" cy="4128228"/>
          </a:xfrm>
          <a:prstGeom prst="rect">
            <a:avLst/>
          </a:prstGeom>
        </p:spPr>
      </p:pic>
    </p:spTree>
    <p:extLst>
      <p:ext uri="{BB962C8B-B14F-4D97-AF65-F5344CB8AC3E}">
        <p14:creationId xmlns:p14="http://schemas.microsoft.com/office/powerpoint/2010/main" val="3165195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BF6B7-4E8C-7A5B-9075-BE1649EA2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5C9009-437A-947E-8324-9A5677B2933F}"/>
              </a:ext>
            </a:extLst>
          </p:cNvPr>
          <p:cNvSpPr>
            <a:spLocks noGrp="1"/>
          </p:cNvSpPr>
          <p:nvPr>
            <p:ph type="title"/>
          </p:nvPr>
        </p:nvSpPr>
        <p:spPr/>
        <p:txBody>
          <a:bodyPr/>
          <a:lstStyle/>
          <a:p>
            <a:pPr algn="l"/>
            <a:r>
              <a:rPr lang="en-US" dirty="0"/>
              <a:t>Examples of Bispecific Antibodies with FDA-Approved Indications for Hematologic Cancers</a:t>
            </a:r>
          </a:p>
        </p:txBody>
      </p:sp>
      <p:sp>
        <p:nvSpPr>
          <p:cNvPr id="4" name="TextBox 3">
            <a:extLst>
              <a:ext uri="{FF2B5EF4-FFF2-40B4-BE49-F238E27FC236}">
                <a16:creationId xmlns:a16="http://schemas.microsoft.com/office/drawing/2014/main" id="{4FBBE42C-5313-7011-0070-3F3CC4B20910}"/>
              </a:ext>
            </a:extLst>
          </p:cNvPr>
          <p:cNvSpPr txBox="1"/>
          <p:nvPr/>
        </p:nvSpPr>
        <p:spPr>
          <a:xfrm>
            <a:off x="407368" y="6165304"/>
            <a:ext cx="10585176"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/drugs/resources-information-approved-drugs/oncology-cancerhematologic-malignancies-approval-notifications?randparam=228524.</a:t>
            </a:r>
          </a:p>
        </p:txBody>
      </p:sp>
      <p:sp>
        <p:nvSpPr>
          <p:cNvPr id="9" name="TextBox 8">
            <a:extLst>
              <a:ext uri="{FF2B5EF4-FFF2-40B4-BE49-F238E27FC236}">
                <a16:creationId xmlns:a16="http://schemas.microsoft.com/office/drawing/2014/main" id="{721A46AC-A482-382C-B3DF-051E9081072F}"/>
              </a:ext>
            </a:extLst>
          </p:cNvPr>
          <p:cNvSpPr txBox="1"/>
          <p:nvPr/>
        </p:nvSpPr>
        <p:spPr>
          <a:xfrm>
            <a:off x="763608" y="1324585"/>
            <a:ext cx="10656322" cy="400109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800" dirty="0">
                <a:solidFill>
                  <a:schemeClr val="tx1"/>
                </a:solidFill>
                <a:effectLst/>
                <a:latin typeface="+mn-lt"/>
              </a:rPr>
              <a:t>Blinatumomab</a:t>
            </a:r>
            <a:r>
              <a:rPr lang="en-US" sz="2800" b="0" dirty="0">
                <a:solidFill>
                  <a:schemeClr val="tx1"/>
                </a:solidFill>
                <a:effectLst/>
                <a:latin typeface="+mn-lt"/>
              </a:rPr>
              <a:t> </a:t>
            </a:r>
            <a:r>
              <a:rPr lang="en-US" sz="2800" b="0" dirty="0">
                <a:solidFill>
                  <a:schemeClr val="tx1"/>
                </a:solidFill>
                <a:latin typeface="+mn-lt"/>
              </a:rPr>
              <a:t>(CD3 x CD19) for adult and pediatric Philadelphia chromosome-positive acute lymphocytic leukemia</a:t>
            </a:r>
            <a:endParaRPr lang="en-US" sz="2800" b="0" dirty="0">
              <a:solidFill>
                <a:schemeClr val="tx1"/>
              </a:solidFill>
              <a:effectLst/>
              <a:latin typeface="+mn-lt"/>
            </a:endParaRPr>
          </a:p>
          <a:p>
            <a:pPr marL="285750" indent="-285750">
              <a:spcAft>
                <a:spcPts val="600"/>
              </a:spcAft>
              <a:buFont typeface="Arial" panose="020B0604020202020204" pitchFamily="34" charset="0"/>
              <a:buChar char="•"/>
            </a:pPr>
            <a:r>
              <a:rPr lang="en-US" sz="2800" dirty="0" err="1">
                <a:solidFill>
                  <a:schemeClr val="tx1"/>
                </a:solidFill>
                <a:effectLst/>
                <a:latin typeface="+mn-lt"/>
              </a:rPr>
              <a:t>Talquetamab</a:t>
            </a:r>
            <a:r>
              <a:rPr lang="en-US" sz="2800" b="0" dirty="0">
                <a:solidFill>
                  <a:schemeClr val="tx1"/>
                </a:solidFill>
                <a:effectLst/>
                <a:latin typeface="+mn-lt"/>
              </a:rPr>
              <a:t> (CD3 x GPRC5D) for multiple myeloma (MM)</a:t>
            </a:r>
          </a:p>
          <a:p>
            <a:pPr marL="285750" indent="-285750">
              <a:spcAft>
                <a:spcPts val="600"/>
              </a:spcAft>
              <a:buFont typeface="Arial" panose="020B0604020202020204" pitchFamily="34" charset="0"/>
              <a:buChar char="•"/>
            </a:pPr>
            <a:r>
              <a:rPr lang="en-US" sz="2800" dirty="0" err="1">
                <a:solidFill>
                  <a:schemeClr val="tx1"/>
                </a:solidFill>
                <a:effectLst/>
                <a:latin typeface="+mn-lt"/>
              </a:rPr>
              <a:t>Teclistamab</a:t>
            </a:r>
            <a:r>
              <a:rPr lang="en-US" sz="2800" b="0" dirty="0">
                <a:solidFill>
                  <a:schemeClr val="tx1"/>
                </a:solidFill>
                <a:effectLst/>
                <a:latin typeface="+mn-lt"/>
              </a:rPr>
              <a:t> (CD3 x BCMA) for MM</a:t>
            </a:r>
          </a:p>
          <a:p>
            <a:pPr marL="285750" indent="-285750">
              <a:spcAft>
                <a:spcPts val="600"/>
              </a:spcAft>
              <a:buFont typeface="Arial" panose="020B0604020202020204" pitchFamily="34" charset="0"/>
              <a:buChar char="•"/>
            </a:pPr>
            <a:r>
              <a:rPr lang="en-US" sz="2800" dirty="0" err="1">
                <a:solidFill>
                  <a:schemeClr val="tx1"/>
                </a:solidFill>
                <a:effectLst/>
                <a:latin typeface="+mn-lt"/>
              </a:rPr>
              <a:t>Elranatamab</a:t>
            </a:r>
            <a:r>
              <a:rPr lang="en-US" sz="2800" b="0" dirty="0">
                <a:solidFill>
                  <a:schemeClr val="tx1"/>
                </a:solidFill>
                <a:effectLst/>
                <a:latin typeface="+mn-lt"/>
              </a:rPr>
              <a:t> (CD3 x BCMA) for MM</a:t>
            </a:r>
          </a:p>
          <a:p>
            <a:pPr marL="285750" indent="-285750">
              <a:spcAft>
                <a:spcPts val="600"/>
              </a:spcAft>
              <a:buFont typeface="Arial" panose="020B0604020202020204" pitchFamily="34" charset="0"/>
              <a:buChar char="•"/>
            </a:pPr>
            <a:r>
              <a:rPr lang="en-US" sz="2800" dirty="0" err="1">
                <a:solidFill>
                  <a:schemeClr val="tx1"/>
                </a:solidFill>
                <a:latin typeface="+mn-lt"/>
              </a:rPr>
              <a:t>Glofitamab</a:t>
            </a:r>
            <a:r>
              <a:rPr lang="en-US" sz="2800" b="0" dirty="0">
                <a:solidFill>
                  <a:schemeClr val="tx1"/>
                </a:solidFill>
                <a:latin typeface="+mn-lt"/>
              </a:rPr>
              <a:t> </a:t>
            </a:r>
            <a:r>
              <a:rPr lang="en-US" sz="2800" b="0" dirty="0">
                <a:solidFill>
                  <a:schemeClr val="tx1"/>
                </a:solidFill>
                <a:effectLst/>
                <a:latin typeface="+mn-lt"/>
              </a:rPr>
              <a:t>(CD3 x CD20) for diffuse large B-cell lymphoma (DLBCL)</a:t>
            </a:r>
          </a:p>
          <a:p>
            <a:pPr marL="285750" indent="-285750">
              <a:spcAft>
                <a:spcPts val="600"/>
              </a:spcAft>
              <a:buFont typeface="Arial" panose="020B0604020202020204" pitchFamily="34" charset="0"/>
              <a:buChar char="•"/>
            </a:pPr>
            <a:r>
              <a:rPr lang="en-US" sz="2800" dirty="0" err="1">
                <a:solidFill>
                  <a:schemeClr val="tx1"/>
                </a:solidFill>
                <a:latin typeface="+mn-lt"/>
              </a:rPr>
              <a:t>Epcoritamab</a:t>
            </a:r>
            <a:r>
              <a:rPr lang="en-US" sz="2800" b="0" dirty="0">
                <a:solidFill>
                  <a:schemeClr val="tx1"/>
                </a:solidFill>
                <a:latin typeface="+mn-lt"/>
              </a:rPr>
              <a:t> </a:t>
            </a:r>
            <a:r>
              <a:rPr lang="en-US" sz="2800" b="0" dirty="0">
                <a:solidFill>
                  <a:schemeClr val="tx1"/>
                </a:solidFill>
                <a:effectLst/>
                <a:latin typeface="+mn-lt"/>
              </a:rPr>
              <a:t>(CD3 x CD20) for follicular lymphoma (FL)</a:t>
            </a:r>
            <a:endParaRPr lang="en-US" sz="2800" b="0" dirty="0">
              <a:solidFill>
                <a:schemeClr val="tx1"/>
              </a:solidFill>
              <a:latin typeface="+mn-lt"/>
            </a:endParaRPr>
          </a:p>
          <a:p>
            <a:pPr marL="285750" indent="-285750">
              <a:spcAft>
                <a:spcPts val="600"/>
              </a:spcAft>
              <a:buFont typeface="Arial" panose="020B0604020202020204" pitchFamily="34" charset="0"/>
              <a:buChar char="•"/>
            </a:pPr>
            <a:r>
              <a:rPr lang="en-US" sz="2800" dirty="0" err="1">
                <a:solidFill>
                  <a:schemeClr val="tx1"/>
                </a:solidFill>
                <a:latin typeface="+mn-lt"/>
              </a:rPr>
              <a:t>Mosunetuzumab</a:t>
            </a:r>
            <a:r>
              <a:rPr lang="en-US" sz="2800" b="0" dirty="0">
                <a:solidFill>
                  <a:schemeClr val="tx1"/>
                </a:solidFill>
                <a:latin typeface="+mn-lt"/>
              </a:rPr>
              <a:t> </a:t>
            </a:r>
            <a:r>
              <a:rPr lang="en-US" sz="2800" b="0" dirty="0">
                <a:solidFill>
                  <a:schemeClr val="tx1"/>
                </a:solidFill>
                <a:effectLst/>
                <a:latin typeface="+mn-lt"/>
              </a:rPr>
              <a:t>(CD3 x CD20) for DLBCL and FL</a:t>
            </a:r>
          </a:p>
        </p:txBody>
      </p:sp>
    </p:spTree>
    <p:extLst>
      <p:ext uri="{BB962C8B-B14F-4D97-AF65-F5344CB8AC3E}">
        <p14:creationId xmlns:p14="http://schemas.microsoft.com/office/powerpoint/2010/main" val="3211129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C2C5-B4B1-0935-8A79-A11D57376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ACC8C9-F4B3-B4CF-FC51-A4CFBC5CB86A}"/>
              </a:ext>
            </a:extLst>
          </p:cNvPr>
          <p:cNvSpPr>
            <a:spLocks noGrp="1"/>
          </p:cNvSpPr>
          <p:nvPr>
            <p:ph type="title"/>
          </p:nvPr>
        </p:nvSpPr>
        <p:spPr/>
        <p:txBody>
          <a:bodyPr/>
          <a:lstStyle/>
          <a:p>
            <a:pPr algn="l"/>
            <a:r>
              <a:rPr lang="en-US" dirty="0"/>
              <a:t>Examples of Bispecific Antibodies with FDA-Approved Indications for Solid Tumors</a:t>
            </a:r>
          </a:p>
        </p:txBody>
      </p:sp>
      <p:sp>
        <p:nvSpPr>
          <p:cNvPr id="4" name="TextBox 3">
            <a:extLst>
              <a:ext uri="{FF2B5EF4-FFF2-40B4-BE49-F238E27FC236}">
                <a16:creationId xmlns:a16="http://schemas.microsoft.com/office/drawing/2014/main" id="{98B26FAE-9AC9-C583-3780-DBE6099D3CAD}"/>
              </a:ext>
            </a:extLst>
          </p:cNvPr>
          <p:cNvSpPr txBox="1"/>
          <p:nvPr/>
        </p:nvSpPr>
        <p:spPr>
          <a:xfrm>
            <a:off x="407368" y="6165304"/>
            <a:ext cx="10585176"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www.fda.gov</a:t>
            </a:r>
            <a:r>
              <a:rPr lang="en-US" sz="1500" b="0" dirty="0">
                <a:solidFill>
                  <a:schemeClr val="tx1"/>
                </a:solidFill>
                <a:latin typeface="Calibri" panose="020F0502020204030204" pitchFamily="34" charset="0"/>
                <a:cs typeface="Calibri" panose="020F0502020204030204" pitchFamily="34" charset="0"/>
              </a:rPr>
              <a:t>/drugs/resources-information-approved-drugs/oncology-cancerhematologic-malignancies-approval-notifications?randparam=228524.</a:t>
            </a:r>
          </a:p>
        </p:txBody>
      </p:sp>
      <p:sp>
        <p:nvSpPr>
          <p:cNvPr id="9" name="TextBox 8">
            <a:extLst>
              <a:ext uri="{FF2B5EF4-FFF2-40B4-BE49-F238E27FC236}">
                <a16:creationId xmlns:a16="http://schemas.microsoft.com/office/drawing/2014/main" id="{A08D072B-8F03-E720-D02A-B2309D2DD0FB}"/>
              </a:ext>
            </a:extLst>
          </p:cNvPr>
          <p:cNvSpPr txBox="1"/>
          <p:nvPr/>
        </p:nvSpPr>
        <p:spPr>
          <a:xfrm>
            <a:off x="763608" y="1556792"/>
            <a:ext cx="10084920" cy="3139321"/>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800" dirty="0" err="1">
                <a:solidFill>
                  <a:schemeClr val="tx1"/>
                </a:solidFill>
                <a:effectLst/>
                <a:latin typeface="+mn-lt"/>
              </a:rPr>
              <a:t>Amivantamab</a:t>
            </a:r>
            <a:r>
              <a:rPr lang="en-US" sz="2800" b="0" dirty="0">
                <a:solidFill>
                  <a:schemeClr val="tx1"/>
                </a:solidFill>
                <a:effectLst/>
                <a:latin typeface="+mn-lt"/>
              </a:rPr>
              <a:t> (EGFR x c-MET) </a:t>
            </a:r>
            <a:r>
              <a:rPr lang="en-US" sz="2800" b="0" dirty="0">
                <a:solidFill>
                  <a:schemeClr val="tx1"/>
                </a:solidFill>
                <a:latin typeface="+mn-lt"/>
              </a:rPr>
              <a:t>for EGFR exon20ins non-small cell lung cancer</a:t>
            </a:r>
            <a:endParaRPr lang="en-US" sz="2800" b="0" dirty="0">
              <a:solidFill>
                <a:schemeClr val="tx1"/>
              </a:solidFill>
              <a:effectLst/>
              <a:latin typeface="+mn-lt"/>
            </a:endParaRPr>
          </a:p>
          <a:p>
            <a:pPr marL="285750" indent="-285750">
              <a:spcBef>
                <a:spcPts val="1200"/>
              </a:spcBef>
              <a:buFont typeface="Arial" panose="020B0604020202020204" pitchFamily="34" charset="0"/>
              <a:buChar char="•"/>
            </a:pPr>
            <a:r>
              <a:rPr lang="en-US" sz="2800" dirty="0" err="1">
                <a:solidFill>
                  <a:schemeClr val="tx1"/>
                </a:solidFill>
                <a:latin typeface="+mn-lt"/>
              </a:rPr>
              <a:t>Tarlatamab</a:t>
            </a:r>
            <a:r>
              <a:rPr lang="en-US" sz="2800" b="0" dirty="0">
                <a:solidFill>
                  <a:schemeClr val="tx1"/>
                </a:solidFill>
                <a:latin typeface="+mn-lt"/>
              </a:rPr>
              <a:t> (CD3 x DDL3) for extensive-stage SCLC</a:t>
            </a:r>
          </a:p>
          <a:p>
            <a:pPr marL="285750" indent="-285750">
              <a:spcBef>
                <a:spcPts val="1200"/>
              </a:spcBef>
              <a:buFont typeface="Arial" panose="020B0604020202020204" pitchFamily="34" charset="0"/>
              <a:buChar char="•"/>
            </a:pPr>
            <a:r>
              <a:rPr lang="en-US" sz="2800" dirty="0" err="1">
                <a:solidFill>
                  <a:schemeClr val="tx1"/>
                </a:solidFill>
                <a:effectLst/>
                <a:latin typeface="+mn-lt"/>
              </a:rPr>
              <a:t>Tebentafusp</a:t>
            </a:r>
            <a:r>
              <a:rPr lang="en-US" sz="2800" b="0" dirty="0">
                <a:solidFill>
                  <a:schemeClr val="tx1"/>
                </a:solidFill>
                <a:effectLst/>
                <a:latin typeface="+mn-lt"/>
              </a:rPr>
              <a:t> </a:t>
            </a:r>
            <a:r>
              <a:rPr lang="en-US" sz="2800" b="0" dirty="0">
                <a:solidFill>
                  <a:schemeClr val="tx1"/>
                </a:solidFill>
                <a:latin typeface="+mn-lt"/>
              </a:rPr>
              <a:t>(CD3 x gp100-HLAA02:01) for uveal melanoma</a:t>
            </a:r>
          </a:p>
          <a:p>
            <a:pPr marL="285750" indent="-285750">
              <a:spcBef>
                <a:spcPts val="1200"/>
              </a:spcBef>
              <a:buFont typeface="Arial" panose="020B0604020202020204" pitchFamily="34" charset="0"/>
              <a:buChar char="•"/>
            </a:pPr>
            <a:r>
              <a:rPr lang="en-US" sz="2800" dirty="0" err="1">
                <a:solidFill>
                  <a:schemeClr val="tx1"/>
                </a:solidFill>
                <a:latin typeface="+mn-lt"/>
              </a:rPr>
              <a:t>Zanidatamab</a:t>
            </a:r>
            <a:r>
              <a:rPr lang="en-US" sz="2800" b="0" dirty="0">
                <a:solidFill>
                  <a:schemeClr val="tx1"/>
                </a:solidFill>
                <a:latin typeface="+mn-lt"/>
              </a:rPr>
              <a:t> (HER2-ECD2 x HER2-ECD4) for HER2-positive biliary tract cancer</a:t>
            </a:r>
            <a:endParaRPr lang="en-US" sz="2800" b="0" dirty="0">
              <a:solidFill>
                <a:schemeClr val="tx1"/>
              </a:solidFill>
              <a:effectLst/>
              <a:latin typeface="+mn-lt"/>
            </a:endParaRPr>
          </a:p>
        </p:txBody>
      </p:sp>
    </p:spTree>
    <p:extLst>
      <p:ext uri="{BB962C8B-B14F-4D97-AF65-F5344CB8AC3E}">
        <p14:creationId xmlns:p14="http://schemas.microsoft.com/office/powerpoint/2010/main" val="32947304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6030-F33D-7452-027F-831F03AEE6CC}"/>
              </a:ext>
            </a:extLst>
          </p:cNvPr>
          <p:cNvSpPr>
            <a:spLocks noGrp="1"/>
          </p:cNvSpPr>
          <p:nvPr>
            <p:ph type="title"/>
          </p:nvPr>
        </p:nvSpPr>
        <p:spPr>
          <a:xfrm>
            <a:off x="641350" y="476672"/>
            <a:ext cx="10902950" cy="956516"/>
          </a:xfrm>
        </p:spPr>
        <p:txBody>
          <a:bodyPr/>
          <a:lstStyle/>
          <a:p>
            <a:r>
              <a:rPr lang="en-US" dirty="0"/>
              <a:t>Patient Education: Cytokine Release Syndrome (CRS)</a:t>
            </a:r>
          </a:p>
        </p:txBody>
      </p:sp>
      <p:sp>
        <p:nvSpPr>
          <p:cNvPr id="3" name="Content Placeholder 2">
            <a:extLst>
              <a:ext uri="{FF2B5EF4-FFF2-40B4-BE49-F238E27FC236}">
                <a16:creationId xmlns:a16="http://schemas.microsoft.com/office/drawing/2014/main" id="{BA2ED764-7CA1-6E6F-CA64-2A61CCDE69CC}"/>
              </a:ext>
            </a:extLst>
          </p:cNvPr>
          <p:cNvSpPr>
            <a:spLocks noGrp="1"/>
          </p:cNvSpPr>
          <p:nvPr>
            <p:ph idx="1"/>
          </p:nvPr>
        </p:nvSpPr>
        <p:spPr>
          <a:xfrm>
            <a:off x="641350" y="1145536"/>
            <a:ext cx="10902950" cy="5163784"/>
          </a:xfrm>
        </p:spPr>
        <p:txBody>
          <a:bodyPr/>
          <a:lstStyle/>
          <a:p>
            <a:pPr marL="285750" lvl="0" indent="-285750">
              <a:buFont typeface="Arial" panose="020B0604020202020204" pitchFamily="34" charset="0"/>
              <a:buChar char="•"/>
            </a:pPr>
            <a:r>
              <a:rPr lang="en-US" dirty="0"/>
              <a:t>CRS is most common after the first two doses, which is why you will be monitored in the hospital for 22-24 hours after treatment on days 1 and 8</a:t>
            </a:r>
          </a:p>
          <a:p>
            <a:pPr lvl="0"/>
            <a:endParaRPr lang="en-US" dirty="0"/>
          </a:p>
          <a:p>
            <a:pPr marL="285750" lvl="0" indent="-285750">
              <a:buFont typeface="Arial" panose="020B0604020202020204" pitchFamily="34" charset="0"/>
              <a:buChar char="•"/>
            </a:pPr>
            <a:r>
              <a:rPr lang="en-US" dirty="0"/>
              <a:t>You will receive a “step-up dose”, or a smaller dose on your first day of treatment</a:t>
            </a:r>
          </a:p>
          <a:p>
            <a:pPr marL="747713" lvl="1" indent="-285750"/>
            <a:r>
              <a:rPr lang="en-US" dirty="0"/>
              <a:t>If your treatment is delayed by more than two weeks, the “step-up dose” and monitoring may be repeated</a:t>
            </a:r>
          </a:p>
          <a:p>
            <a:pPr marL="747713" lvl="1" indent="-285750"/>
            <a:r>
              <a:rPr lang="en-US" dirty="0"/>
              <a:t>Dexamethasone, a steroid, will be given before the first two doses to help lower the risk of CRS</a:t>
            </a:r>
          </a:p>
          <a:p>
            <a:pPr lvl="1" indent="0">
              <a:buNone/>
            </a:pPr>
            <a:endParaRPr lang="en-US" dirty="0"/>
          </a:p>
          <a:p>
            <a:pPr marL="342900" indent="-342900">
              <a:buFont typeface="Arial" panose="020B0604020202020204" pitchFamily="34" charset="0"/>
              <a:buChar char="•"/>
            </a:pPr>
            <a:r>
              <a:rPr lang="en-US" dirty="0"/>
              <a:t>With later doses, monitoring will usually happen in infusion for 2-8 hours after treatment</a:t>
            </a:r>
          </a:p>
          <a:p>
            <a:pPr lvl="1" indent="0">
              <a:buNone/>
            </a:pPr>
            <a:endParaRPr lang="en-US" dirty="0"/>
          </a:p>
          <a:p>
            <a:pPr marL="285750" indent="-285750">
              <a:buFont typeface="Arial" panose="020B0604020202020204" pitchFamily="34" charset="0"/>
              <a:buChar char="•"/>
            </a:pPr>
            <a:r>
              <a:rPr lang="en-US" dirty="0"/>
              <a:t>Notify your team or get medical help right away if you have any signs or symptoms, including:</a:t>
            </a:r>
          </a:p>
          <a:p>
            <a:pPr marL="285750" indent="-285750"/>
            <a:endParaRPr lang="en-US" dirty="0"/>
          </a:p>
          <a:p>
            <a:pPr marL="285750" indent="-285750"/>
            <a:endParaRPr lang="en-US" dirty="0"/>
          </a:p>
          <a:p>
            <a:endParaRPr lang="en-US" sz="1800" dirty="0"/>
          </a:p>
        </p:txBody>
      </p:sp>
      <p:sp>
        <p:nvSpPr>
          <p:cNvPr id="4" name="Content Placeholder 2">
            <a:extLst>
              <a:ext uri="{FF2B5EF4-FFF2-40B4-BE49-F238E27FC236}">
                <a16:creationId xmlns:a16="http://schemas.microsoft.com/office/drawing/2014/main" id="{9A8AD007-4BA1-8919-9290-300D98DC9BF7}"/>
              </a:ext>
            </a:extLst>
          </p:cNvPr>
          <p:cNvSpPr txBox="1">
            <a:spLocks/>
          </p:cNvSpPr>
          <p:nvPr/>
        </p:nvSpPr>
        <p:spPr>
          <a:xfrm>
            <a:off x="641350" y="4581128"/>
            <a:ext cx="10902950" cy="1334279"/>
          </a:xfrm>
          <a:prstGeom prst="rect">
            <a:avLst/>
          </a:prstGeom>
        </p:spPr>
        <p:txBody>
          <a:bodyPr vert="horz" lIns="0" tIns="0" rIns="0" bIns="0" numCol="2" rtlCol="0">
            <a:noAutofit/>
          </a:bodyPr>
          <a:lstStyle>
            <a:lvl1pPr marL="0" indent="0" algn="l" defTabSz="914400" rtl="0" eaLnBrk="1" latinLnBrk="0" hangingPunct="1">
              <a:lnSpc>
                <a:spcPct val="100000"/>
              </a:lnSpc>
              <a:spcBef>
                <a:spcPts val="0"/>
              </a:spcBef>
              <a:buFont typeface="Arial" panose="020B0604020202020204" pitchFamily="34" charset="0"/>
              <a:buNone/>
              <a:defRPr sz="20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20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20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20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Fever of 100.4 degrees or higher</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Low blood pressure or dizziness</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New tiredness or headache</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Shortness of breath or trouble breathing</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Nausea and vomiting</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Confusion, restlessness, or feeling anxious</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461963" marR="0" lvl="1" indent="0" algn="l" defTabSz="914400" rtl="0" eaLnBrk="1" fontAlgn="auto" latinLnBrk="0" hangingPunct="1">
              <a:lnSpc>
                <a:spcPct val="100000"/>
              </a:lnSpc>
              <a:spcBef>
                <a:spcPts val="0"/>
              </a:spcBef>
              <a:spcAft>
                <a:spcPts val="0"/>
              </a:spcAft>
              <a:buClrTx/>
              <a:buSzPct val="95000"/>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Problems with walking, or loss of balance or coordination</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Unusual bleeding</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Weakness or shaking (tremors)</a:t>
            </a:r>
          </a:p>
          <a:p>
            <a:pPr marL="747713" marR="0" lvl="1" indent="-285750" algn="l" defTabSz="914400" rtl="0" eaLnBrk="1" fontAlgn="auto" latinLnBrk="0" hangingPunct="1">
              <a:lnSpc>
                <a:spcPct val="100000"/>
              </a:lnSpc>
              <a:spcBef>
                <a:spcPts val="0"/>
              </a:spcBef>
              <a:spcAft>
                <a:spcPts val="0"/>
              </a:spcAft>
              <a:buClrTx/>
              <a:buSzPct val="9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Trouble sleeping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TextBox 4">
            <a:extLst>
              <a:ext uri="{FF2B5EF4-FFF2-40B4-BE49-F238E27FC236}">
                <a16:creationId xmlns:a16="http://schemas.microsoft.com/office/drawing/2014/main" id="{5146BC6E-DD71-2D1C-50CA-161A06663D43}"/>
              </a:ext>
            </a:extLst>
          </p:cNvPr>
          <p:cNvSpPr txBox="1"/>
          <p:nvPr/>
        </p:nvSpPr>
        <p:spPr>
          <a:xfrm>
            <a:off x="8777147" y="6444044"/>
            <a:ext cx="3367525" cy="369332"/>
          </a:xfrm>
          <a:prstGeom prst="rect">
            <a:avLst/>
          </a:prstGeom>
          <a:noFill/>
        </p:spPr>
        <p:txBody>
          <a:bodyPr wrap="none" rtlCol="0">
            <a:spAutoFit/>
          </a:bodyPr>
          <a:lstStyle/>
          <a:p>
            <a:r>
              <a:rPr lang="en-US" sz="1800" b="0" dirty="0">
                <a:solidFill>
                  <a:schemeClr val="tx1"/>
                </a:solidFill>
                <a:latin typeface="Calibri" panose="020F0502020204030204" pitchFamily="34" charset="0"/>
                <a:cs typeface="Calibri" panose="020F0502020204030204" pitchFamily="34" charset="0"/>
              </a:rPr>
              <a:t>Courtesy of </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Elizabeth Krueger, NP</a:t>
            </a:r>
          </a:p>
        </p:txBody>
      </p:sp>
    </p:spTree>
    <p:extLst>
      <p:ext uri="{BB962C8B-B14F-4D97-AF65-F5344CB8AC3E}">
        <p14:creationId xmlns:p14="http://schemas.microsoft.com/office/powerpoint/2010/main" val="38650832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96080-918C-CE28-DCE9-0088C5FF703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FBC62D9-8B02-51D4-BA8D-8FD808E52090}"/>
              </a:ext>
            </a:extLst>
          </p:cNvPr>
          <p:cNvSpPr/>
          <p:nvPr/>
        </p:nvSpPr>
        <p:spPr bwMode="auto">
          <a:xfrm>
            <a:off x="758948" y="1628800"/>
            <a:ext cx="1052076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74C7C9D-23D2-824D-F2F4-7C34ED2830E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1221440-2294-A272-F828-E28A9202ACF0}"/>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chemeClr val="bg1"/>
                </a:solidFill>
              </a:rPr>
              <a:t>Module 1: Biology of Small-Cell Lung Cancer (SCLC) and Review of Its Initial Management</a:t>
            </a:r>
            <a:r>
              <a:rPr lang="en-US" sz="2200" dirty="0">
                <a:solidFill>
                  <a:schemeClr val="tx1"/>
                </a:solidFill>
              </a:rPr>
              <a: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rgbClr val="000000"/>
                </a:solidFill>
                <a:effectLst/>
                <a:latin typeface="+mn-lt"/>
                <a:ea typeface="Calibri" panose="020F0502020204030204" pitchFamily="34" charset="0"/>
              </a:rPr>
              <a:t>Future Directions in th</a:t>
            </a:r>
            <a:r>
              <a:rPr lang="en-US" sz="2200" dirty="0">
                <a:latin typeface="+mn-lt"/>
                <a:ea typeface="Calibri" panose="020F0502020204030204" pitchFamily="34" charset="0"/>
              </a:rPr>
              <a:t>e Management of </a:t>
            </a:r>
            <a:r>
              <a:rPr lang="en-US" sz="2200" b="1" dirty="0">
                <a:solidFill>
                  <a:srgbClr val="000000"/>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2802891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558" y="1062699"/>
            <a:ext cx="9311007" cy="2690794"/>
          </a:xfrm>
        </p:spPr>
        <p:txBody>
          <a:bodyPr>
            <a:normAutofit/>
          </a:bodyPr>
          <a:lstStyle/>
          <a:p>
            <a:pPr marL="0" marR="0">
              <a:spcBef>
                <a:spcPts val="0"/>
              </a:spcBef>
              <a:spcAft>
                <a:spcPts val="0"/>
              </a:spcAft>
            </a:pPr>
            <a:r>
              <a:rPr lang="en-US" sz="3600" b="1" dirty="0">
                <a:effectLst/>
              </a:rPr>
              <a:t>Small Cell Lung Cancer: Advances in a </a:t>
            </a:r>
            <a:r>
              <a:rPr lang="en-US" sz="3600" b="1">
                <a:effectLst/>
              </a:rPr>
              <a:t>Changing Landscape</a:t>
            </a:r>
            <a:endParaRPr lang="en-US" sz="3600" b="1" dirty="0">
              <a:effectLst/>
            </a:endParaRPr>
          </a:p>
        </p:txBody>
      </p:sp>
      <p:sp>
        <p:nvSpPr>
          <p:cNvPr id="4" name="Text Placeholder 3"/>
          <p:cNvSpPr>
            <a:spLocks noGrp="1"/>
          </p:cNvSpPr>
          <p:nvPr>
            <p:ph type="body" sz="quarter" idx="10"/>
          </p:nvPr>
        </p:nvSpPr>
        <p:spPr>
          <a:xfrm>
            <a:off x="187557" y="4498998"/>
            <a:ext cx="8874249" cy="2380268"/>
          </a:xfrm>
          <a:solidFill>
            <a:schemeClr val="bg1"/>
          </a:solidFill>
        </p:spPr>
        <p:txBody>
          <a:bodyPr vert="horz" lIns="91440" tIns="45720" rIns="91440" bIns="45720" rtlCol="0" anchor="t">
            <a:normAutofit fontScale="85000" lnSpcReduction="20000"/>
          </a:bodyPr>
          <a:lstStyle/>
          <a:p>
            <a:r>
              <a:rPr lang="en-US" sz="2800" dirty="0"/>
              <a:t>Anne Chiang MD, PhD, FASCO</a:t>
            </a:r>
          </a:p>
          <a:p>
            <a:r>
              <a:rPr lang="en-US" sz="2800" dirty="0"/>
              <a:t>Associate Professor, Division of Thoracic Medical Oncology</a:t>
            </a:r>
          </a:p>
          <a:p>
            <a:r>
              <a:rPr lang="en-US" sz="2800" dirty="0"/>
              <a:t>Yale University School of Medicine </a:t>
            </a:r>
          </a:p>
          <a:p>
            <a:r>
              <a:rPr lang="en-US" sz="2800" dirty="0"/>
              <a:t>Associate Yale Cancer Center Director, Clinical Initiatives</a:t>
            </a:r>
            <a:endParaRPr lang="en-US" sz="2800" dirty="0">
              <a:cs typeface="Arial"/>
            </a:endParaRPr>
          </a:p>
          <a:p>
            <a:endParaRPr lang="en-US" sz="2800" dirty="0"/>
          </a:p>
          <a:p>
            <a:r>
              <a:rPr lang="en-US" sz="2800" dirty="0"/>
              <a:t> </a:t>
            </a:r>
          </a:p>
          <a:p>
            <a:endParaRPr lang="en-US" dirty="0"/>
          </a:p>
          <a:p>
            <a:endParaRPr lang="en-US" dirty="0"/>
          </a:p>
          <a:p>
            <a:endParaRPr lang="en-US" dirty="0"/>
          </a:p>
        </p:txBody>
      </p:sp>
    </p:spTree>
    <p:extLst>
      <p:ext uri="{BB962C8B-B14F-4D97-AF65-F5344CB8AC3E}">
        <p14:creationId xmlns:p14="http://schemas.microsoft.com/office/powerpoint/2010/main" val="3555178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itle 1"/>
          <p:cNvSpPr txBox="1">
            <a:spLocks noGrp="1"/>
          </p:cNvSpPr>
          <p:nvPr>
            <p:ph type="title"/>
          </p:nvPr>
        </p:nvSpPr>
        <p:spPr>
          <a:prstGeom prst="rect">
            <a:avLst/>
          </a:prstGeom>
        </p:spPr>
        <p:txBody>
          <a:bodyPr/>
          <a:lstStyle/>
          <a:p>
            <a:r>
              <a:rPr dirty="0"/>
              <a:t>SCLC: </a:t>
            </a:r>
            <a:r>
              <a:rPr lang="en-US" dirty="0"/>
              <a:t>Incidence and Risk Factors	</a:t>
            </a:r>
            <a:endParaRPr dirty="0"/>
          </a:p>
        </p:txBody>
      </p:sp>
      <p:sp>
        <p:nvSpPr>
          <p:cNvPr id="361" name="Content Placeholder 2"/>
          <p:cNvSpPr txBox="1">
            <a:spLocks noGrp="1"/>
          </p:cNvSpPr>
          <p:nvPr>
            <p:ph type="body" idx="1"/>
          </p:nvPr>
        </p:nvSpPr>
        <p:spPr>
          <a:xfrm>
            <a:off x="609600" y="1385609"/>
            <a:ext cx="10972800" cy="4761822"/>
          </a:xfrm>
          <a:prstGeom prst="rect">
            <a:avLst/>
          </a:prstGeom>
        </p:spPr>
        <p:txBody>
          <a:bodyPr>
            <a:normAutofit/>
          </a:bodyPr>
          <a:lstStyle/>
          <a:p>
            <a:pPr>
              <a:spcBef>
                <a:spcPts val="1200"/>
              </a:spcBef>
            </a:pPr>
            <a:r>
              <a:rPr dirty="0"/>
              <a:t>~14% of lung cancer</a:t>
            </a:r>
          </a:p>
          <a:p>
            <a:pPr>
              <a:spcBef>
                <a:spcPts val="1200"/>
              </a:spcBef>
            </a:pPr>
            <a:r>
              <a:rPr lang="en-US" dirty="0"/>
              <a:t>~</a:t>
            </a:r>
            <a:r>
              <a:rPr dirty="0"/>
              <a:t> 250,000 new cases and 200,000 deaths globally each year</a:t>
            </a:r>
            <a:endParaRPr lang="en-US" dirty="0"/>
          </a:p>
          <a:p>
            <a:pPr lvl="1">
              <a:spcBef>
                <a:spcPts val="1200"/>
              </a:spcBef>
            </a:pPr>
            <a:r>
              <a:rPr lang="en-US" dirty="0"/>
              <a:t>~16,000 new cases of SCLC in the US in 2024</a:t>
            </a:r>
          </a:p>
          <a:p>
            <a:pPr lvl="1">
              <a:spcBef>
                <a:spcPts val="1200"/>
              </a:spcBef>
            </a:pPr>
            <a:r>
              <a:rPr lang="en-US" dirty="0"/>
              <a:t>Median age at diagnosis in the US is 69 years</a:t>
            </a:r>
          </a:p>
          <a:p>
            <a:pPr>
              <a:spcBef>
                <a:spcPts val="1200"/>
              </a:spcBef>
            </a:pPr>
            <a:r>
              <a:rPr lang="en-US" dirty="0"/>
              <a:t>95% SCLC patients have history of tobacco use</a:t>
            </a:r>
          </a:p>
          <a:p>
            <a:pPr lvl="1">
              <a:spcBef>
                <a:spcPts val="1200"/>
              </a:spcBef>
            </a:pPr>
            <a:r>
              <a:rPr lang="en-US" dirty="0"/>
              <a:t>2.5-13% SCLC patients are never smokers, and may have a better prognosis</a:t>
            </a:r>
          </a:p>
          <a:p>
            <a:pPr lvl="1">
              <a:spcBef>
                <a:spcPts val="1200"/>
              </a:spcBef>
            </a:pPr>
            <a:r>
              <a:rPr lang="en-US" dirty="0"/>
              <a:t>Rarely, NSCLC patients with driver mutations such as EGFR may undergo histologic transformation to SCLC  </a:t>
            </a:r>
          </a:p>
          <a:p>
            <a:pPr>
              <a:spcBef>
                <a:spcPts val="1200"/>
              </a:spcBef>
            </a:pPr>
            <a:endParaRPr lang="en-US" dirty="0"/>
          </a:p>
          <a:p>
            <a:pPr lvl="1">
              <a:spcBef>
                <a:spcPts val="1200"/>
              </a:spcBef>
            </a:pPr>
            <a:endParaRPr lang="en-US" dirty="0"/>
          </a:p>
          <a:p>
            <a:pPr>
              <a:spcBef>
                <a:spcPts val="1200"/>
              </a:spcBef>
            </a:pPr>
            <a:endParaRPr dirty="0"/>
          </a:p>
        </p:txBody>
      </p:sp>
      <p:sp>
        <p:nvSpPr>
          <p:cNvPr id="362" name="Text Placeholder 4"/>
          <p:cNvSpPr txBox="1"/>
          <p:nvPr/>
        </p:nvSpPr>
        <p:spPr>
          <a:xfrm>
            <a:off x="6583583" y="5606450"/>
            <a:ext cx="5608418" cy="735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marL="0" marR="0" lvl="0" indent="0" algn="l" defTabSz="609584" rtl="0" eaLnBrk="1" fontAlgn="auto" latinLnBrk="0" hangingPunct="1">
              <a:lnSpc>
                <a:spcPct val="100000"/>
              </a:lnSpc>
              <a:spcBef>
                <a:spcPts val="0"/>
              </a:spcBef>
              <a:spcAft>
                <a:spcPts val="0"/>
              </a:spcAft>
              <a:buClrTx/>
              <a:buSzTx/>
              <a:buFontTx/>
              <a:buNone/>
              <a:tabLst/>
              <a:defRPr sz="800">
                <a:solidFill>
                  <a:srgbClr val="A6A6A6"/>
                </a:solidFill>
              </a:defRPr>
            </a:pPr>
            <a:r>
              <a:rPr kumimoji="0"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Wang Q. </a:t>
            </a:r>
            <a:r>
              <a:rPr kumimoji="0" sz="1200" b="0" i="1"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J Thorac Oncol</a:t>
            </a:r>
            <a:r>
              <a:rPr kumimoji="0"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 2023;18(1):31. </a:t>
            </a:r>
            <a:endParaRPr kumimoji="0" lang="en-US"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endParaRPr>
          </a:p>
          <a:p>
            <a:pPr marL="0" marR="0" lvl="0" indent="0" algn="l" defTabSz="609584" rtl="0" eaLnBrk="1" fontAlgn="auto" latinLnBrk="0" hangingPunct="1">
              <a:lnSpc>
                <a:spcPct val="100000"/>
              </a:lnSpc>
              <a:spcBef>
                <a:spcPts val="0"/>
              </a:spcBef>
              <a:spcAft>
                <a:spcPts val="0"/>
              </a:spcAft>
              <a:buClrTx/>
              <a:buSzTx/>
              <a:buFontTx/>
              <a:buNone/>
              <a:tabLst/>
              <a:defRPr sz="800">
                <a:solidFill>
                  <a:srgbClr val="A6A6A6"/>
                </a:solidFill>
              </a:defRPr>
            </a:pPr>
            <a:r>
              <a:rPr kumimoji="0"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Rudin CM. </a:t>
            </a:r>
            <a:r>
              <a:rPr kumimoji="0" sz="1200" b="0" i="1"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Nat Rev Dis Primers</a:t>
            </a:r>
            <a:r>
              <a:rPr kumimoji="0"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 2021 Jan 14;7(1):3</a:t>
            </a:r>
            <a:endParaRPr kumimoji="0" lang="en-US"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endParaRPr>
          </a:p>
          <a:p>
            <a:pPr marL="0" marR="0" lvl="0" indent="0" algn="l" defTabSz="609584" rtl="0" eaLnBrk="1" fontAlgn="auto" latinLnBrk="0" hangingPunct="1">
              <a:lnSpc>
                <a:spcPct val="100000"/>
              </a:lnSpc>
              <a:spcBef>
                <a:spcPts val="0"/>
              </a:spcBef>
              <a:spcAft>
                <a:spcPts val="0"/>
              </a:spcAft>
              <a:buClrTx/>
              <a:buSzTx/>
              <a:buFontTx/>
              <a:buNone/>
              <a:tabLst/>
              <a:defRPr sz="800">
                <a:solidFill>
                  <a:srgbClr val="A6A6A6"/>
                </a:solidFill>
              </a:defRPr>
            </a:pPr>
            <a:r>
              <a:rPr kumimoji="0" lang="en-US"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Kim SY, Park H, Chiang AC, JAMA </a:t>
            </a:r>
            <a:r>
              <a:rPr kumimoji="0"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a:t>
            </a:r>
            <a:r>
              <a:rPr kumimoji="0" lang="en-US"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rPr>
              <a:t>2025 March 31, doi:10.1001/jama.2025.0569</a:t>
            </a:r>
            <a:endParaRPr kumimoji="0" sz="1200" b="0" i="0" u="none" strike="noStrike" kern="1200" cap="none" spc="0" normalizeH="0" baseline="0" noProof="0" dirty="0">
              <a:ln>
                <a:noFill/>
              </a:ln>
              <a:solidFill>
                <a:prstClr val="black">
                  <a:lumMod val="95000"/>
                  <a:lumOff val="5000"/>
                </a:prstClr>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E7AA1-5977-97D2-4C34-E4C04C4B28D4}"/>
            </a:ext>
          </a:extLst>
        </p:cNvPr>
        <p:cNvGrpSpPr/>
        <p:nvPr/>
      </p:nvGrpSpPr>
      <p:grpSpPr>
        <a:xfrm>
          <a:off x="0" y="0"/>
          <a:ext cx="0" cy="0"/>
          <a:chOff x="0" y="0"/>
          <a:chExt cx="0" cy="0"/>
        </a:xfrm>
      </p:grpSpPr>
      <p:sp>
        <p:nvSpPr>
          <p:cNvPr id="364" name="Title 1">
            <a:extLst>
              <a:ext uri="{FF2B5EF4-FFF2-40B4-BE49-F238E27FC236}">
                <a16:creationId xmlns:a16="http://schemas.microsoft.com/office/drawing/2014/main" id="{C8F7B13C-1A2D-BF9F-D1F5-EC7E45CFB83B}"/>
              </a:ext>
            </a:extLst>
          </p:cNvPr>
          <p:cNvSpPr txBox="1">
            <a:spLocks noGrp="1"/>
          </p:cNvSpPr>
          <p:nvPr>
            <p:ph type="title"/>
          </p:nvPr>
        </p:nvSpPr>
        <p:spPr>
          <a:prstGeom prst="rect">
            <a:avLst/>
          </a:prstGeom>
        </p:spPr>
        <p:txBody>
          <a:bodyPr/>
          <a:lstStyle/>
          <a:p>
            <a:r>
              <a:rPr dirty="0"/>
              <a:t>SCLC</a:t>
            </a:r>
            <a:r>
              <a:rPr lang="en-US" dirty="0"/>
              <a:t>: Morphology</a:t>
            </a:r>
            <a:endParaRPr dirty="0"/>
          </a:p>
        </p:txBody>
      </p:sp>
      <p:sp>
        <p:nvSpPr>
          <p:cNvPr id="365" name="Content Placeholder 2">
            <a:extLst>
              <a:ext uri="{FF2B5EF4-FFF2-40B4-BE49-F238E27FC236}">
                <a16:creationId xmlns:a16="http://schemas.microsoft.com/office/drawing/2014/main" id="{D4A26B78-5F57-5942-69A2-9B14285312F3}"/>
              </a:ext>
            </a:extLst>
          </p:cNvPr>
          <p:cNvSpPr txBox="1">
            <a:spLocks noGrp="1"/>
          </p:cNvSpPr>
          <p:nvPr>
            <p:ph type="body" idx="1"/>
          </p:nvPr>
        </p:nvSpPr>
        <p:spPr>
          <a:xfrm>
            <a:off x="609600" y="1377042"/>
            <a:ext cx="7625576" cy="4343534"/>
          </a:xfrm>
          <a:prstGeom prst="rect">
            <a:avLst/>
          </a:prstGeom>
        </p:spPr>
        <p:txBody>
          <a:bodyPr>
            <a:noAutofit/>
          </a:bodyPr>
          <a:lstStyle/>
          <a:p>
            <a:r>
              <a:rPr lang="en-US" sz="2400" b="1" dirty="0"/>
              <a:t>Characteristics: </a:t>
            </a:r>
          </a:p>
          <a:p>
            <a:pPr lvl="1">
              <a:buFont typeface="Courier New" panose="02070309020205020404" pitchFamily="49" charset="0"/>
              <a:buChar char="o"/>
            </a:pPr>
            <a:r>
              <a:rPr lang="en-US" dirty="0"/>
              <a:t>Rapid proliferation time</a:t>
            </a:r>
          </a:p>
          <a:p>
            <a:pPr lvl="1">
              <a:buFont typeface="Courier New" panose="02070309020205020404" pitchFamily="49" charset="0"/>
              <a:buChar char="o"/>
            </a:pPr>
            <a:r>
              <a:rPr lang="en-US" dirty="0"/>
              <a:t>Early development of widespread metastases</a:t>
            </a:r>
          </a:p>
          <a:p>
            <a:pPr lvl="1">
              <a:buFont typeface="Courier New" panose="02070309020205020404" pitchFamily="49" charset="0"/>
              <a:buChar char="o"/>
            </a:pPr>
            <a:r>
              <a:rPr lang="en-US" dirty="0"/>
              <a:t>Increased sensitivity to both chemotherapy and radiation</a:t>
            </a:r>
          </a:p>
          <a:p>
            <a:r>
              <a:rPr lang="en-US" sz="2400" b="1" dirty="0"/>
              <a:t>Pathology</a:t>
            </a:r>
          </a:p>
          <a:p>
            <a:pPr lvl="1">
              <a:buFont typeface="Courier New" panose="02070309020205020404" pitchFamily="49" charset="0"/>
              <a:buChar char="o"/>
            </a:pPr>
            <a:r>
              <a:rPr lang="en-US" dirty="0"/>
              <a:t>High-grade neuroendocrine tumor</a:t>
            </a:r>
          </a:p>
          <a:p>
            <a:pPr lvl="1">
              <a:buFont typeface="Courier New" panose="02070309020205020404" pitchFamily="49" charset="0"/>
              <a:buChar char="o"/>
            </a:pPr>
            <a:r>
              <a:rPr lang="en-US" dirty="0"/>
              <a:t>Small “blue” cells, sparse cytoplasm, nuclear molding</a:t>
            </a:r>
          </a:p>
          <a:p>
            <a:pPr lvl="1">
              <a:buFont typeface="Courier New" panose="02070309020205020404" pitchFamily="49" charset="0"/>
              <a:buChar char="o"/>
            </a:pPr>
            <a:r>
              <a:rPr lang="en-US" dirty="0"/>
              <a:t>75% with one or more neuroendocrine markers, e.g. chromogranin, synaptophysin, CD56, INSM1 </a:t>
            </a:r>
          </a:p>
        </p:txBody>
      </p:sp>
      <p:sp>
        <p:nvSpPr>
          <p:cNvPr id="3" name="Text Placeholder 2">
            <a:extLst>
              <a:ext uri="{FF2B5EF4-FFF2-40B4-BE49-F238E27FC236}">
                <a16:creationId xmlns:a16="http://schemas.microsoft.com/office/drawing/2014/main" id="{D1EA021A-EE98-4F14-1AB1-D07AEFA42C54}"/>
              </a:ext>
            </a:extLst>
          </p:cNvPr>
          <p:cNvSpPr>
            <a:spLocks noGrp="1"/>
          </p:cNvSpPr>
          <p:nvPr>
            <p:ph type="body" sz="quarter" idx="21"/>
          </p:nvPr>
        </p:nvSpPr>
        <p:spPr>
          <a:xfrm>
            <a:off x="5854391" y="6169379"/>
            <a:ext cx="6110868" cy="323493"/>
          </a:xfrm>
        </p:spPr>
        <p:txBody>
          <a:bodyPr>
            <a:normAutofit fontScale="77500" lnSpcReduction="20000"/>
          </a:bodyPr>
          <a:lstStyle/>
          <a:p>
            <a:r>
              <a:rPr lang="en-US" sz="1700" dirty="0">
                <a:solidFill>
                  <a:schemeClr val="tx1">
                    <a:lumMod val="95000"/>
                    <a:lumOff val="5000"/>
                  </a:schemeClr>
                </a:solidFill>
              </a:rPr>
              <a:t>Kim SY, Park H, Chiang AC, JAMA .2025 March 31, doi:10.1001/jama.2025.0569</a:t>
            </a:r>
          </a:p>
          <a:p>
            <a:endParaRPr lang="en-US" dirty="0"/>
          </a:p>
        </p:txBody>
      </p:sp>
      <p:pic>
        <p:nvPicPr>
          <p:cNvPr id="2" name="Picture 2" descr="http://upload.wikimedia.org/wikipedia/commons/5/54/Lung_small_cell_carcinoma_%281%29_by_core_needle_biopsy.jpg">
            <a:extLst>
              <a:ext uri="{FF2B5EF4-FFF2-40B4-BE49-F238E27FC236}">
                <a16:creationId xmlns:a16="http://schemas.microsoft.com/office/drawing/2014/main" id="{B7499CAF-9F3A-18C9-FB6A-06CE65E51F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4114" y="1707280"/>
            <a:ext cx="3921145" cy="295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389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1"/>
          <p:cNvSpPr txBox="1">
            <a:spLocks noGrp="1"/>
          </p:cNvSpPr>
          <p:nvPr>
            <p:ph type="title"/>
          </p:nvPr>
        </p:nvSpPr>
        <p:spPr>
          <a:prstGeom prst="rect">
            <a:avLst/>
          </a:prstGeom>
        </p:spPr>
        <p:txBody>
          <a:bodyPr/>
          <a:lstStyle/>
          <a:p>
            <a:r>
              <a:rPr dirty="0"/>
              <a:t>SCLC: </a:t>
            </a:r>
            <a:r>
              <a:rPr lang="en-US" dirty="0"/>
              <a:t>Staging and Prognosis</a:t>
            </a:r>
            <a:endParaRPr dirty="0"/>
          </a:p>
        </p:txBody>
      </p:sp>
      <p:sp>
        <p:nvSpPr>
          <p:cNvPr id="365" name="Content Placeholder 2"/>
          <p:cNvSpPr txBox="1">
            <a:spLocks noGrp="1"/>
          </p:cNvSpPr>
          <p:nvPr>
            <p:ph type="body" idx="1"/>
          </p:nvPr>
        </p:nvSpPr>
        <p:spPr>
          <a:xfrm>
            <a:off x="609600" y="1377042"/>
            <a:ext cx="7764966" cy="4761822"/>
          </a:xfrm>
          <a:prstGeom prst="rect">
            <a:avLst/>
          </a:prstGeom>
        </p:spPr>
        <p:txBody>
          <a:bodyPr>
            <a:normAutofit fontScale="92500" lnSpcReduction="10000"/>
          </a:bodyPr>
          <a:lstStyle/>
          <a:p>
            <a:pPr>
              <a:lnSpc>
                <a:spcPct val="108000"/>
              </a:lnSpc>
              <a:defRPr sz="2300"/>
            </a:pPr>
            <a:r>
              <a:rPr lang="en-US" dirty="0"/>
              <a:t>Staging: </a:t>
            </a:r>
          </a:p>
          <a:p>
            <a:pPr lvl="1">
              <a:lnSpc>
                <a:spcPct val="108000"/>
              </a:lnSpc>
              <a:defRPr sz="2300"/>
            </a:pPr>
            <a:r>
              <a:rPr lang="en-US" dirty="0"/>
              <a:t>Limited Stage (LS-SCLC): 30%  </a:t>
            </a:r>
          </a:p>
          <a:p>
            <a:pPr lvl="2">
              <a:lnSpc>
                <a:spcPct val="108000"/>
              </a:lnSpc>
              <a:defRPr sz="2300"/>
            </a:pPr>
            <a:r>
              <a:rPr lang="en-US" dirty="0"/>
              <a:t>Includes stage I-III in the TNM staging system</a:t>
            </a:r>
          </a:p>
          <a:p>
            <a:pPr lvl="2">
              <a:lnSpc>
                <a:spcPct val="108000"/>
              </a:lnSpc>
              <a:defRPr sz="2300"/>
            </a:pPr>
            <a:r>
              <a:rPr lang="en-US" dirty="0"/>
              <a:t>Typically confined to 1 hemothorax and LNs</a:t>
            </a:r>
          </a:p>
          <a:p>
            <a:pPr lvl="2">
              <a:lnSpc>
                <a:spcPct val="108000"/>
              </a:lnSpc>
              <a:defRPr sz="2300"/>
            </a:pPr>
            <a:r>
              <a:rPr lang="en-US" dirty="0"/>
              <a:t>Can be treated within a radiation field </a:t>
            </a:r>
          </a:p>
          <a:p>
            <a:pPr lvl="1">
              <a:lnSpc>
                <a:spcPct val="108000"/>
              </a:lnSpc>
              <a:defRPr sz="2300"/>
            </a:pPr>
            <a:r>
              <a:rPr lang="en-US" dirty="0"/>
              <a:t>Extensive Stage (ES-SCLC): 70%  </a:t>
            </a:r>
          </a:p>
          <a:p>
            <a:pPr lvl="2">
              <a:lnSpc>
                <a:spcPct val="108000"/>
              </a:lnSpc>
              <a:defRPr sz="2300"/>
            </a:pPr>
            <a:r>
              <a:rPr lang="en-US" dirty="0"/>
              <a:t>Distant metastatic disease, such as in brain, liver, bones, adrenals</a:t>
            </a:r>
          </a:p>
          <a:p>
            <a:pPr lvl="2">
              <a:lnSpc>
                <a:spcPct val="108000"/>
              </a:lnSpc>
              <a:defRPr sz="2300"/>
            </a:pPr>
            <a:r>
              <a:rPr lang="en-US" dirty="0"/>
              <a:t>Can include malignant pleural effusion </a:t>
            </a:r>
          </a:p>
          <a:p>
            <a:pPr>
              <a:lnSpc>
                <a:spcPct val="108000"/>
              </a:lnSpc>
              <a:spcBef>
                <a:spcPts val="1200"/>
              </a:spcBef>
              <a:defRPr sz="2300"/>
            </a:pPr>
            <a:r>
              <a:rPr lang="en-US" dirty="0"/>
              <a:t>Prognosis: </a:t>
            </a:r>
          </a:p>
          <a:p>
            <a:pPr lvl="1">
              <a:lnSpc>
                <a:spcPct val="108000"/>
              </a:lnSpc>
              <a:spcBef>
                <a:spcPts val="1200"/>
              </a:spcBef>
              <a:defRPr sz="2300"/>
            </a:pPr>
            <a:r>
              <a:rPr lang="en-US" dirty="0"/>
              <a:t>Limited Stage: </a:t>
            </a:r>
            <a:r>
              <a:rPr lang="en-US" dirty="0" err="1"/>
              <a:t>mOS</a:t>
            </a:r>
            <a:r>
              <a:rPr dirty="0"/>
              <a:t> </a:t>
            </a:r>
            <a:r>
              <a:rPr lang="en-US" dirty="0"/>
              <a:t>~4.7 years, 3YOS 56.5%</a:t>
            </a:r>
          </a:p>
          <a:p>
            <a:pPr lvl="1">
              <a:lnSpc>
                <a:spcPct val="108000"/>
              </a:lnSpc>
              <a:spcBef>
                <a:spcPts val="1200"/>
              </a:spcBef>
              <a:defRPr sz="2300"/>
            </a:pPr>
            <a:r>
              <a:rPr lang="en-US" dirty="0"/>
              <a:t>Extensive Stage: </a:t>
            </a:r>
            <a:r>
              <a:rPr lang="en-US" dirty="0" err="1"/>
              <a:t>mOS</a:t>
            </a:r>
            <a:r>
              <a:rPr lang="en-US" dirty="0"/>
              <a:t> ~13 months, 3YOS 17.6%  </a:t>
            </a:r>
            <a:endParaRPr baseline="30000" dirty="0"/>
          </a:p>
        </p:txBody>
      </p:sp>
      <p:sp>
        <p:nvSpPr>
          <p:cNvPr id="3" name="Text Placeholder 2">
            <a:extLst>
              <a:ext uri="{FF2B5EF4-FFF2-40B4-BE49-F238E27FC236}">
                <a16:creationId xmlns:a16="http://schemas.microsoft.com/office/drawing/2014/main" id="{A93A8026-6A60-4E20-87A9-DED86D48CB7A}"/>
              </a:ext>
            </a:extLst>
          </p:cNvPr>
          <p:cNvSpPr>
            <a:spLocks noGrp="1"/>
          </p:cNvSpPr>
          <p:nvPr>
            <p:ph type="body" sz="quarter" idx="21"/>
          </p:nvPr>
        </p:nvSpPr>
        <p:spPr>
          <a:xfrm>
            <a:off x="5854391" y="6169379"/>
            <a:ext cx="6110868" cy="323493"/>
          </a:xfrm>
        </p:spPr>
        <p:txBody>
          <a:bodyPr>
            <a:normAutofit fontScale="77500" lnSpcReduction="20000"/>
          </a:bodyPr>
          <a:lstStyle/>
          <a:p>
            <a:r>
              <a:rPr lang="en-US" sz="1700" dirty="0">
                <a:solidFill>
                  <a:schemeClr val="tx1">
                    <a:lumMod val="95000"/>
                    <a:lumOff val="5000"/>
                  </a:schemeClr>
                </a:solidFill>
              </a:rPr>
              <a:t>Kim SY, Park H, Chiang AC, JAMA .2025 March 31, doi:10.1001/jama.2025.0569</a:t>
            </a:r>
          </a:p>
          <a:p>
            <a:endParaRPr lang="en-US" dirty="0"/>
          </a:p>
        </p:txBody>
      </p:sp>
      <p:pic>
        <p:nvPicPr>
          <p:cNvPr id="5" name="Picture 4">
            <a:extLst>
              <a:ext uri="{FF2B5EF4-FFF2-40B4-BE49-F238E27FC236}">
                <a16:creationId xmlns:a16="http://schemas.microsoft.com/office/drawing/2014/main" id="{A6D450D1-E424-207A-BBC9-D6131D191B88}"/>
              </a:ext>
            </a:extLst>
          </p:cNvPr>
          <p:cNvPicPr>
            <a:picLocks noChangeAspect="1"/>
          </p:cNvPicPr>
          <p:nvPr/>
        </p:nvPicPr>
        <p:blipFill rotWithShape="1">
          <a:blip r:embed="rId2"/>
          <a:srcRect l="66739" t="28868" r="14457" b="18262"/>
          <a:stretch/>
        </p:blipFill>
        <p:spPr>
          <a:xfrm>
            <a:off x="8128155" y="1675180"/>
            <a:ext cx="3225645" cy="2834093"/>
          </a:xfrm>
          <a:prstGeom prst="rect">
            <a:avLst/>
          </a:prstGeom>
        </p:spPr>
      </p:pic>
      <p:sp>
        <p:nvSpPr>
          <p:cNvPr id="6" name="TextBox 5">
            <a:extLst>
              <a:ext uri="{FF2B5EF4-FFF2-40B4-BE49-F238E27FC236}">
                <a16:creationId xmlns:a16="http://schemas.microsoft.com/office/drawing/2014/main" id="{E46C2F47-A0B0-9F77-8E5B-736968CD9887}"/>
              </a:ext>
            </a:extLst>
          </p:cNvPr>
          <p:cNvSpPr txBox="1"/>
          <p:nvPr/>
        </p:nvSpPr>
        <p:spPr>
          <a:xfrm>
            <a:off x="8128156" y="4661102"/>
            <a:ext cx="372559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767"/>
                </a:solidFill>
                <a:effectLst/>
                <a:uLnTx/>
                <a:uFillTx/>
                <a:latin typeface="Arial" panose="020B0604020202020204"/>
                <a:ea typeface="+mn-ea"/>
                <a:cs typeface="+mn-cs"/>
              </a:rPr>
              <a:t>LS-SCLC: Stage IIIC (T4N3N0): RUL lung mass, mediastinal LAD</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7F1A7-2750-1CCE-09F7-DF75AA491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63C76-F239-3216-3986-821B09E10487}"/>
              </a:ext>
            </a:extLst>
          </p:cNvPr>
          <p:cNvSpPr>
            <a:spLocks noGrp="1"/>
          </p:cNvSpPr>
          <p:nvPr>
            <p:ph type="title"/>
          </p:nvPr>
        </p:nvSpPr>
        <p:spPr>
          <a:xfrm>
            <a:off x="0" y="0"/>
            <a:ext cx="12192000" cy="1164002"/>
          </a:xfrm>
        </p:spPr>
        <p:txBody>
          <a:bodyPr/>
          <a:lstStyle/>
          <a:p>
            <a:r>
              <a:rPr lang="en-US" dirty="0"/>
              <a:t>Faculty</a:t>
            </a:r>
          </a:p>
        </p:txBody>
      </p:sp>
      <p:sp>
        <p:nvSpPr>
          <p:cNvPr id="11" name="Text Box 7">
            <a:extLst>
              <a:ext uri="{FF2B5EF4-FFF2-40B4-BE49-F238E27FC236}">
                <a16:creationId xmlns:a16="http://schemas.microsoft.com/office/drawing/2014/main" id="{14B5F32D-26B4-65F5-7EAF-3FBAE5C6C46E}"/>
              </a:ext>
            </a:extLst>
          </p:cNvPr>
          <p:cNvSpPr txBox="1">
            <a:spLocks noChangeArrowheads="1"/>
          </p:cNvSpPr>
          <p:nvPr/>
        </p:nvSpPr>
        <p:spPr bwMode="auto">
          <a:xfrm>
            <a:off x="7185255" y="1164002"/>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Anne Chiang,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Yale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Yale Cancer Center Director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Smilow Cancer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Haven, Connecticut</a:t>
            </a:r>
          </a:p>
        </p:txBody>
      </p:sp>
      <p:sp>
        <p:nvSpPr>
          <p:cNvPr id="20" name="Text Box 7">
            <a:extLst>
              <a:ext uri="{FF2B5EF4-FFF2-40B4-BE49-F238E27FC236}">
                <a16:creationId xmlns:a16="http://schemas.microsoft.com/office/drawing/2014/main" id="{7C0D8FCB-83DE-78A7-BB4A-997593D72EA6}"/>
              </a:ext>
            </a:extLst>
          </p:cNvPr>
          <p:cNvSpPr txBox="1">
            <a:spLocks noChangeArrowheads="1"/>
          </p:cNvSpPr>
          <p:nvPr/>
        </p:nvSpPr>
        <p:spPr bwMode="auto">
          <a:xfrm>
            <a:off x="1769115" y="1228900"/>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Elizabeth Krueger, 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 Center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Thoracic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 </a:t>
            </a:r>
          </a:p>
        </p:txBody>
      </p:sp>
      <p:sp>
        <p:nvSpPr>
          <p:cNvPr id="23" name="Text Box 7">
            <a:extLst>
              <a:ext uri="{FF2B5EF4-FFF2-40B4-BE49-F238E27FC236}">
                <a16:creationId xmlns:a16="http://schemas.microsoft.com/office/drawing/2014/main" id="{A6672497-DD01-E74D-58CB-A2AE5CFF00FB}"/>
              </a:ext>
            </a:extLst>
          </p:cNvPr>
          <p:cNvSpPr txBox="1">
            <a:spLocks noChangeArrowheads="1"/>
          </p:cNvSpPr>
          <p:nvPr/>
        </p:nvSpPr>
        <p:spPr bwMode="auto">
          <a:xfrm>
            <a:off x="1762841" y="3697397"/>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Beth Sandy, MSN, CRNP, FAPO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Abramson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Pennsylvania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Philadelphia, Pennsylvania</a:t>
            </a:r>
          </a:p>
        </p:txBody>
      </p:sp>
      <p:sp>
        <p:nvSpPr>
          <p:cNvPr id="25" name="Text Box 7">
            <a:extLst>
              <a:ext uri="{FF2B5EF4-FFF2-40B4-BE49-F238E27FC236}">
                <a16:creationId xmlns:a16="http://schemas.microsoft.com/office/drawing/2014/main" id="{0C913B53-1025-25F6-5D9E-FF774547FACA}"/>
              </a:ext>
            </a:extLst>
          </p:cNvPr>
          <p:cNvSpPr txBox="1">
            <a:spLocks noChangeArrowheads="1"/>
          </p:cNvSpPr>
          <p:nvPr/>
        </p:nvSpPr>
        <p:spPr bwMode="auto">
          <a:xfrm>
            <a:off x="7205269" y="3697397"/>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Erin Schenk,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Medical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Colorado Anschutz Medical Campus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Aurora, Colorado</a:t>
            </a:r>
          </a:p>
        </p:txBody>
      </p:sp>
      <p:pic>
        <p:nvPicPr>
          <p:cNvPr id="26" name="Picture 25">
            <a:extLst>
              <a:ext uri="{FF2B5EF4-FFF2-40B4-BE49-F238E27FC236}">
                <a16:creationId xmlns:a16="http://schemas.microsoft.com/office/drawing/2014/main" id="{8967D949-E997-C95E-DCC3-62F590EBE2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83630" y="3697397"/>
            <a:ext cx="1261872" cy="1261872"/>
          </a:xfrm>
          <a:prstGeom prst="rect">
            <a:avLst/>
          </a:prstGeom>
        </p:spPr>
      </p:pic>
      <p:pic>
        <p:nvPicPr>
          <p:cNvPr id="3" name="Picture 2">
            <a:extLst>
              <a:ext uri="{FF2B5EF4-FFF2-40B4-BE49-F238E27FC236}">
                <a16:creationId xmlns:a16="http://schemas.microsoft.com/office/drawing/2014/main" id="{337099C9-AD85-E842-20C0-AE6086F1FF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202" y="3697397"/>
            <a:ext cx="1261872" cy="1261872"/>
          </a:xfrm>
          <a:prstGeom prst="rect">
            <a:avLst/>
          </a:prstGeom>
        </p:spPr>
      </p:pic>
      <p:pic>
        <p:nvPicPr>
          <p:cNvPr id="4" name="Picture 3">
            <a:extLst>
              <a:ext uri="{FF2B5EF4-FFF2-40B4-BE49-F238E27FC236}">
                <a16:creationId xmlns:a16="http://schemas.microsoft.com/office/drawing/2014/main" id="{CF77C112-B50E-3FEA-F639-CD8FC65531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63616" y="1164002"/>
            <a:ext cx="1261872" cy="1261872"/>
          </a:xfrm>
          <a:prstGeom prst="rect">
            <a:avLst/>
          </a:prstGeom>
        </p:spPr>
      </p:pic>
      <p:pic>
        <p:nvPicPr>
          <p:cNvPr id="5" name="Picture 4">
            <a:extLst>
              <a:ext uri="{FF2B5EF4-FFF2-40B4-BE49-F238E27FC236}">
                <a16:creationId xmlns:a16="http://schemas.microsoft.com/office/drawing/2014/main" id="{05C01CDB-F566-CCC7-C297-7FB4EF4E9E1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7476" y="1228900"/>
            <a:ext cx="1261872" cy="1261872"/>
          </a:xfrm>
          <a:prstGeom prst="rect">
            <a:avLst/>
          </a:prstGeom>
        </p:spPr>
      </p:pic>
    </p:spTree>
    <p:custDataLst>
      <p:tags r:id="rId1"/>
    </p:custDataLst>
    <p:extLst>
      <p:ext uri="{BB962C8B-B14F-4D97-AF65-F5344CB8AC3E}">
        <p14:creationId xmlns:p14="http://schemas.microsoft.com/office/powerpoint/2010/main" val="14138985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14E02-207C-E48F-1C70-3FF23CE657C2}"/>
              </a:ext>
            </a:extLst>
          </p:cNvPr>
          <p:cNvSpPr>
            <a:spLocks noGrp="1"/>
          </p:cNvSpPr>
          <p:nvPr>
            <p:ph type="title"/>
          </p:nvPr>
        </p:nvSpPr>
        <p:spPr>
          <a:xfrm>
            <a:off x="753035" y="569266"/>
            <a:ext cx="12192000" cy="609600"/>
          </a:xfrm>
        </p:spPr>
        <p:txBody>
          <a:bodyPr>
            <a:noAutofit/>
          </a:bodyPr>
          <a:lstStyle/>
          <a:p>
            <a:r>
              <a:rPr lang="en-US" dirty="0">
                <a:solidFill>
                  <a:srgbClr val="002060"/>
                </a:solidFill>
              </a:rPr>
              <a:t>The Current Era of Immunotherapy (IO)</a:t>
            </a:r>
          </a:p>
        </p:txBody>
      </p:sp>
      <p:graphicFrame>
        <p:nvGraphicFramePr>
          <p:cNvPr id="2" name="Content Placeholder 1">
            <a:extLst>
              <a:ext uri="{FF2B5EF4-FFF2-40B4-BE49-F238E27FC236}">
                <a16:creationId xmlns:a16="http://schemas.microsoft.com/office/drawing/2014/main" id="{333E05F2-1F4B-19CB-6BCC-FC7F2C8CB923}"/>
              </a:ext>
            </a:extLst>
          </p:cNvPr>
          <p:cNvGraphicFramePr>
            <a:graphicFrameLocks noGrp="1"/>
          </p:cNvGraphicFramePr>
          <p:nvPr>
            <p:ph idx="4294967295"/>
          </p:nvPr>
        </p:nvGraphicFramePr>
        <p:xfrm>
          <a:off x="778435" y="1341913"/>
          <a:ext cx="10363200" cy="4188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DAFCC28-65BB-0BFE-EB46-0397170C89E1}"/>
              </a:ext>
            </a:extLst>
          </p:cNvPr>
          <p:cNvSpPr txBox="1"/>
          <p:nvPr/>
        </p:nvSpPr>
        <p:spPr>
          <a:xfrm>
            <a:off x="1178062" y="4122171"/>
            <a:ext cx="42672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Checkmate-032 and KEYNOTE-158: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Using IO in 3L setting, subsequently withdrawn due to negative phase III trials but still in NCCN guidelines if no prior IO exposure</a:t>
            </a:r>
          </a:p>
        </p:txBody>
      </p:sp>
      <p:sp>
        <p:nvSpPr>
          <p:cNvPr id="6" name="TextBox 5">
            <a:extLst>
              <a:ext uri="{FF2B5EF4-FFF2-40B4-BE49-F238E27FC236}">
                <a16:creationId xmlns:a16="http://schemas.microsoft.com/office/drawing/2014/main" id="{ADC4798B-A5D9-7DCB-1E20-6AC447C2147A}"/>
              </a:ext>
            </a:extLst>
          </p:cNvPr>
          <p:cNvSpPr txBox="1"/>
          <p:nvPr/>
        </p:nvSpPr>
        <p:spPr>
          <a:xfrm>
            <a:off x="1990862" y="3265190"/>
            <a:ext cx="13208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2018</a:t>
            </a:r>
          </a:p>
        </p:txBody>
      </p:sp>
      <p:sp>
        <p:nvSpPr>
          <p:cNvPr id="7" name="TextBox 6">
            <a:extLst>
              <a:ext uri="{FF2B5EF4-FFF2-40B4-BE49-F238E27FC236}">
                <a16:creationId xmlns:a16="http://schemas.microsoft.com/office/drawing/2014/main" id="{C2246023-3620-B6FF-10A0-5E578EB1E7FC}"/>
              </a:ext>
            </a:extLst>
          </p:cNvPr>
          <p:cNvSpPr txBox="1"/>
          <p:nvPr/>
        </p:nvSpPr>
        <p:spPr>
          <a:xfrm>
            <a:off x="3073400" y="3257199"/>
            <a:ext cx="13208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2019</a:t>
            </a:r>
          </a:p>
        </p:txBody>
      </p:sp>
      <p:sp>
        <p:nvSpPr>
          <p:cNvPr id="8" name="TextBox 7">
            <a:extLst>
              <a:ext uri="{FF2B5EF4-FFF2-40B4-BE49-F238E27FC236}">
                <a16:creationId xmlns:a16="http://schemas.microsoft.com/office/drawing/2014/main" id="{6A9AF520-DBE6-3BF1-D7C3-E2A6DABAB2BE}"/>
              </a:ext>
            </a:extLst>
          </p:cNvPr>
          <p:cNvSpPr txBox="1"/>
          <p:nvPr/>
        </p:nvSpPr>
        <p:spPr>
          <a:xfrm>
            <a:off x="4589929" y="3257200"/>
            <a:ext cx="13208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2020</a:t>
            </a:r>
          </a:p>
        </p:txBody>
      </p:sp>
      <p:sp>
        <p:nvSpPr>
          <p:cNvPr id="9" name="TextBox 8">
            <a:extLst>
              <a:ext uri="{FF2B5EF4-FFF2-40B4-BE49-F238E27FC236}">
                <a16:creationId xmlns:a16="http://schemas.microsoft.com/office/drawing/2014/main" id="{7B1E606C-ED72-99F2-B1ED-0D4863C3E08F}"/>
              </a:ext>
            </a:extLst>
          </p:cNvPr>
          <p:cNvSpPr txBox="1"/>
          <p:nvPr/>
        </p:nvSpPr>
        <p:spPr>
          <a:xfrm>
            <a:off x="8585200" y="3206948"/>
            <a:ext cx="13208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2024</a:t>
            </a:r>
          </a:p>
        </p:txBody>
      </p:sp>
    </p:spTree>
    <p:extLst>
      <p:ext uri="{BB962C8B-B14F-4D97-AF65-F5344CB8AC3E}">
        <p14:creationId xmlns:p14="http://schemas.microsoft.com/office/powerpoint/2010/main" val="30605379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7A6130-86B0-F638-E96C-1D310D418076}"/>
              </a:ext>
            </a:extLst>
          </p:cNvPr>
          <p:cNvSpPr>
            <a:spLocks noGrp="1"/>
          </p:cNvSpPr>
          <p:nvPr>
            <p:ph type="title"/>
          </p:nvPr>
        </p:nvSpPr>
        <p:spPr/>
        <p:txBody>
          <a:bodyPr/>
          <a:lstStyle/>
          <a:p>
            <a:r>
              <a:rPr lang="en-GB"/>
              <a:t>ADRIATIC study design</a:t>
            </a:r>
          </a:p>
        </p:txBody>
      </p:sp>
      <p:grpSp>
        <p:nvGrpSpPr>
          <p:cNvPr id="5" name="Group 4">
            <a:extLst>
              <a:ext uri="{FF2B5EF4-FFF2-40B4-BE49-F238E27FC236}">
                <a16:creationId xmlns:a16="http://schemas.microsoft.com/office/drawing/2014/main" id="{42421FC9-1542-35D4-04FB-88E511C6E931}"/>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961DE995-A3A8-C1B8-7F9F-BDDF41B90450}"/>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60199D-6EC4-B02B-E035-920F1F127F7A}"/>
                </a:ext>
              </a:extLst>
            </p:cNvPr>
            <p:cNvSpPr/>
            <p:nvPr/>
          </p:nvSpPr>
          <p:spPr>
            <a:xfrm>
              <a:off x="2557463" y="6557963"/>
              <a:ext cx="4143375" cy="300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TextBox 6">
            <a:extLst>
              <a:ext uri="{FF2B5EF4-FFF2-40B4-BE49-F238E27FC236}">
                <a16:creationId xmlns:a16="http://schemas.microsoft.com/office/drawing/2014/main" id="{3DFAEA28-D98B-CC7C-AA7E-E79FC79532C7}"/>
              </a:ext>
            </a:extLst>
          </p:cNvPr>
          <p:cNvSpPr txBox="1"/>
          <p:nvPr/>
        </p:nvSpPr>
        <p:spPr>
          <a:xfrm>
            <a:off x="185530" y="6016487"/>
            <a:ext cx="23719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865"/>
                </a:solidFill>
                <a:effectLst/>
                <a:uLnTx/>
                <a:uFillTx/>
                <a:latin typeface="Arial" panose="020B0604020202020204"/>
                <a:ea typeface="+mn-ea"/>
                <a:cs typeface="+mn-cs"/>
              </a:rPr>
              <a:t>Abstract LBA5</a:t>
            </a:r>
          </a:p>
        </p:txBody>
      </p:sp>
    </p:spTree>
    <p:extLst>
      <p:ext uri="{BB962C8B-B14F-4D97-AF65-F5344CB8AC3E}">
        <p14:creationId xmlns:p14="http://schemas.microsoft.com/office/powerpoint/2010/main" val="7175994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0EC37B6-F899-89CC-856D-6EBFEACE5A2D}"/>
              </a:ext>
            </a:extLst>
          </p:cNvPr>
          <p:cNvSpPr>
            <a:spLocks noGrp="1"/>
          </p:cNvSpPr>
          <p:nvPr>
            <p:ph type="title"/>
          </p:nvPr>
        </p:nvSpPr>
        <p:spPr/>
        <p:txBody>
          <a:bodyPr/>
          <a:lstStyle/>
          <a:p>
            <a:r>
              <a:rPr lang="en-GB"/>
              <a:t>Overall survival (dual primary endpoint)</a:t>
            </a:r>
          </a:p>
        </p:txBody>
      </p:sp>
      <p:grpSp>
        <p:nvGrpSpPr>
          <p:cNvPr id="6" name="Group 5">
            <a:extLst>
              <a:ext uri="{FF2B5EF4-FFF2-40B4-BE49-F238E27FC236}">
                <a16:creationId xmlns:a16="http://schemas.microsoft.com/office/drawing/2014/main" id="{13C54D10-0D1C-6967-0DDF-F1915E524E92}"/>
              </a:ext>
            </a:extLst>
          </p:cNvPr>
          <p:cNvGrpSpPr/>
          <p:nvPr/>
        </p:nvGrpSpPr>
        <p:grpSpPr>
          <a:xfrm>
            <a:off x="-2283" y="0"/>
            <a:ext cx="12192000" cy="6858001"/>
            <a:chOff x="0" y="3081867"/>
            <a:chExt cx="12192000" cy="6858001"/>
          </a:xfrm>
        </p:grpSpPr>
        <p:pic>
          <p:nvPicPr>
            <p:cNvPr id="3" name="Picture 2">
              <a:extLst>
                <a:ext uri="{FF2B5EF4-FFF2-40B4-BE49-F238E27FC236}">
                  <a16:creationId xmlns:a16="http://schemas.microsoft.com/office/drawing/2014/main" id="{66D3874C-92AF-E165-D8A1-789C391C4ED9}"/>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3081867"/>
              <a:ext cx="12192000" cy="6858000"/>
            </a:xfrm>
            <a:prstGeom prst="rect">
              <a:avLst/>
            </a:prstGeom>
          </p:spPr>
        </p:pic>
        <p:sp>
          <p:nvSpPr>
            <p:cNvPr id="5" name="Rectangle 4">
              <a:extLst>
                <a:ext uri="{FF2B5EF4-FFF2-40B4-BE49-F238E27FC236}">
                  <a16:creationId xmlns:a16="http://schemas.microsoft.com/office/drawing/2014/main" id="{F0C18DCD-9FA2-B9D3-2F5B-347826110378}"/>
                </a:ext>
              </a:extLst>
            </p:cNvPr>
            <p:cNvSpPr/>
            <p:nvPr/>
          </p:nvSpPr>
          <p:spPr>
            <a:xfrm>
              <a:off x="2557463" y="9690630"/>
              <a:ext cx="4143375" cy="2492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4" name="Oval 3">
            <a:extLst>
              <a:ext uri="{FF2B5EF4-FFF2-40B4-BE49-F238E27FC236}">
                <a16:creationId xmlns:a16="http://schemas.microsoft.com/office/drawing/2014/main" id="{7C9D6126-F327-4C79-D186-614F48E4E86D}"/>
              </a:ext>
            </a:extLst>
          </p:cNvPr>
          <p:cNvSpPr/>
          <p:nvPr/>
        </p:nvSpPr>
        <p:spPr>
          <a:xfrm>
            <a:off x="8976731" y="1895295"/>
            <a:ext cx="3111190" cy="90324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81A758B-6723-1404-5210-9E89B3CE0670}"/>
              </a:ext>
            </a:extLst>
          </p:cNvPr>
          <p:cNvSpPr txBox="1"/>
          <p:nvPr/>
        </p:nvSpPr>
        <p:spPr>
          <a:xfrm>
            <a:off x="185530" y="6016487"/>
            <a:ext cx="23719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865"/>
                </a:solidFill>
                <a:effectLst/>
                <a:uLnTx/>
                <a:uFillTx/>
                <a:latin typeface="Arial" panose="020B0604020202020204"/>
                <a:ea typeface="+mn-ea"/>
                <a:cs typeface="+mn-cs"/>
              </a:rPr>
              <a:t>Abstract LBA5</a:t>
            </a:r>
          </a:p>
        </p:txBody>
      </p:sp>
    </p:spTree>
    <p:extLst>
      <p:ext uri="{BB962C8B-B14F-4D97-AF65-F5344CB8AC3E}">
        <p14:creationId xmlns:p14="http://schemas.microsoft.com/office/powerpoint/2010/main" val="3187394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9E9FA73-ACB3-5F36-9B60-137728AB7A92}"/>
              </a:ext>
            </a:extLst>
          </p:cNvPr>
          <p:cNvSpPr>
            <a:spLocks noGrp="1"/>
          </p:cNvSpPr>
          <p:nvPr>
            <p:ph type="title"/>
          </p:nvPr>
        </p:nvSpPr>
        <p:spPr/>
        <p:txBody>
          <a:bodyPr/>
          <a:lstStyle/>
          <a:p>
            <a:r>
              <a:rPr lang="en-GB"/>
              <a:t>Conclusions</a:t>
            </a:r>
          </a:p>
        </p:txBody>
      </p:sp>
      <p:grpSp>
        <p:nvGrpSpPr>
          <p:cNvPr id="8" name="Group 7">
            <a:extLst>
              <a:ext uri="{FF2B5EF4-FFF2-40B4-BE49-F238E27FC236}">
                <a16:creationId xmlns:a16="http://schemas.microsoft.com/office/drawing/2014/main" id="{71B0E10A-8452-BD22-FB6E-858F8A48815E}"/>
              </a:ext>
            </a:extLst>
          </p:cNvPr>
          <p:cNvGrpSpPr/>
          <p:nvPr/>
        </p:nvGrpSpPr>
        <p:grpSpPr>
          <a:xfrm>
            <a:off x="0" y="0"/>
            <a:ext cx="12192000" cy="6912056"/>
            <a:chOff x="0" y="-27028"/>
            <a:chExt cx="12192000" cy="6912056"/>
          </a:xfrm>
        </p:grpSpPr>
        <p:grpSp>
          <p:nvGrpSpPr>
            <p:cNvPr id="6" name="Group 5">
              <a:extLst>
                <a:ext uri="{FF2B5EF4-FFF2-40B4-BE49-F238E27FC236}">
                  <a16:creationId xmlns:a16="http://schemas.microsoft.com/office/drawing/2014/main" id="{9A89819B-7AB5-2072-2C79-14D2FCA43792}"/>
                </a:ext>
              </a:extLst>
            </p:cNvPr>
            <p:cNvGrpSpPr/>
            <p:nvPr/>
          </p:nvGrpSpPr>
          <p:grpSpPr>
            <a:xfrm>
              <a:off x="0" y="-27028"/>
              <a:ext cx="12192000" cy="6912056"/>
              <a:chOff x="0" y="64477"/>
              <a:chExt cx="12192000" cy="6912056"/>
            </a:xfrm>
          </p:grpSpPr>
          <p:pic>
            <p:nvPicPr>
              <p:cNvPr id="3" name="Picture 2">
                <a:extLst>
                  <a:ext uri="{FF2B5EF4-FFF2-40B4-BE49-F238E27FC236}">
                    <a16:creationId xmlns:a16="http://schemas.microsoft.com/office/drawing/2014/main" id="{E8BB5159-69ED-99B0-ED3C-44049873F66E}"/>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64477"/>
                <a:ext cx="12192000" cy="6858000"/>
              </a:xfrm>
              <a:prstGeom prst="rect">
                <a:avLst/>
              </a:prstGeom>
            </p:spPr>
          </p:pic>
          <p:sp>
            <p:nvSpPr>
              <p:cNvPr id="5" name="Rectangle 4">
                <a:extLst>
                  <a:ext uri="{FF2B5EF4-FFF2-40B4-BE49-F238E27FC236}">
                    <a16:creationId xmlns:a16="http://schemas.microsoft.com/office/drawing/2014/main" id="{DB0E2CDD-2D74-4284-94F6-BA4A7674142D}"/>
                  </a:ext>
                </a:extLst>
              </p:cNvPr>
              <p:cNvSpPr/>
              <p:nvPr/>
            </p:nvSpPr>
            <p:spPr>
              <a:xfrm>
                <a:off x="2557463" y="6676496"/>
                <a:ext cx="4143375" cy="300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TextBox 6">
              <a:extLst>
                <a:ext uri="{FF2B5EF4-FFF2-40B4-BE49-F238E27FC236}">
                  <a16:creationId xmlns:a16="http://schemas.microsoft.com/office/drawing/2014/main" id="{8281581D-4CAD-4EF9-0D2B-DF5C2800E880}"/>
                </a:ext>
              </a:extLst>
            </p:cNvPr>
            <p:cNvSpPr txBox="1"/>
            <p:nvPr/>
          </p:nvSpPr>
          <p:spPr>
            <a:xfrm>
              <a:off x="5329236" y="5029359"/>
              <a:ext cx="1372648" cy="300037"/>
            </a:xfrm>
            <a:prstGeom prst="rect">
              <a:avLst/>
            </a:prstGeom>
            <a:solidFill>
              <a:schemeClr val="bg1">
                <a:lumMod val="95000"/>
              </a:schemeClr>
            </a:solid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a:ea typeface="+mn-ea"/>
                  <a:cs typeface="+mn-cs"/>
                </a:rPr>
                <a:t>IS</a:t>
              </a:r>
              <a:endParaRPr kumimoji="0" lang="en-US" sz="2400" b="1" i="0" u="none" strike="noStrike" kern="1200" cap="none" spc="0" normalizeH="0" baseline="0" noProof="0" dirty="0">
                <a:ln>
                  <a:noFill/>
                </a:ln>
                <a:solidFill>
                  <a:srgbClr val="FF0000"/>
                </a:solidFill>
                <a:effectLst/>
                <a:highlight>
                  <a:srgbClr val="E6E6E6"/>
                </a:highlight>
                <a:uLnTx/>
                <a:uFillTx/>
                <a:latin typeface="Arial" panose="020B0604020202020204"/>
                <a:ea typeface="+mn-ea"/>
                <a:cs typeface="+mn-cs"/>
              </a:endParaRPr>
            </a:p>
          </p:txBody>
        </p:sp>
      </p:grpSp>
      <p:sp>
        <p:nvSpPr>
          <p:cNvPr id="9" name="TextBox 8">
            <a:extLst>
              <a:ext uri="{FF2B5EF4-FFF2-40B4-BE49-F238E27FC236}">
                <a16:creationId xmlns:a16="http://schemas.microsoft.com/office/drawing/2014/main" id="{1A9B1D6F-7E74-9FE5-D1AF-A6C1CE085FC7}"/>
              </a:ext>
            </a:extLst>
          </p:cNvPr>
          <p:cNvSpPr txBox="1"/>
          <p:nvPr/>
        </p:nvSpPr>
        <p:spPr>
          <a:xfrm>
            <a:off x="185530" y="6016487"/>
            <a:ext cx="23719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8865"/>
                </a:solidFill>
                <a:effectLst/>
                <a:uLnTx/>
                <a:uFillTx/>
                <a:latin typeface="Arial" panose="020B0604020202020204"/>
                <a:ea typeface="+mn-ea"/>
                <a:cs typeface="+mn-cs"/>
              </a:rPr>
              <a:t>Abstract LBA5</a:t>
            </a:r>
          </a:p>
        </p:txBody>
      </p:sp>
    </p:spTree>
    <p:extLst>
      <p:ext uri="{BB962C8B-B14F-4D97-AF65-F5344CB8AC3E}">
        <p14:creationId xmlns:p14="http://schemas.microsoft.com/office/powerpoint/2010/main" val="19286719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93A18B-3841-3F4E-95DB-03EFCDF757B9}"/>
              </a:ext>
            </a:extLst>
          </p:cNvPr>
          <p:cNvSpPr>
            <a:spLocks noGrp="1"/>
          </p:cNvSpPr>
          <p:nvPr>
            <p:ph type="title"/>
          </p:nvPr>
        </p:nvSpPr>
        <p:spPr/>
        <p:txBody>
          <a:bodyPr>
            <a:normAutofit fontScale="90000"/>
          </a:bodyPr>
          <a:lstStyle/>
          <a:p>
            <a:r>
              <a:rPr lang="en-US" sz="4000" b="1" dirty="0"/>
              <a:t>Extensive Stage SCLC </a:t>
            </a:r>
            <a:br>
              <a:rPr lang="en-US" b="1" dirty="0"/>
            </a:br>
            <a:endParaRPr lang="en-US" b="1" dirty="0"/>
          </a:p>
        </p:txBody>
      </p:sp>
      <p:sp>
        <p:nvSpPr>
          <p:cNvPr id="8" name="Content Placeholder 2">
            <a:extLst>
              <a:ext uri="{FF2B5EF4-FFF2-40B4-BE49-F238E27FC236}">
                <a16:creationId xmlns:a16="http://schemas.microsoft.com/office/drawing/2014/main" id="{0CF5503D-3D4C-4C8C-B8B9-3BF9C2FA371F}"/>
              </a:ext>
            </a:extLst>
          </p:cNvPr>
          <p:cNvSpPr>
            <a:spLocks noGrp="1"/>
          </p:cNvSpPr>
          <p:nvPr>
            <p:ph idx="1"/>
          </p:nvPr>
        </p:nvSpPr>
        <p:spPr>
          <a:xfrm>
            <a:off x="190342" y="1213167"/>
            <a:ext cx="7321955" cy="4811372"/>
          </a:xfrm>
        </p:spPr>
        <p:txBody>
          <a:bodyPr>
            <a:noAutofit/>
          </a:bodyPr>
          <a:lstStyle/>
          <a:p>
            <a:r>
              <a:rPr lang="en-US" sz="1800" dirty="0"/>
              <a:t>65-year-old African American female (40 </a:t>
            </a:r>
            <a:r>
              <a:rPr lang="en-US" sz="1800" dirty="0" err="1"/>
              <a:t>py</a:t>
            </a:r>
            <a:r>
              <a:rPr lang="en-US" sz="1800" dirty="0"/>
              <a:t> tobacco history) presented in spring 2020 with worsening SOB on exertion and weight loss over several months.  </a:t>
            </a:r>
          </a:p>
          <a:p>
            <a:r>
              <a:rPr lang="en-US" sz="1800" dirty="0"/>
              <a:t>PET scan shows 7.2 cm RLL mass, satellite nodules, extensive regional nodal involvement in right hilar, mediastinal, and axillary LNs.    </a:t>
            </a:r>
          </a:p>
          <a:p>
            <a:r>
              <a:rPr lang="en-US" sz="1800" dirty="0"/>
              <a:t>Brain MRI is negative </a:t>
            </a:r>
          </a:p>
          <a:p>
            <a:r>
              <a:rPr lang="en-US" sz="1800" dirty="0"/>
              <a:t>Biopsy of LN reveals small cell carcinoma</a:t>
            </a:r>
          </a:p>
          <a:p>
            <a:pPr marL="0" indent="0">
              <a:buNone/>
            </a:pPr>
            <a:r>
              <a:rPr lang="en-US" sz="1800" dirty="0"/>
              <a:t>She needs systemic treatment! </a:t>
            </a:r>
          </a:p>
          <a:p>
            <a:pPr marL="0" indent="0">
              <a:buNone/>
            </a:pPr>
            <a:endParaRPr lang="en-US" sz="1800" dirty="0"/>
          </a:p>
        </p:txBody>
      </p:sp>
      <p:pic>
        <p:nvPicPr>
          <p:cNvPr id="5" name="Picture 4"/>
          <p:cNvPicPr>
            <a:picLocks noChangeAspect="1"/>
          </p:cNvPicPr>
          <p:nvPr/>
        </p:nvPicPr>
        <p:blipFill rotWithShape="1">
          <a:blip r:embed="rId3"/>
          <a:srcRect l="20607" t="25542" r="22390" b="-28186"/>
          <a:stretch/>
        </p:blipFill>
        <p:spPr>
          <a:xfrm>
            <a:off x="7922539" y="1032839"/>
            <a:ext cx="3025605" cy="3965548"/>
          </a:xfrm>
          <a:prstGeom prst="rect">
            <a:avLst/>
          </a:prstGeom>
        </p:spPr>
      </p:pic>
      <p:sp>
        <p:nvSpPr>
          <p:cNvPr id="2" name="Content Placeholder 7">
            <a:extLst>
              <a:ext uri="{FF2B5EF4-FFF2-40B4-BE49-F238E27FC236}">
                <a16:creationId xmlns:a16="http://schemas.microsoft.com/office/drawing/2014/main" id="{39E6023B-0514-85BB-7B55-2824904157C7}"/>
              </a:ext>
            </a:extLst>
          </p:cNvPr>
          <p:cNvSpPr txBox="1">
            <a:spLocks/>
          </p:cNvSpPr>
          <p:nvPr/>
        </p:nvSpPr>
        <p:spPr bwMode="auto">
          <a:xfrm>
            <a:off x="1312470" y="4146029"/>
            <a:ext cx="9635674" cy="1878510"/>
          </a:xfrm>
          <a:prstGeom prst="rect">
            <a:avLst/>
          </a:prstGeom>
          <a:noFill/>
          <a:ln>
            <a:solidFill>
              <a:schemeClr val="tx1">
                <a:lumMod val="85000"/>
                <a:lumOff val="15000"/>
              </a:schemeClr>
            </a:solid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rmAutofit/>
          </a:bodyPr>
          <a:lstStyle>
            <a:lvl1pPr marL="457200" indent="-457200" algn="l" defTabSz="914400" rtl="0" eaLnBrk="1" latinLnBrk="0" hangingPunct="1">
              <a:lnSpc>
                <a:spcPct val="90000"/>
              </a:lnSpc>
              <a:spcBef>
                <a:spcPts val="1000"/>
              </a:spcBef>
              <a:buSzPct val="100000"/>
              <a:buFontTx/>
              <a:buBlip>
                <a:blip r:embed="rId4"/>
              </a:buBlip>
              <a:defRPr sz="2800" kern="1200">
                <a:solidFill>
                  <a:schemeClr val="tx1"/>
                </a:solidFill>
                <a:latin typeface="+mn-lt"/>
                <a:ea typeface="+mn-ea"/>
                <a:cs typeface="+mn-cs"/>
              </a:defRPr>
            </a:lvl1pPr>
            <a:lvl2pPr marL="863600" indent="-406400" algn="l" defTabSz="914400" rtl="0" eaLnBrk="1" latinLnBrk="0" hangingPunct="1">
              <a:lnSpc>
                <a:spcPct val="90000"/>
              </a:lnSpc>
              <a:spcBef>
                <a:spcPts val="500"/>
              </a:spcBef>
              <a:buSzPct val="100000"/>
              <a:buFontTx/>
              <a:buBlip>
                <a:blip r:embed="rId5"/>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0000"/>
              <a:buFont typeface="Arial" panose="020B0604020202020204" pitchFamily="34" charset="0"/>
              <a:buChar char="•"/>
              <a:defRPr sz="2000" kern="1200">
                <a:solidFill>
                  <a:schemeClr val="tx1"/>
                </a:solidFill>
                <a:latin typeface="+mn-lt"/>
                <a:ea typeface="+mn-ea"/>
                <a:cs typeface="+mn-cs"/>
              </a:defRPr>
            </a:lvl3pPr>
            <a:lvl4pPr marL="1828800" indent="-344488" algn="l" defTabSz="914400" rtl="0" eaLnBrk="1" latinLnBrk="0" hangingPunct="1">
              <a:lnSpc>
                <a:spcPct val="90000"/>
              </a:lnSpc>
              <a:spcBef>
                <a:spcPts val="500"/>
              </a:spcBef>
              <a:buSzPct val="100000"/>
              <a:buFontTx/>
              <a:buBlip>
                <a:blip r:embed="rId6"/>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Treatment options include:  								</a:t>
            </a:r>
          </a:p>
          <a:p>
            <a:pPr marL="514350" marR="0" lvl="0" indent="-514350" algn="l" defTabSz="914400" rtl="0" eaLnBrk="1" fontAlgn="auto" latinLnBrk="0" hangingPunct="1">
              <a:lnSpc>
                <a:spcPct val="90000"/>
              </a:lnSpc>
              <a:spcBef>
                <a:spcPts val="1000"/>
              </a:spcBef>
              <a:spcAft>
                <a:spcPts val="0"/>
              </a:spcAft>
              <a:buClrTx/>
              <a:buSzPct val="100000"/>
              <a:buFont typeface="+mj-lt"/>
              <a:buAutoNum type="alphaLcPeriod"/>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Carboplatin/etoposide/atezolizumab x 4 cycles =&gt; maintenance atezolizumab (IMpower133)</a:t>
            </a:r>
          </a:p>
          <a:p>
            <a:pPr marL="514350" marR="0" lvl="0" indent="-514350" algn="l" defTabSz="914400" rtl="0" eaLnBrk="1" fontAlgn="auto" latinLnBrk="0" hangingPunct="1">
              <a:lnSpc>
                <a:spcPct val="90000"/>
              </a:lnSpc>
              <a:spcBef>
                <a:spcPts val="1000"/>
              </a:spcBef>
              <a:spcAft>
                <a:spcPts val="0"/>
              </a:spcAft>
              <a:buClrTx/>
              <a:buSzPct val="100000"/>
              <a:buFont typeface="+mj-lt"/>
              <a:buAutoNum type="alphaLcPeriod"/>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Carboplatin/etoposide/durvalumab x 4 cycles =&gt; maintenance durvalumab (CASPIAN)</a:t>
            </a:r>
          </a:p>
          <a:p>
            <a:pPr marL="514350" marR="0" lvl="0" indent="-514350" algn="l" defTabSz="914400" rtl="0" eaLnBrk="1" fontAlgn="auto" latinLnBrk="0" hangingPunct="1">
              <a:lnSpc>
                <a:spcPct val="90000"/>
              </a:lnSpc>
              <a:spcBef>
                <a:spcPts val="1000"/>
              </a:spcBef>
              <a:spcAft>
                <a:spcPts val="0"/>
              </a:spcAft>
              <a:buClrTx/>
              <a:buSzPct val="100000"/>
              <a:buFont typeface="+mj-lt"/>
              <a:buAutoNum type="alphaLcPeriod"/>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Cisplatin/etoposide/durvalumab x 4 cycles =&gt; maintenance durvalumab  (CASPIAN)</a:t>
            </a:r>
          </a:p>
          <a:p>
            <a:pPr marL="514350" marR="0" lvl="0" indent="-514350" algn="l" defTabSz="914400" rtl="0" eaLnBrk="1" fontAlgn="auto" latinLnBrk="0" hangingPunct="1">
              <a:lnSpc>
                <a:spcPct val="90000"/>
              </a:lnSpc>
              <a:spcBef>
                <a:spcPts val="1000"/>
              </a:spcBef>
              <a:spcAft>
                <a:spcPts val="0"/>
              </a:spcAft>
              <a:buClrTx/>
              <a:buSzPct val="100000"/>
              <a:buFont typeface="+mj-lt"/>
              <a:buAutoNum type="alphaLcPeriod"/>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Carboplatin/etoposide </a:t>
            </a:r>
          </a:p>
        </p:txBody>
      </p:sp>
    </p:spTree>
    <p:extLst>
      <p:ext uri="{BB962C8B-B14F-4D97-AF65-F5344CB8AC3E}">
        <p14:creationId xmlns:p14="http://schemas.microsoft.com/office/powerpoint/2010/main" val="32845049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Main graphic"/>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63" t="1239" r="1759" b="50939"/>
          <a:stretch/>
        </p:blipFill>
        <p:spPr>
          <a:xfrm>
            <a:off x="1687341" y="918614"/>
            <a:ext cx="8992645" cy="5030666"/>
          </a:xfrm>
          <a:prstGeom prst="rect">
            <a:avLst/>
          </a:prstGeom>
          <a:ln>
            <a:noFill/>
          </a:ln>
        </p:spPr>
      </p:pic>
      <p:sp>
        <p:nvSpPr>
          <p:cNvPr id="3" name="Rectangle 2">
            <a:extLst>
              <a:ext uri="{FF2B5EF4-FFF2-40B4-BE49-F238E27FC236}">
                <a16:creationId xmlns:a16="http://schemas.microsoft.com/office/drawing/2014/main" id="{D678F23C-8A59-8C42-BAC9-12C6735AC619}"/>
              </a:ext>
            </a:extLst>
          </p:cNvPr>
          <p:cNvSpPr/>
          <p:nvPr/>
        </p:nvSpPr>
        <p:spPr>
          <a:xfrm>
            <a:off x="1596682" y="1105182"/>
            <a:ext cx="419045" cy="341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B593E305-0817-4BEB-84E4-ED7FB0E70BA2}"/>
              </a:ext>
            </a:extLst>
          </p:cNvPr>
          <p:cNvSpPr/>
          <p:nvPr/>
        </p:nvSpPr>
        <p:spPr>
          <a:xfrm>
            <a:off x="7716644" y="1977042"/>
            <a:ext cx="3111190" cy="106225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D1AE8941-70F9-47A6-BD7F-CD4AF3D3D6A9}"/>
              </a:ext>
            </a:extLst>
          </p:cNvPr>
          <p:cNvSpPr>
            <a:spLocks noGrp="1"/>
          </p:cNvSpPr>
          <p:nvPr>
            <p:ph type="title"/>
          </p:nvPr>
        </p:nvSpPr>
        <p:spPr>
          <a:xfrm>
            <a:off x="722889" y="399819"/>
            <a:ext cx="10921550" cy="646331"/>
          </a:xfrm>
        </p:spPr>
        <p:txBody>
          <a:bodyPr>
            <a:normAutofit/>
          </a:bodyPr>
          <a:lstStyle/>
          <a:p>
            <a:r>
              <a:rPr lang="en-US" sz="3600" b="1" dirty="0"/>
              <a:t>IMpower133: </a:t>
            </a:r>
            <a:r>
              <a:rPr lang="en-GB" sz="3600" b="1" dirty="0"/>
              <a:t>Atezolizumab/Carboplatin/Etoposide </a:t>
            </a:r>
            <a:endParaRPr lang="en-US" sz="3600" b="1" dirty="0"/>
          </a:p>
        </p:txBody>
      </p:sp>
      <p:sp>
        <p:nvSpPr>
          <p:cNvPr id="39" name="TextShape 2"/>
          <p:cNvSpPr txBox="1"/>
          <p:nvPr/>
        </p:nvSpPr>
        <p:spPr>
          <a:xfrm>
            <a:off x="273468" y="5890248"/>
            <a:ext cx="10016000" cy="244767"/>
          </a:xfrm>
          <a:prstGeom prst="rect">
            <a:avLst/>
          </a:prstGeom>
          <a:noFill/>
          <a:ln>
            <a:noFill/>
          </a:ln>
        </p:spPr>
        <p:txBody>
          <a:bodyPr wrap="square" lIns="90000" tIns="45000" rIns="90000" bIns="45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 normalizeH="0" baseline="0" noProof="0" dirty="0">
                <a:ln>
                  <a:noFill/>
                </a:ln>
                <a:solidFill>
                  <a:srgbClr val="000000"/>
                </a:solidFill>
                <a:effectLst/>
                <a:uLnTx/>
                <a:uFillTx/>
                <a:latin typeface="Arial"/>
                <a:ea typeface="+mn-ea"/>
                <a:cs typeface="+mn-cs"/>
              </a:rPr>
              <a:t>Stephen V. Liu; Martin Reck; et al, </a:t>
            </a:r>
            <a:r>
              <a:rPr kumimoji="0" lang="en-US" sz="1000" b="1" i="1" u="none" strike="noStrike" kern="1200" cap="none" spc="-1" normalizeH="0" baseline="0" noProof="0" dirty="0">
                <a:ln>
                  <a:noFill/>
                </a:ln>
                <a:solidFill>
                  <a:srgbClr val="000000"/>
                </a:solidFill>
                <a:effectLst/>
                <a:uLnTx/>
                <a:uFillTx/>
                <a:latin typeface="Arial"/>
                <a:ea typeface="+mn-ea"/>
                <a:cs typeface="+mn-cs"/>
              </a:rPr>
              <a:t>Journal of Clinical Oncology</a:t>
            </a:r>
            <a:r>
              <a:rPr kumimoji="0" lang="en-US" sz="1000" b="1" i="0" u="none" strike="noStrike" kern="1200" cap="none" spc="-1" normalizeH="0" baseline="0" noProof="0" dirty="0">
                <a:ln>
                  <a:noFill/>
                </a:ln>
                <a:solidFill>
                  <a:srgbClr val="000000"/>
                </a:solidFill>
                <a:effectLst/>
                <a:uLnTx/>
                <a:uFillTx/>
                <a:latin typeface="Arial"/>
                <a:ea typeface="+mn-ea"/>
                <a:cs typeface="+mn-cs"/>
              </a:rPr>
              <a:t> 2021 39619-630</a:t>
            </a:r>
            <a:r>
              <a:rPr kumimoji="0" lang="en-US" sz="800" b="0" i="0" u="none" strike="noStrike" kern="1200" cap="none" spc="-1" normalizeH="0" baseline="0" noProof="0" dirty="0">
                <a:ln>
                  <a:noFill/>
                </a:ln>
                <a:solidFill>
                  <a:srgbClr val="000000"/>
                </a:solidFill>
                <a:effectLst/>
                <a:uLnTx/>
                <a:uFillTx/>
                <a:latin typeface="Arial"/>
                <a:ea typeface="+mn-ea"/>
                <a:cs typeface="+mn-cs"/>
              </a:rPr>
              <a:t>.	Median Follow up 22.9 months</a:t>
            </a:r>
          </a:p>
        </p:txBody>
      </p:sp>
    </p:spTree>
    <p:extLst>
      <p:ext uri="{BB962C8B-B14F-4D97-AF65-F5344CB8AC3E}">
        <p14:creationId xmlns:p14="http://schemas.microsoft.com/office/powerpoint/2010/main" val="321817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72520" y="1581065"/>
            <a:ext cx="4560147" cy="0"/>
          </a:xfrm>
          <a:custGeom>
            <a:avLst/>
            <a:gdLst/>
            <a:ahLst/>
            <a:cxnLst/>
            <a:rect l="l" t="t" r="r" b="b"/>
            <a:pathLst>
              <a:path w="3420109">
                <a:moveTo>
                  <a:pt x="0" y="0"/>
                </a:moveTo>
                <a:lnTo>
                  <a:pt x="3419983" y="0"/>
                </a:lnTo>
              </a:path>
            </a:pathLst>
          </a:custGeom>
          <a:ln w="12700">
            <a:solidFill>
              <a:srgbClr val="1E315F"/>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372520" y="1245784"/>
            <a:ext cx="4560147" cy="0"/>
          </a:xfrm>
          <a:custGeom>
            <a:avLst/>
            <a:gdLst/>
            <a:ahLst/>
            <a:cxnLst/>
            <a:rect l="l" t="t" r="r" b="b"/>
            <a:pathLst>
              <a:path w="3420109">
                <a:moveTo>
                  <a:pt x="0" y="0"/>
                </a:moveTo>
                <a:lnTo>
                  <a:pt x="3419983" y="0"/>
                </a:lnTo>
              </a:path>
            </a:pathLst>
          </a:custGeom>
          <a:ln w="12700">
            <a:solidFill>
              <a:srgbClr val="1E315F"/>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372520" y="2922185"/>
            <a:ext cx="4560147" cy="0"/>
          </a:xfrm>
          <a:custGeom>
            <a:avLst/>
            <a:gdLst/>
            <a:ahLst/>
            <a:cxnLst/>
            <a:rect l="l" t="t" r="r" b="b"/>
            <a:pathLst>
              <a:path w="3420109">
                <a:moveTo>
                  <a:pt x="0" y="0"/>
                </a:moveTo>
                <a:lnTo>
                  <a:pt x="3419983" y="0"/>
                </a:lnTo>
              </a:path>
            </a:pathLst>
          </a:custGeom>
          <a:ln w="12700">
            <a:solidFill>
              <a:srgbClr val="1E315F"/>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8741834" y="1285511"/>
            <a:ext cx="698837" cy="233397"/>
          </a:xfrm>
          <a:prstGeom prst="rect">
            <a:avLst/>
          </a:prstGeom>
        </p:spPr>
        <p:txBody>
          <a:bodyPr vert="horz" wrap="square" lIns="0" tIns="17780" rIns="0" bIns="0" rtlCol="0">
            <a:spAutoFit/>
          </a:bodyPr>
          <a:lstStyle/>
          <a:p>
            <a:pPr marL="16933" marR="0" lvl="0" indent="0" algn="l" defTabSz="1219170" rtl="0" eaLnBrk="1" fontAlgn="auto" latinLnBrk="0" hangingPunct="1">
              <a:lnSpc>
                <a:spcPct val="100000"/>
              </a:lnSpc>
              <a:spcBef>
                <a:spcPts val="140"/>
              </a:spcBef>
              <a:spcAft>
                <a:spcPts val="0"/>
              </a:spcAft>
              <a:buClrTx/>
              <a:buSzTx/>
              <a:buFontTx/>
              <a:buNone/>
              <a:tabLst/>
              <a:defRPr/>
            </a:pPr>
            <a:r>
              <a:rPr kumimoji="0" sz="1400" b="1" i="0" u="none" strike="noStrike" kern="1200" cap="none" spc="-7" normalizeH="0" baseline="0" noProof="0" dirty="0">
                <a:ln>
                  <a:noFill/>
                </a:ln>
                <a:solidFill>
                  <a:srgbClr val="1F3C7A"/>
                </a:solidFill>
                <a:effectLst/>
                <a:uLnTx/>
                <a:uFillTx/>
                <a:latin typeface="Arial Narrow"/>
                <a:ea typeface="+mn-ea"/>
                <a:cs typeface="Arial Narrow"/>
              </a:rPr>
              <a:t>D</a:t>
            </a:r>
            <a:r>
              <a:rPr kumimoji="0" lang="en-US" sz="1400" b="1" i="0" u="none" strike="noStrike" kern="1200" cap="none" spc="-7" normalizeH="0" baseline="0" noProof="0" dirty="0">
                <a:ln>
                  <a:noFill/>
                </a:ln>
                <a:solidFill>
                  <a:srgbClr val="1F3C7A"/>
                </a:solidFill>
                <a:effectLst/>
                <a:uLnTx/>
                <a:uFillTx/>
                <a:latin typeface="Arial Narrow"/>
                <a:ea typeface="+mn-ea"/>
                <a:cs typeface="Arial Narrow"/>
              </a:rPr>
              <a:t> </a:t>
            </a:r>
            <a:r>
              <a:rPr kumimoji="0" sz="1400" b="1" i="0" u="none" strike="noStrike" kern="1200" cap="none" spc="-7" normalizeH="0" baseline="0" noProof="0" dirty="0">
                <a:ln>
                  <a:noFill/>
                </a:ln>
                <a:solidFill>
                  <a:srgbClr val="1F3C7A"/>
                </a:solidFill>
                <a:effectLst/>
                <a:uLnTx/>
                <a:uFillTx/>
                <a:latin typeface="Arial Narrow"/>
                <a:ea typeface="+mn-ea"/>
                <a:cs typeface="Arial Narrow"/>
              </a:rPr>
              <a:t>+</a:t>
            </a:r>
            <a:r>
              <a:rPr kumimoji="0" lang="en-US" sz="1400" b="1" i="0" u="none" strike="noStrike" kern="1200" cap="none" spc="-7" normalizeH="0" baseline="0" noProof="0" dirty="0">
                <a:ln>
                  <a:noFill/>
                </a:ln>
                <a:solidFill>
                  <a:srgbClr val="1F3C7A"/>
                </a:solidFill>
                <a:effectLst/>
                <a:uLnTx/>
                <a:uFillTx/>
                <a:latin typeface="Arial Narrow"/>
                <a:ea typeface="+mn-ea"/>
                <a:cs typeface="Arial Narrow"/>
              </a:rPr>
              <a:t> </a:t>
            </a:r>
            <a:r>
              <a:rPr kumimoji="0" sz="1400" b="1" i="0" u="none" strike="noStrike" kern="1200" cap="none" spc="-7" normalizeH="0" baseline="0" noProof="0" dirty="0">
                <a:ln>
                  <a:noFill/>
                </a:ln>
                <a:solidFill>
                  <a:srgbClr val="1F3C7A"/>
                </a:solidFill>
                <a:effectLst/>
                <a:uLnTx/>
                <a:uFillTx/>
                <a:latin typeface="Arial Narrow"/>
                <a:ea typeface="+mn-ea"/>
                <a:cs typeface="Arial Narrow"/>
              </a:rPr>
              <a:t>EP</a:t>
            </a:r>
            <a:endParaRPr kumimoji="0" sz="14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6" name="object 6"/>
          <p:cNvSpPr txBox="1"/>
          <p:nvPr/>
        </p:nvSpPr>
        <p:spPr>
          <a:xfrm>
            <a:off x="10173209" y="1285511"/>
            <a:ext cx="229447" cy="233397"/>
          </a:xfrm>
          <a:prstGeom prst="rect">
            <a:avLst/>
          </a:prstGeom>
        </p:spPr>
        <p:txBody>
          <a:bodyPr vert="horz" wrap="square" lIns="0" tIns="17780" rIns="0" bIns="0" rtlCol="0">
            <a:spAutoFit/>
          </a:bodyPr>
          <a:lstStyle/>
          <a:p>
            <a:pPr marL="16933" marR="0" lvl="0" indent="0" algn="l" defTabSz="1219170" rtl="0" eaLnBrk="1" fontAlgn="auto" latinLnBrk="0" hangingPunct="1">
              <a:lnSpc>
                <a:spcPct val="100000"/>
              </a:lnSpc>
              <a:spcBef>
                <a:spcPts val="140"/>
              </a:spcBef>
              <a:spcAft>
                <a:spcPts val="0"/>
              </a:spcAft>
              <a:buClrTx/>
              <a:buSzTx/>
              <a:buFontTx/>
              <a:buNone/>
              <a:tabLst/>
              <a:defRPr/>
            </a:pPr>
            <a:r>
              <a:rPr kumimoji="0" sz="1400" b="1" i="0" u="none" strike="noStrike" kern="1200" cap="none" spc="-7" normalizeH="0" baseline="0" noProof="0" dirty="0">
                <a:ln>
                  <a:noFill/>
                </a:ln>
                <a:solidFill>
                  <a:srgbClr val="C41F3D"/>
                </a:solidFill>
                <a:effectLst/>
                <a:uLnTx/>
                <a:uFillTx/>
                <a:latin typeface="Arial Narrow"/>
                <a:ea typeface="+mn-ea"/>
                <a:cs typeface="Arial Narrow"/>
              </a:rPr>
              <a:t>EP</a:t>
            </a:r>
            <a:endParaRPr kumimoji="0" sz="14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7" name="object 7"/>
          <p:cNvSpPr txBox="1"/>
          <p:nvPr/>
        </p:nvSpPr>
        <p:spPr>
          <a:xfrm>
            <a:off x="8400457" y="1501003"/>
            <a:ext cx="1102359" cy="698482"/>
          </a:xfrm>
          <a:prstGeom prst="rect">
            <a:avLst/>
          </a:prstGeom>
        </p:spPr>
        <p:txBody>
          <a:bodyPr vert="horz" wrap="square" lIns="0" tIns="138007" rIns="0" bIns="0" rtlCol="0">
            <a:spAutoFit/>
          </a:bodyPr>
          <a:lstStyle/>
          <a:p>
            <a:pPr marL="77890" marR="0" lvl="0" indent="0" algn="l" defTabSz="1219170" rtl="0" eaLnBrk="1" fontAlgn="auto" latinLnBrk="0" hangingPunct="1">
              <a:lnSpc>
                <a:spcPct val="100000"/>
              </a:lnSpc>
              <a:spcBef>
                <a:spcPts val="1087"/>
              </a:spcBef>
              <a:spcAft>
                <a:spcPts val="0"/>
              </a:spcAft>
              <a:buClrTx/>
              <a:buSzTx/>
              <a:buFontTx/>
              <a:buNone/>
              <a:tabLst/>
              <a:defRPr/>
            </a:pPr>
            <a:r>
              <a:rPr kumimoji="0" sz="1400" b="0" i="0" u="none" strike="noStrike" kern="1200" cap="none" spc="-7" normalizeH="0" baseline="0" noProof="0" dirty="0">
                <a:ln>
                  <a:noFill/>
                </a:ln>
                <a:solidFill>
                  <a:prstClr val="black"/>
                </a:solidFill>
                <a:effectLst/>
                <a:uLnTx/>
                <a:uFillTx/>
                <a:latin typeface="Arial Narrow"/>
                <a:ea typeface="+mn-ea"/>
                <a:cs typeface="Arial Narrow"/>
              </a:rPr>
              <a:t>221/26</a:t>
            </a:r>
            <a:r>
              <a:rPr kumimoji="0" sz="1400" b="0" i="0" u="none" strike="noStrike" kern="1200" cap="none" spc="0" normalizeH="0" baseline="0" noProof="0" dirty="0">
                <a:ln>
                  <a:noFill/>
                </a:ln>
                <a:solidFill>
                  <a:prstClr val="black"/>
                </a:solidFill>
                <a:effectLst/>
                <a:uLnTx/>
                <a:uFillTx/>
                <a:latin typeface="Arial Narrow"/>
                <a:ea typeface="+mn-ea"/>
                <a:cs typeface="Arial Narrow"/>
              </a:rPr>
              <a:t>8</a:t>
            </a:r>
            <a:r>
              <a:rPr kumimoji="0" sz="1400" b="0" i="0" u="none" strike="noStrike" kern="1200" cap="none" spc="-53" normalizeH="0" baseline="0" noProof="0" dirty="0">
                <a:ln>
                  <a:noFill/>
                </a:ln>
                <a:solidFill>
                  <a:prstClr val="black"/>
                </a:solidFill>
                <a:effectLst/>
                <a:uLnTx/>
                <a:uFillTx/>
                <a:latin typeface="Arial Narrow"/>
                <a:ea typeface="+mn-ea"/>
                <a:cs typeface="Arial Narrow"/>
              </a:rPr>
              <a:t> </a:t>
            </a:r>
            <a:r>
              <a:rPr kumimoji="0" sz="1400" b="0" i="0" u="none" strike="noStrike" kern="1200" cap="none" spc="-7" normalizeH="0" baseline="0" noProof="0" dirty="0">
                <a:ln>
                  <a:noFill/>
                </a:ln>
                <a:solidFill>
                  <a:prstClr val="black"/>
                </a:solidFill>
                <a:effectLst/>
                <a:uLnTx/>
                <a:uFillTx/>
                <a:latin typeface="Arial Narrow"/>
                <a:ea typeface="+mn-ea"/>
                <a:cs typeface="Arial Narrow"/>
              </a:rPr>
              <a:t>(82.5)</a:t>
            </a:r>
            <a:endParaRPr kumimoji="0" sz="1400" b="0" i="0" u="none" strike="noStrike" kern="1200" cap="none" spc="0" normalizeH="0" baseline="0" noProof="0" dirty="0">
              <a:ln>
                <a:noFill/>
              </a:ln>
              <a:solidFill>
                <a:prstClr val="black"/>
              </a:solidFill>
              <a:effectLst/>
              <a:uLnTx/>
              <a:uFillTx/>
              <a:latin typeface="Arial Narrow"/>
              <a:ea typeface="+mn-ea"/>
              <a:cs typeface="Arial Narrow"/>
            </a:endParaRPr>
          </a:p>
          <a:p>
            <a:pPr marL="16933" marR="0" lvl="0" indent="0" algn="l" defTabSz="1219170" rtl="0" eaLnBrk="1" fontAlgn="auto" latinLnBrk="0" hangingPunct="1">
              <a:lnSpc>
                <a:spcPct val="100000"/>
              </a:lnSpc>
              <a:spcBef>
                <a:spcPts val="960"/>
              </a:spcBef>
              <a:spcAft>
                <a:spcPts val="0"/>
              </a:spcAft>
              <a:buClrTx/>
              <a:buSzTx/>
              <a:buFontTx/>
              <a:buNone/>
              <a:tabLst/>
              <a:defRPr/>
            </a:pPr>
            <a:r>
              <a:rPr kumimoji="0" sz="1400" b="0" i="0" u="none" strike="noStrike" kern="1200" cap="none" spc="-7" normalizeH="0" baseline="0" noProof="0" dirty="0">
                <a:ln>
                  <a:noFill/>
                </a:ln>
                <a:solidFill>
                  <a:prstClr val="black"/>
                </a:solidFill>
                <a:effectLst/>
                <a:uLnTx/>
                <a:uFillTx/>
                <a:latin typeface="Arial Narrow"/>
                <a:ea typeface="+mn-ea"/>
                <a:cs typeface="Arial Narrow"/>
              </a:rPr>
              <a:t>12.</a:t>
            </a:r>
            <a:r>
              <a:rPr kumimoji="0" sz="1400" b="0" i="0" u="none" strike="noStrike" kern="1200" cap="none" spc="0" normalizeH="0" baseline="0" noProof="0" dirty="0">
                <a:ln>
                  <a:noFill/>
                </a:ln>
                <a:solidFill>
                  <a:prstClr val="black"/>
                </a:solidFill>
                <a:effectLst/>
                <a:uLnTx/>
                <a:uFillTx/>
                <a:latin typeface="Arial Narrow"/>
                <a:ea typeface="+mn-ea"/>
                <a:cs typeface="Arial Narrow"/>
              </a:rPr>
              <a:t>9</a:t>
            </a:r>
            <a:r>
              <a:rPr kumimoji="0" sz="1400" b="0" i="0" u="none" strike="noStrike" kern="1200" cap="none" spc="-40" normalizeH="0" baseline="0" noProof="0" dirty="0">
                <a:ln>
                  <a:noFill/>
                </a:ln>
                <a:solidFill>
                  <a:prstClr val="black"/>
                </a:solidFill>
                <a:effectLst/>
                <a:uLnTx/>
                <a:uFillTx/>
                <a:latin typeface="Arial Narrow"/>
                <a:ea typeface="+mn-ea"/>
                <a:cs typeface="Arial Narrow"/>
              </a:rPr>
              <a:t> </a:t>
            </a:r>
            <a:r>
              <a:rPr kumimoji="0" sz="1400" b="0" i="0" u="none" strike="noStrike" kern="1200" cap="none" spc="0" normalizeH="0" baseline="0" noProof="0" dirty="0">
                <a:ln>
                  <a:noFill/>
                </a:ln>
                <a:solidFill>
                  <a:prstClr val="black"/>
                </a:solidFill>
                <a:effectLst/>
                <a:uLnTx/>
                <a:uFillTx/>
                <a:latin typeface="Arial Narrow"/>
                <a:ea typeface="+mn-ea"/>
                <a:cs typeface="Arial Narrow"/>
              </a:rPr>
              <a:t>(1</a:t>
            </a:r>
            <a:r>
              <a:rPr kumimoji="0" sz="1400" b="0" i="0" u="none" strike="noStrike" kern="1200" cap="none" spc="-7" normalizeH="0" baseline="0" noProof="0" dirty="0">
                <a:ln>
                  <a:noFill/>
                </a:ln>
                <a:solidFill>
                  <a:prstClr val="black"/>
                </a:solidFill>
                <a:effectLst/>
                <a:uLnTx/>
                <a:uFillTx/>
                <a:latin typeface="Arial Narrow"/>
                <a:ea typeface="+mn-ea"/>
                <a:cs typeface="Arial Narrow"/>
              </a:rPr>
              <a:t>1</a:t>
            </a:r>
            <a:r>
              <a:rPr kumimoji="0" sz="1400" b="0" i="0" u="none" strike="noStrike" kern="1200" cap="none" spc="0" normalizeH="0" baseline="0" noProof="0" dirty="0">
                <a:ln>
                  <a:noFill/>
                </a:ln>
                <a:solidFill>
                  <a:prstClr val="black"/>
                </a:solidFill>
                <a:effectLst/>
                <a:uLnTx/>
                <a:uFillTx/>
                <a:latin typeface="Arial Narrow"/>
                <a:ea typeface="+mn-ea"/>
                <a:cs typeface="Arial Narrow"/>
              </a:rPr>
              <a:t>.</a:t>
            </a:r>
            <a:r>
              <a:rPr kumimoji="0" sz="1400" b="0" i="0" u="none" strike="noStrike" kern="1200" cap="none" spc="-7" normalizeH="0" baseline="0" noProof="0" dirty="0">
                <a:ln>
                  <a:noFill/>
                </a:ln>
                <a:solidFill>
                  <a:prstClr val="black"/>
                </a:solidFill>
                <a:effectLst/>
                <a:uLnTx/>
                <a:uFillTx/>
                <a:latin typeface="Arial Narrow"/>
                <a:ea typeface="+mn-ea"/>
                <a:cs typeface="Arial Narrow"/>
              </a:rPr>
              <a:t>3</a:t>
            </a:r>
            <a:r>
              <a:rPr kumimoji="0" lang="en-US" sz="1400" b="0" i="0" u="none" strike="noStrike" kern="1200" cap="none" spc="-7" normalizeH="0" baseline="0" noProof="0" dirty="0">
                <a:ln>
                  <a:noFill/>
                </a:ln>
                <a:solidFill>
                  <a:prstClr val="black"/>
                </a:solidFill>
                <a:effectLst/>
                <a:uLnTx/>
                <a:uFillTx/>
                <a:latin typeface="Arial Narrow"/>
                <a:ea typeface="+mn-ea"/>
                <a:cs typeface="Arial Narrow"/>
              </a:rPr>
              <a:t>-</a:t>
            </a:r>
            <a:r>
              <a:rPr kumimoji="0" sz="1400" b="0" i="0" u="none" strike="noStrike" kern="1200" cap="none" spc="-7" normalizeH="0" baseline="0" noProof="0" dirty="0">
                <a:ln>
                  <a:noFill/>
                </a:ln>
                <a:solidFill>
                  <a:prstClr val="black"/>
                </a:solidFill>
                <a:effectLst/>
                <a:uLnTx/>
                <a:uFillTx/>
                <a:latin typeface="Arial Narrow"/>
                <a:ea typeface="+mn-ea"/>
                <a:cs typeface="Arial Narrow"/>
              </a:rPr>
              <a:t>14.7)</a:t>
            </a:r>
            <a:endParaRPr kumimoji="0" sz="14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8" name="object 8"/>
          <p:cNvSpPr txBox="1"/>
          <p:nvPr/>
        </p:nvSpPr>
        <p:spPr>
          <a:xfrm>
            <a:off x="9776968" y="1501003"/>
            <a:ext cx="1021080" cy="698482"/>
          </a:xfrm>
          <a:prstGeom prst="rect">
            <a:avLst/>
          </a:prstGeom>
        </p:spPr>
        <p:txBody>
          <a:bodyPr vert="horz" wrap="square" lIns="0" tIns="138007" rIns="0" bIns="0" rtlCol="0">
            <a:spAutoFit/>
          </a:bodyPr>
          <a:lstStyle/>
          <a:p>
            <a:pPr marL="38944" marR="0" lvl="0" indent="0" algn="l" defTabSz="1219170" rtl="0" eaLnBrk="1" fontAlgn="auto" latinLnBrk="0" hangingPunct="1">
              <a:lnSpc>
                <a:spcPct val="100000"/>
              </a:lnSpc>
              <a:spcBef>
                <a:spcPts val="1087"/>
              </a:spcBef>
              <a:spcAft>
                <a:spcPts val="0"/>
              </a:spcAft>
              <a:buClrTx/>
              <a:buSzTx/>
              <a:buFontTx/>
              <a:buNone/>
              <a:tabLst/>
              <a:defRPr/>
            </a:pPr>
            <a:r>
              <a:rPr kumimoji="0" sz="1400" b="0" i="0" u="none" strike="noStrike" kern="1200" cap="none" spc="-7" normalizeH="0" baseline="0" noProof="0" dirty="0">
                <a:ln>
                  <a:noFill/>
                </a:ln>
                <a:solidFill>
                  <a:prstClr val="black"/>
                </a:solidFill>
                <a:effectLst/>
                <a:uLnTx/>
                <a:uFillTx/>
                <a:latin typeface="Arial Narrow"/>
                <a:ea typeface="+mn-ea"/>
                <a:cs typeface="Arial Narrow"/>
              </a:rPr>
              <a:t>248/26</a:t>
            </a:r>
            <a:r>
              <a:rPr kumimoji="0" sz="1400" b="0" i="0" u="none" strike="noStrike" kern="1200" cap="none" spc="0" normalizeH="0" baseline="0" noProof="0" dirty="0">
                <a:ln>
                  <a:noFill/>
                </a:ln>
                <a:solidFill>
                  <a:prstClr val="black"/>
                </a:solidFill>
                <a:effectLst/>
                <a:uLnTx/>
                <a:uFillTx/>
                <a:latin typeface="Arial Narrow"/>
                <a:ea typeface="+mn-ea"/>
                <a:cs typeface="Arial Narrow"/>
              </a:rPr>
              <a:t>9</a:t>
            </a:r>
            <a:r>
              <a:rPr kumimoji="0" sz="1400" b="0" i="0" u="none" strike="noStrike" kern="1200" cap="none" spc="-53" normalizeH="0" baseline="0" noProof="0" dirty="0">
                <a:ln>
                  <a:noFill/>
                </a:ln>
                <a:solidFill>
                  <a:prstClr val="black"/>
                </a:solidFill>
                <a:effectLst/>
                <a:uLnTx/>
                <a:uFillTx/>
                <a:latin typeface="Arial Narrow"/>
                <a:ea typeface="+mn-ea"/>
                <a:cs typeface="Arial Narrow"/>
              </a:rPr>
              <a:t> </a:t>
            </a:r>
            <a:r>
              <a:rPr kumimoji="0" sz="1400" b="0" i="0" u="none" strike="noStrike" kern="1200" cap="none" spc="-7" normalizeH="0" baseline="0" noProof="0" dirty="0">
                <a:ln>
                  <a:noFill/>
                </a:ln>
                <a:solidFill>
                  <a:prstClr val="black"/>
                </a:solidFill>
                <a:effectLst/>
                <a:uLnTx/>
                <a:uFillTx/>
                <a:latin typeface="Arial Narrow"/>
                <a:ea typeface="+mn-ea"/>
                <a:cs typeface="Arial Narrow"/>
              </a:rPr>
              <a:t>(92.2)</a:t>
            </a:r>
            <a:endParaRPr kumimoji="0" sz="1400" b="0" i="0" u="none" strike="noStrike" kern="1200" cap="none" spc="0" normalizeH="0" baseline="0" noProof="0" dirty="0">
              <a:ln>
                <a:noFill/>
              </a:ln>
              <a:solidFill>
                <a:prstClr val="black"/>
              </a:solidFill>
              <a:effectLst/>
              <a:uLnTx/>
              <a:uFillTx/>
              <a:latin typeface="Arial Narrow"/>
              <a:ea typeface="+mn-ea"/>
              <a:cs typeface="Arial Narrow"/>
            </a:endParaRPr>
          </a:p>
          <a:p>
            <a:pPr marL="16933" marR="0" lvl="0" indent="0" algn="l" defTabSz="1219170" rtl="0" eaLnBrk="1" fontAlgn="auto" latinLnBrk="0" hangingPunct="1">
              <a:lnSpc>
                <a:spcPct val="100000"/>
              </a:lnSpc>
              <a:spcBef>
                <a:spcPts val="960"/>
              </a:spcBef>
              <a:spcAft>
                <a:spcPts val="0"/>
              </a:spcAft>
              <a:buClrTx/>
              <a:buSzTx/>
              <a:buFontTx/>
              <a:buNone/>
              <a:tabLst/>
              <a:defRPr/>
            </a:pPr>
            <a:r>
              <a:rPr kumimoji="0" sz="1400" b="0" i="0" u="none" strike="noStrike" kern="1200" cap="none" spc="-7" normalizeH="0" baseline="0" noProof="0" dirty="0">
                <a:ln>
                  <a:noFill/>
                </a:ln>
                <a:solidFill>
                  <a:prstClr val="black"/>
                </a:solidFill>
                <a:effectLst/>
                <a:uLnTx/>
                <a:uFillTx/>
                <a:latin typeface="Arial Narrow"/>
                <a:ea typeface="+mn-ea"/>
                <a:cs typeface="Arial Narrow"/>
              </a:rPr>
              <a:t>10.</a:t>
            </a:r>
            <a:r>
              <a:rPr kumimoji="0" sz="1400" b="0" i="0" u="none" strike="noStrike" kern="1200" cap="none" spc="0" normalizeH="0" baseline="0" noProof="0" dirty="0">
                <a:ln>
                  <a:noFill/>
                </a:ln>
                <a:solidFill>
                  <a:prstClr val="black"/>
                </a:solidFill>
                <a:effectLst/>
                <a:uLnTx/>
                <a:uFillTx/>
                <a:latin typeface="Arial Narrow"/>
                <a:ea typeface="+mn-ea"/>
                <a:cs typeface="Arial Narrow"/>
              </a:rPr>
              <a:t>5</a:t>
            </a:r>
            <a:r>
              <a:rPr kumimoji="0" sz="1400" b="0" i="0" u="none" strike="noStrike" kern="1200" cap="none" spc="-40" normalizeH="0" baseline="0" noProof="0" dirty="0">
                <a:ln>
                  <a:noFill/>
                </a:ln>
                <a:solidFill>
                  <a:prstClr val="black"/>
                </a:solidFill>
                <a:effectLst/>
                <a:uLnTx/>
                <a:uFillTx/>
                <a:latin typeface="Arial Narrow"/>
                <a:ea typeface="+mn-ea"/>
                <a:cs typeface="Arial Narrow"/>
              </a:rPr>
              <a:t> </a:t>
            </a:r>
            <a:r>
              <a:rPr kumimoji="0" sz="1400" b="0" i="0" u="none" strike="noStrike" kern="1200" cap="none" spc="0" normalizeH="0" baseline="0" noProof="0" dirty="0">
                <a:ln>
                  <a:noFill/>
                </a:ln>
                <a:solidFill>
                  <a:prstClr val="black"/>
                </a:solidFill>
                <a:effectLst/>
                <a:uLnTx/>
                <a:uFillTx/>
                <a:latin typeface="Arial Narrow"/>
                <a:ea typeface="+mn-ea"/>
                <a:cs typeface="Arial Narrow"/>
              </a:rPr>
              <a:t>(9.</a:t>
            </a:r>
            <a:r>
              <a:rPr kumimoji="0" sz="1400" b="0" i="0" u="none" strike="noStrike" kern="1200" cap="none" spc="-7" normalizeH="0" baseline="0" noProof="0" dirty="0">
                <a:ln>
                  <a:noFill/>
                </a:ln>
                <a:solidFill>
                  <a:prstClr val="black"/>
                </a:solidFill>
                <a:effectLst/>
                <a:uLnTx/>
                <a:uFillTx/>
                <a:latin typeface="Arial Narrow"/>
                <a:ea typeface="+mn-ea"/>
                <a:cs typeface="Arial Narrow"/>
              </a:rPr>
              <a:t>3</a:t>
            </a:r>
            <a:r>
              <a:rPr kumimoji="0" lang="en-US" sz="1400" b="0" i="0" u="none" strike="noStrike" kern="1200" cap="none" spc="-7" normalizeH="0" baseline="0" noProof="0" dirty="0">
                <a:ln>
                  <a:noFill/>
                </a:ln>
                <a:solidFill>
                  <a:prstClr val="black"/>
                </a:solidFill>
                <a:effectLst/>
                <a:uLnTx/>
                <a:uFillTx/>
                <a:latin typeface="Arial Narrow"/>
                <a:ea typeface="+mn-ea"/>
                <a:cs typeface="Arial Narrow"/>
              </a:rPr>
              <a:t>-</a:t>
            </a:r>
            <a:r>
              <a:rPr kumimoji="0" sz="1400" b="0" i="0" u="none" strike="noStrike" kern="1200" cap="none" spc="-7" normalizeH="0" baseline="0" noProof="0" dirty="0">
                <a:ln>
                  <a:noFill/>
                </a:ln>
                <a:solidFill>
                  <a:prstClr val="black"/>
                </a:solidFill>
                <a:effectLst/>
                <a:uLnTx/>
                <a:uFillTx/>
                <a:latin typeface="Arial Narrow"/>
                <a:ea typeface="+mn-ea"/>
                <a:cs typeface="Arial Narrow"/>
              </a:rPr>
              <a:t>11.2)</a:t>
            </a:r>
            <a:endParaRPr kumimoji="0" sz="14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9" name="object 9"/>
          <p:cNvSpPr txBox="1"/>
          <p:nvPr/>
        </p:nvSpPr>
        <p:spPr>
          <a:xfrm>
            <a:off x="6417563" y="1501004"/>
            <a:ext cx="1544320" cy="1042166"/>
          </a:xfrm>
          <a:prstGeom prst="rect">
            <a:avLst/>
          </a:prstGeom>
        </p:spPr>
        <p:txBody>
          <a:bodyPr vert="horz" wrap="square" lIns="0" tIns="138007" rIns="0" bIns="0" rtlCol="0">
            <a:spAutoFit/>
          </a:bodyPr>
          <a:lstStyle/>
          <a:p>
            <a:pPr marL="16933" marR="0" lvl="0" indent="0" algn="l" defTabSz="1219170" rtl="0" eaLnBrk="1" fontAlgn="auto" latinLnBrk="0" hangingPunct="1">
              <a:lnSpc>
                <a:spcPct val="100000"/>
              </a:lnSpc>
              <a:spcBef>
                <a:spcPts val="1087"/>
              </a:spcBef>
              <a:spcAft>
                <a:spcPts val="0"/>
              </a:spcAft>
              <a:buClrTx/>
              <a:buSzTx/>
              <a:buFontTx/>
              <a:buNone/>
              <a:tabLst/>
              <a:defRPr/>
            </a:pPr>
            <a:r>
              <a:rPr kumimoji="0" sz="1400" b="0" i="0" u="none" strike="noStrike" kern="1200" cap="none" spc="-7" normalizeH="0" baseline="0" noProof="0" dirty="0">
                <a:ln>
                  <a:noFill/>
                </a:ln>
                <a:solidFill>
                  <a:prstClr val="black"/>
                </a:solidFill>
                <a:effectLst/>
                <a:uLnTx/>
                <a:uFillTx/>
                <a:latin typeface="Arial Narrow"/>
                <a:ea typeface="+mn-ea"/>
                <a:cs typeface="Arial Narrow"/>
              </a:rPr>
              <a:t>Events,</a:t>
            </a:r>
            <a:r>
              <a:rPr kumimoji="0" sz="1400" b="0" i="0" u="none" strike="noStrike" kern="1200" cap="none" spc="-67" normalizeH="0" baseline="0" noProof="0" dirty="0">
                <a:ln>
                  <a:noFill/>
                </a:ln>
                <a:solidFill>
                  <a:prstClr val="black"/>
                </a:solidFill>
                <a:effectLst/>
                <a:uLnTx/>
                <a:uFillTx/>
                <a:latin typeface="Arial Narrow"/>
                <a:ea typeface="+mn-ea"/>
                <a:cs typeface="Arial Narrow"/>
              </a:rPr>
              <a:t> </a:t>
            </a:r>
            <a:r>
              <a:rPr kumimoji="0" sz="1400" b="0" i="0" u="none" strike="noStrike" kern="1200" cap="none" spc="-7" normalizeH="0" baseline="0" noProof="0" dirty="0">
                <a:ln>
                  <a:noFill/>
                </a:ln>
                <a:solidFill>
                  <a:prstClr val="black"/>
                </a:solidFill>
                <a:effectLst/>
                <a:uLnTx/>
                <a:uFillTx/>
                <a:latin typeface="Arial Narrow"/>
                <a:ea typeface="+mn-ea"/>
                <a:cs typeface="Arial Narrow"/>
              </a:rPr>
              <a:t>n/N</a:t>
            </a:r>
            <a:r>
              <a:rPr kumimoji="0" sz="1400" b="0" i="0" u="none" strike="noStrike" kern="1200" cap="none" spc="-27" normalizeH="0" baseline="0" noProof="0" dirty="0">
                <a:ln>
                  <a:noFill/>
                </a:ln>
                <a:solidFill>
                  <a:prstClr val="black"/>
                </a:solidFill>
                <a:effectLst/>
                <a:uLnTx/>
                <a:uFillTx/>
                <a:latin typeface="Arial Narrow"/>
                <a:ea typeface="+mn-ea"/>
                <a:cs typeface="Arial Narrow"/>
              </a:rPr>
              <a:t> </a:t>
            </a:r>
            <a:r>
              <a:rPr kumimoji="0" sz="1400" b="0" i="0" u="none" strike="noStrike" kern="1200" cap="none" spc="0" normalizeH="0" baseline="0" noProof="0" dirty="0">
                <a:ln>
                  <a:noFill/>
                </a:ln>
                <a:solidFill>
                  <a:prstClr val="black"/>
                </a:solidFill>
                <a:effectLst/>
                <a:uLnTx/>
                <a:uFillTx/>
                <a:latin typeface="Arial Narrow"/>
                <a:ea typeface="+mn-ea"/>
                <a:cs typeface="Arial Narrow"/>
              </a:rPr>
              <a:t>(%)</a:t>
            </a:r>
            <a:endParaRPr kumimoji="0" sz="1400" b="0" i="0" u="none" strike="noStrike" kern="1200" cap="none" spc="0" normalizeH="0" baseline="0" noProof="0">
              <a:ln>
                <a:noFill/>
              </a:ln>
              <a:solidFill>
                <a:prstClr val="black"/>
              </a:solidFill>
              <a:effectLst/>
              <a:uLnTx/>
              <a:uFillTx/>
              <a:latin typeface="Arial Narrow"/>
              <a:ea typeface="+mn-ea"/>
              <a:cs typeface="Arial Narrow"/>
            </a:endParaRPr>
          </a:p>
          <a:p>
            <a:pPr marL="16933" marR="0" lvl="0" indent="0" algn="l" defTabSz="1219170" rtl="0" eaLnBrk="1" fontAlgn="auto" latinLnBrk="0" hangingPunct="1">
              <a:lnSpc>
                <a:spcPct val="100000"/>
              </a:lnSpc>
              <a:spcBef>
                <a:spcPts val="960"/>
              </a:spcBef>
              <a:spcAft>
                <a:spcPts val="0"/>
              </a:spcAft>
              <a:buClrTx/>
              <a:buSzTx/>
              <a:buFontTx/>
              <a:buNone/>
              <a:tabLst/>
              <a:defRPr/>
            </a:pPr>
            <a:r>
              <a:rPr kumimoji="0" sz="1400" b="1" i="0" u="none" strike="noStrike" kern="1200" cap="none" spc="-7" normalizeH="0" baseline="0" noProof="0" dirty="0">
                <a:ln>
                  <a:noFill/>
                </a:ln>
                <a:solidFill>
                  <a:srgbClr val="0F1212"/>
                </a:solidFill>
                <a:effectLst/>
                <a:uLnTx/>
                <a:uFillTx/>
                <a:latin typeface="Arial Narrow"/>
                <a:ea typeface="+mn-ea"/>
                <a:cs typeface="Arial Narrow"/>
              </a:rPr>
              <a:t>mOS</a:t>
            </a:r>
            <a:r>
              <a:rPr kumimoji="0" sz="1400" b="0" i="0" u="none" strike="noStrike" kern="1200" cap="none" spc="-7" normalizeH="0" baseline="0" noProof="0" dirty="0">
                <a:ln>
                  <a:noFill/>
                </a:ln>
                <a:solidFill>
                  <a:srgbClr val="0F1212"/>
                </a:solidFill>
                <a:effectLst/>
                <a:uLnTx/>
                <a:uFillTx/>
                <a:latin typeface="Arial Narrow"/>
                <a:ea typeface="+mn-ea"/>
                <a:cs typeface="Arial Narrow"/>
              </a:rPr>
              <a:t>,</a:t>
            </a:r>
            <a:r>
              <a:rPr kumimoji="0" sz="1400" b="0" i="0" u="none" strike="noStrike" kern="1200" cap="none" spc="-47" normalizeH="0" baseline="0" noProof="0" dirty="0">
                <a:ln>
                  <a:noFill/>
                </a:ln>
                <a:solidFill>
                  <a:srgbClr val="0F1212"/>
                </a:solidFill>
                <a:effectLst/>
                <a:uLnTx/>
                <a:uFillTx/>
                <a:latin typeface="Arial Narrow"/>
                <a:ea typeface="+mn-ea"/>
                <a:cs typeface="Arial Narrow"/>
              </a:rPr>
              <a:t> </a:t>
            </a:r>
            <a:r>
              <a:rPr kumimoji="0" sz="1400" b="0" i="0" u="none" strike="noStrike" kern="1200" cap="none" spc="0" normalizeH="0" baseline="0" noProof="0" dirty="0">
                <a:ln>
                  <a:noFill/>
                </a:ln>
                <a:solidFill>
                  <a:srgbClr val="0F1212"/>
                </a:solidFill>
                <a:effectLst/>
                <a:uLnTx/>
                <a:uFillTx/>
                <a:latin typeface="Arial Narrow"/>
                <a:ea typeface="+mn-ea"/>
                <a:cs typeface="Arial Narrow"/>
              </a:rPr>
              <a:t>months</a:t>
            </a:r>
            <a:r>
              <a:rPr kumimoji="0" sz="1400" b="0" i="0" u="none" strike="noStrike" kern="1200" cap="none" spc="-80" normalizeH="0" baseline="0" noProof="0" dirty="0">
                <a:ln>
                  <a:noFill/>
                </a:ln>
                <a:solidFill>
                  <a:srgbClr val="0F1212"/>
                </a:solidFill>
                <a:effectLst/>
                <a:uLnTx/>
                <a:uFillTx/>
                <a:latin typeface="Arial Narrow"/>
                <a:ea typeface="+mn-ea"/>
                <a:cs typeface="Arial Narrow"/>
              </a:rPr>
              <a:t> </a:t>
            </a:r>
            <a:r>
              <a:rPr kumimoji="0" sz="1400" b="0" i="0" u="none" strike="noStrike" kern="1200" cap="none" spc="0" normalizeH="0" baseline="0" noProof="0" dirty="0">
                <a:ln>
                  <a:noFill/>
                </a:ln>
                <a:solidFill>
                  <a:srgbClr val="0F1212"/>
                </a:solidFill>
                <a:effectLst/>
                <a:uLnTx/>
                <a:uFillTx/>
                <a:latin typeface="Arial Narrow"/>
                <a:ea typeface="+mn-ea"/>
                <a:cs typeface="Arial Narrow"/>
              </a:rPr>
              <a:t>(95%</a:t>
            </a:r>
            <a:r>
              <a:rPr kumimoji="0" sz="1400" b="0" i="0" u="none" strike="noStrike" kern="1200" cap="none" spc="-47" normalizeH="0" baseline="0" noProof="0" dirty="0">
                <a:ln>
                  <a:noFill/>
                </a:ln>
                <a:solidFill>
                  <a:srgbClr val="0F1212"/>
                </a:solidFill>
                <a:effectLst/>
                <a:uLnTx/>
                <a:uFillTx/>
                <a:latin typeface="Arial Narrow"/>
                <a:ea typeface="+mn-ea"/>
                <a:cs typeface="Arial Narrow"/>
              </a:rPr>
              <a:t> </a:t>
            </a:r>
            <a:r>
              <a:rPr kumimoji="0" sz="1400" b="0" i="0" u="none" strike="noStrike" kern="1200" cap="none" spc="0" normalizeH="0" baseline="0" noProof="0" dirty="0">
                <a:ln>
                  <a:noFill/>
                </a:ln>
                <a:solidFill>
                  <a:srgbClr val="0F1212"/>
                </a:solidFill>
                <a:effectLst/>
                <a:uLnTx/>
                <a:uFillTx/>
                <a:latin typeface="Arial Narrow"/>
                <a:ea typeface="+mn-ea"/>
                <a:cs typeface="Arial Narrow"/>
              </a:rPr>
              <a:t>CI)</a:t>
            </a:r>
            <a:endParaRPr kumimoji="0" sz="1400" b="0" i="0" u="none" strike="noStrike" kern="1200" cap="none" spc="0" normalizeH="0" baseline="0" noProof="0">
              <a:ln>
                <a:noFill/>
              </a:ln>
              <a:solidFill>
                <a:prstClr val="black"/>
              </a:solidFill>
              <a:effectLst/>
              <a:uLnTx/>
              <a:uFillTx/>
              <a:latin typeface="Arial Narrow"/>
              <a:ea typeface="+mn-ea"/>
              <a:cs typeface="Arial Narrow"/>
            </a:endParaRPr>
          </a:p>
          <a:p>
            <a:pPr marL="16933" marR="0" lvl="0" indent="0" algn="l" defTabSz="1219170" rtl="0" eaLnBrk="1" fontAlgn="auto" latinLnBrk="0" hangingPunct="1">
              <a:lnSpc>
                <a:spcPct val="100000"/>
              </a:lnSpc>
              <a:spcBef>
                <a:spcPts val="960"/>
              </a:spcBef>
              <a:spcAft>
                <a:spcPts val="0"/>
              </a:spcAft>
              <a:buClrTx/>
              <a:buSzTx/>
              <a:buFontTx/>
              <a:buNone/>
              <a:tabLst/>
              <a:defRPr/>
            </a:pPr>
            <a:r>
              <a:rPr kumimoji="0" sz="1400" b="1" i="0" u="none" strike="noStrike" kern="1200" cap="none" spc="0" normalizeH="0" baseline="0" noProof="0" dirty="0">
                <a:ln>
                  <a:noFill/>
                </a:ln>
                <a:solidFill>
                  <a:srgbClr val="0F1212"/>
                </a:solidFill>
                <a:effectLst/>
                <a:uLnTx/>
                <a:uFillTx/>
                <a:latin typeface="Arial Narrow"/>
                <a:ea typeface="+mn-ea"/>
                <a:cs typeface="Arial Narrow"/>
              </a:rPr>
              <a:t>HR</a:t>
            </a:r>
            <a:r>
              <a:rPr kumimoji="0" sz="1400" b="1" i="0" u="none" strike="noStrike" kern="1200" cap="none" spc="-47" normalizeH="0" baseline="0" noProof="0" dirty="0">
                <a:ln>
                  <a:noFill/>
                </a:ln>
                <a:solidFill>
                  <a:srgbClr val="0F1212"/>
                </a:solidFill>
                <a:effectLst/>
                <a:uLnTx/>
                <a:uFillTx/>
                <a:latin typeface="Arial Narrow"/>
                <a:ea typeface="+mn-ea"/>
                <a:cs typeface="Arial Narrow"/>
              </a:rPr>
              <a:t> </a:t>
            </a:r>
            <a:r>
              <a:rPr kumimoji="0" sz="1400" b="0" i="0" u="none" strike="noStrike" kern="1200" cap="none" spc="0" normalizeH="0" baseline="0" noProof="0" dirty="0">
                <a:ln>
                  <a:noFill/>
                </a:ln>
                <a:solidFill>
                  <a:srgbClr val="0F1212"/>
                </a:solidFill>
                <a:effectLst/>
                <a:uLnTx/>
                <a:uFillTx/>
                <a:latin typeface="Arial Narrow"/>
                <a:ea typeface="+mn-ea"/>
                <a:cs typeface="Arial Narrow"/>
              </a:rPr>
              <a:t>(95%</a:t>
            </a:r>
            <a:r>
              <a:rPr kumimoji="0" sz="1400" b="0" i="0" u="none" strike="noStrike" kern="1200" cap="none" spc="-67" normalizeH="0" baseline="0" noProof="0" dirty="0">
                <a:ln>
                  <a:noFill/>
                </a:ln>
                <a:solidFill>
                  <a:srgbClr val="0F1212"/>
                </a:solidFill>
                <a:effectLst/>
                <a:uLnTx/>
                <a:uFillTx/>
                <a:latin typeface="Arial Narrow"/>
                <a:ea typeface="+mn-ea"/>
                <a:cs typeface="Arial Narrow"/>
              </a:rPr>
              <a:t> </a:t>
            </a:r>
            <a:r>
              <a:rPr kumimoji="0" sz="1400" b="0" i="0" u="none" strike="noStrike" kern="1200" cap="none" spc="0" normalizeH="0" baseline="0" noProof="0" dirty="0">
                <a:ln>
                  <a:noFill/>
                </a:ln>
                <a:solidFill>
                  <a:srgbClr val="0F1212"/>
                </a:solidFill>
                <a:effectLst/>
                <a:uLnTx/>
                <a:uFillTx/>
                <a:latin typeface="Arial Narrow"/>
                <a:ea typeface="+mn-ea"/>
                <a:cs typeface="Arial Narrow"/>
              </a:rPr>
              <a:t>CI)</a:t>
            </a:r>
            <a:endParaRPr kumimoji="0" sz="14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10" name="object 10"/>
          <p:cNvSpPr txBox="1"/>
          <p:nvPr/>
        </p:nvSpPr>
        <p:spPr>
          <a:xfrm>
            <a:off x="6417564" y="2627544"/>
            <a:ext cx="1085425" cy="233397"/>
          </a:xfrm>
          <a:prstGeom prst="rect">
            <a:avLst/>
          </a:prstGeom>
        </p:spPr>
        <p:txBody>
          <a:bodyPr vert="horz" wrap="square" lIns="0" tIns="17780" rIns="0" bIns="0" rtlCol="0">
            <a:spAutoFit/>
          </a:bodyPr>
          <a:lstStyle/>
          <a:p>
            <a:pPr marL="16933" marR="0" lvl="0" indent="0" algn="l" defTabSz="1219170" rtl="0" eaLnBrk="1" fontAlgn="auto" latinLnBrk="0" hangingPunct="1">
              <a:lnSpc>
                <a:spcPct val="100000"/>
              </a:lnSpc>
              <a:spcBef>
                <a:spcPts val="140"/>
              </a:spcBef>
              <a:spcAft>
                <a:spcPts val="0"/>
              </a:spcAft>
              <a:buClrTx/>
              <a:buSzTx/>
              <a:buFontTx/>
              <a:buNone/>
              <a:tabLst/>
              <a:defRPr/>
            </a:pPr>
            <a:r>
              <a:rPr kumimoji="0" sz="1400" b="0" i="0" u="none" strike="noStrike" kern="1200" cap="none" spc="-7" normalizeH="0" baseline="0" noProof="0" dirty="0">
                <a:ln>
                  <a:noFill/>
                </a:ln>
                <a:solidFill>
                  <a:srgbClr val="0F1212"/>
                </a:solidFill>
                <a:effectLst/>
                <a:uLnTx/>
                <a:uFillTx/>
                <a:latin typeface="Arial Narrow"/>
                <a:ea typeface="+mn-ea"/>
                <a:cs typeface="Arial Narrow"/>
              </a:rPr>
              <a:t>Nomina</a:t>
            </a:r>
            <a:r>
              <a:rPr kumimoji="0" sz="1400" b="0" i="0" u="none" strike="noStrike" kern="1200" cap="none" spc="0" normalizeH="0" baseline="0" noProof="0" dirty="0">
                <a:ln>
                  <a:noFill/>
                </a:ln>
                <a:solidFill>
                  <a:srgbClr val="0F1212"/>
                </a:solidFill>
                <a:effectLst/>
                <a:uLnTx/>
                <a:uFillTx/>
                <a:latin typeface="Arial Narrow"/>
                <a:ea typeface="+mn-ea"/>
                <a:cs typeface="Arial Narrow"/>
              </a:rPr>
              <a:t>l</a:t>
            </a:r>
            <a:r>
              <a:rPr kumimoji="0" sz="1400" b="0" i="0" u="none" strike="noStrike" kern="1200" cap="none" spc="-53" normalizeH="0" baseline="0" noProof="0" dirty="0">
                <a:ln>
                  <a:noFill/>
                </a:ln>
                <a:solidFill>
                  <a:srgbClr val="0F1212"/>
                </a:solidFill>
                <a:effectLst/>
                <a:uLnTx/>
                <a:uFillTx/>
                <a:latin typeface="Arial Narrow"/>
                <a:ea typeface="+mn-ea"/>
                <a:cs typeface="Arial Narrow"/>
              </a:rPr>
              <a:t> </a:t>
            </a:r>
            <a:r>
              <a:rPr kumimoji="0" lang="en-US" sz="1400" b="0" i="1" u="none" strike="noStrike" kern="1200" cap="none" spc="-7" normalizeH="0" baseline="0" noProof="0" dirty="0">
                <a:ln>
                  <a:noFill/>
                </a:ln>
                <a:solidFill>
                  <a:srgbClr val="0F1212"/>
                </a:solidFill>
                <a:effectLst/>
                <a:uLnTx/>
                <a:uFillTx/>
                <a:latin typeface="Arial Narrow"/>
                <a:ea typeface="+mn-ea"/>
                <a:cs typeface="Arial Narrow"/>
              </a:rPr>
              <a:t>P </a:t>
            </a:r>
            <a:r>
              <a:rPr kumimoji="0" sz="1400" b="0" i="0" u="none" strike="noStrike" kern="1200" cap="none" spc="-7" normalizeH="0" baseline="0" noProof="0" dirty="0">
                <a:ln>
                  <a:noFill/>
                </a:ln>
                <a:solidFill>
                  <a:srgbClr val="0F1212"/>
                </a:solidFill>
                <a:effectLst/>
                <a:uLnTx/>
                <a:uFillTx/>
                <a:latin typeface="Arial Narrow"/>
                <a:ea typeface="+mn-ea"/>
                <a:cs typeface="Arial Narrow"/>
              </a:rPr>
              <a:t>value</a:t>
            </a:r>
            <a:endParaRPr kumimoji="0" sz="14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1" name="object 11"/>
          <p:cNvSpPr txBox="1"/>
          <p:nvPr/>
        </p:nvSpPr>
        <p:spPr>
          <a:xfrm>
            <a:off x="9064922" y="2171565"/>
            <a:ext cx="1103207" cy="698482"/>
          </a:xfrm>
          <a:prstGeom prst="rect">
            <a:avLst/>
          </a:prstGeom>
        </p:spPr>
        <p:txBody>
          <a:bodyPr vert="horz" wrap="square" lIns="0" tIns="138007" rIns="0" bIns="0" rtlCol="0">
            <a:spAutoFit/>
          </a:bodyPr>
          <a:lstStyle/>
          <a:p>
            <a:pPr marL="0" marR="0" lvl="0" indent="0" algn="ctr" defTabSz="1219170" rtl="0" eaLnBrk="1" fontAlgn="auto" latinLnBrk="0" hangingPunct="1">
              <a:lnSpc>
                <a:spcPct val="100000"/>
              </a:lnSpc>
              <a:spcBef>
                <a:spcPts val="1087"/>
              </a:spcBef>
              <a:spcAft>
                <a:spcPts val="0"/>
              </a:spcAft>
              <a:buClrTx/>
              <a:buSzTx/>
              <a:buFontTx/>
              <a:buNone/>
              <a:tabLst/>
              <a:defRPr/>
            </a:pPr>
            <a:r>
              <a:rPr kumimoji="0" sz="1400" b="0" i="0" u="none" strike="noStrike" kern="1200" cap="none" spc="-7" normalizeH="0" baseline="0" noProof="0" dirty="0">
                <a:ln>
                  <a:noFill/>
                </a:ln>
                <a:solidFill>
                  <a:prstClr val="black"/>
                </a:solidFill>
                <a:effectLst/>
                <a:uLnTx/>
                <a:uFillTx/>
                <a:latin typeface="Arial Narrow"/>
                <a:ea typeface="+mn-ea"/>
                <a:cs typeface="Arial Narrow"/>
              </a:rPr>
              <a:t>0.71</a:t>
            </a:r>
            <a:r>
              <a:rPr kumimoji="0" sz="1400" b="0" i="0" u="none" strike="noStrike" kern="1200" cap="none" spc="-67" normalizeH="0" baseline="0" noProof="0" dirty="0">
                <a:ln>
                  <a:noFill/>
                </a:ln>
                <a:solidFill>
                  <a:prstClr val="black"/>
                </a:solidFill>
                <a:effectLst/>
                <a:uLnTx/>
                <a:uFillTx/>
                <a:latin typeface="Arial Narrow"/>
                <a:ea typeface="+mn-ea"/>
                <a:cs typeface="Arial Narrow"/>
              </a:rPr>
              <a:t> </a:t>
            </a:r>
            <a:r>
              <a:rPr kumimoji="0" sz="1400" b="0" i="0" u="none" strike="noStrike" kern="1200" cap="none" spc="-7" normalizeH="0" baseline="0" noProof="0" dirty="0">
                <a:ln>
                  <a:noFill/>
                </a:ln>
                <a:solidFill>
                  <a:prstClr val="black"/>
                </a:solidFill>
                <a:effectLst/>
                <a:uLnTx/>
                <a:uFillTx/>
                <a:latin typeface="Arial Narrow"/>
                <a:ea typeface="+mn-ea"/>
                <a:cs typeface="Arial Narrow"/>
              </a:rPr>
              <a:t>(0.60</a:t>
            </a:r>
            <a:r>
              <a:rPr kumimoji="0" lang="en-US" sz="1400" b="0" i="0" u="none" strike="noStrike" kern="1200" cap="none" spc="-7" normalizeH="0" baseline="0" noProof="0" dirty="0">
                <a:ln>
                  <a:noFill/>
                </a:ln>
                <a:solidFill>
                  <a:prstClr val="black"/>
                </a:solidFill>
                <a:effectLst/>
                <a:uLnTx/>
                <a:uFillTx/>
                <a:latin typeface="Arial Narrow"/>
                <a:ea typeface="+mn-ea"/>
                <a:cs typeface="Arial Narrow"/>
              </a:rPr>
              <a:t>-</a:t>
            </a:r>
            <a:r>
              <a:rPr kumimoji="0" sz="1400" b="0" i="0" u="none" strike="noStrike" kern="1200" cap="none" spc="-7" normalizeH="0" baseline="0" noProof="0" dirty="0">
                <a:ln>
                  <a:noFill/>
                </a:ln>
                <a:solidFill>
                  <a:prstClr val="black"/>
                </a:solidFill>
                <a:effectLst/>
                <a:uLnTx/>
                <a:uFillTx/>
                <a:latin typeface="Arial Narrow"/>
                <a:ea typeface="+mn-ea"/>
                <a:cs typeface="Arial Narrow"/>
              </a:rPr>
              <a:t>0.86)</a:t>
            </a:r>
            <a:endParaRPr kumimoji="0" sz="1400" b="0" i="0" u="none" strike="noStrike" kern="1200" cap="none" spc="0" normalizeH="0" baseline="0" noProof="0" dirty="0">
              <a:ln>
                <a:noFill/>
              </a:ln>
              <a:solidFill>
                <a:prstClr val="black"/>
              </a:solidFill>
              <a:effectLst/>
              <a:uLnTx/>
              <a:uFillTx/>
              <a:latin typeface="Arial Narrow"/>
              <a:ea typeface="+mn-ea"/>
              <a:cs typeface="Arial Narrow"/>
            </a:endParaRPr>
          </a:p>
          <a:p>
            <a:pPr marL="0" marR="30479" lvl="0" indent="0" algn="ctr" defTabSz="1219170" rtl="0" eaLnBrk="1" fontAlgn="auto" latinLnBrk="0" hangingPunct="1">
              <a:lnSpc>
                <a:spcPct val="100000"/>
              </a:lnSpc>
              <a:spcBef>
                <a:spcPts val="960"/>
              </a:spcBef>
              <a:spcAft>
                <a:spcPts val="0"/>
              </a:spcAft>
              <a:buClrTx/>
              <a:buSzTx/>
              <a:buFontTx/>
              <a:buNone/>
              <a:tabLst/>
              <a:defRPr/>
            </a:pPr>
            <a:r>
              <a:rPr kumimoji="0" sz="1400" b="0" i="0" u="none" strike="noStrike" kern="1200" cap="none" spc="-7" normalizeH="0" baseline="0" noProof="0" dirty="0">
                <a:ln>
                  <a:noFill/>
                </a:ln>
                <a:solidFill>
                  <a:prstClr val="black"/>
                </a:solidFill>
                <a:effectLst/>
                <a:uLnTx/>
                <a:uFillTx/>
                <a:latin typeface="Arial Narrow"/>
                <a:ea typeface="+mn-ea"/>
                <a:cs typeface="Arial Narrow"/>
              </a:rPr>
              <a:t>0.0003</a:t>
            </a:r>
            <a:endParaRPr kumimoji="0" sz="14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12" name="object 12"/>
          <p:cNvSpPr txBox="1">
            <a:spLocks noGrp="1"/>
          </p:cNvSpPr>
          <p:nvPr>
            <p:ph type="title"/>
          </p:nvPr>
        </p:nvSpPr>
        <p:spPr>
          <a:xfrm>
            <a:off x="584944" y="367254"/>
            <a:ext cx="11848666" cy="516552"/>
          </a:xfrm>
          <a:prstGeom prst="rect">
            <a:avLst/>
          </a:prstGeom>
        </p:spPr>
        <p:txBody>
          <a:bodyPr vert="horz" wrap="square" lIns="0" tIns="17780" rIns="0" bIns="0" rtlCol="0">
            <a:spAutoFit/>
          </a:bodyPr>
          <a:lstStyle/>
          <a:p>
            <a:pPr marL="16933">
              <a:spcBef>
                <a:spcPts val="140"/>
              </a:spcBef>
            </a:pPr>
            <a:r>
              <a:rPr lang="en-US" sz="3600" b="1" spc="-7" dirty="0"/>
              <a:t>CASPIAN</a:t>
            </a:r>
            <a:r>
              <a:rPr sz="3600" b="1" dirty="0"/>
              <a:t>:</a:t>
            </a:r>
            <a:r>
              <a:rPr sz="3600" b="1" spc="-13" dirty="0"/>
              <a:t> </a:t>
            </a:r>
            <a:r>
              <a:rPr lang="en-US" sz="3600" b="1" dirty="0"/>
              <a:t>Durvalumab/Platinum/Etoposide</a:t>
            </a:r>
            <a:endParaRPr sz="3600" b="1" dirty="0"/>
          </a:p>
        </p:txBody>
      </p:sp>
      <p:sp>
        <p:nvSpPr>
          <p:cNvPr id="13" name="object 13"/>
          <p:cNvSpPr txBox="1"/>
          <p:nvPr/>
        </p:nvSpPr>
        <p:spPr>
          <a:xfrm>
            <a:off x="4598619" y="6071768"/>
            <a:ext cx="7407114" cy="170987"/>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a:t>
            </a:r>
            <a:r>
              <a:rPr kumimoji="0" sz="1000" b="0" i="0" u="none" strike="noStrike" kern="1200" cap="none" spc="-27"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000" b="0" i="0" u="none" strike="noStrike" kern="1200" cap="none" spc="-7"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cutoff:</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000" b="0" i="0" u="none" strike="noStrike" kern="1200" cap="none" spc="-7"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March</a:t>
            </a:r>
            <a:r>
              <a:rPr kumimoji="0" lang="en-US" sz="1000" b="0" i="0" u="none" strike="noStrike" kern="1200" cap="none" spc="-7"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22,</a:t>
            </a:r>
            <a:r>
              <a:rPr kumimoji="0" sz="1000" b="0"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Paz-Ares LG, et al.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Ann </a:t>
            </a:r>
            <a:r>
              <a:rPr kumimoji="0" lang="en-US" sz="1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2021;32(</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suppl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5):S1283-S1346.</a:t>
            </a:r>
            <a:endParaRPr kumimoji="0"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bject 14"/>
          <p:cNvSpPr txBox="1"/>
          <p:nvPr/>
        </p:nvSpPr>
        <p:spPr>
          <a:xfrm>
            <a:off x="6167120" y="3051784"/>
            <a:ext cx="5347547" cy="230832"/>
          </a:xfrm>
          <a:prstGeom prst="rect">
            <a:avLst/>
          </a:prstGeom>
        </p:spPr>
        <p:txBody>
          <a:bodyPr vert="horz" wrap="square" lIns="0" tIns="0" rIns="0" bIns="0" rtlCol="0">
            <a:spAutoFit/>
          </a:bodyPr>
          <a:lstStyle/>
          <a:p>
            <a:pPr marL="0" marR="0" lvl="0" indent="0" algn="l" defTabSz="1219170" rtl="0" eaLnBrk="1" fontAlgn="auto" latinLnBrk="0" hangingPunct="1">
              <a:lnSpc>
                <a:spcPts val="1820"/>
              </a:lnSpc>
              <a:spcBef>
                <a:spcPts val="0"/>
              </a:spcBef>
              <a:spcAft>
                <a:spcPts val="0"/>
              </a:spcAft>
              <a:buClrTx/>
              <a:buSzTx/>
              <a:buFontTx/>
              <a:buNone/>
              <a:tabLst/>
              <a:defRPr/>
            </a:pPr>
            <a:r>
              <a:rPr kumimoji="0" sz="1600" b="0" i="0" u="none" strike="noStrike" kern="1200" cap="none" spc="0" normalizeH="0" baseline="0" noProof="0" dirty="0">
                <a:ln>
                  <a:noFill/>
                </a:ln>
                <a:solidFill>
                  <a:srgbClr val="0F1212"/>
                </a:solidFill>
                <a:effectLst/>
                <a:uLnTx/>
                <a:uFillTx/>
                <a:latin typeface="Arial"/>
                <a:ea typeface="+mn-ea"/>
                <a:cs typeface="Arial"/>
              </a:rPr>
              <a:t>•  </a:t>
            </a:r>
            <a:r>
              <a:rPr kumimoji="0" sz="1600" b="0" i="0" u="none" strike="noStrike" kern="1200" cap="none" spc="13" normalizeH="0" baseline="0" noProof="0" dirty="0">
                <a:ln>
                  <a:noFill/>
                </a:ln>
                <a:solidFill>
                  <a:srgbClr val="0F1212"/>
                </a:solidFill>
                <a:effectLst/>
                <a:uLnTx/>
                <a:uFillTx/>
                <a:latin typeface="Arial"/>
                <a:ea typeface="+mn-ea"/>
                <a:cs typeface="Arial"/>
              </a:rPr>
              <a:t> </a:t>
            </a:r>
            <a:r>
              <a:rPr kumimoji="0" sz="1600" b="0" i="0" u="none" strike="noStrike" kern="1200" cap="none" spc="-7" normalizeH="0" baseline="0" noProof="0" dirty="0">
                <a:ln>
                  <a:noFill/>
                </a:ln>
                <a:solidFill>
                  <a:srgbClr val="0F1212"/>
                </a:solidFill>
                <a:effectLst/>
                <a:uLnTx/>
                <a:uFillTx/>
                <a:latin typeface="Arial Narrow"/>
                <a:ea typeface="+mn-ea"/>
                <a:cs typeface="Arial Narrow"/>
              </a:rPr>
              <a:t>Median</a:t>
            </a:r>
            <a:r>
              <a:rPr kumimoji="0" sz="1600" b="0" i="0" u="none" strike="noStrike" kern="1200" cap="none" spc="7" normalizeH="0" baseline="0" noProof="0" dirty="0">
                <a:ln>
                  <a:noFill/>
                </a:ln>
                <a:solidFill>
                  <a:srgbClr val="0F1212"/>
                </a:solidFill>
                <a:effectLst/>
                <a:uLnTx/>
                <a:uFillTx/>
                <a:latin typeface="Arial Narrow"/>
                <a:ea typeface="+mn-ea"/>
                <a:cs typeface="Arial Narrow"/>
              </a:rPr>
              <a:t> </a:t>
            </a:r>
            <a:r>
              <a:rPr kumimoji="0" sz="1600" b="0" i="0" u="none" strike="noStrike" kern="1200" cap="none" spc="-7" normalizeH="0" baseline="0" noProof="0" dirty="0">
                <a:ln>
                  <a:noFill/>
                </a:ln>
                <a:solidFill>
                  <a:srgbClr val="0F1212"/>
                </a:solidFill>
                <a:effectLst/>
                <a:uLnTx/>
                <a:uFillTx/>
                <a:latin typeface="Arial Narrow"/>
                <a:ea typeface="+mn-ea"/>
                <a:cs typeface="Arial Narrow"/>
              </a:rPr>
              <a:t>follow-up in censored</a:t>
            </a:r>
            <a:r>
              <a:rPr kumimoji="0" sz="1600" b="0" i="0" u="none" strike="noStrike" kern="1200" cap="none" spc="0" normalizeH="0" baseline="0" noProof="0" dirty="0">
                <a:ln>
                  <a:noFill/>
                </a:ln>
                <a:solidFill>
                  <a:srgbClr val="0F1212"/>
                </a:solidFill>
                <a:effectLst/>
                <a:uLnTx/>
                <a:uFillTx/>
                <a:latin typeface="Arial Narrow"/>
                <a:ea typeface="+mn-ea"/>
                <a:cs typeface="Arial Narrow"/>
              </a:rPr>
              <a:t> patients:</a:t>
            </a:r>
            <a:r>
              <a:rPr kumimoji="0" sz="1600" b="0" i="0" u="none" strike="noStrike" kern="1200" cap="none" spc="-20" normalizeH="0" baseline="0" noProof="0" dirty="0">
                <a:ln>
                  <a:noFill/>
                </a:ln>
                <a:solidFill>
                  <a:srgbClr val="0F1212"/>
                </a:solidFill>
                <a:effectLst/>
                <a:uLnTx/>
                <a:uFillTx/>
                <a:latin typeface="Arial Narrow"/>
                <a:ea typeface="+mn-ea"/>
                <a:cs typeface="Arial Narrow"/>
              </a:rPr>
              <a:t> </a:t>
            </a:r>
            <a:r>
              <a:rPr kumimoji="0" sz="1600" b="0" i="0" u="none" strike="noStrike" kern="1200" cap="none" spc="0" normalizeH="0" baseline="0" noProof="0" dirty="0">
                <a:ln>
                  <a:noFill/>
                </a:ln>
                <a:solidFill>
                  <a:srgbClr val="0F1212"/>
                </a:solidFill>
                <a:effectLst/>
                <a:uLnTx/>
                <a:uFillTx/>
                <a:latin typeface="Arial Narrow"/>
                <a:ea typeface="+mn-ea"/>
                <a:cs typeface="Arial Narrow"/>
              </a:rPr>
              <a:t>39.4</a:t>
            </a:r>
            <a:r>
              <a:rPr kumimoji="0" sz="1600" b="0" i="0" u="none" strike="noStrike" kern="1200" cap="none" spc="-7" normalizeH="0" baseline="0" noProof="0" dirty="0">
                <a:ln>
                  <a:noFill/>
                </a:ln>
                <a:solidFill>
                  <a:srgbClr val="0F1212"/>
                </a:solidFill>
                <a:effectLst/>
                <a:uLnTx/>
                <a:uFillTx/>
                <a:latin typeface="Arial Narrow"/>
                <a:ea typeface="+mn-ea"/>
                <a:cs typeface="Arial Narrow"/>
              </a:rPr>
              <a:t> </a:t>
            </a:r>
            <a:r>
              <a:rPr kumimoji="0" sz="1600" b="0" i="0" u="none" strike="noStrike" kern="1200" cap="none" spc="0" normalizeH="0" baseline="0" noProof="0" dirty="0">
                <a:ln>
                  <a:noFill/>
                </a:ln>
                <a:solidFill>
                  <a:srgbClr val="0F1212"/>
                </a:solidFill>
                <a:effectLst/>
                <a:uLnTx/>
                <a:uFillTx/>
                <a:latin typeface="Arial Narrow"/>
                <a:ea typeface="+mn-ea"/>
                <a:cs typeface="Arial Narrow"/>
              </a:rPr>
              <a:t>months </a:t>
            </a:r>
            <a:r>
              <a:rPr kumimoji="0" sz="1600" b="0" i="0" u="none" strike="noStrike" kern="1200" cap="none" spc="-7" normalizeH="0" baseline="0" noProof="0" dirty="0">
                <a:ln>
                  <a:noFill/>
                </a:ln>
                <a:solidFill>
                  <a:srgbClr val="0F1212"/>
                </a:solidFill>
                <a:effectLst/>
                <a:uLnTx/>
                <a:uFillTx/>
                <a:latin typeface="Arial Narrow"/>
                <a:ea typeface="+mn-ea"/>
                <a:cs typeface="Arial Narrow"/>
              </a:rPr>
              <a:t>(range </a:t>
            </a:r>
            <a:r>
              <a:rPr kumimoji="0" sz="1600" b="0" i="0" u="none" strike="noStrike" kern="1200" cap="none" spc="0" normalizeH="0" baseline="0" noProof="0" dirty="0">
                <a:ln>
                  <a:noFill/>
                </a:ln>
                <a:solidFill>
                  <a:srgbClr val="0F1212"/>
                </a:solidFill>
                <a:effectLst/>
                <a:uLnTx/>
                <a:uFillTx/>
                <a:latin typeface="Arial Narrow"/>
                <a:ea typeface="+mn-ea"/>
                <a:cs typeface="Arial Narrow"/>
              </a:rPr>
              <a:t>0.1</a:t>
            </a:r>
            <a:r>
              <a:rPr kumimoji="0" sz="1600" b="0" i="0" u="none" strike="noStrike" kern="1200" cap="none" spc="0" normalizeH="0" baseline="0" noProof="0" dirty="0">
                <a:ln>
                  <a:noFill/>
                </a:ln>
                <a:solidFill>
                  <a:prstClr val="black"/>
                </a:solidFill>
                <a:effectLst/>
                <a:uLnTx/>
                <a:uFillTx/>
                <a:latin typeface="Calibri"/>
                <a:ea typeface="+mn-ea"/>
                <a:cs typeface="Calibri"/>
              </a:rPr>
              <a:t>–</a:t>
            </a:r>
            <a:r>
              <a:rPr kumimoji="0" sz="1600" b="0" i="0" u="none" strike="noStrike" kern="1200" cap="none" spc="0" normalizeH="0" baseline="0" noProof="0" dirty="0">
                <a:ln>
                  <a:noFill/>
                </a:ln>
                <a:solidFill>
                  <a:srgbClr val="0F1212"/>
                </a:solidFill>
                <a:effectLst/>
                <a:uLnTx/>
                <a:uFillTx/>
                <a:latin typeface="Arial Narrow"/>
                <a:ea typeface="+mn-ea"/>
                <a:cs typeface="Arial Narrow"/>
              </a:rPr>
              <a:t>47.5)</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graphicFrame>
        <p:nvGraphicFramePr>
          <p:cNvPr id="15" name="object 15"/>
          <p:cNvGraphicFramePr>
            <a:graphicFrameLocks noGrp="1"/>
          </p:cNvGraphicFramePr>
          <p:nvPr/>
        </p:nvGraphicFramePr>
        <p:xfrm>
          <a:off x="569298" y="5352592"/>
          <a:ext cx="10672226" cy="580813"/>
        </p:xfrm>
        <a:graphic>
          <a:graphicData uri="http://schemas.openxmlformats.org/drawingml/2006/table">
            <a:tbl>
              <a:tblPr firstRow="1" bandRow="1">
                <a:tableStyleId>{2D5ABB26-0587-4C30-8999-92F81FD0307C}</a:tableStyleId>
              </a:tblPr>
              <a:tblGrid>
                <a:gridCol w="792480">
                  <a:extLst>
                    <a:ext uri="{9D8B030D-6E8A-4147-A177-3AD203B41FA5}">
                      <a16:colId xmlns:a16="http://schemas.microsoft.com/office/drawing/2014/main" val="20000"/>
                    </a:ext>
                  </a:extLst>
                </a:gridCol>
                <a:gridCol w="480905">
                  <a:extLst>
                    <a:ext uri="{9D8B030D-6E8A-4147-A177-3AD203B41FA5}">
                      <a16:colId xmlns:a16="http://schemas.microsoft.com/office/drawing/2014/main" val="20001"/>
                    </a:ext>
                  </a:extLst>
                </a:gridCol>
                <a:gridCol w="564725">
                  <a:extLst>
                    <a:ext uri="{9D8B030D-6E8A-4147-A177-3AD203B41FA5}">
                      <a16:colId xmlns:a16="http://schemas.microsoft.com/office/drawing/2014/main" val="20002"/>
                    </a:ext>
                  </a:extLst>
                </a:gridCol>
                <a:gridCol w="564725">
                  <a:extLst>
                    <a:ext uri="{9D8B030D-6E8A-4147-A177-3AD203B41FA5}">
                      <a16:colId xmlns:a16="http://schemas.microsoft.com/office/drawing/2014/main" val="20003"/>
                    </a:ext>
                  </a:extLst>
                </a:gridCol>
                <a:gridCol w="564725">
                  <a:extLst>
                    <a:ext uri="{9D8B030D-6E8A-4147-A177-3AD203B41FA5}">
                      <a16:colId xmlns:a16="http://schemas.microsoft.com/office/drawing/2014/main" val="20004"/>
                    </a:ext>
                  </a:extLst>
                </a:gridCol>
                <a:gridCol w="564725">
                  <a:extLst>
                    <a:ext uri="{9D8B030D-6E8A-4147-A177-3AD203B41FA5}">
                      <a16:colId xmlns:a16="http://schemas.microsoft.com/office/drawing/2014/main" val="20005"/>
                    </a:ext>
                  </a:extLst>
                </a:gridCol>
                <a:gridCol w="584200">
                  <a:extLst>
                    <a:ext uri="{9D8B030D-6E8A-4147-A177-3AD203B41FA5}">
                      <a16:colId xmlns:a16="http://schemas.microsoft.com/office/drawing/2014/main" val="20006"/>
                    </a:ext>
                  </a:extLst>
                </a:gridCol>
                <a:gridCol w="545252">
                  <a:extLst>
                    <a:ext uri="{9D8B030D-6E8A-4147-A177-3AD203B41FA5}">
                      <a16:colId xmlns:a16="http://schemas.microsoft.com/office/drawing/2014/main" val="20007"/>
                    </a:ext>
                  </a:extLst>
                </a:gridCol>
                <a:gridCol w="564727">
                  <a:extLst>
                    <a:ext uri="{9D8B030D-6E8A-4147-A177-3AD203B41FA5}">
                      <a16:colId xmlns:a16="http://schemas.microsoft.com/office/drawing/2014/main" val="20008"/>
                    </a:ext>
                  </a:extLst>
                </a:gridCol>
                <a:gridCol w="564727">
                  <a:extLst>
                    <a:ext uri="{9D8B030D-6E8A-4147-A177-3AD203B41FA5}">
                      <a16:colId xmlns:a16="http://schemas.microsoft.com/office/drawing/2014/main" val="20009"/>
                    </a:ext>
                  </a:extLst>
                </a:gridCol>
                <a:gridCol w="564727">
                  <a:extLst>
                    <a:ext uri="{9D8B030D-6E8A-4147-A177-3AD203B41FA5}">
                      <a16:colId xmlns:a16="http://schemas.microsoft.com/office/drawing/2014/main" val="20010"/>
                    </a:ext>
                  </a:extLst>
                </a:gridCol>
                <a:gridCol w="564727">
                  <a:extLst>
                    <a:ext uri="{9D8B030D-6E8A-4147-A177-3AD203B41FA5}">
                      <a16:colId xmlns:a16="http://schemas.microsoft.com/office/drawing/2014/main" val="20011"/>
                    </a:ext>
                  </a:extLst>
                </a:gridCol>
                <a:gridCol w="564727">
                  <a:extLst>
                    <a:ext uri="{9D8B030D-6E8A-4147-A177-3AD203B41FA5}">
                      <a16:colId xmlns:a16="http://schemas.microsoft.com/office/drawing/2014/main" val="20012"/>
                    </a:ext>
                  </a:extLst>
                </a:gridCol>
                <a:gridCol w="564727">
                  <a:extLst>
                    <a:ext uri="{9D8B030D-6E8A-4147-A177-3AD203B41FA5}">
                      <a16:colId xmlns:a16="http://schemas.microsoft.com/office/drawing/2014/main" val="20013"/>
                    </a:ext>
                  </a:extLst>
                </a:gridCol>
                <a:gridCol w="564727">
                  <a:extLst>
                    <a:ext uri="{9D8B030D-6E8A-4147-A177-3AD203B41FA5}">
                      <a16:colId xmlns:a16="http://schemas.microsoft.com/office/drawing/2014/main" val="20014"/>
                    </a:ext>
                  </a:extLst>
                </a:gridCol>
                <a:gridCol w="584200">
                  <a:extLst>
                    <a:ext uri="{9D8B030D-6E8A-4147-A177-3AD203B41FA5}">
                      <a16:colId xmlns:a16="http://schemas.microsoft.com/office/drawing/2014/main" val="20015"/>
                    </a:ext>
                  </a:extLst>
                </a:gridCol>
                <a:gridCol w="545253">
                  <a:extLst>
                    <a:ext uri="{9D8B030D-6E8A-4147-A177-3AD203B41FA5}">
                      <a16:colId xmlns:a16="http://schemas.microsoft.com/office/drawing/2014/main" val="20016"/>
                    </a:ext>
                  </a:extLst>
                </a:gridCol>
                <a:gridCol w="564727">
                  <a:extLst>
                    <a:ext uri="{9D8B030D-6E8A-4147-A177-3AD203B41FA5}">
                      <a16:colId xmlns:a16="http://schemas.microsoft.com/office/drawing/2014/main" val="20017"/>
                    </a:ext>
                  </a:extLst>
                </a:gridCol>
                <a:gridCol w="363220">
                  <a:extLst>
                    <a:ext uri="{9D8B030D-6E8A-4147-A177-3AD203B41FA5}">
                      <a16:colId xmlns:a16="http://schemas.microsoft.com/office/drawing/2014/main" val="20018"/>
                    </a:ext>
                  </a:extLst>
                </a:gridCol>
              </a:tblGrid>
              <a:tr h="198120">
                <a:tc>
                  <a:txBody>
                    <a:bodyPr/>
                    <a:lstStyle/>
                    <a:p>
                      <a:pPr marR="54610" algn="r">
                        <a:lnSpc>
                          <a:spcPts val="1070"/>
                        </a:lnSpc>
                      </a:pPr>
                      <a:r>
                        <a:rPr sz="1300" b="1" spc="-5" dirty="0">
                          <a:latin typeface="Arial Narrow"/>
                          <a:cs typeface="Arial Narrow"/>
                        </a:rPr>
                        <a:t>No.</a:t>
                      </a:r>
                      <a:r>
                        <a:rPr sz="1300" b="1" spc="-40" dirty="0">
                          <a:latin typeface="Arial Narrow"/>
                          <a:cs typeface="Arial Narrow"/>
                        </a:rPr>
                        <a:t> </a:t>
                      </a:r>
                      <a:r>
                        <a:rPr sz="1300" b="1" spc="-5" dirty="0">
                          <a:latin typeface="Arial Narrow"/>
                          <a:cs typeface="Arial Narrow"/>
                        </a:rPr>
                        <a:t>at</a:t>
                      </a:r>
                      <a:r>
                        <a:rPr sz="1300" b="1" spc="-30" dirty="0">
                          <a:latin typeface="Arial Narrow"/>
                          <a:cs typeface="Arial Narrow"/>
                        </a:rPr>
                        <a:t> </a:t>
                      </a:r>
                      <a:r>
                        <a:rPr sz="1300" b="1" spc="-5" dirty="0">
                          <a:latin typeface="Arial Narrow"/>
                          <a:cs typeface="Arial Narrow"/>
                        </a:rPr>
                        <a:t>risk</a:t>
                      </a:r>
                      <a:endParaRPr sz="1300" dirty="0">
                        <a:latin typeface="Arial Narrow"/>
                        <a:cs typeface="Arial Narrow"/>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0"/>
                  </a:ext>
                </a:extLst>
              </a:tr>
              <a:tr h="192193">
                <a:tc>
                  <a:txBody>
                    <a:bodyPr/>
                    <a:lstStyle/>
                    <a:p>
                      <a:pPr marR="53975" algn="r">
                        <a:lnSpc>
                          <a:spcPts val="1035"/>
                        </a:lnSpc>
                      </a:pPr>
                      <a:r>
                        <a:rPr sz="1300" b="1" spc="-5" dirty="0">
                          <a:solidFill>
                            <a:srgbClr val="1F3C7A"/>
                          </a:solidFill>
                          <a:latin typeface="Arial Narrow"/>
                          <a:cs typeface="Arial Narrow"/>
                        </a:rPr>
                        <a:t>D</a:t>
                      </a:r>
                      <a:r>
                        <a:rPr lang="en-US" sz="1300" b="1" spc="-5" dirty="0">
                          <a:solidFill>
                            <a:srgbClr val="1F3C7A"/>
                          </a:solidFill>
                          <a:latin typeface="Arial Narrow"/>
                          <a:cs typeface="Arial Narrow"/>
                        </a:rPr>
                        <a:t> </a:t>
                      </a:r>
                      <a:r>
                        <a:rPr sz="1300" b="1" spc="-5" dirty="0">
                          <a:solidFill>
                            <a:srgbClr val="1F3C7A"/>
                          </a:solidFill>
                          <a:latin typeface="Arial Narrow"/>
                          <a:cs typeface="Arial Narrow"/>
                        </a:rPr>
                        <a:t>+</a:t>
                      </a:r>
                      <a:r>
                        <a:rPr lang="en-US" sz="1300" b="1" spc="-5" dirty="0">
                          <a:solidFill>
                            <a:srgbClr val="1F3C7A"/>
                          </a:solidFill>
                          <a:latin typeface="Arial Narrow"/>
                          <a:cs typeface="Arial Narrow"/>
                        </a:rPr>
                        <a:t> </a:t>
                      </a:r>
                      <a:r>
                        <a:rPr sz="1300" b="1" spc="-5" dirty="0">
                          <a:solidFill>
                            <a:srgbClr val="1F3C7A"/>
                          </a:solidFill>
                          <a:latin typeface="Arial Narrow"/>
                          <a:cs typeface="Arial Narrow"/>
                        </a:rPr>
                        <a:t>EP</a:t>
                      </a:r>
                      <a:endParaRPr sz="1300" dirty="0">
                        <a:latin typeface="Arial Narrow"/>
                        <a:cs typeface="Arial Narrow"/>
                      </a:endParaRPr>
                    </a:p>
                  </a:txBody>
                  <a:tcPr marL="0" marR="0" marT="0" marB="0"/>
                </a:tc>
                <a:tc>
                  <a:txBody>
                    <a:bodyPr/>
                    <a:lstStyle/>
                    <a:p>
                      <a:pPr marL="61594">
                        <a:lnSpc>
                          <a:spcPts val="1035"/>
                        </a:lnSpc>
                      </a:pPr>
                      <a:r>
                        <a:rPr sz="1300" spc="-5" dirty="0">
                          <a:solidFill>
                            <a:srgbClr val="1F3C7A"/>
                          </a:solidFill>
                          <a:latin typeface="Arial Narrow"/>
                          <a:cs typeface="Arial Narrow"/>
                        </a:rPr>
                        <a:t>268</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244</a:t>
                      </a:r>
                      <a:endParaRPr sz="1300">
                        <a:latin typeface="Arial Narrow"/>
                        <a:cs typeface="Arial Narrow"/>
                      </a:endParaRPr>
                    </a:p>
                  </a:txBody>
                  <a:tcPr marL="0" marR="0" marT="0" marB="0"/>
                </a:tc>
                <a:tc>
                  <a:txBody>
                    <a:bodyPr/>
                    <a:lstStyle/>
                    <a:p>
                      <a:pPr marL="124460">
                        <a:lnSpc>
                          <a:spcPts val="1035"/>
                        </a:lnSpc>
                      </a:pPr>
                      <a:r>
                        <a:rPr sz="1300" spc="-5" dirty="0">
                          <a:solidFill>
                            <a:srgbClr val="1F3C7A"/>
                          </a:solidFill>
                          <a:latin typeface="Arial Narrow"/>
                          <a:cs typeface="Arial Narrow"/>
                        </a:rPr>
                        <a:t>214</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177</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140</a:t>
                      </a:r>
                      <a:endParaRPr sz="1300">
                        <a:latin typeface="Arial Narrow"/>
                        <a:cs typeface="Arial Narrow"/>
                      </a:endParaRPr>
                    </a:p>
                  </a:txBody>
                  <a:tcPr marL="0" marR="0" marT="0" marB="0"/>
                </a:tc>
                <a:tc>
                  <a:txBody>
                    <a:bodyPr/>
                    <a:lstStyle/>
                    <a:p>
                      <a:pPr marL="125095">
                        <a:lnSpc>
                          <a:spcPts val="1035"/>
                        </a:lnSpc>
                      </a:pPr>
                      <a:r>
                        <a:rPr sz="1300" spc="-5" dirty="0">
                          <a:solidFill>
                            <a:srgbClr val="1F3C7A"/>
                          </a:solidFill>
                          <a:latin typeface="Arial Narrow"/>
                          <a:cs typeface="Arial Narrow"/>
                        </a:rPr>
                        <a:t>109</a:t>
                      </a:r>
                      <a:endParaRPr sz="1300">
                        <a:latin typeface="Arial Narrow"/>
                        <a:cs typeface="Arial Narrow"/>
                      </a:endParaRPr>
                    </a:p>
                  </a:txBody>
                  <a:tcPr marL="0" marR="0" marT="0" marB="0"/>
                </a:tc>
                <a:tc>
                  <a:txBody>
                    <a:bodyPr/>
                    <a:lstStyle/>
                    <a:p>
                      <a:pPr marR="6350" algn="ctr">
                        <a:lnSpc>
                          <a:spcPts val="1035"/>
                        </a:lnSpc>
                      </a:pPr>
                      <a:r>
                        <a:rPr sz="1300" spc="-5" dirty="0">
                          <a:solidFill>
                            <a:srgbClr val="1F3C7A"/>
                          </a:solidFill>
                          <a:latin typeface="Arial Narrow"/>
                          <a:cs typeface="Arial Narrow"/>
                        </a:rPr>
                        <a:t>85</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70</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60</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54</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50</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46</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39</a:t>
                      </a:r>
                      <a:endParaRPr sz="1300">
                        <a:latin typeface="Arial Narrow"/>
                        <a:cs typeface="Arial Narrow"/>
                      </a:endParaRPr>
                    </a:p>
                  </a:txBody>
                  <a:tcPr marL="0" marR="0" marT="0" marB="0"/>
                </a:tc>
                <a:tc>
                  <a:txBody>
                    <a:bodyPr/>
                    <a:lstStyle/>
                    <a:p>
                      <a:pPr algn="ctr">
                        <a:lnSpc>
                          <a:spcPts val="1035"/>
                        </a:lnSpc>
                      </a:pPr>
                      <a:r>
                        <a:rPr sz="1300" spc="-5" dirty="0">
                          <a:solidFill>
                            <a:srgbClr val="1F3C7A"/>
                          </a:solidFill>
                          <a:latin typeface="Arial Narrow"/>
                          <a:cs typeface="Arial Narrow"/>
                        </a:rPr>
                        <a:t>25</a:t>
                      </a:r>
                      <a:endParaRPr sz="1300">
                        <a:latin typeface="Arial Narrow"/>
                        <a:cs typeface="Arial Narrow"/>
                      </a:endParaRPr>
                    </a:p>
                  </a:txBody>
                  <a:tcPr marL="0" marR="0" marT="0" marB="0"/>
                </a:tc>
                <a:tc>
                  <a:txBody>
                    <a:bodyPr/>
                    <a:lstStyle/>
                    <a:p>
                      <a:pPr marL="153670">
                        <a:lnSpc>
                          <a:spcPts val="1035"/>
                        </a:lnSpc>
                      </a:pPr>
                      <a:r>
                        <a:rPr sz="1300" spc="-5" dirty="0">
                          <a:solidFill>
                            <a:srgbClr val="1F3C7A"/>
                          </a:solidFill>
                          <a:latin typeface="Arial Narrow"/>
                          <a:cs typeface="Arial Narrow"/>
                        </a:rPr>
                        <a:t>13</a:t>
                      </a:r>
                      <a:endParaRPr sz="1300">
                        <a:latin typeface="Arial Narrow"/>
                        <a:cs typeface="Arial Narrow"/>
                      </a:endParaRPr>
                    </a:p>
                  </a:txBody>
                  <a:tcPr marL="0" marR="0" marT="0" marB="0"/>
                </a:tc>
                <a:tc>
                  <a:txBody>
                    <a:bodyPr/>
                    <a:lstStyle/>
                    <a:p>
                      <a:pPr marR="175260" algn="r">
                        <a:lnSpc>
                          <a:spcPts val="1035"/>
                        </a:lnSpc>
                      </a:pPr>
                      <a:r>
                        <a:rPr sz="1300" dirty="0">
                          <a:solidFill>
                            <a:srgbClr val="1F3C7A"/>
                          </a:solidFill>
                          <a:latin typeface="Arial Narrow"/>
                          <a:cs typeface="Arial Narrow"/>
                        </a:rPr>
                        <a:t>3</a:t>
                      </a:r>
                      <a:endParaRPr sz="1300">
                        <a:latin typeface="Arial Narrow"/>
                        <a:cs typeface="Arial Narrow"/>
                      </a:endParaRPr>
                    </a:p>
                  </a:txBody>
                  <a:tcPr marL="0" marR="0" marT="0" marB="0"/>
                </a:tc>
                <a:tc>
                  <a:txBody>
                    <a:bodyPr/>
                    <a:lstStyle/>
                    <a:p>
                      <a:pPr algn="ctr">
                        <a:lnSpc>
                          <a:spcPts val="1035"/>
                        </a:lnSpc>
                      </a:pPr>
                      <a:r>
                        <a:rPr sz="1300" dirty="0">
                          <a:solidFill>
                            <a:srgbClr val="1F3C7A"/>
                          </a:solidFill>
                          <a:latin typeface="Arial Narrow"/>
                          <a:cs typeface="Arial Narrow"/>
                        </a:rPr>
                        <a:t>0</a:t>
                      </a:r>
                      <a:endParaRPr sz="1300">
                        <a:latin typeface="Arial Narrow"/>
                        <a:cs typeface="Arial Narrow"/>
                      </a:endParaRPr>
                    </a:p>
                  </a:txBody>
                  <a:tcPr marL="0" marR="0" marT="0" marB="0"/>
                </a:tc>
                <a:tc>
                  <a:txBody>
                    <a:bodyPr/>
                    <a:lstStyle/>
                    <a:p>
                      <a:pPr marR="24130" algn="r">
                        <a:lnSpc>
                          <a:spcPts val="1035"/>
                        </a:lnSpc>
                      </a:pPr>
                      <a:r>
                        <a:rPr sz="1300" dirty="0">
                          <a:solidFill>
                            <a:srgbClr val="1F3C7A"/>
                          </a:solidFill>
                          <a:latin typeface="Arial Narrow"/>
                          <a:cs typeface="Arial Narrow"/>
                        </a:rPr>
                        <a:t>0</a:t>
                      </a:r>
                      <a:endParaRPr sz="1300">
                        <a:latin typeface="Arial Narrow"/>
                        <a:cs typeface="Arial Narrow"/>
                      </a:endParaRPr>
                    </a:p>
                  </a:txBody>
                  <a:tcPr marL="0" marR="0" marT="0" marB="0"/>
                </a:tc>
                <a:extLst>
                  <a:ext uri="{0D108BD9-81ED-4DB2-BD59-A6C34878D82A}">
                    <a16:rowId xmlns:a16="http://schemas.microsoft.com/office/drawing/2014/main" val="10001"/>
                  </a:ext>
                </a:extLst>
              </a:tr>
              <a:tr h="190500">
                <a:tc>
                  <a:txBody>
                    <a:bodyPr/>
                    <a:lstStyle/>
                    <a:p>
                      <a:pPr marR="54610" algn="r">
                        <a:lnSpc>
                          <a:spcPts val="1025"/>
                        </a:lnSpc>
                      </a:pPr>
                      <a:r>
                        <a:rPr sz="1300" b="1" spc="-10" dirty="0">
                          <a:solidFill>
                            <a:srgbClr val="C41F3D"/>
                          </a:solidFill>
                          <a:latin typeface="Arial Narrow"/>
                          <a:cs typeface="Arial Narrow"/>
                        </a:rPr>
                        <a:t>EP</a:t>
                      </a:r>
                      <a:endParaRPr sz="1300">
                        <a:latin typeface="Arial Narrow"/>
                        <a:cs typeface="Arial Narrow"/>
                      </a:endParaRPr>
                    </a:p>
                  </a:txBody>
                  <a:tcPr marL="0" marR="0" marT="0" marB="0"/>
                </a:tc>
                <a:tc>
                  <a:txBody>
                    <a:bodyPr/>
                    <a:lstStyle/>
                    <a:p>
                      <a:pPr marL="61594">
                        <a:lnSpc>
                          <a:spcPts val="1025"/>
                        </a:lnSpc>
                      </a:pPr>
                      <a:r>
                        <a:rPr sz="1300" spc="-5" dirty="0">
                          <a:solidFill>
                            <a:srgbClr val="C41F3D"/>
                          </a:solidFill>
                          <a:latin typeface="Arial Narrow"/>
                          <a:cs typeface="Arial Narrow"/>
                        </a:rPr>
                        <a:t>269</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243</a:t>
                      </a:r>
                      <a:endParaRPr sz="1300">
                        <a:latin typeface="Arial Narrow"/>
                        <a:cs typeface="Arial Narrow"/>
                      </a:endParaRPr>
                    </a:p>
                  </a:txBody>
                  <a:tcPr marL="0" marR="0" marT="0" marB="0"/>
                </a:tc>
                <a:tc>
                  <a:txBody>
                    <a:bodyPr/>
                    <a:lstStyle/>
                    <a:p>
                      <a:pPr marL="124460">
                        <a:lnSpc>
                          <a:spcPts val="1025"/>
                        </a:lnSpc>
                      </a:pPr>
                      <a:r>
                        <a:rPr sz="1300" spc="-5" dirty="0">
                          <a:solidFill>
                            <a:srgbClr val="C41F3D"/>
                          </a:solidFill>
                          <a:latin typeface="Arial Narrow"/>
                          <a:cs typeface="Arial Narrow"/>
                        </a:rPr>
                        <a:t>212</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156</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104</a:t>
                      </a:r>
                      <a:endParaRPr sz="1300">
                        <a:latin typeface="Arial Narrow"/>
                        <a:cs typeface="Arial Narrow"/>
                      </a:endParaRPr>
                    </a:p>
                  </a:txBody>
                  <a:tcPr marL="0" marR="0" marT="0" marB="0"/>
                </a:tc>
                <a:tc>
                  <a:txBody>
                    <a:bodyPr/>
                    <a:lstStyle/>
                    <a:p>
                      <a:pPr marL="168910">
                        <a:lnSpc>
                          <a:spcPts val="1025"/>
                        </a:lnSpc>
                      </a:pPr>
                      <a:r>
                        <a:rPr sz="1300" spc="-5" dirty="0">
                          <a:solidFill>
                            <a:srgbClr val="C41F3D"/>
                          </a:solidFill>
                          <a:latin typeface="Arial Narrow"/>
                          <a:cs typeface="Arial Narrow"/>
                        </a:rPr>
                        <a:t>82</a:t>
                      </a:r>
                      <a:endParaRPr sz="1300">
                        <a:latin typeface="Arial Narrow"/>
                        <a:cs typeface="Arial Narrow"/>
                      </a:endParaRPr>
                    </a:p>
                  </a:txBody>
                  <a:tcPr marL="0" marR="0" marT="0" marB="0"/>
                </a:tc>
                <a:tc>
                  <a:txBody>
                    <a:bodyPr/>
                    <a:lstStyle/>
                    <a:p>
                      <a:pPr marR="6350" algn="ctr">
                        <a:lnSpc>
                          <a:spcPts val="1025"/>
                        </a:lnSpc>
                      </a:pPr>
                      <a:r>
                        <a:rPr sz="1300" spc="-5" dirty="0">
                          <a:solidFill>
                            <a:srgbClr val="C41F3D"/>
                          </a:solidFill>
                          <a:latin typeface="Arial Narrow"/>
                          <a:cs typeface="Arial Narrow"/>
                        </a:rPr>
                        <a:t>64</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51</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36</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24</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19</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17</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13</a:t>
                      </a:r>
                      <a:endParaRPr sz="1300">
                        <a:latin typeface="Arial Narrow"/>
                        <a:cs typeface="Arial Narrow"/>
                      </a:endParaRPr>
                    </a:p>
                  </a:txBody>
                  <a:tcPr marL="0" marR="0" marT="0" marB="0"/>
                </a:tc>
                <a:tc>
                  <a:txBody>
                    <a:bodyPr/>
                    <a:lstStyle/>
                    <a:p>
                      <a:pPr algn="ctr">
                        <a:lnSpc>
                          <a:spcPts val="1025"/>
                        </a:lnSpc>
                      </a:pPr>
                      <a:r>
                        <a:rPr sz="1300" spc="-5" dirty="0">
                          <a:solidFill>
                            <a:srgbClr val="C41F3D"/>
                          </a:solidFill>
                          <a:latin typeface="Arial Narrow"/>
                          <a:cs typeface="Arial Narrow"/>
                        </a:rPr>
                        <a:t>10</a:t>
                      </a:r>
                      <a:endParaRPr sz="1300">
                        <a:latin typeface="Arial Narrow"/>
                        <a:cs typeface="Arial Narrow"/>
                      </a:endParaRPr>
                    </a:p>
                  </a:txBody>
                  <a:tcPr marL="0" marR="0" marT="0" marB="0"/>
                </a:tc>
                <a:tc>
                  <a:txBody>
                    <a:bodyPr/>
                    <a:lstStyle/>
                    <a:p>
                      <a:pPr marL="182880">
                        <a:lnSpc>
                          <a:spcPts val="1025"/>
                        </a:lnSpc>
                      </a:pPr>
                      <a:r>
                        <a:rPr sz="1300" dirty="0">
                          <a:solidFill>
                            <a:srgbClr val="C41F3D"/>
                          </a:solidFill>
                          <a:latin typeface="Arial Narrow"/>
                          <a:cs typeface="Arial Narrow"/>
                        </a:rPr>
                        <a:t>3</a:t>
                      </a:r>
                      <a:endParaRPr sz="1300">
                        <a:latin typeface="Arial Narrow"/>
                        <a:cs typeface="Arial Narrow"/>
                      </a:endParaRPr>
                    </a:p>
                  </a:txBody>
                  <a:tcPr marL="0" marR="0" marT="0" marB="0"/>
                </a:tc>
                <a:tc>
                  <a:txBody>
                    <a:bodyPr/>
                    <a:lstStyle/>
                    <a:p>
                      <a:pPr marR="175260" algn="r">
                        <a:lnSpc>
                          <a:spcPts val="1025"/>
                        </a:lnSpc>
                      </a:pPr>
                      <a:r>
                        <a:rPr sz="1300" dirty="0">
                          <a:solidFill>
                            <a:srgbClr val="C41F3D"/>
                          </a:solidFill>
                          <a:latin typeface="Arial Narrow"/>
                          <a:cs typeface="Arial Narrow"/>
                        </a:rPr>
                        <a:t>0</a:t>
                      </a:r>
                      <a:endParaRPr sz="1300">
                        <a:latin typeface="Arial Narrow"/>
                        <a:cs typeface="Arial Narrow"/>
                      </a:endParaRPr>
                    </a:p>
                  </a:txBody>
                  <a:tcPr marL="0" marR="0" marT="0" marB="0"/>
                </a:tc>
                <a:tc>
                  <a:txBody>
                    <a:bodyPr/>
                    <a:lstStyle/>
                    <a:p>
                      <a:pPr algn="ctr">
                        <a:lnSpc>
                          <a:spcPts val="1025"/>
                        </a:lnSpc>
                      </a:pPr>
                      <a:r>
                        <a:rPr sz="1300" dirty="0">
                          <a:solidFill>
                            <a:srgbClr val="C41F3D"/>
                          </a:solidFill>
                          <a:latin typeface="Arial Narrow"/>
                          <a:cs typeface="Arial Narrow"/>
                        </a:rPr>
                        <a:t>0</a:t>
                      </a:r>
                      <a:endParaRPr sz="1300">
                        <a:latin typeface="Arial Narrow"/>
                        <a:cs typeface="Arial Narrow"/>
                      </a:endParaRPr>
                    </a:p>
                  </a:txBody>
                  <a:tcPr marL="0" marR="0" marT="0" marB="0"/>
                </a:tc>
                <a:tc>
                  <a:txBody>
                    <a:bodyPr/>
                    <a:lstStyle/>
                    <a:p>
                      <a:pPr marR="24130" algn="r">
                        <a:lnSpc>
                          <a:spcPts val="1025"/>
                        </a:lnSpc>
                      </a:pPr>
                      <a:r>
                        <a:rPr sz="1300" dirty="0">
                          <a:solidFill>
                            <a:srgbClr val="C41F3D"/>
                          </a:solidFill>
                          <a:latin typeface="Arial Narrow"/>
                          <a:cs typeface="Arial Narrow"/>
                        </a:rPr>
                        <a:t>0</a:t>
                      </a:r>
                      <a:endParaRPr sz="1300" dirty="0">
                        <a:latin typeface="Arial Narrow"/>
                        <a:cs typeface="Arial Narrow"/>
                      </a:endParaRPr>
                    </a:p>
                  </a:txBody>
                  <a:tcPr marL="0" marR="0" marT="0" marB="0"/>
                </a:tc>
                <a:extLst>
                  <a:ext uri="{0D108BD9-81ED-4DB2-BD59-A6C34878D82A}">
                    <a16:rowId xmlns:a16="http://schemas.microsoft.com/office/drawing/2014/main" val="10002"/>
                  </a:ext>
                </a:extLst>
              </a:tr>
            </a:tbl>
          </a:graphicData>
        </a:graphic>
      </p:graphicFrame>
      <p:grpSp>
        <p:nvGrpSpPr>
          <p:cNvPr id="16" name="object 16"/>
          <p:cNvGrpSpPr/>
          <p:nvPr/>
        </p:nvGrpSpPr>
        <p:grpSpPr>
          <a:xfrm>
            <a:off x="1399286" y="1492758"/>
            <a:ext cx="9749367" cy="3387513"/>
            <a:chOff x="1049464" y="1119568"/>
            <a:chExt cx="7312025" cy="2540635"/>
          </a:xfrm>
        </p:grpSpPr>
        <p:sp>
          <p:nvSpPr>
            <p:cNvPr id="17" name="object 17"/>
            <p:cNvSpPr/>
            <p:nvPr/>
          </p:nvSpPr>
          <p:spPr>
            <a:xfrm>
              <a:off x="1156716" y="3567683"/>
              <a:ext cx="7198359" cy="85725"/>
            </a:xfrm>
            <a:custGeom>
              <a:avLst/>
              <a:gdLst/>
              <a:ahLst/>
              <a:cxnLst/>
              <a:rect l="l" t="t" r="r" b="b"/>
              <a:pathLst>
                <a:path w="7198359" h="85725">
                  <a:moveTo>
                    <a:pt x="0" y="0"/>
                  </a:moveTo>
                  <a:lnTo>
                    <a:pt x="7197852" y="0"/>
                  </a:lnTo>
                </a:path>
                <a:path w="7198359"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580388"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2002536"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426208"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2849880"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3273552"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3697224"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4119372"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4543043"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4966716"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390387"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5814060"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237731"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6661404"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7083552"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7507223"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7930895"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8354568" y="3567683"/>
              <a:ext cx="0" cy="85725"/>
            </a:xfrm>
            <a:custGeom>
              <a:avLst/>
              <a:gdLst/>
              <a:ahLst/>
              <a:cxnLst/>
              <a:rect l="l" t="t" r="r" b="b"/>
              <a:pathLst>
                <a:path h="85725">
                  <a:moveTo>
                    <a:pt x="0" y="0"/>
                  </a:moveTo>
                  <a:lnTo>
                    <a:pt x="0" y="85343"/>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2849880" y="2269236"/>
              <a:ext cx="0" cy="1298575"/>
            </a:xfrm>
            <a:custGeom>
              <a:avLst/>
              <a:gdLst/>
              <a:ahLst/>
              <a:cxnLst/>
              <a:rect l="l" t="t" r="r" b="b"/>
              <a:pathLst>
                <a:path h="1298575">
                  <a:moveTo>
                    <a:pt x="0" y="0"/>
                  </a:moveTo>
                  <a:lnTo>
                    <a:pt x="0" y="1298448"/>
                  </a:lnTo>
                </a:path>
              </a:pathLst>
            </a:custGeom>
            <a:ln w="12725">
              <a:solidFill>
                <a:srgbClr val="000000"/>
              </a:solidFill>
              <a:prstDash val="sysDash"/>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3697224" y="2782823"/>
              <a:ext cx="0" cy="784860"/>
            </a:xfrm>
            <a:custGeom>
              <a:avLst/>
              <a:gdLst/>
              <a:ahLst/>
              <a:cxnLst/>
              <a:rect l="l" t="t" r="r" b="b"/>
              <a:pathLst>
                <a:path h="784860">
                  <a:moveTo>
                    <a:pt x="0" y="0"/>
                  </a:moveTo>
                  <a:lnTo>
                    <a:pt x="0" y="784860"/>
                  </a:lnTo>
                </a:path>
              </a:pathLst>
            </a:custGeom>
            <a:ln w="12725">
              <a:solidFill>
                <a:srgbClr val="000000"/>
              </a:solidFill>
              <a:prstDash val="sysDash"/>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4543043" y="3020567"/>
              <a:ext cx="0" cy="547370"/>
            </a:xfrm>
            <a:custGeom>
              <a:avLst/>
              <a:gdLst/>
              <a:ahLst/>
              <a:cxnLst/>
              <a:rect l="l" t="t" r="r" b="b"/>
              <a:pathLst>
                <a:path h="547370">
                  <a:moveTo>
                    <a:pt x="0" y="0"/>
                  </a:moveTo>
                  <a:lnTo>
                    <a:pt x="0" y="547116"/>
                  </a:lnTo>
                </a:path>
              </a:pathLst>
            </a:custGeom>
            <a:ln w="12725">
              <a:solidFill>
                <a:srgbClr val="000000"/>
              </a:solidFill>
              <a:prstDash val="sysDash"/>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056132" y="3572255"/>
              <a:ext cx="90170" cy="0"/>
            </a:xfrm>
            <a:custGeom>
              <a:avLst/>
              <a:gdLst/>
              <a:ahLst/>
              <a:cxnLst/>
              <a:rect l="l" t="t" r="r" b="b"/>
              <a:pathLst>
                <a:path w="90169">
                  <a:moveTo>
                    <a:pt x="89915" y="0"/>
                  </a:moveTo>
                  <a:lnTo>
                    <a:pt x="0" y="0"/>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56132" y="3073907"/>
              <a:ext cx="90170" cy="0"/>
            </a:xfrm>
            <a:custGeom>
              <a:avLst/>
              <a:gdLst/>
              <a:ahLst/>
              <a:cxnLst/>
              <a:rect l="l" t="t" r="r" b="b"/>
              <a:pathLst>
                <a:path w="90169">
                  <a:moveTo>
                    <a:pt x="89915" y="0"/>
                  </a:moveTo>
                  <a:lnTo>
                    <a:pt x="0" y="0"/>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1056132" y="2592323"/>
              <a:ext cx="90170" cy="0"/>
            </a:xfrm>
            <a:custGeom>
              <a:avLst/>
              <a:gdLst/>
              <a:ahLst/>
              <a:cxnLst/>
              <a:rect l="l" t="t" r="r" b="b"/>
              <a:pathLst>
                <a:path w="90169">
                  <a:moveTo>
                    <a:pt x="89915" y="0"/>
                  </a:moveTo>
                  <a:lnTo>
                    <a:pt x="0" y="0"/>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056132" y="2103119"/>
              <a:ext cx="90170" cy="0"/>
            </a:xfrm>
            <a:custGeom>
              <a:avLst/>
              <a:gdLst/>
              <a:ahLst/>
              <a:cxnLst/>
              <a:rect l="l" t="t" r="r" b="b"/>
              <a:pathLst>
                <a:path w="90169">
                  <a:moveTo>
                    <a:pt x="89915" y="0"/>
                  </a:moveTo>
                  <a:lnTo>
                    <a:pt x="0" y="0"/>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1056132" y="1615439"/>
              <a:ext cx="90170" cy="0"/>
            </a:xfrm>
            <a:custGeom>
              <a:avLst/>
              <a:gdLst/>
              <a:ahLst/>
              <a:cxnLst/>
              <a:rect l="l" t="t" r="r" b="b"/>
              <a:pathLst>
                <a:path w="90169">
                  <a:moveTo>
                    <a:pt x="89915" y="0"/>
                  </a:moveTo>
                  <a:lnTo>
                    <a:pt x="0" y="0"/>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1056132" y="1126235"/>
              <a:ext cx="90170" cy="0"/>
            </a:xfrm>
            <a:custGeom>
              <a:avLst/>
              <a:gdLst/>
              <a:ahLst/>
              <a:cxnLst/>
              <a:rect l="l" t="t" r="r" b="b"/>
              <a:pathLst>
                <a:path w="90169">
                  <a:moveTo>
                    <a:pt x="89915" y="0"/>
                  </a:moveTo>
                  <a:lnTo>
                    <a:pt x="0" y="0"/>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1156716" y="1126235"/>
              <a:ext cx="0" cy="2443480"/>
            </a:xfrm>
            <a:custGeom>
              <a:avLst/>
              <a:gdLst/>
              <a:ahLst/>
              <a:cxnLst/>
              <a:rect l="l" t="t" r="r" b="b"/>
              <a:pathLst>
                <a:path h="2443479">
                  <a:moveTo>
                    <a:pt x="0" y="2442972"/>
                  </a:moveTo>
                  <a:lnTo>
                    <a:pt x="0" y="0"/>
                  </a:lnTo>
                </a:path>
              </a:pathLst>
            </a:custGeom>
            <a:ln w="12725">
              <a:solidFill>
                <a:srgbClr val="0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6236208" y="3134867"/>
              <a:ext cx="0" cy="433070"/>
            </a:xfrm>
            <a:custGeom>
              <a:avLst/>
              <a:gdLst/>
              <a:ahLst/>
              <a:cxnLst/>
              <a:rect l="l" t="t" r="r" b="b"/>
              <a:pathLst>
                <a:path h="433070">
                  <a:moveTo>
                    <a:pt x="0" y="0"/>
                  </a:moveTo>
                  <a:lnTo>
                    <a:pt x="0" y="432816"/>
                  </a:lnTo>
                </a:path>
              </a:pathLst>
            </a:custGeom>
            <a:ln w="12725">
              <a:solidFill>
                <a:srgbClr val="000000"/>
              </a:solidFill>
              <a:prstDash val="sysDash"/>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object 46"/>
          <p:cNvSpPr txBox="1"/>
          <p:nvPr/>
        </p:nvSpPr>
        <p:spPr>
          <a:xfrm>
            <a:off x="3845053" y="2759965"/>
            <a:ext cx="508847"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srgbClr val="1F3C7A"/>
                </a:solidFill>
                <a:effectLst/>
                <a:uLnTx/>
                <a:uFillTx/>
                <a:latin typeface="Arial Narrow"/>
                <a:ea typeface="+mn-ea"/>
                <a:cs typeface="Arial Narrow"/>
              </a:rPr>
              <a:t>52.</a:t>
            </a:r>
            <a:r>
              <a:rPr kumimoji="0" sz="1600" b="0" i="0" u="none" strike="noStrike" kern="1200" cap="none" spc="7" normalizeH="0" baseline="0" noProof="0" dirty="0">
                <a:ln>
                  <a:noFill/>
                </a:ln>
                <a:solidFill>
                  <a:srgbClr val="1F3C7A"/>
                </a:solidFill>
                <a:effectLst/>
                <a:uLnTx/>
                <a:uFillTx/>
                <a:latin typeface="Arial Narrow"/>
                <a:ea typeface="+mn-ea"/>
                <a:cs typeface="Arial Narrow"/>
              </a:rPr>
              <a:t>8</a:t>
            </a:r>
            <a:r>
              <a:rPr kumimoji="0" sz="1600" b="0" i="0" u="none" strike="noStrike" kern="1200" cap="none" spc="0" normalizeH="0" baseline="0" noProof="0" dirty="0">
                <a:ln>
                  <a:noFill/>
                </a:ln>
                <a:solidFill>
                  <a:srgbClr val="1F3C7A"/>
                </a:solidFill>
                <a:effectLst/>
                <a:uLnTx/>
                <a:uFillTx/>
                <a:latin typeface="Arial Narrow"/>
                <a:ea typeface="+mn-ea"/>
                <a:cs typeface="Arial Narrow"/>
              </a:rPr>
              <a:t>%</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47" name="object 47"/>
          <p:cNvSpPr txBox="1"/>
          <p:nvPr/>
        </p:nvSpPr>
        <p:spPr>
          <a:xfrm>
            <a:off x="4973997" y="3431032"/>
            <a:ext cx="508847"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srgbClr val="1F3C7A"/>
                </a:solidFill>
                <a:effectLst/>
                <a:uLnTx/>
                <a:uFillTx/>
                <a:latin typeface="Arial Narrow"/>
                <a:ea typeface="+mn-ea"/>
                <a:cs typeface="Arial Narrow"/>
              </a:rPr>
              <a:t>32.</a:t>
            </a:r>
            <a:r>
              <a:rPr kumimoji="0" sz="1600" b="0" i="0" u="none" strike="noStrike" kern="1200" cap="none" spc="7" normalizeH="0" baseline="0" noProof="0" dirty="0">
                <a:ln>
                  <a:noFill/>
                </a:ln>
                <a:solidFill>
                  <a:srgbClr val="1F3C7A"/>
                </a:solidFill>
                <a:effectLst/>
                <a:uLnTx/>
                <a:uFillTx/>
                <a:latin typeface="Arial Narrow"/>
                <a:ea typeface="+mn-ea"/>
                <a:cs typeface="Arial Narrow"/>
              </a:rPr>
              <a:t>0</a:t>
            </a:r>
            <a:r>
              <a:rPr kumimoji="0" sz="1600" b="0" i="0" u="none" strike="noStrike" kern="1200" cap="none" spc="0" normalizeH="0" baseline="0" noProof="0" dirty="0">
                <a:ln>
                  <a:noFill/>
                </a:ln>
                <a:solidFill>
                  <a:srgbClr val="1F3C7A"/>
                </a:solidFill>
                <a:effectLst/>
                <a:uLnTx/>
                <a:uFillTx/>
                <a:latin typeface="Arial Narrow"/>
                <a:ea typeface="+mn-ea"/>
                <a:cs typeface="Arial Narrow"/>
              </a:rPr>
              <a:t>%</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48" name="object 48"/>
          <p:cNvSpPr txBox="1"/>
          <p:nvPr/>
        </p:nvSpPr>
        <p:spPr>
          <a:xfrm>
            <a:off x="6079405" y="3718730"/>
            <a:ext cx="508847"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srgbClr val="1F3C7A"/>
                </a:solidFill>
                <a:effectLst/>
                <a:uLnTx/>
                <a:uFillTx/>
                <a:latin typeface="Arial Narrow"/>
                <a:ea typeface="+mn-ea"/>
                <a:cs typeface="Arial Narrow"/>
              </a:rPr>
              <a:t>22.</a:t>
            </a:r>
            <a:r>
              <a:rPr kumimoji="0" sz="1600" b="0" i="0" u="none" strike="noStrike" kern="1200" cap="none" spc="7" normalizeH="0" baseline="0" noProof="0" dirty="0">
                <a:ln>
                  <a:noFill/>
                </a:ln>
                <a:solidFill>
                  <a:srgbClr val="1F3C7A"/>
                </a:solidFill>
                <a:effectLst/>
                <a:uLnTx/>
                <a:uFillTx/>
                <a:latin typeface="Arial Narrow"/>
                <a:ea typeface="+mn-ea"/>
                <a:cs typeface="Arial Narrow"/>
              </a:rPr>
              <a:t>9</a:t>
            </a:r>
            <a:r>
              <a:rPr kumimoji="0" sz="1600" b="0" i="0" u="none" strike="noStrike" kern="1200" cap="none" spc="0" normalizeH="0" baseline="0" noProof="0" dirty="0">
                <a:ln>
                  <a:noFill/>
                </a:ln>
                <a:solidFill>
                  <a:srgbClr val="1F3C7A"/>
                </a:solidFill>
                <a:effectLst/>
                <a:uLnTx/>
                <a:uFillTx/>
                <a:latin typeface="Arial Narrow"/>
                <a:ea typeface="+mn-ea"/>
                <a:cs typeface="Arial Narrow"/>
              </a:rPr>
              <a:t>%</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49" name="object 49"/>
          <p:cNvSpPr txBox="1"/>
          <p:nvPr/>
        </p:nvSpPr>
        <p:spPr>
          <a:xfrm>
            <a:off x="8313421" y="3835401"/>
            <a:ext cx="508847"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srgbClr val="1F3C7A"/>
                </a:solidFill>
                <a:effectLst/>
                <a:uLnTx/>
                <a:uFillTx/>
                <a:latin typeface="Arial Narrow"/>
                <a:ea typeface="+mn-ea"/>
                <a:cs typeface="Arial Narrow"/>
              </a:rPr>
              <a:t>17.</a:t>
            </a:r>
            <a:r>
              <a:rPr kumimoji="0" sz="1600" b="0" i="0" u="none" strike="noStrike" kern="1200" cap="none" spc="7" normalizeH="0" baseline="0" noProof="0" dirty="0">
                <a:ln>
                  <a:noFill/>
                </a:ln>
                <a:solidFill>
                  <a:srgbClr val="1F3C7A"/>
                </a:solidFill>
                <a:effectLst/>
                <a:uLnTx/>
                <a:uFillTx/>
                <a:latin typeface="Arial Narrow"/>
                <a:ea typeface="+mn-ea"/>
                <a:cs typeface="Arial Narrow"/>
              </a:rPr>
              <a:t>6</a:t>
            </a:r>
            <a:r>
              <a:rPr kumimoji="0" sz="1600" b="0" i="0" u="none" strike="noStrike" kern="1200" cap="none" spc="0" normalizeH="0" baseline="0" noProof="0" dirty="0">
                <a:ln>
                  <a:noFill/>
                </a:ln>
                <a:solidFill>
                  <a:srgbClr val="1F3C7A"/>
                </a:solidFill>
                <a:effectLst/>
                <a:uLnTx/>
                <a:uFillTx/>
                <a:latin typeface="Arial Narrow"/>
                <a:ea typeface="+mn-ea"/>
                <a:cs typeface="Arial Narrow"/>
              </a:rPr>
              <a:t>%</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0" name="object 50"/>
          <p:cNvSpPr txBox="1"/>
          <p:nvPr/>
        </p:nvSpPr>
        <p:spPr>
          <a:xfrm>
            <a:off x="3845053" y="3709756"/>
            <a:ext cx="508847"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srgbClr val="C41F3D"/>
                </a:solidFill>
                <a:effectLst/>
                <a:uLnTx/>
                <a:uFillTx/>
                <a:latin typeface="Arial Narrow"/>
                <a:ea typeface="+mn-ea"/>
                <a:cs typeface="Arial Narrow"/>
              </a:rPr>
              <a:t>39.</a:t>
            </a:r>
            <a:r>
              <a:rPr kumimoji="0" sz="1600" b="0" i="0" u="none" strike="noStrike" kern="1200" cap="none" spc="7" normalizeH="0" baseline="0" noProof="0" dirty="0">
                <a:ln>
                  <a:noFill/>
                </a:ln>
                <a:solidFill>
                  <a:srgbClr val="C41F3D"/>
                </a:solidFill>
                <a:effectLst/>
                <a:uLnTx/>
                <a:uFillTx/>
                <a:latin typeface="Arial Narrow"/>
                <a:ea typeface="+mn-ea"/>
                <a:cs typeface="Arial Narrow"/>
              </a:rPr>
              <a:t>3</a:t>
            </a:r>
            <a:r>
              <a:rPr kumimoji="0" sz="1600" b="0" i="0" u="none" strike="noStrike" kern="1200" cap="none" spc="0" normalizeH="0" baseline="0" noProof="0" dirty="0">
                <a:ln>
                  <a:noFill/>
                </a:ln>
                <a:solidFill>
                  <a:srgbClr val="C41F3D"/>
                </a:solidFill>
                <a:effectLst/>
                <a:uLnTx/>
                <a:uFillTx/>
                <a:latin typeface="Arial Narrow"/>
                <a:ea typeface="+mn-ea"/>
                <a:cs typeface="Arial Narrow"/>
              </a:rPr>
              <a:t>%</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1" name="object 51"/>
          <p:cNvSpPr txBox="1"/>
          <p:nvPr/>
        </p:nvSpPr>
        <p:spPr>
          <a:xfrm>
            <a:off x="4978062" y="4071112"/>
            <a:ext cx="508847"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srgbClr val="C41F3D"/>
                </a:solidFill>
                <a:effectLst/>
                <a:uLnTx/>
                <a:uFillTx/>
                <a:latin typeface="Arial Narrow"/>
                <a:ea typeface="+mn-ea"/>
                <a:cs typeface="Arial Narrow"/>
              </a:rPr>
              <a:t>24.</a:t>
            </a:r>
            <a:r>
              <a:rPr kumimoji="0" sz="1600" b="0" i="0" u="none" strike="noStrike" kern="1200" cap="none" spc="7" normalizeH="0" baseline="0" noProof="0" dirty="0">
                <a:ln>
                  <a:noFill/>
                </a:ln>
                <a:solidFill>
                  <a:srgbClr val="C41F3D"/>
                </a:solidFill>
                <a:effectLst/>
                <a:uLnTx/>
                <a:uFillTx/>
                <a:latin typeface="Arial Narrow"/>
                <a:ea typeface="+mn-ea"/>
                <a:cs typeface="Arial Narrow"/>
              </a:rPr>
              <a:t>8</a:t>
            </a:r>
            <a:r>
              <a:rPr kumimoji="0" sz="1600" b="0" i="0" u="none" strike="noStrike" kern="1200" cap="none" spc="0" normalizeH="0" baseline="0" noProof="0" dirty="0">
                <a:ln>
                  <a:noFill/>
                </a:ln>
                <a:solidFill>
                  <a:srgbClr val="C41F3D"/>
                </a:solidFill>
                <a:effectLst/>
                <a:uLnTx/>
                <a:uFillTx/>
                <a:latin typeface="Arial Narrow"/>
                <a:ea typeface="+mn-ea"/>
                <a:cs typeface="Arial Narrow"/>
              </a:rPr>
              <a:t>%</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2" name="object 52"/>
          <p:cNvSpPr txBox="1"/>
          <p:nvPr/>
        </p:nvSpPr>
        <p:spPr>
          <a:xfrm>
            <a:off x="8364221" y="4241293"/>
            <a:ext cx="415713"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srgbClr val="C41F3D"/>
                </a:solidFill>
                <a:effectLst/>
                <a:uLnTx/>
                <a:uFillTx/>
                <a:latin typeface="Arial Narrow"/>
                <a:ea typeface="+mn-ea"/>
                <a:cs typeface="Arial Narrow"/>
              </a:rPr>
              <a:t>5.</a:t>
            </a:r>
            <a:r>
              <a:rPr kumimoji="0" sz="1600" b="0" i="0" u="none" strike="noStrike" kern="1200" cap="none" spc="7" normalizeH="0" baseline="0" noProof="0" dirty="0">
                <a:ln>
                  <a:noFill/>
                </a:ln>
                <a:solidFill>
                  <a:srgbClr val="C41F3D"/>
                </a:solidFill>
                <a:effectLst/>
                <a:uLnTx/>
                <a:uFillTx/>
                <a:latin typeface="Arial Narrow"/>
                <a:ea typeface="+mn-ea"/>
                <a:cs typeface="Arial Narrow"/>
              </a:rPr>
              <a:t>8</a:t>
            </a:r>
            <a:r>
              <a:rPr kumimoji="0" sz="1600" b="0" i="0" u="none" strike="noStrike" kern="1200" cap="none" spc="0" normalizeH="0" baseline="0" noProof="0" dirty="0">
                <a:ln>
                  <a:noFill/>
                </a:ln>
                <a:solidFill>
                  <a:srgbClr val="C41F3D"/>
                </a:solidFill>
                <a:effectLst/>
                <a:uLnTx/>
                <a:uFillTx/>
                <a:latin typeface="Arial Narrow"/>
                <a:ea typeface="+mn-ea"/>
                <a:cs typeface="Arial Narrow"/>
              </a:rPr>
              <a:t>%</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3" name="object 53"/>
          <p:cNvSpPr txBox="1"/>
          <p:nvPr/>
        </p:nvSpPr>
        <p:spPr>
          <a:xfrm>
            <a:off x="3173305" y="4419261"/>
            <a:ext cx="8095827" cy="986595"/>
          </a:xfrm>
          <a:prstGeom prst="rect">
            <a:avLst/>
          </a:prstGeom>
        </p:spPr>
        <p:txBody>
          <a:bodyPr vert="horz" wrap="square" lIns="0" tIns="16933" rIns="0" bIns="0" rtlCol="0">
            <a:spAutoFit/>
          </a:bodyPr>
          <a:lstStyle/>
          <a:p>
            <a:pPr marL="0" marR="1755943" lvl="0" indent="0" algn="ctr"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srgbClr val="C41F3D"/>
                </a:solidFill>
                <a:effectLst/>
                <a:uLnTx/>
                <a:uFillTx/>
                <a:latin typeface="Arial Narrow"/>
                <a:ea typeface="+mn-ea"/>
                <a:cs typeface="Arial Narrow"/>
              </a:rPr>
              <a:t>13.9%</a:t>
            </a:r>
            <a:endParaRPr kumimoji="0" sz="1600" b="0" i="0" u="none" strike="noStrike" kern="1200" cap="none" spc="0" normalizeH="0" baseline="0" noProof="0" dirty="0">
              <a:ln>
                <a:noFill/>
              </a:ln>
              <a:solidFill>
                <a:prstClr val="black"/>
              </a:solidFill>
              <a:effectLst/>
              <a:uLnTx/>
              <a:uFillTx/>
              <a:latin typeface="Arial Narrow"/>
              <a:ea typeface="+mn-ea"/>
              <a:cs typeface="Arial Narrow"/>
            </a:endParaRPr>
          </a:p>
          <a:p>
            <a:pPr marL="16933" marR="0" lvl="0" indent="0" algn="l" defTabSz="1219170" rtl="0" eaLnBrk="1" fontAlgn="auto" latinLnBrk="0" hangingPunct="1">
              <a:lnSpc>
                <a:spcPct val="100000"/>
              </a:lnSpc>
              <a:spcBef>
                <a:spcPts val="1660"/>
              </a:spcBef>
              <a:spcAft>
                <a:spcPts val="0"/>
              </a:spcAft>
              <a:buClrTx/>
              <a:buSzTx/>
              <a:buFontTx/>
              <a:buNone/>
              <a:tabLst>
                <a:tab pos="526614" algn="l"/>
                <a:tab pos="1087939" algn="l"/>
                <a:tab pos="1661118" algn="l"/>
                <a:tab pos="2234296" algn="l"/>
                <a:tab pos="2793082" algn="l"/>
                <a:tab pos="3361183" algn="l"/>
                <a:tab pos="3925895" algn="l"/>
                <a:tab pos="4490608" algn="l"/>
                <a:tab pos="5054474" algn="l"/>
                <a:tab pos="5620879" algn="l"/>
                <a:tab pos="6182205" algn="l"/>
                <a:tab pos="6755384" algn="l"/>
                <a:tab pos="7319250" algn="l"/>
                <a:tab pos="7890736" algn="l"/>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9	12	15	18	21	</a:t>
            </a:r>
            <a:r>
              <a:rPr kumimoji="0" sz="1600" b="0" i="0" u="none" strike="noStrike" kern="1200" cap="none" spc="7" normalizeH="0" baseline="0" noProof="0" dirty="0">
                <a:ln>
                  <a:noFill/>
                </a:ln>
                <a:solidFill>
                  <a:prstClr val="black"/>
                </a:solidFill>
                <a:effectLst/>
                <a:uLnTx/>
                <a:uFillTx/>
                <a:latin typeface="Arial Narrow"/>
                <a:ea typeface="+mn-ea"/>
                <a:cs typeface="Arial Narrow"/>
              </a:rPr>
              <a:t>2</a:t>
            </a:r>
            <a:r>
              <a:rPr kumimoji="0" sz="1600" b="0" i="0" u="none" strike="noStrike" kern="1200" cap="none" spc="0" normalizeH="0" baseline="0" noProof="0" dirty="0">
                <a:ln>
                  <a:noFill/>
                </a:ln>
                <a:solidFill>
                  <a:prstClr val="black"/>
                </a:solidFill>
                <a:effectLst/>
                <a:uLnTx/>
                <a:uFillTx/>
                <a:latin typeface="Arial Narrow"/>
                <a:ea typeface="+mn-ea"/>
                <a:cs typeface="Arial Narrow"/>
              </a:rPr>
              <a:t>4	27	30	33	36	39	42	45	48	51</a:t>
            </a:r>
          </a:p>
          <a:p>
            <a:pPr marL="1762716" marR="0" lvl="0" indent="0" algn="l" defTabSz="1219170" rtl="0" eaLnBrk="1" fontAlgn="auto" latinLnBrk="0" hangingPunct="1">
              <a:lnSpc>
                <a:spcPct val="100000"/>
              </a:lnSpc>
              <a:spcBef>
                <a:spcPts val="93"/>
              </a:spcBef>
              <a:spcAft>
                <a:spcPts val="0"/>
              </a:spcAft>
              <a:buClrTx/>
              <a:buSzTx/>
              <a:buFontTx/>
              <a:buNone/>
              <a:tabLst/>
              <a:defRPr/>
            </a:pPr>
            <a:r>
              <a:rPr kumimoji="0" sz="1600" b="0" i="0" u="none" strike="noStrike" kern="1200" cap="none" spc="-20" normalizeH="0" baseline="0" noProof="0" dirty="0">
                <a:ln>
                  <a:noFill/>
                </a:ln>
                <a:solidFill>
                  <a:prstClr val="black"/>
                </a:solidFill>
                <a:effectLst/>
                <a:uLnTx/>
                <a:uFillTx/>
                <a:latin typeface="Arial Narrow"/>
                <a:ea typeface="+mn-ea"/>
                <a:cs typeface="Arial Narrow"/>
              </a:rPr>
              <a:t>Time</a:t>
            </a:r>
            <a:r>
              <a:rPr kumimoji="0" sz="1600" b="0" i="0" u="none" strike="noStrike" kern="1200" cap="none" spc="-13" normalizeH="0" baseline="0" noProof="0" dirty="0">
                <a:ln>
                  <a:noFill/>
                </a:ln>
                <a:solidFill>
                  <a:prstClr val="black"/>
                </a:solidFill>
                <a:effectLst/>
                <a:uLnTx/>
                <a:uFillTx/>
                <a:latin typeface="Arial Narrow"/>
                <a:ea typeface="+mn-ea"/>
                <a:cs typeface="Arial Narrow"/>
              </a:rPr>
              <a:t> </a:t>
            </a:r>
            <a:r>
              <a:rPr kumimoji="0" sz="1600" b="0" i="0" u="none" strike="noStrike" kern="1200" cap="none" spc="0" normalizeH="0" baseline="0" noProof="0" dirty="0">
                <a:ln>
                  <a:noFill/>
                </a:ln>
                <a:solidFill>
                  <a:prstClr val="black"/>
                </a:solidFill>
                <a:effectLst/>
                <a:uLnTx/>
                <a:uFillTx/>
                <a:latin typeface="Arial Narrow"/>
                <a:ea typeface="+mn-ea"/>
                <a:cs typeface="Arial Narrow"/>
              </a:rPr>
              <a:t>from</a:t>
            </a:r>
            <a:r>
              <a:rPr kumimoji="0" sz="1600" b="0" i="0" u="none" strike="noStrike" kern="1200" cap="none" spc="7" normalizeH="0" baseline="0" noProof="0" dirty="0">
                <a:ln>
                  <a:noFill/>
                </a:ln>
                <a:solidFill>
                  <a:prstClr val="black"/>
                </a:solidFill>
                <a:effectLst/>
                <a:uLnTx/>
                <a:uFillTx/>
                <a:latin typeface="Arial Narrow"/>
                <a:ea typeface="+mn-ea"/>
                <a:cs typeface="Arial Narrow"/>
              </a:rPr>
              <a:t> </a:t>
            </a:r>
            <a:r>
              <a:rPr kumimoji="0" sz="1600" b="0" i="0" u="none" strike="noStrike" kern="1200" cap="none" spc="-7" normalizeH="0" baseline="0" noProof="0" dirty="0">
                <a:ln>
                  <a:noFill/>
                </a:ln>
                <a:solidFill>
                  <a:prstClr val="black"/>
                </a:solidFill>
                <a:effectLst/>
                <a:uLnTx/>
                <a:uFillTx/>
                <a:latin typeface="Arial Narrow"/>
                <a:ea typeface="+mn-ea"/>
                <a:cs typeface="Arial Narrow"/>
              </a:rPr>
              <a:t>randomi</a:t>
            </a:r>
            <a:r>
              <a:rPr kumimoji="0" lang="en-US" sz="1600" b="0" i="0" u="none" strike="noStrike" kern="1200" cap="none" spc="-7" normalizeH="0" baseline="0" noProof="0" dirty="0">
                <a:ln>
                  <a:noFill/>
                </a:ln>
                <a:solidFill>
                  <a:prstClr val="black"/>
                </a:solidFill>
                <a:effectLst/>
                <a:uLnTx/>
                <a:uFillTx/>
                <a:latin typeface="Arial Narrow"/>
                <a:ea typeface="+mn-ea"/>
                <a:cs typeface="Arial Narrow"/>
              </a:rPr>
              <a:t>z</a:t>
            </a:r>
            <a:r>
              <a:rPr kumimoji="0" sz="1600" b="0" i="0" u="none" strike="noStrike" kern="1200" cap="none" spc="-7" normalizeH="0" baseline="0" noProof="0" dirty="0">
                <a:ln>
                  <a:noFill/>
                </a:ln>
                <a:solidFill>
                  <a:prstClr val="black"/>
                </a:solidFill>
                <a:effectLst/>
                <a:uLnTx/>
                <a:uFillTx/>
                <a:latin typeface="Arial Narrow"/>
                <a:ea typeface="+mn-ea"/>
                <a:cs typeface="Arial Narrow"/>
              </a:rPr>
              <a:t>ation</a:t>
            </a:r>
            <a:r>
              <a:rPr kumimoji="0" sz="1600" b="0" i="0" u="none" strike="noStrike" kern="1200" cap="none" spc="-20" normalizeH="0" baseline="0" noProof="0" dirty="0">
                <a:ln>
                  <a:noFill/>
                </a:ln>
                <a:solidFill>
                  <a:prstClr val="black"/>
                </a:solidFill>
                <a:effectLst/>
                <a:uLnTx/>
                <a:uFillTx/>
                <a:latin typeface="Arial Narrow"/>
                <a:ea typeface="+mn-ea"/>
                <a:cs typeface="Arial Narrow"/>
              </a:rPr>
              <a:t> </a:t>
            </a:r>
            <a:r>
              <a:rPr kumimoji="0" sz="1600" b="0" i="0" u="none" strike="noStrike" kern="1200" cap="none" spc="-7" normalizeH="0" baseline="0" noProof="0" dirty="0">
                <a:ln>
                  <a:noFill/>
                </a:ln>
                <a:solidFill>
                  <a:prstClr val="black"/>
                </a:solidFill>
                <a:effectLst/>
                <a:uLnTx/>
                <a:uFillTx/>
                <a:latin typeface="Arial Narrow"/>
                <a:ea typeface="+mn-ea"/>
                <a:cs typeface="Arial Narrow"/>
              </a:rPr>
              <a:t>(months)</a:t>
            </a:r>
            <a:endParaRPr kumimoji="0" sz="16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54" name="object 54"/>
          <p:cNvSpPr txBox="1"/>
          <p:nvPr/>
        </p:nvSpPr>
        <p:spPr>
          <a:xfrm>
            <a:off x="744346" y="2509164"/>
            <a:ext cx="246221" cy="1283547"/>
          </a:xfrm>
          <a:prstGeom prst="rect">
            <a:avLst/>
          </a:prstGeom>
        </p:spPr>
        <p:txBody>
          <a:bodyPr vert="vert270" wrap="square" lIns="0" tIns="3387" rIns="0" bIns="0" rtlCol="0">
            <a:spAutoFit/>
          </a:bodyPr>
          <a:lstStyle/>
          <a:p>
            <a:pPr marL="16933" marR="0" lvl="0" indent="0" algn="l" defTabSz="1219170" rtl="0" eaLnBrk="1" fontAlgn="auto" latinLnBrk="0" hangingPunct="1">
              <a:lnSpc>
                <a:spcPct val="100000"/>
              </a:lnSpc>
              <a:spcBef>
                <a:spcPts val="27"/>
              </a:spcBef>
              <a:spcAft>
                <a:spcPts val="0"/>
              </a:spcAft>
              <a:buClrTx/>
              <a:buSzTx/>
              <a:buFontTx/>
              <a:buNone/>
              <a:tabLst/>
              <a:defRPr/>
            </a:pPr>
            <a:r>
              <a:rPr kumimoji="0" sz="1600" b="0" i="0" u="none" strike="noStrike" kern="1200" cap="none" spc="-7" normalizeH="0" baseline="0" noProof="0" dirty="0">
                <a:ln>
                  <a:noFill/>
                </a:ln>
                <a:solidFill>
                  <a:prstClr val="black"/>
                </a:solidFill>
                <a:effectLst/>
                <a:uLnTx/>
                <a:uFillTx/>
                <a:latin typeface="Arial Narrow"/>
                <a:ea typeface="+mn-ea"/>
                <a:cs typeface="Arial Narrow"/>
              </a:rPr>
              <a:t>Probability</a:t>
            </a:r>
            <a:r>
              <a:rPr kumimoji="0" sz="1600" b="0" i="0" u="none" strike="noStrike" kern="1200" cap="none" spc="-67" normalizeH="0" baseline="0" noProof="0" dirty="0">
                <a:ln>
                  <a:noFill/>
                </a:ln>
                <a:solidFill>
                  <a:prstClr val="black"/>
                </a:solidFill>
                <a:effectLst/>
                <a:uLnTx/>
                <a:uFillTx/>
                <a:latin typeface="Arial Narrow"/>
                <a:ea typeface="+mn-ea"/>
                <a:cs typeface="Arial Narrow"/>
              </a:rPr>
              <a:t> </a:t>
            </a:r>
            <a:r>
              <a:rPr kumimoji="0" sz="1600" b="0" i="0" u="none" strike="noStrike" kern="1200" cap="none" spc="0" normalizeH="0" baseline="0" noProof="0" dirty="0">
                <a:ln>
                  <a:noFill/>
                </a:ln>
                <a:solidFill>
                  <a:prstClr val="black"/>
                </a:solidFill>
                <a:effectLst/>
                <a:uLnTx/>
                <a:uFillTx/>
                <a:latin typeface="Arial Narrow"/>
                <a:ea typeface="+mn-ea"/>
                <a:cs typeface="Arial Narrow"/>
              </a:rPr>
              <a:t>of</a:t>
            </a:r>
            <a:r>
              <a:rPr kumimoji="0" sz="1600" b="0" i="0" u="none" strike="noStrike" kern="1200" cap="none" spc="-40" normalizeH="0" baseline="0" noProof="0" dirty="0">
                <a:ln>
                  <a:noFill/>
                </a:ln>
                <a:solidFill>
                  <a:prstClr val="black"/>
                </a:solidFill>
                <a:effectLst/>
                <a:uLnTx/>
                <a:uFillTx/>
                <a:latin typeface="Arial Narrow"/>
                <a:ea typeface="+mn-ea"/>
                <a:cs typeface="Arial Narrow"/>
              </a:rPr>
              <a:t> </a:t>
            </a:r>
            <a:r>
              <a:rPr kumimoji="0" sz="1600" b="0" i="0" u="none" strike="noStrike" kern="1200" cap="none" spc="-7" normalizeH="0" baseline="0" noProof="0" dirty="0">
                <a:ln>
                  <a:noFill/>
                </a:ln>
                <a:solidFill>
                  <a:prstClr val="black"/>
                </a:solidFill>
                <a:effectLst/>
                <a:uLnTx/>
                <a:uFillTx/>
                <a:latin typeface="Arial Narrow"/>
                <a:ea typeface="+mn-ea"/>
                <a:cs typeface="Arial Narrow"/>
              </a:rPr>
              <a:t>OS</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5" name="object 55"/>
          <p:cNvSpPr txBox="1"/>
          <p:nvPr/>
        </p:nvSpPr>
        <p:spPr>
          <a:xfrm>
            <a:off x="1103918" y="1359070"/>
            <a:ext cx="2667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1.0</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6" name="object 56"/>
          <p:cNvSpPr txBox="1"/>
          <p:nvPr/>
        </p:nvSpPr>
        <p:spPr>
          <a:xfrm>
            <a:off x="1235591" y="4612810"/>
            <a:ext cx="1270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0</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7" name="object 57"/>
          <p:cNvSpPr txBox="1"/>
          <p:nvPr/>
        </p:nvSpPr>
        <p:spPr>
          <a:xfrm>
            <a:off x="1103918" y="3956812"/>
            <a:ext cx="2667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0.2</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8" name="object 58"/>
          <p:cNvSpPr txBox="1"/>
          <p:nvPr/>
        </p:nvSpPr>
        <p:spPr>
          <a:xfrm>
            <a:off x="1103918" y="3305048"/>
            <a:ext cx="2667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0.4</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9" name="object 59"/>
          <p:cNvSpPr txBox="1"/>
          <p:nvPr/>
        </p:nvSpPr>
        <p:spPr>
          <a:xfrm>
            <a:off x="1103918" y="2645326"/>
            <a:ext cx="2667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0.6</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60" name="object 60"/>
          <p:cNvSpPr txBox="1"/>
          <p:nvPr/>
        </p:nvSpPr>
        <p:spPr>
          <a:xfrm>
            <a:off x="1103918" y="1986280"/>
            <a:ext cx="2667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0.8</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61" name="object 61"/>
          <p:cNvSpPr txBox="1"/>
          <p:nvPr/>
        </p:nvSpPr>
        <p:spPr>
          <a:xfrm>
            <a:off x="1485527" y="4873753"/>
            <a:ext cx="1270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0</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62" name="object 62"/>
          <p:cNvSpPr txBox="1"/>
          <p:nvPr/>
        </p:nvSpPr>
        <p:spPr>
          <a:xfrm>
            <a:off x="2050796" y="4873753"/>
            <a:ext cx="1270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3</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63" name="object 63"/>
          <p:cNvSpPr txBox="1"/>
          <p:nvPr/>
        </p:nvSpPr>
        <p:spPr>
          <a:xfrm>
            <a:off x="2613660" y="4873753"/>
            <a:ext cx="127000" cy="263320"/>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Narrow"/>
                <a:ea typeface="+mn-ea"/>
                <a:cs typeface="Arial Narrow"/>
              </a:rPr>
              <a:t>6</a:t>
            </a:r>
            <a:endParaRPr kumimoji="0" sz="1600" b="0" i="0" u="none" strike="noStrike" kern="1200" cap="none" spc="0" normalizeH="0" baseline="0" noProof="0">
              <a:ln>
                <a:noFill/>
              </a:ln>
              <a:solidFill>
                <a:prstClr val="black"/>
              </a:solidFill>
              <a:effectLst/>
              <a:uLnTx/>
              <a:uFillTx/>
              <a:latin typeface="Arial Narrow"/>
              <a:ea typeface="+mn-ea"/>
              <a:cs typeface="Arial Narrow"/>
            </a:endParaRPr>
          </a:p>
        </p:txBody>
      </p:sp>
      <p:grpSp>
        <p:nvGrpSpPr>
          <p:cNvPr id="64" name="object 64"/>
          <p:cNvGrpSpPr/>
          <p:nvPr/>
        </p:nvGrpSpPr>
        <p:grpSpPr>
          <a:xfrm>
            <a:off x="1475232" y="1434592"/>
            <a:ext cx="10025379" cy="3197013"/>
            <a:chOff x="1106424" y="1075944"/>
            <a:chExt cx="7519034" cy="2397760"/>
          </a:xfrm>
        </p:grpSpPr>
        <p:sp>
          <p:nvSpPr>
            <p:cNvPr id="65" name="object 65"/>
            <p:cNvSpPr/>
            <p:nvPr/>
          </p:nvSpPr>
          <p:spPr>
            <a:xfrm>
              <a:off x="1106424" y="1126236"/>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1167384" y="1075944"/>
              <a:ext cx="0" cy="100965"/>
            </a:xfrm>
            <a:custGeom>
              <a:avLst/>
              <a:gdLst/>
              <a:ahLst/>
              <a:cxnLst/>
              <a:rect l="l" t="t" r="r" b="b"/>
              <a:pathLst>
                <a:path h="100965">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1213104" y="1181100"/>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1274064" y="1130808"/>
              <a:ext cx="0" cy="100965"/>
            </a:xfrm>
            <a:custGeom>
              <a:avLst/>
              <a:gdLst/>
              <a:ahLst/>
              <a:cxnLst/>
              <a:rect l="l" t="t" r="r" b="b"/>
              <a:pathLst>
                <a:path h="100965">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1562100" y="1354836"/>
              <a:ext cx="121920" cy="0"/>
            </a:xfrm>
            <a:custGeom>
              <a:avLst/>
              <a:gdLst/>
              <a:ahLst/>
              <a:cxnLst/>
              <a:rect l="l" t="t" r="r" b="b"/>
              <a:pathLst>
                <a:path w="121919">
                  <a:moveTo>
                    <a:pt x="0" y="0"/>
                  </a:moveTo>
                  <a:lnTo>
                    <a:pt x="121920"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1623060" y="1304544"/>
              <a:ext cx="0" cy="100965"/>
            </a:xfrm>
            <a:custGeom>
              <a:avLst/>
              <a:gdLst/>
              <a:ahLst/>
              <a:cxnLst/>
              <a:rect l="l" t="t" r="r" b="b"/>
              <a:pathLst>
                <a:path h="100965">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1618488" y="1368552"/>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1677924" y="1319784"/>
              <a:ext cx="0" cy="99060"/>
            </a:xfrm>
            <a:custGeom>
              <a:avLst/>
              <a:gdLst/>
              <a:ahLst/>
              <a:cxnLst/>
              <a:rect l="l" t="t" r="r" b="b"/>
              <a:pathLst>
                <a:path h="99059">
                  <a:moveTo>
                    <a:pt x="0" y="0"/>
                  </a:moveTo>
                  <a:lnTo>
                    <a:pt x="0" y="9906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881884" y="2648711"/>
              <a:ext cx="121920" cy="0"/>
            </a:xfrm>
            <a:custGeom>
              <a:avLst/>
              <a:gdLst/>
              <a:ahLst/>
              <a:cxnLst/>
              <a:rect l="l" t="t" r="r" b="b"/>
              <a:pathLst>
                <a:path w="121919">
                  <a:moveTo>
                    <a:pt x="0" y="0"/>
                  </a:moveTo>
                  <a:lnTo>
                    <a:pt x="121920"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2942844" y="2598419"/>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3406140" y="2898648"/>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3467100" y="2848355"/>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5926836" y="3412236"/>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5986271" y="3361944"/>
              <a:ext cx="0" cy="100965"/>
            </a:xfrm>
            <a:custGeom>
              <a:avLst/>
              <a:gdLst/>
              <a:ahLst/>
              <a:cxnLst/>
              <a:rect l="l" t="t" r="r" b="b"/>
              <a:pathLst>
                <a:path h="100964">
                  <a:moveTo>
                    <a:pt x="0" y="0"/>
                  </a:moveTo>
                  <a:lnTo>
                    <a:pt x="0" y="100583"/>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6102095" y="3421379"/>
              <a:ext cx="121920" cy="0"/>
            </a:xfrm>
            <a:custGeom>
              <a:avLst/>
              <a:gdLst/>
              <a:ahLst/>
              <a:cxnLst/>
              <a:rect l="l" t="t" r="r" b="b"/>
              <a:pathLst>
                <a:path w="121920">
                  <a:moveTo>
                    <a:pt x="0" y="0"/>
                  </a:moveTo>
                  <a:lnTo>
                    <a:pt x="121920"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6163056" y="3371088"/>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6306312" y="3421379"/>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6365747" y="3371088"/>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6393180" y="3421379"/>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6452615" y="3371088"/>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6457188" y="3421379"/>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6516624" y="3371088"/>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6800088" y="3422904"/>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6865620"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p:nvPr/>
          </p:nvSpPr>
          <p:spPr>
            <a:xfrm>
              <a:off x="6847332"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90"/>
            <p:cNvSpPr/>
            <p:nvPr/>
          </p:nvSpPr>
          <p:spPr>
            <a:xfrm>
              <a:off x="6841236" y="3422904"/>
              <a:ext cx="121920" cy="0"/>
            </a:xfrm>
            <a:custGeom>
              <a:avLst/>
              <a:gdLst/>
              <a:ahLst/>
              <a:cxnLst/>
              <a:rect l="l" t="t" r="r" b="b"/>
              <a:pathLst>
                <a:path w="121920">
                  <a:moveTo>
                    <a:pt x="0" y="0"/>
                  </a:moveTo>
                  <a:lnTo>
                    <a:pt x="121920"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6902195"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6926580" y="3422904"/>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p:nvPr/>
          </p:nvSpPr>
          <p:spPr>
            <a:xfrm>
              <a:off x="6981444"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6995159"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6973824" y="3422904"/>
              <a:ext cx="121920" cy="0"/>
            </a:xfrm>
            <a:custGeom>
              <a:avLst/>
              <a:gdLst/>
              <a:ahLst/>
              <a:cxnLst/>
              <a:rect l="l" t="t" r="r" b="b"/>
              <a:pathLst>
                <a:path w="121920">
                  <a:moveTo>
                    <a:pt x="0" y="0"/>
                  </a:moveTo>
                  <a:lnTo>
                    <a:pt x="121920"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7034783"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7022591"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p:nvPr/>
          </p:nvSpPr>
          <p:spPr>
            <a:xfrm>
              <a:off x="7086600" y="3422904"/>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99"/>
            <p:cNvSpPr/>
            <p:nvPr/>
          </p:nvSpPr>
          <p:spPr>
            <a:xfrm>
              <a:off x="7147559"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7194803" y="3422904"/>
              <a:ext cx="121920" cy="0"/>
            </a:xfrm>
            <a:custGeom>
              <a:avLst/>
              <a:gdLst/>
              <a:ahLst/>
              <a:cxnLst/>
              <a:rect l="l" t="t" r="r" b="b"/>
              <a:pathLst>
                <a:path w="121920">
                  <a:moveTo>
                    <a:pt x="0" y="0"/>
                  </a:moveTo>
                  <a:lnTo>
                    <a:pt x="121920"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7255764"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7220712" y="3422904"/>
              <a:ext cx="120650" cy="0"/>
            </a:xfrm>
            <a:custGeom>
              <a:avLst/>
              <a:gdLst/>
              <a:ahLst/>
              <a:cxnLst/>
              <a:rect l="l" t="t" r="r" b="b"/>
              <a:pathLst>
                <a:path w="120650">
                  <a:moveTo>
                    <a:pt x="0" y="0"/>
                  </a:moveTo>
                  <a:lnTo>
                    <a:pt x="120396" y="0"/>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p:nvPr/>
          </p:nvSpPr>
          <p:spPr>
            <a:xfrm>
              <a:off x="7280147" y="3372611"/>
              <a:ext cx="0" cy="100965"/>
            </a:xfrm>
            <a:custGeom>
              <a:avLst/>
              <a:gdLst/>
              <a:ahLst/>
              <a:cxnLst/>
              <a:rect l="l" t="t" r="r" b="b"/>
              <a:pathLst>
                <a:path h="100964">
                  <a:moveTo>
                    <a:pt x="0" y="0"/>
                  </a:moveTo>
                  <a:lnTo>
                    <a:pt x="0" y="100584"/>
                  </a:lnTo>
                </a:path>
              </a:pathLst>
            </a:custGeom>
            <a:ln w="6362">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04"/>
            <p:cNvSpPr/>
            <p:nvPr/>
          </p:nvSpPr>
          <p:spPr>
            <a:xfrm>
              <a:off x="1154430" y="1117854"/>
              <a:ext cx="6128385" cy="2304415"/>
            </a:xfrm>
            <a:custGeom>
              <a:avLst/>
              <a:gdLst/>
              <a:ahLst/>
              <a:cxnLst/>
              <a:rect l="l" t="t" r="r" b="b"/>
              <a:pathLst>
                <a:path w="6128384" h="2304415">
                  <a:moveTo>
                    <a:pt x="0" y="0"/>
                  </a:moveTo>
                  <a:lnTo>
                    <a:pt x="14020" y="0"/>
                  </a:lnTo>
                  <a:lnTo>
                    <a:pt x="14020" y="9144"/>
                  </a:lnTo>
                  <a:lnTo>
                    <a:pt x="55676" y="9144"/>
                  </a:lnTo>
                  <a:lnTo>
                    <a:pt x="55676" y="18288"/>
                  </a:lnTo>
                  <a:lnTo>
                    <a:pt x="60261" y="18288"/>
                  </a:lnTo>
                  <a:lnTo>
                    <a:pt x="60261" y="36576"/>
                  </a:lnTo>
                  <a:lnTo>
                    <a:pt x="83439" y="36576"/>
                  </a:lnTo>
                  <a:lnTo>
                    <a:pt x="83439" y="45720"/>
                  </a:lnTo>
                  <a:lnTo>
                    <a:pt x="92748" y="45720"/>
                  </a:lnTo>
                  <a:lnTo>
                    <a:pt x="92748" y="54736"/>
                  </a:lnTo>
                  <a:lnTo>
                    <a:pt x="120523" y="54736"/>
                  </a:lnTo>
                  <a:lnTo>
                    <a:pt x="120523" y="64008"/>
                  </a:lnTo>
                  <a:lnTo>
                    <a:pt x="129794" y="64008"/>
                  </a:lnTo>
                  <a:lnTo>
                    <a:pt x="129794" y="73152"/>
                  </a:lnTo>
                  <a:lnTo>
                    <a:pt x="134493" y="73152"/>
                  </a:lnTo>
                  <a:lnTo>
                    <a:pt x="134493" y="82296"/>
                  </a:lnTo>
                  <a:lnTo>
                    <a:pt x="162306" y="82296"/>
                  </a:lnTo>
                  <a:lnTo>
                    <a:pt x="162306" y="91440"/>
                  </a:lnTo>
                  <a:lnTo>
                    <a:pt x="185547" y="91440"/>
                  </a:lnTo>
                  <a:lnTo>
                    <a:pt x="185547" y="100584"/>
                  </a:lnTo>
                  <a:lnTo>
                    <a:pt x="194818" y="100584"/>
                  </a:lnTo>
                  <a:lnTo>
                    <a:pt x="194818" y="109728"/>
                  </a:lnTo>
                  <a:lnTo>
                    <a:pt x="199390" y="109728"/>
                  </a:lnTo>
                  <a:lnTo>
                    <a:pt x="199390" y="118998"/>
                  </a:lnTo>
                  <a:lnTo>
                    <a:pt x="203961" y="118998"/>
                  </a:lnTo>
                  <a:lnTo>
                    <a:pt x="203961" y="137160"/>
                  </a:lnTo>
                  <a:lnTo>
                    <a:pt x="217932" y="137160"/>
                  </a:lnTo>
                  <a:lnTo>
                    <a:pt x="217932" y="146304"/>
                  </a:lnTo>
                  <a:lnTo>
                    <a:pt x="227203" y="146304"/>
                  </a:lnTo>
                  <a:lnTo>
                    <a:pt x="227203" y="155448"/>
                  </a:lnTo>
                  <a:lnTo>
                    <a:pt x="259588" y="155448"/>
                  </a:lnTo>
                  <a:lnTo>
                    <a:pt x="259588" y="164719"/>
                  </a:lnTo>
                  <a:lnTo>
                    <a:pt x="292100" y="164719"/>
                  </a:lnTo>
                  <a:lnTo>
                    <a:pt x="292100" y="173863"/>
                  </a:lnTo>
                  <a:lnTo>
                    <a:pt x="310642" y="173863"/>
                  </a:lnTo>
                  <a:lnTo>
                    <a:pt x="310642" y="183007"/>
                  </a:lnTo>
                  <a:lnTo>
                    <a:pt x="389382" y="183007"/>
                  </a:lnTo>
                  <a:lnTo>
                    <a:pt x="389382" y="192151"/>
                  </a:lnTo>
                  <a:lnTo>
                    <a:pt x="403352" y="192151"/>
                  </a:lnTo>
                  <a:lnTo>
                    <a:pt x="403352" y="201295"/>
                  </a:lnTo>
                  <a:lnTo>
                    <a:pt x="407923" y="201295"/>
                  </a:lnTo>
                  <a:lnTo>
                    <a:pt x="407923" y="210439"/>
                  </a:lnTo>
                  <a:lnTo>
                    <a:pt x="417195" y="210439"/>
                  </a:lnTo>
                  <a:lnTo>
                    <a:pt x="417195" y="219710"/>
                  </a:lnTo>
                  <a:lnTo>
                    <a:pt x="445008" y="219710"/>
                  </a:lnTo>
                  <a:lnTo>
                    <a:pt x="445008" y="228854"/>
                  </a:lnTo>
                  <a:lnTo>
                    <a:pt x="468122" y="228854"/>
                  </a:lnTo>
                  <a:lnTo>
                    <a:pt x="468122" y="237997"/>
                  </a:lnTo>
                  <a:lnTo>
                    <a:pt x="505333" y="237997"/>
                  </a:lnTo>
                  <a:lnTo>
                    <a:pt x="505333" y="247142"/>
                  </a:lnTo>
                  <a:lnTo>
                    <a:pt x="523875" y="247142"/>
                  </a:lnTo>
                  <a:lnTo>
                    <a:pt x="523875" y="256286"/>
                  </a:lnTo>
                  <a:lnTo>
                    <a:pt x="551561" y="256286"/>
                  </a:lnTo>
                  <a:lnTo>
                    <a:pt x="551561" y="274828"/>
                  </a:lnTo>
                  <a:lnTo>
                    <a:pt x="579501" y="274828"/>
                  </a:lnTo>
                  <a:lnTo>
                    <a:pt x="579501" y="284099"/>
                  </a:lnTo>
                  <a:lnTo>
                    <a:pt x="584073" y="284099"/>
                  </a:lnTo>
                  <a:lnTo>
                    <a:pt x="584073" y="293370"/>
                  </a:lnTo>
                  <a:lnTo>
                    <a:pt x="607314" y="293370"/>
                  </a:lnTo>
                  <a:lnTo>
                    <a:pt x="607314" y="302641"/>
                  </a:lnTo>
                  <a:lnTo>
                    <a:pt x="635000" y="302641"/>
                  </a:lnTo>
                  <a:lnTo>
                    <a:pt x="635000" y="321056"/>
                  </a:lnTo>
                  <a:lnTo>
                    <a:pt x="639699" y="321056"/>
                  </a:lnTo>
                  <a:lnTo>
                    <a:pt x="639699" y="330327"/>
                  </a:lnTo>
                  <a:lnTo>
                    <a:pt x="649097" y="330327"/>
                  </a:lnTo>
                  <a:lnTo>
                    <a:pt x="649097" y="339471"/>
                  </a:lnTo>
                  <a:lnTo>
                    <a:pt x="658241" y="339471"/>
                  </a:lnTo>
                  <a:lnTo>
                    <a:pt x="658241" y="348742"/>
                  </a:lnTo>
                  <a:lnTo>
                    <a:pt x="676783" y="348742"/>
                  </a:lnTo>
                  <a:lnTo>
                    <a:pt x="676783" y="358013"/>
                  </a:lnTo>
                  <a:lnTo>
                    <a:pt x="681482" y="358013"/>
                  </a:lnTo>
                  <a:lnTo>
                    <a:pt x="681482" y="367284"/>
                  </a:lnTo>
                  <a:lnTo>
                    <a:pt x="690753" y="367284"/>
                  </a:lnTo>
                  <a:lnTo>
                    <a:pt x="690753" y="385699"/>
                  </a:lnTo>
                  <a:lnTo>
                    <a:pt x="709168" y="385699"/>
                  </a:lnTo>
                  <a:lnTo>
                    <a:pt x="709168" y="394843"/>
                  </a:lnTo>
                  <a:lnTo>
                    <a:pt x="713867" y="394843"/>
                  </a:lnTo>
                  <a:lnTo>
                    <a:pt x="713867" y="404114"/>
                  </a:lnTo>
                  <a:lnTo>
                    <a:pt x="727837" y="404114"/>
                  </a:lnTo>
                  <a:lnTo>
                    <a:pt x="727837" y="422529"/>
                  </a:lnTo>
                  <a:lnTo>
                    <a:pt x="750951" y="422529"/>
                  </a:lnTo>
                  <a:lnTo>
                    <a:pt x="750951" y="431800"/>
                  </a:lnTo>
                  <a:lnTo>
                    <a:pt x="769493" y="431800"/>
                  </a:lnTo>
                  <a:lnTo>
                    <a:pt x="769493" y="441070"/>
                  </a:lnTo>
                  <a:lnTo>
                    <a:pt x="797306" y="441070"/>
                  </a:lnTo>
                  <a:lnTo>
                    <a:pt x="797306" y="450342"/>
                  </a:lnTo>
                  <a:lnTo>
                    <a:pt x="802005" y="450342"/>
                  </a:lnTo>
                  <a:lnTo>
                    <a:pt x="802005" y="459613"/>
                  </a:lnTo>
                  <a:lnTo>
                    <a:pt x="829818" y="459613"/>
                  </a:lnTo>
                  <a:lnTo>
                    <a:pt x="829818" y="478028"/>
                  </a:lnTo>
                  <a:lnTo>
                    <a:pt x="838962" y="478028"/>
                  </a:lnTo>
                  <a:lnTo>
                    <a:pt x="838962" y="487298"/>
                  </a:lnTo>
                  <a:lnTo>
                    <a:pt x="853059" y="487298"/>
                  </a:lnTo>
                  <a:lnTo>
                    <a:pt x="853059" y="496443"/>
                  </a:lnTo>
                  <a:lnTo>
                    <a:pt x="862203" y="496443"/>
                  </a:lnTo>
                  <a:lnTo>
                    <a:pt x="862203" y="533400"/>
                  </a:lnTo>
                  <a:lnTo>
                    <a:pt x="876046" y="533400"/>
                  </a:lnTo>
                  <a:lnTo>
                    <a:pt x="876046" y="542798"/>
                  </a:lnTo>
                  <a:lnTo>
                    <a:pt x="885444" y="542798"/>
                  </a:lnTo>
                  <a:lnTo>
                    <a:pt x="885444" y="561213"/>
                  </a:lnTo>
                  <a:lnTo>
                    <a:pt x="890016" y="561213"/>
                  </a:lnTo>
                  <a:lnTo>
                    <a:pt x="890016" y="570484"/>
                  </a:lnTo>
                  <a:lnTo>
                    <a:pt x="927100" y="570484"/>
                  </a:lnTo>
                  <a:lnTo>
                    <a:pt x="927100" y="588899"/>
                  </a:lnTo>
                  <a:lnTo>
                    <a:pt x="931799" y="588899"/>
                  </a:lnTo>
                  <a:lnTo>
                    <a:pt x="931799" y="598170"/>
                  </a:lnTo>
                  <a:lnTo>
                    <a:pt x="945641" y="598170"/>
                  </a:lnTo>
                  <a:lnTo>
                    <a:pt x="945641" y="616585"/>
                  </a:lnTo>
                  <a:lnTo>
                    <a:pt x="950341" y="616585"/>
                  </a:lnTo>
                  <a:lnTo>
                    <a:pt x="950341" y="625983"/>
                  </a:lnTo>
                  <a:lnTo>
                    <a:pt x="959485" y="625983"/>
                  </a:lnTo>
                  <a:lnTo>
                    <a:pt x="959485" y="644271"/>
                  </a:lnTo>
                  <a:lnTo>
                    <a:pt x="973455" y="644271"/>
                  </a:lnTo>
                  <a:lnTo>
                    <a:pt x="973455" y="662686"/>
                  </a:lnTo>
                  <a:lnTo>
                    <a:pt x="982853" y="662686"/>
                  </a:lnTo>
                  <a:lnTo>
                    <a:pt x="982853" y="671957"/>
                  </a:lnTo>
                  <a:lnTo>
                    <a:pt x="1005840" y="671957"/>
                  </a:lnTo>
                  <a:lnTo>
                    <a:pt x="1005840" y="681228"/>
                  </a:lnTo>
                  <a:lnTo>
                    <a:pt x="1010538" y="681228"/>
                  </a:lnTo>
                  <a:lnTo>
                    <a:pt x="1010538" y="690372"/>
                  </a:lnTo>
                  <a:lnTo>
                    <a:pt x="1015238" y="690372"/>
                  </a:lnTo>
                  <a:lnTo>
                    <a:pt x="1015238" y="699643"/>
                  </a:lnTo>
                  <a:lnTo>
                    <a:pt x="1019937" y="699643"/>
                  </a:lnTo>
                  <a:lnTo>
                    <a:pt x="1019937" y="718185"/>
                  </a:lnTo>
                  <a:lnTo>
                    <a:pt x="1024509" y="718185"/>
                  </a:lnTo>
                  <a:lnTo>
                    <a:pt x="1024509" y="736727"/>
                  </a:lnTo>
                  <a:lnTo>
                    <a:pt x="1033780" y="736727"/>
                  </a:lnTo>
                  <a:lnTo>
                    <a:pt x="1033780" y="755142"/>
                  </a:lnTo>
                  <a:lnTo>
                    <a:pt x="1047496" y="755142"/>
                  </a:lnTo>
                  <a:lnTo>
                    <a:pt x="1047496" y="764413"/>
                  </a:lnTo>
                  <a:lnTo>
                    <a:pt x="1052322" y="764413"/>
                  </a:lnTo>
                  <a:lnTo>
                    <a:pt x="1052322" y="773557"/>
                  </a:lnTo>
                  <a:lnTo>
                    <a:pt x="1056894" y="773557"/>
                  </a:lnTo>
                  <a:lnTo>
                    <a:pt x="1056894" y="782828"/>
                  </a:lnTo>
                  <a:lnTo>
                    <a:pt x="1061593" y="782828"/>
                  </a:lnTo>
                  <a:lnTo>
                    <a:pt x="1061593" y="792099"/>
                  </a:lnTo>
                  <a:lnTo>
                    <a:pt x="1066165" y="792099"/>
                  </a:lnTo>
                  <a:lnTo>
                    <a:pt x="1066165" y="801370"/>
                  </a:lnTo>
                  <a:lnTo>
                    <a:pt x="1070864" y="801370"/>
                  </a:lnTo>
                  <a:lnTo>
                    <a:pt x="1070864" y="810641"/>
                  </a:lnTo>
                  <a:lnTo>
                    <a:pt x="1080008" y="810641"/>
                  </a:lnTo>
                  <a:lnTo>
                    <a:pt x="1080008" y="819912"/>
                  </a:lnTo>
                  <a:lnTo>
                    <a:pt x="1089279" y="819912"/>
                  </a:lnTo>
                  <a:lnTo>
                    <a:pt x="1089279" y="829056"/>
                  </a:lnTo>
                  <a:lnTo>
                    <a:pt x="1098550" y="829056"/>
                  </a:lnTo>
                  <a:lnTo>
                    <a:pt x="1098550" y="838327"/>
                  </a:lnTo>
                  <a:lnTo>
                    <a:pt x="1103376" y="838327"/>
                  </a:lnTo>
                  <a:lnTo>
                    <a:pt x="1103376" y="847597"/>
                  </a:lnTo>
                  <a:lnTo>
                    <a:pt x="1107948" y="847597"/>
                  </a:lnTo>
                  <a:lnTo>
                    <a:pt x="1107948" y="856741"/>
                  </a:lnTo>
                  <a:lnTo>
                    <a:pt x="1117092" y="856741"/>
                  </a:lnTo>
                  <a:lnTo>
                    <a:pt x="1117092" y="866013"/>
                  </a:lnTo>
                  <a:lnTo>
                    <a:pt x="1126363" y="866013"/>
                  </a:lnTo>
                  <a:lnTo>
                    <a:pt x="1126363" y="875284"/>
                  </a:lnTo>
                  <a:lnTo>
                    <a:pt x="1135761" y="875284"/>
                  </a:lnTo>
                  <a:lnTo>
                    <a:pt x="1135761" y="884555"/>
                  </a:lnTo>
                  <a:lnTo>
                    <a:pt x="1140333" y="884555"/>
                  </a:lnTo>
                  <a:lnTo>
                    <a:pt x="1140333" y="893826"/>
                  </a:lnTo>
                  <a:lnTo>
                    <a:pt x="1149604" y="893826"/>
                  </a:lnTo>
                  <a:lnTo>
                    <a:pt x="1149604" y="902969"/>
                  </a:lnTo>
                  <a:lnTo>
                    <a:pt x="1154303" y="902969"/>
                  </a:lnTo>
                  <a:lnTo>
                    <a:pt x="1154303" y="921385"/>
                  </a:lnTo>
                  <a:lnTo>
                    <a:pt x="1168146" y="921385"/>
                  </a:lnTo>
                  <a:lnTo>
                    <a:pt x="1168146" y="930656"/>
                  </a:lnTo>
                  <a:lnTo>
                    <a:pt x="1182116" y="930656"/>
                  </a:lnTo>
                  <a:lnTo>
                    <a:pt x="1182116" y="939800"/>
                  </a:lnTo>
                  <a:lnTo>
                    <a:pt x="1205230" y="939800"/>
                  </a:lnTo>
                  <a:lnTo>
                    <a:pt x="1205230" y="949071"/>
                  </a:lnTo>
                  <a:lnTo>
                    <a:pt x="1209802" y="949071"/>
                  </a:lnTo>
                  <a:lnTo>
                    <a:pt x="1209802" y="958341"/>
                  </a:lnTo>
                  <a:lnTo>
                    <a:pt x="1214501" y="958341"/>
                  </a:lnTo>
                  <a:lnTo>
                    <a:pt x="1214501" y="967613"/>
                  </a:lnTo>
                  <a:lnTo>
                    <a:pt x="1228471" y="967613"/>
                  </a:lnTo>
                  <a:lnTo>
                    <a:pt x="1228471" y="976884"/>
                  </a:lnTo>
                  <a:lnTo>
                    <a:pt x="1242314" y="976884"/>
                  </a:lnTo>
                  <a:lnTo>
                    <a:pt x="1242314" y="986155"/>
                  </a:lnTo>
                  <a:lnTo>
                    <a:pt x="1246886" y="986155"/>
                  </a:lnTo>
                  <a:lnTo>
                    <a:pt x="1246886" y="995299"/>
                  </a:lnTo>
                  <a:lnTo>
                    <a:pt x="1251458" y="995299"/>
                  </a:lnTo>
                  <a:lnTo>
                    <a:pt x="1251458" y="1004569"/>
                  </a:lnTo>
                  <a:lnTo>
                    <a:pt x="1270254" y="1004569"/>
                  </a:lnTo>
                  <a:lnTo>
                    <a:pt x="1270254" y="1022985"/>
                  </a:lnTo>
                  <a:lnTo>
                    <a:pt x="1279398" y="1022985"/>
                  </a:lnTo>
                  <a:lnTo>
                    <a:pt x="1279398" y="1032256"/>
                  </a:lnTo>
                  <a:lnTo>
                    <a:pt x="1283970" y="1032256"/>
                  </a:lnTo>
                  <a:lnTo>
                    <a:pt x="1283970" y="1041527"/>
                  </a:lnTo>
                  <a:lnTo>
                    <a:pt x="1302512" y="1041527"/>
                  </a:lnTo>
                  <a:lnTo>
                    <a:pt x="1302512" y="1060069"/>
                  </a:lnTo>
                  <a:lnTo>
                    <a:pt x="1307338" y="1060069"/>
                  </a:lnTo>
                  <a:lnTo>
                    <a:pt x="1307338" y="1069340"/>
                  </a:lnTo>
                  <a:lnTo>
                    <a:pt x="1311910" y="1069340"/>
                  </a:lnTo>
                  <a:lnTo>
                    <a:pt x="1311910" y="1078484"/>
                  </a:lnTo>
                  <a:lnTo>
                    <a:pt x="1316482" y="1078484"/>
                  </a:lnTo>
                  <a:lnTo>
                    <a:pt x="1316482" y="1097026"/>
                  </a:lnTo>
                  <a:lnTo>
                    <a:pt x="1325753" y="1097026"/>
                  </a:lnTo>
                  <a:lnTo>
                    <a:pt x="1325753" y="1106170"/>
                  </a:lnTo>
                  <a:lnTo>
                    <a:pt x="1330325" y="1106170"/>
                  </a:lnTo>
                  <a:lnTo>
                    <a:pt x="1330325" y="1115441"/>
                  </a:lnTo>
                  <a:lnTo>
                    <a:pt x="1334897" y="1115441"/>
                  </a:lnTo>
                  <a:lnTo>
                    <a:pt x="1334897" y="1124712"/>
                  </a:lnTo>
                  <a:lnTo>
                    <a:pt x="1344295" y="1124712"/>
                  </a:lnTo>
                  <a:lnTo>
                    <a:pt x="1344295" y="1133856"/>
                  </a:lnTo>
                  <a:lnTo>
                    <a:pt x="1362837" y="1133856"/>
                  </a:lnTo>
                  <a:lnTo>
                    <a:pt x="1362837" y="1152525"/>
                  </a:lnTo>
                  <a:lnTo>
                    <a:pt x="1376680" y="1152525"/>
                  </a:lnTo>
                  <a:lnTo>
                    <a:pt x="1376680" y="1161542"/>
                  </a:lnTo>
                  <a:lnTo>
                    <a:pt x="1409192" y="1161542"/>
                  </a:lnTo>
                  <a:lnTo>
                    <a:pt x="1409192" y="1170813"/>
                  </a:lnTo>
                  <a:lnTo>
                    <a:pt x="1418336" y="1170813"/>
                  </a:lnTo>
                  <a:lnTo>
                    <a:pt x="1418336" y="1180084"/>
                  </a:lnTo>
                  <a:lnTo>
                    <a:pt x="1432433" y="1180084"/>
                  </a:lnTo>
                  <a:lnTo>
                    <a:pt x="1432433" y="1198499"/>
                  </a:lnTo>
                  <a:lnTo>
                    <a:pt x="1437005" y="1198499"/>
                  </a:lnTo>
                  <a:lnTo>
                    <a:pt x="1437005" y="1207770"/>
                  </a:lnTo>
                  <a:lnTo>
                    <a:pt x="1455420" y="1207770"/>
                  </a:lnTo>
                  <a:lnTo>
                    <a:pt x="1455420" y="1216914"/>
                  </a:lnTo>
                  <a:lnTo>
                    <a:pt x="1483360" y="1216914"/>
                  </a:lnTo>
                  <a:lnTo>
                    <a:pt x="1483360" y="1235583"/>
                  </a:lnTo>
                  <a:lnTo>
                    <a:pt x="1487932" y="1235583"/>
                  </a:lnTo>
                  <a:lnTo>
                    <a:pt x="1487932" y="1244727"/>
                  </a:lnTo>
                  <a:lnTo>
                    <a:pt x="1511300" y="1244727"/>
                  </a:lnTo>
                  <a:lnTo>
                    <a:pt x="1511300" y="1263269"/>
                  </a:lnTo>
                  <a:lnTo>
                    <a:pt x="1515872" y="1263269"/>
                  </a:lnTo>
                  <a:lnTo>
                    <a:pt x="1515872" y="1272413"/>
                  </a:lnTo>
                  <a:lnTo>
                    <a:pt x="1529715" y="1272413"/>
                  </a:lnTo>
                  <a:lnTo>
                    <a:pt x="1529715" y="1309370"/>
                  </a:lnTo>
                  <a:lnTo>
                    <a:pt x="1538859" y="1309370"/>
                  </a:lnTo>
                  <a:lnTo>
                    <a:pt x="1538859" y="1337183"/>
                  </a:lnTo>
                  <a:lnTo>
                    <a:pt x="1557528" y="1337183"/>
                  </a:lnTo>
                  <a:lnTo>
                    <a:pt x="1557528" y="1355598"/>
                  </a:lnTo>
                  <a:lnTo>
                    <a:pt x="1562227" y="1355598"/>
                  </a:lnTo>
                  <a:lnTo>
                    <a:pt x="1562227" y="1364869"/>
                  </a:lnTo>
                  <a:lnTo>
                    <a:pt x="1576070" y="1364869"/>
                  </a:lnTo>
                  <a:lnTo>
                    <a:pt x="1576070" y="1383284"/>
                  </a:lnTo>
                  <a:lnTo>
                    <a:pt x="1580642" y="1383284"/>
                  </a:lnTo>
                  <a:lnTo>
                    <a:pt x="1580642" y="1401826"/>
                  </a:lnTo>
                  <a:lnTo>
                    <a:pt x="1585341" y="1401826"/>
                  </a:lnTo>
                  <a:lnTo>
                    <a:pt x="1585341" y="1410970"/>
                  </a:lnTo>
                  <a:lnTo>
                    <a:pt x="1589913" y="1410970"/>
                  </a:lnTo>
                  <a:lnTo>
                    <a:pt x="1589913" y="1420241"/>
                  </a:lnTo>
                  <a:lnTo>
                    <a:pt x="1599311" y="1420241"/>
                  </a:lnTo>
                  <a:lnTo>
                    <a:pt x="1599311" y="1429512"/>
                  </a:lnTo>
                  <a:lnTo>
                    <a:pt x="1603883" y="1429512"/>
                  </a:lnTo>
                  <a:lnTo>
                    <a:pt x="1603883" y="1438656"/>
                  </a:lnTo>
                  <a:lnTo>
                    <a:pt x="1645666" y="1438656"/>
                  </a:lnTo>
                  <a:lnTo>
                    <a:pt x="1645666" y="1447927"/>
                  </a:lnTo>
                  <a:lnTo>
                    <a:pt x="1650238" y="1447927"/>
                  </a:lnTo>
                  <a:lnTo>
                    <a:pt x="1650238" y="1457198"/>
                  </a:lnTo>
                  <a:lnTo>
                    <a:pt x="1659382" y="1457198"/>
                  </a:lnTo>
                  <a:lnTo>
                    <a:pt x="1659382" y="1466342"/>
                  </a:lnTo>
                  <a:lnTo>
                    <a:pt x="1664081" y="1466342"/>
                  </a:lnTo>
                  <a:lnTo>
                    <a:pt x="1664081" y="1475613"/>
                  </a:lnTo>
                  <a:lnTo>
                    <a:pt x="1682750" y="1475613"/>
                  </a:lnTo>
                  <a:lnTo>
                    <a:pt x="1682750" y="1484884"/>
                  </a:lnTo>
                  <a:lnTo>
                    <a:pt x="1719833" y="1484884"/>
                  </a:lnTo>
                  <a:lnTo>
                    <a:pt x="1719833" y="1494155"/>
                  </a:lnTo>
                  <a:lnTo>
                    <a:pt x="1742820" y="1494155"/>
                  </a:lnTo>
                  <a:lnTo>
                    <a:pt x="1742820" y="1503426"/>
                  </a:lnTo>
                  <a:lnTo>
                    <a:pt x="1756791" y="1503426"/>
                  </a:lnTo>
                  <a:lnTo>
                    <a:pt x="1756791" y="1512697"/>
                  </a:lnTo>
                  <a:lnTo>
                    <a:pt x="1770761" y="1512697"/>
                  </a:lnTo>
                  <a:lnTo>
                    <a:pt x="1770761" y="1521841"/>
                  </a:lnTo>
                  <a:lnTo>
                    <a:pt x="1780032" y="1521841"/>
                  </a:lnTo>
                  <a:lnTo>
                    <a:pt x="1780032" y="1531112"/>
                  </a:lnTo>
                  <a:lnTo>
                    <a:pt x="1803273" y="1531112"/>
                  </a:lnTo>
                  <a:lnTo>
                    <a:pt x="1803273" y="1540383"/>
                  </a:lnTo>
                  <a:lnTo>
                    <a:pt x="1826260" y="1540383"/>
                  </a:lnTo>
                  <a:lnTo>
                    <a:pt x="1826260" y="1549781"/>
                  </a:lnTo>
                  <a:lnTo>
                    <a:pt x="1831086" y="1549781"/>
                  </a:lnTo>
                  <a:lnTo>
                    <a:pt x="1831086" y="1559052"/>
                  </a:lnTo>
                  <a:lnTo>
                    <a:pt x="1835658" y="1559052"/>
                  </a:lnTo>
                  <a:lnTo>
                    <a:pt x="1835658" y="1568450"/>
                  </a:lnTo>
                  <a:lnTo>
                    <a:pt x="1840357" y="1568450"/>
                  </a:lnTo>
                  <a:lnTo>
                    <a:pt x="1840357" y="1577721"/>
                  </a:lnTo>
                  <a:lnTo>
                    <a:pt x="1844929" y="1577721"/>
                  </a:lnTo>
                  <a:lnTo>
                    <a:pt x="1844929" y="1587119"/>
                  </a:lnTo>
                  <a:lnTo>
                    <a:pt x="1900555" y="1587119"/>
                  </a:lnTo>
                  <a:lnTo>
                    <a:pt x="1900555" y="1596390"/>
                  </a:lnTo>
                  <a:lnTo>
                    <a:pt x="1914525" y="1596390"/>
                  </a:lnTo>
                  <a:lnTo>
                    <a:pt x="1914525" y="1615059"/>
                  </a:lnTo>
                  <a:lnTo>
                    <a:pt x="1919097" y="1615059"/>
                  </a:lnTo>
                  <a:lnTo>
                    <a:pt x="1919097" y="1624457"/>
                  </a:lnTo>
                  <a:lnTo>
                    <a:pt x="1965452" y="1624457"/>
                  </a:lnTo>
                  <a:lnTo>
                    <a:pt x="1965452" y="1633727"/>
                  </a:lnTo>
                  <a:lnTo>
                    <a:pt x="1970151" y="1633727"/>
                  </a:lnTo>
                  <a:lnTo>
                    <a:pt x="1970151" y="1643126"/>
                  </a:lnTo>
                  <a:lnTo>
                    <a:pt x="1974723" y="1643126"/>
                  </a:lnTo>
                  <a:lnTo>
                    <a:pt x="1974723" y="1652397"/>
                  </a:lnTo>
                  <a:lnTo>
                    <a:pt x="1988566" y="1652397"/>
                  </a:lnTo>
                  <a:lnTo>
                    <a:pt x="1988566" y="1661795"/>
                  </a:lnTo>
                  <a:lnTo>
                    <a:pt x="2021077" y="1661795"/>
                  </a:lnTo>
                  <a:lnTo>
                    <a:pt x="2021077" y="1670939"/>
                  </a:lnTo>
                  <a:lnTo>
                    <a:pt x="2072005" y="1670939"/>
                  </a:lnTo>
                  <a:lnTo>
                    <a:pt x="2072005" y="1680337"/>
                  </a:lnTo>
                  <a:lnTo>
                    <a:pt x="2127631" y="1680337"/>
                  </a:lnTo>
                  <a:lnTo>
                    <a:pt x="2127631" y="1689608"/>
                  </a:lnTo>
                  <a:lnTo>
                    <a:pt x="2137029" y="1689608"/>
                  </a:lnTo>
                  <a:lnTo>
                    <a:pt x="2137029" y="1699006"/>
                  </a:lnTo>
                  <a:lnTo>
                    <a:pt x="2141601" y="1699006"/>
                  </a:lnTo>
                  <a:lnTo>
                    <a:pt x="2141601" y="1708277"/>
                  </a:lnTo>
                  <a:lnTo>
                    <a:pt x="2201672" y="1708277"/>
                  </a:lnTo>
                  <a:lnTo>
                    <a:pt x="2201672" y="1717675"/>
                  </a:lnTo>
                  <a:lnTo>
                    <a:pt x="2211197" y="1717675"/>
                  </a:lnTo>
                  <a:lnTo>
                    <a:pt x="2211197" y="1736344"/>
                  </a:lnTo>
                  <a:lnTo>
                    <a:pt x="2220468" y="1736344"/>
                  </a:lnTo>
                  <a:lnTo>
                    <a:pt x="2220468" y="1745614"/>
                  </a:lnTo>
                  <a:lnTo>
                    <a:pt x="2243582" y="1745614"/>
                  </a:lnTo>
                  <a:lnTo>
                    <a:pt x="2243582" y="1755013"/>
                  </a:lnTo>
                  <a:lnTo>
                    <a:pt x="2252853" y="1755013"/>
                  </a:lnTo>
                  <a:lnTo>
                    <a:pt x="2252853" y="1764283"/>
                  </a:lnTo>
                  <a:lnTo>
                    <a:pt x="2262124" y="1764283"/>
                  </a:lnTo>
                  <a:lnTo>
                    <a:pt x="2262124" y="1773682"/>
                  </a:lnTo>
                  <a:lnTo>
                    <a:pt x="2308479" y="1773682"/>
                  </a:lnTo>
                  <a:lnTo>
                    <a:pt x="2308479" y="1782952"/>
                  </a:lnTo>
                  <a:lnTo>
                    <a:pt x="2331593" y="1782952"/>
                  </a:lnTo>
                  <a:lnTo>
                    <a:pt x="2331593" y="1792477"/>
                  </a:lnTo>
                  <a:lnTo>
                    <a:pt x="2368677" y="1792477"/>
                  </a:lnTo>
                  <a:lnTo>
                    <a:pt x="2368677" y="1802002"/>
                  </a:lnTo>
                  <a:lnTo>
                    <a:pt x="2405634" y="1802002"/>
                  </a:lnTo>
                  <a:lnTo>
                    <a:pt x="2405634" y="1811401"/>
                  </a:lnTo>
                  <a:lnTo>
                    <a:pt x="2438146" y="1811401"/>
                  </a:lnTo>
                  <a:lnTo>
                    <a:pt x="2438146" y="1820926"/>
                  </a:lnTo>
                  <a:lnTo>
                    <a:pt x="2484501" y="1820926"/>
                  </a:lnTo>
                  <a:lnTo>
                    <a:pt x="2484501" y="1830451"/>
                  </a:lnTo>
                  <a:lnTo>
                    <a:pt x="2493899" y="1830451"/>
                  </a:lnTo>
                  <a:lnTo>
                    <a:pt x="2493899" y="1839849"/>
                  </a:lnTo>
                  <a:lnTo>
                    <a:pt x="2540254" y="1839849"/>
                  </a:lnTo>
                  <a:lnTo>
                    <a:pt x="2540254" y="1849374"/>
                  </a:lnTo>
                  <a:lnTo>
                    <a:pt x="2572639" y="1849374"/>
                  </a:lnTo>
                  <a:lnTo>
                    <a:pt x="2572639" y="1858772"/>
                  </a:lnTo>
                  <a:lnTo>
                    <a:pt x="2586609" y="1858772"/>
                  </a:lnTo>
                  <a:lnTo>
                    <a:pt x="2586609" y="1868170"/>
                  </a:lnTo>
                  <a:lnTo>
                    <a:pt x="2660777" y="1868170"/>
                  </a:lnTo>
                  <a:lnTo>
                    <a:pt x="2660777" y="1877695"/>
                  </a:lnTo>
                  <a:lnTo>
                    <a:pt x="2725547" y="1877695"/>
                  </a:lnTo>
                  <a:lnTo>
                    <a:pt x="2725547" y="1887220"/>
                  </a:lnTo>
                  <a:lnTo>
                    <a:pt x="2767330" y="1887220"/>
                  </a:lnTo>
                  <a:lnTo>
                    <a:pt x="2767330" y="1896618"/>
                  </a:lnTo>
                  <a:lnTo>
                    <a:pt x="2799842" y="1896618"/>
                  </a:lnTo>
                  <a:lnTo>
                    <a:pt x="2799842" y="1915668"/>
                  </a:lnTo>
                  <a:lnTo>
                    <a:pt x="2832354" y="1915668"/>
                  </a:lnTo>
                  <a:lnTo>
                    <a:pt x="2832354" y="1924939"/>
                  </a:lnTo>
                  <a:lnTo>
                    <a:pt x="2906395" y="1924939"/>
                  </a:lnTo>
                  <a:lnTo>
                    <a:pt x="2906395" y="1934464"/>
                  </a:lnTo>
                  <a:lnTo>
                    <a:pt x="2934208" y="1934464"/>
                  </a:lnTo>
                  <a:lnTo>
                    <a:pt x="2934208" y="1953260"/>
                  </a:lnTo>
                  <a:lnTo>
                    <a:pt x="2957449" y="1953260"/>
                  </a:lnTo>
                  <a:lnTo>
                    <a:pt x="2957449" y="1962785"/>
                  </a:lnTo>
                  <a:lnTo>
                    <a:pt x="3003804" y="1962785"/>
                  </a:lnTo>
                  <a:lnTo>
                    <a:pt x="3003804" y="1972310"/>
                  </a:lnTo>
                  <a:lnTo>
                    <a:pt x="3031490" y="1972310"/>
                  </a:lnTo>
                  <a:lnTo>
                    <a:pt x="3031490" y="1981708"/>
                  </a:lnTo>
                  <a:lnTo>
                    <a:pt x="3063875" y="1981708"/>
                  </a:lnTo>
                  <a:lnTo>
                    <a:pt x="3063875" y="1991233"/>
                  </a:lnTo>
                  <a:lnTo>
                    <a:pt x="3091815" y="1991233"/>
                  </a:lnTo>
                  <a:lnTo>
                    <a:pt x="3091815" y="2000758"/>
                  </a:lnTo>
                  <a:lnTo>
                    <a:pt x="3110357" y="2000758"/>
                  </a:lnTo>
                  <a:lnTo>
                    <a:pt x="3110357" y="2019681"/>
                  </a:lnTo>
                  <a:lnTo>
                    <a:pt x="3152140" y="2019681"/>
                  </a:lnTo>
                  <a:lnTo>
                    <a:pt x="3152140" y="2029079"/>
                  </a:lnTo>
                  <a:lnTo>
                    <a:pt x="3207766" y="2029079"/>
                  </a:lnTo>
                  <a:lnTo>
                    <a:pt x="3207766" y="2038604"/>
                  </a:lnTo>
                  <a:lnTo>
                    <a:pt x="3216910" y="2038604"/>
                  </a:lnTo>
                  <a:lnTo>
                    <a:pt x="3216910" y="2048002"/>
                  </a:lnTo>
                  <a:lnTo>
                    <a:pt x="3286505" y="2048002"/>
                  </a:lnTo>
                  <a:lnTo>
                    <a:pt x="3286505" y="2057527"/>
                  </a:lnTo>
                  <a:lnTo>
                    <a:pt x="3300349" y="2057527"/>
                  </a:lnTo>
                  <a:lnTo>
                    <a:pt x="3300349" y="2067052"/>
                  </a:lnTo>
                  <a:lnTo>
                    <a:pt x="3318891" y="2067052"/>
                  </a:lnTo>
                  <a:lnTo>
                    <a:pt x="3318891" y="2076450"/>
                  </a:lnTo>
                  <a:lnTo>
                    <a:pt x="3323716" y="2076450"/>
                  </a:lnTo>
                  <a:lnTo>
                    <a:pt x="3323716" y="2095500"/>
                  </a:lnTo>
                  <a:lnTo>
                    <a:pt x="3342132" y="2095500"/>
                  </a:lnTo>
                  <a:lnTo>
                    <a:pt x="3342132" y="2104898"/>
                  </a:lnTo>
                  <a:lnTo>
                    <a:pt x="3411728" y="2104898"/>
                  </a:lnTo>
                  <a:lnTo>
                    <a:pt x="3411728" y="2114296"/>
                  </a:lnTo>
                  <a:lnTo>
                    <a:pt x="3485769" y="2114296"/>
                  </a:lnTo>
                  <a:lnTo>
                    <a:pt x="3485769" y="2123821"/>
                  </a:lnTo>
                  <a:lnTo>
                    <a:pt x="3550666" y="2123821"/>
                  </a:lnTo>
                  <a:lnTo>
                    <a:pt x="3550666" y="2133219"/>
                  </a:lnTo>
                  <a:lnTo>
                    <a:pt x="3587750" y="2133219"/>
                  </a:lnTo>
                  <a:lnTo>
                    <a:pt x="3587750" y="2152269"/>
                  </a:lnTo>
                  <a:lnTo>
                    <a:pt x="3611117" y="2152269"/>
                  </a:lnTo>
                  <a:lnTo>
                    <a:pt x="3611117" y="2161667"/>
                  </a:lnTo>
                  <a:lnTo>
                    <a:pt x="3662045" y="2161667"/>
                  </a:lnTo>
                  <a:lnTo>
                    <a:pt x="3662045" y="2171192"/>
                  </a:lnTo>
                  <a:lnTo>
                    <a:pt x="3689730" y="2171192"/>
                  </a:lnTo>
                  <a:lnTo>
                    <a:pt x="3689730" y="2180590"/>
                  </a:lnTo>
                  <a:lnTo>
                    <a:pt x="3726815" y="2180590"/>
                  </a:lnTo>
                  <a:lnTo>
                    <a:pt x="3726815" y="2199386"/>
                  </a:lnTo>
                  <a:lnTo>
                    <a:pt x="3740785" y="2199386"/>
                  </a:lnTo>
                  <a:lnTo>
                    <a:pt x="3740785" y="2208911"/>
                  </a:lnTo>
                  <a:lnTo>
                    <a:pt x="3773170" y="2208911"/>
                  </a:lnTo>
                  <a:lnTo>
                    <a:pt x="3773170" y="2218309"/>
                  </a:lnTo>
                  <a:lnTo>
                    <a:pt x="3819652" y="2218309"/>
                  </a:lnTo>
                  <a:lnTo>
                    <a:pt x="3819652" y="2227834"/>
                  </a:lnTo>
                  <a:lnTo>
                    <a:pt x="3838066" y="2227834"/>
                  </a:lnTo>
                  <a:lnTo>
                    <a:pt x="3838066" y="2237359"/>
                  </a:lnTo>
                  <a:lnTo>
                    <a:pt x="3889121" y="2237359"/>
                  </a:lnTo>
                  <a:lnTo>
                    <a:pt x="3889121" y="2246757"/>
                  </a:lnTo>
                  <a:lnTo>
                    <a:pt x="3944747" y="2246757"/>
                  </a:lnTo>
                  <a:lnTo>
                    <a:pt x="3944747" y="2256282"/>
                  </a:lnTo>
                  <a:lnTo>
                    <a:pt x="4069969" y="2256282"/>
                  </a:lnTo>
                  <a:lnTo>
                    <a:pt x="4069969" y="2265807"/>
                  </a:lnTo>
                  <a:lnTo>
                    <a:pt x="4422013" y="2265807"/>
                  </a:lnTo>
                  <a:lnTo>
                    <a:pt x="4422013" y="2275205"/>
                  </a:lnTo>
                  <a:lnTo>
                    <a:pt x="4570476" y="2275205"/>
                  </a:lnTo>
                  <a:lnTo>
                    <a:pt x="4570476" y="2284603"/>
                  </a:lnTo>
                  <a:lnTo>
                    <a:pt x="4723511" y="2284603"/>
                  </a:lnTo>
                  <a:lnTo>
                    <a:pt x="4723511" y="2294128"/>
                  </a:lnTo>
                  <a:lnTo>
                    <a:pt x="4964430" y="2294128"/>
                  </a:lnTo>
                  <a:lnTo>
                    <a:pt x="4964430" y="2304288"/>
                  </a:lnTo>
                  <a:lnTo>
                    <a:pt x="6128004" y="2304288"/>
                  </a:lnTo>
                </a:path>
              </a:pathLst>
            </a:custGeom>
            <a:ln w="28638">
              <a:solidFill>
                <a:srgbClr val="C41F3D"/>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1894332" y="1572768"/>
              <a:ext cx="121920" cy="0"/>
            </a:xfrm>
            <a:custGeom>
              <a:avLst/>
              <a:gdLst/>
              <a:ahLst/>
              <a:cxnLst/>
              <a:rect l="l" t="t" r="r" b="b"/>
              <a:pathLst>
                <a:path w="121919">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1955291" y="1524000"/>
              <a:ext cx="0" cy="99060"/>
            </a:xfrm>
            <a:custGeom>
              <a:avLst/>
              <a:gdLst/>
              <a:ahLst/>
              <a:cxnLst/>
              <a:rect l="l" t="t" r="r" b="b"/>
              <a:pathLst>
                <a:path h="99059">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p:nvPr/>
          </p:nvSpPr>
          <p:spPr>
            <a:xfrm>
              <a:off x="2237232" y="1839468"/>
              <a:ext cx="121920" cy="0"/>
            </a:xfrm>
            <a:custGeom>
              <a:avLst/>
              <a:gdLst/>
              <a:ahLst/>
              <a:cxnLst/>
              <a:rect l="l" t="t" r="r" b="b"/>
              <a:pathLst>
                <a:path w="121919">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108"/>
            <p:cNvSpPr/>
            <p:nvPr/>
          </p:nvSpPr>
          <p:spPr>
            <a:xfrm>
              <a:off x="2298191" y="17891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4120896" y="2933700"/>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4180331" y="2883408"/>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5870447"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p:nvPr/>
          </p:nvSpPr>
          <p:spPr>
            <a:xfrm>
              <a:off x="5929883"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113"/>
            <p:cNvSpPr/>
            <p:nvPr/>
          </p:nvSpPr>
          <p:spPr>
            <a:xfrm>
              <a:off x="5870447"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114"/>
            <p:cNvSpPr/>
            <p:nvPr/>
          </p:nvSpPr>
          <p:spPr>
            <a:xfrm>
              <a:off x="5929883"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6259068" y="3134867"/>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p:nvPr/>
          </p:nvSpPr>
          <p:spPr>
            <a:xfrm>
              <a:off x="6320027"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117"/>
            <p:cNvSpPr/>
            <p:nvPr/>
          </p:nvSpPr>
          <p:spPr>
            <a:xfrm>
              <a:off x="6259068" y="3134867"/>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p:nvPr/>
          </p:nvSpPr>
          <p:spPr>
            <a:xfrm>
              <a:off x="6320027"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119"/>
            <p:cNvSpPr/>
            <p:nvPr/>
          </p:nvSpPr>
          <p:spPr>
            <a:xfrm>
              <a:off x="6291071" y="3147060"/>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6352032"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121"/>
            <p:cNvSpPr/>
            <p:nvPr/>
          </p:nvSpPr>
          <p:spPr>
            <a:xfrm>
              <a:off x="6291071" y="3147060"/>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122"/>
            <p:cNvSpPr/>
            <p:nvPr/>
          </p:nvSpPr>
          <p:spPr>
            <a:xfrm>
              <a:off x="6352032"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123"/>
            <p:cNvSpPr/>
            <p:nvPr/>
          </p:nvSpPr>
          <p:spPr>
            <a:xfrm>
              <a:off x="6323076" y="3147060"/>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124"/>
            <p:cNvSpPr/>
            <p:nvPr/>
          </p:nvSpPr>
          <p:spPr>
            <a:xfrm>
              <a:off x="6382512"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6323076" y="3147060"/>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p:nvPr/>
          </p:nvSpPr>
          <p:spPr>
            <a:xfrm>
              <a:off x="6382512"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127"/>
            <p:cNvSpPr/>
            <p:nvPr/>
          </p:nvSpPr>
          <p:spPr>
            <a:xfrm>
              <a:off x="6382512" y="3147060"/>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128"/>
            <p:cNvSpPr/>
            <p:nvPr/>
          </p:nvSpPr>
          <p:spPr>
            <a:xfrm>
              <a:off x="6443471"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129"/>
            <p:cNvSpPr/>
            <p:nvPr/>
          </p:nvSpPr>
          <p:spPr>
            <a:xfrm>
              <a:off x="6382512" y="3147060"/>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130"/>
            <p:cNvSpPr/>
            <p:nvPr/>
          </p:nvSpPr>
          <p:spPr>
            <a:xfrm>
              <a:off x="6443471"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1" name="object 131"/>
            <p:cNvSpPr/>
            <p:nvPr/>
          </p:nvSpPr>
          <p:spPr>
            <a:xfrm>
              <a:off x="6487668" y="3147060"/>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132"/>
            <p:cNvSpPr/>
            <p:nvPr/>
          </p:nvSpPr>
          <p:spPr>
            <a:xfrm>
              <a:off x="6548627"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133"/>
            <p:cNvSpPr/>
            <p:nvPr/>
          </p:nvSpPr>
          <p:spPr>
            <a:xfrm>
              <a:off x="6487668" y="3147060"/>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134"/>
            <p:cNvSpPr/>
            <p:nvPr/>
          </p:nvSpPr>
          <p:spPr>
            <a:xfrm>
              <a:off x="6548627"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135"/>
            <p:cNvSpPr/>
            <p:nvPr/>
          </p:nvSpPr>
          <p:spPr>
            <a:xfrm>
              <a:off x="6466332" y="3147060"/>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136"/>
            <p:cNvSpPr/>
            <p:nvPr/>
          </p:nvSpPr>
          <p:spPr>
            <a:xfrm>
              <a:off x="6527291"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137"/>
            <p:cNvSpPr/>
            <p:nvPr/>
          </p:nvSpPr>
          <p:spPr>
            <a:xfrm>
              <a:off x="6466332" y="3147060"/>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138"/>
            <p:cNvSpPr/>
            <p:nvPr/>
          </p:nvSpPr>
          <p:spPr>
            <a:xfrm>
              <a:off x="6527291" y="3096767"/>
              <a:ext cx="0" cy="99060"/>
            </a:xfrm>
            <a:custGeom>
              <a:avLst/>
              <a:gdLst/>
              <a:ahLst/>
              <a:cxnLst/>
              <a:rect l="l" t="t" r="r" b="b"/>
              <a:pathLst>
                <a:path h="99060">
                  <a:moveTo>
                    <a:pt x="0" y="0"/>
                  </a:moveTo>
                  <a:lnTo>
                    <a:pt x="0" y="9906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139"/>
            <p:cNvSpPr/>
            <p:nvPr/>
          </p:nvSpPr>
          <p:spPr>
            <a:xfrm>
              <a:off x="6518147"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140"/>
            <p:cNvSpPr/>
            <p:nvPr/>
          </p:nvSpPr>
          <p:spPr>
            <a:xfrm>
              <a:off x="6579108"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141"/>
            <p:cNvSpPr/>
            <p:nvPr/>
          </p:nvSpPr>
          <p:spPr>
            <a:xfrm>
              <a:off x="6518147"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142"/>
            <p:cNvSpPr/>
            <p:nvPr/>
          </p:nvSpPr>
          <p:spPr>
            <a:xfrm>
              <a:off x="6579108"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143"/>
            <p:cNvSpPr/>
            <p:nvPr/>
          </p:nvSpPr>
          <p:spPr>
            <a:xfrm>
              <a:off x="6533388"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144"/>
            <p:cNvSpPr/>
            <p:nvPr/>
          </p:nvSpPr>
          <p:spPr>
            <a:xfrm>
              <a:off x="6594347"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145"/>
            <p:cNvSpPr/>
            <p:nvPr/>
          </p:nvSpPr>
          <p:spPr>
            <a:xfrm>
              <a:off x="6533388"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146"/>
            <p:cNvSpPr/>
            <p:nvPr/>
          </p:nvSpPr>
          <p:spPr>
            <a:xfrm>
              <a:off x="6594347"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147"/>
            <p:cNvSpPr/>
            <p:nvPr/>
          </p:nvSpPr>
          <p:spPr>
            <a:xfrm>
              <a:off x="6550152"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148"/>
            <p:cNvSpPr/>
            <p:nvPr/>
          </p:nvSpPr>
          <p:spPr>
            <a:xfrm>
              <a:off x="6611112"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149"/>
            <p:cNvSpPr/>
            <p:nvPr/>
          </p:nvSpPr>
          <p:spPr>
            <a:xfrm>
              <a:off x="6550152"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150"/>
            <p:cNvSpPr/>
            <p:nvPr/>
          </p:nvSpPr>
          <p:spPr>
            <a:xfrm>
              <a:off x="6611112"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151"/>
            <p:cNvSpPr/>
            <p:nvPr/>
          </p:nvSpPr>
          <p:spPr>
            <a:xfrm>
              <a:off x="6633971"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152"/>
            <p:cNvSpPr/>
            <p:nvPr/>
          </p:nvSpPr>
          <p:spPr>
            <a:xfrm>
              <a:off x="6694932"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153"/>
            <p:cNvSpPr/>
            <p:nvPr/>
          </p:nvSpPr>
          <p:spPr>
            <a:xfrm>
              <a:off x="6633971"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154"/>
            <p:cNvSpPr/>
            <p:nvPr/>
          </p:nvSpPr>
          <p:spPr>
            <a:xfrm>
              <a:off x="6694932"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155"/>
            <p:cNvSpPr/>
            <p:nvPr/>
          </p:nvSpPr>
          <p:spPr>
            <a:xfrm>
              <a:off x="6653783"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156"/>
            <p:cNvSpPr/>
            <p:nvPr/>
          </p:nvSpPr>
          <p:spPr>
            <a:xfrm>
              <a:off x="671322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157"/>
            <p:cNvSpPr/>
            <p:nvPr/>
          </p:nvSpPr>
          <p:spPr>
            <a:xfrm>
              <a:off x="6653783"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158"/>
            <p:cNvSpPr/>
            <p:nvPr/>
          </p:nvSpPr>
          <p:spPr>
            <a:xfrm>
              <a:off x="671322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159"/>
            <p:cNvSpPr/>
            <p:nvPr/>
          </p:nvSpPr>
          <p:spPr>
            <a:xfrm>
              <a:off x="6690359"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160"/>
            <p:cNvSpPr/>
            <p:nvPr/>
          </p:nvSpPr>
          <p:spPr>
            <a:xfrm>
              <a:off x="675132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161"/>
            <p:cNvSpPr/>
            <p:nvPr/>
          </p:nvSpPr>
          <p:spPr>
            <a:xfrm>
              <a:off x="6690359"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162"/>
            <p:cNvSpPr/>
            <p:nvPr/>
          </p:nvSpPr>
          <p:spPr>
            <a:xfrm>
              <a:off x="675132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163"/>
            <p:cNvSpPr/>
            <p:nvPr/>
          </p:nvSpPr>
          <p:spPr>
            <a:xfrm>
              <a:off x="6705600"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164"/>
            <p:cNvSpPr/>
            <p:nvPr/>
          </p:nvSpPr>
          <p:spPr>
            <a:xfrm>
              <a:off x="6766559"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165"/>
            <p:cNvSpPr/>
            <p:nvPr/>
          </p:nvSpPr>
          <p:spPr>
            <a:xfrm>
              <a:off x="6705600"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166"/>
            <p:cNvSpPr/>
            <p:nvPr/>
          </p:nvSpPr>
          <p:spPr>
            <a:xfrm>
              <a:off x="6766559"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167"/>
            <p:cNvSpPr/>
            <p:nvPr/>
          </p:nvSpPr>
          <p:spPr>
            <a:xfrm>
              <a:off x="6725412"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168"/>
            <p:cNvSpPr/>
            <p:nvPr/>
          </p:nvSpPr>
          <p:spPr>
            <a:xfrm>
              <a:off x="6786371"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169"/>
            <p:cNvSpPr/>
            <p:nvPr/>
          </p:nvSpPr>
          <p:spPr>
            <a:xfrm>
              <a:off x="6725412"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170"/>
            <p:cNvSpPr/>
            <p:nvPr/>
          </p:nvSpPr>
          <p:spPr>
            <a:xfrm>
              <a:off x="6786371"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171"/>
            <p:cNvSpPr/>
            <p:nvPr/>
          </p:nvSpPr>
          <p:spPr>
            <a:xfrm>
              <a:off x="6740652"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172"/>
            <p:cNvSpPr/>
            <p:nvPr/>
          </p:nvSpPr>
          <p:spPr>
            <a:xfrm>
              <a:off x="6801612"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173"/>
            <p:cNvSpPr/>
            <p:nvPr/>
          </p:nvSpPr>
          <p:spPr>
            <a:xfrm>
              <a:off x="6740652"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174"/>
            <p:cNvSpPr/>
            <p:nvPr/>
          </p:nvSpPr>
          <p:spPr>
            <a:xfrm>
              <a:off x="6801612"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175"/>
            <p:cNvSpPr/>
            <p:nvPr/>
          </p:nvSpPr>
          <p:spPr>
            <a:xfrm>
              <a:off x="6800088"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176"/>
            <p:cNvSpPr/>
            <p:nvPr/>
          </p:nvSpPr>
          <p:spPr>
            <a:xfrm>
              <a:off x="6859524"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177"/>
            <p:cNvSpPr/>
            <p:nvPr/>
          </p:nvSpPr>
          <p:spPr>
            <a:xfrm>
              <a:off x="6800088"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178"/>
            <p:cNvSpPr/>
            <p:nvPr/>
          </p:nvSpPr>
          <p:spPr>
            <a:xfrm>
              <a:off x="6859524"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179"/>
            <p:cNvSpPr/>
            <p:nvPr/>
          </p:nvSpPr>
          <p:spPr>
            <a:xfrm>
              <a:off x="6816852" y="3160776"/>
              <a:ext cx="120650" cy="0"/>
            </a:xfrm>
            <a:custGeom>
              <a:avLst/>
              <a:gdLst/>
              <a:ahLst/>
              <a:cxnLst/>
              <a:rect l="l" t="t" r="r" b="b"/>
              <a:pathLst>
                <a:path w="120650">
                  <a:moveTo>
                    <a:pt x="0" y="0"/>
                  </a:moveTo>
                  <a:lnTo>
                    <a:pt x="120396" y="0"/>
                  </a:lnTo>
                </a:path>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180"/>
            <p:cNvSpPr/>
            <p:nvPr/>
          </p:nvSpPr>
          <p:spPr>
            <a:xfrm>
              <a:off x="6838188"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181"/>
            <p:cNvSpPr/>
            <p:nvPr/>
          </p:nvSpPr>
          <p:spPr>
            <a:xfrm>
              <a:off x="6899147"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2" name="object 182"/>
            <p:cNvSpPr/>
            <p:nvPr/>
          </p:nvSpPr>
          <p:spPr>
            <a:xfrm>
              <a:off x="6838188"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3" name="object 183"/>
            <p:cNvSpPr/>
            <p:nvPr/>
          </p:nvSpPr>
          <p:spPr>
            <a:xfrm>
              <a:off x="6899147"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4" name="object 184"/>
            <p:cNvSpPr/>
            <p:nvPr/>
          </p:nvSpPr>
          <p:spPr>
            <a:xfrm>
              <a:off x="6899147"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5" name="object 185"/>
            <p:cNvSpPr/>
            <p:nvPr/>
          </p:nvSpPr>
          <p:spPr>
            <a:xfrm>
              <a:off x="6958583"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6" name="object 186"/>
            <p:cNvSpPr/>
            <p:nvPr/>
          </p:nvSpPr>
          <p:spPr>
            <a:xfrm>
              <a:off x="6899147"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7" name="object 187"/>
            <p:cNvSpPr/>
            <p:nvPr/>
          </p:nvSpPr>
          <p:spPr>
            <a:xfrm>
              <a:off x="6958583"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8" name="object 188"/>
            <p:cNvSpPr/>
            <p:nvPr/>
          </p:nvSpPr>
          <p:spPr>
            <a:xfrm>
              <a:off x="6958583"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89" name="object 189"/>
            <p:cNvSpPr/>
            <p:nvPr/>
          </p:nvSpPr>
          <p:spPr>
            <a:xfrm>
              <a:off x="7019544"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190"/>
            <p:cNvSpPr/>
            <p:nvPr/>
          </p:nvSpPr>
          <p:spPr>
            <a:xfrm>
              <a:off x="6958583"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191"/>
            <p:cNvSpPr/>
            <p:nvPr/>
          </p:nvSpPr>
          <p:spPr>
            <a:xfrm>
              <a:off x="7019544"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192"/>
            <p:cNvSpPr/>
            <p:nvPr/>
          </p:nvSpPr>
          <p:spPr>
            <a:xfrm>
              <a:off x="6979920" y="3160776"/>
              <a:ext cx="120650" cy="0"/>
            </a:xfrm>
            <a:custGeom>
              <a:avLst/>
              <a:gdLst/>
              <a:ahLst/>
              <a:cxnLst/>
              <a:rect l="l" t="t" r="r" b="b"/>
              <a:pathLst>
                <a:path w="120650">
                  <a:moveTo>
                    <a:pt x="0" y="0"/>
                  </a:moveTo>
                  <a:lnTo>
                    <a:pt x="120396" y="0"/>
                  </a:lnTo>
                </a:path>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3" name="object 193"/>
            <p:cNvSpPr/>
            <p:nvPr/>
          </p:nvSpPr>
          <p:spPr>
            <a:xfrm>
              <a:off x="7036308"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94"/>
            <p:cNvSpPr/>
            <p:nvPr/>
          </p:nvSpPr>
          <p:spPr>
            <a:xfrm>
              <a:off x="7033259"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5" name="object 195"/>
            <p:cNvSpPr/>
            <p:nvPr/>
          </p:nvSpPr>
          <p:spPr>
            <a:xfrm>
              <a:off x="7092695"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6" name="object 196"/>
            <p:cNvSpPr/>
            <p:nvPr/>
          </p:nvSpPr>
          <p:spPr>
            <a:xfrm>
              <a:off x="7033259"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7" name="object 197"/>
            <p:cNvSpPr/>
            <p:nvPr/>
          </p:nvSpPr>
          <p:spPr>
            <a:xfrm>
              <a:off x="7092695"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8" name="object 198"/>
            <p:cNvSpPr/>
            <p:nvPr/>
          </p:nvSpPr>
          <p:spPr>
            <a:xfrm>
              <a:off x="7042403"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99" name="object 199"/>
            <p:cNvSpPr/>
            <p:nvPr/>
          </p:nvSpPr>
          <p:spPr>
            <a:xfrm>
              <a:off x="7103364"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0" name="object 200"/>
            <p:cNvSpPr/>
            <p:nvPr/>
          </p:nvSpPr>
          <p:spPr>
            <a:xfrm>
              <a:off x="7042403"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1" name="object 201"/>
            <p:cNvSpPr/>
            <p:nvPr/>
          </p:nvSpPr>
          <p:spPr>
            <a:xfrm>
              <a:off x="7103364"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2" name="object 202"/>
            <p:cNvSpPr/>
            <p:nvPr/>
          </p:nvSpPr>
          <p:spPr>
            <a:xfrm>
              <a:off x="7088124"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3" name="object 203"/>
            <p:cNvSpPr/>
            <p:nvPr/>
          </p:nvSpPr>
          <p:spPr>
            <a:xfrm>
              <a:off x="7149083"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4" name="object 204"/>
            <p:cNvSpPr/>
            <p:nvPr/>
          </p:nvSpPr>
          <p:spPr>
            <a:xfrm>
              <a:off x="7088124"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5" name="object 205"/>
            <p:cNvSpPr/>
            <p:nvPr/>
          </p:nvSpPr>
          <p:spPr>
            <a:xfrm>
              <a:off x="7149083"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6" name="object 206"/>
            <p:cNvSpPr/>
            <p:nvPr/>
          </p:nvSpPr>
          <p:spPr>
            <a:xfrm>
              <a:off x="7191756"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7" name="object 207"/>
            <p:cNvSpPr/>
            <p:nvPr/>
          </p:nvSpPr>
          <p:spPr>
            <a:xfrm>
              <a:off x="7252715"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8" name="object 208"/>
            <p:cNvSpPr/>
            <p:nvPr/>
          </p:nvSpPr>
          <p:spPr>
            <a:xfrm>
              <a:off x="7191756"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09" name="object 209"/>
            <p:cNvSpPr/>
            <p:nvPr/>
          </p:nvSpPr>
          <p:spPr>
            <a:xfrm>
              <a:off x="7252715"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0" name="object 210"/>
            <p:cNvSpPr/>
            <p:nvPr/>
          </p:nvSpPr>
          <p:spPr>
            <a:xfrm>
              <a:off x="7252715"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1" name="object 211"/>
            <p:cNvSpPr/>
            <p:nvPr/>
          </p:nvSpPr>
          <p:spPr>
            <a:xfrm>
              <a:off x="7312152"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2" name="object 212"/>
            <p:cNvSpPr/>
            <p:nvPr/>
          </p:nvSpPr>
          <p:spPr>
            <a:xfrm>
              <a:off x="7252715"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3" name="object 213"/>
            <p:cNvSpPr/>
            <p:nvPr/>
          </p:nvSpPr>
          <p:spPr>
            <a:xfrm>
              <a:off x="7312152"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4" name="object 214"/>
            <p:cNvSpPr/>
            <p:nvPr/>
          </p:nvSpPr>
          <p:spPr>
            <a:xfrm>
              <a:off x="7272527"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5" name="object 215"/>
            <p:cNvSpPr/>
            <p:nvPr/>
          </p:nvSpPr>
          <p:spPr>
            <a:xfrm>
              <a:off x="7331964"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6" name="object 216"/>
            <p:cNvSpPr/>
            <p:nvPr/>
          </p:nvSpPr>
          <p:spPr>
            <a:xfrm>
              <a:off x="7272527"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7" name="object 217"/>
            <p:cNvSpPr/>
            <p:nvPr/>
          </p:nvSpPr>
          <p:spPr>
            <a:xfrm>
              <a:off x="7331964"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8" name="object 218"/>
            <p:cNvSpPr/>
            <p:nvPr/>
          </p:nvSpPr>
          <p:spPr>
            <a:xfrm>
              <a:off x="7367015"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19" name="object 219"/>
            <p:cNvSpPr/>
            <p:nvPr/>
          </p:nvSpPr>
          <p:spPr>
            <a:xfrm>
              <a:off x="7427976"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0" name="object 220"/>
            <p:cNvSpPr/>
            <p:nvPr/>
          </p:nvSpPr>
          <p:spPr>
            <a:xfrm>
              <a:off x="7367015"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1" name="object 221"/>
            <p:cNvSpPr/>
            <p:nvPr/>
          </p:nvSpPr>
          <p:spPr>
            <a:xfrm>
              <a:off x="7427976"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2" name="object 222"/>
            <p:cNvSpPr/>
            <p:nvPr/>
          </p:nvSpPr>
          <p:spPr>
            <a:xfrm>
              <a:off x="7399020"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3" name="object 223"/>
            <p:cNvSpPr/>
            <p:nvPr/>
          </p:nvSpPr>
          <p:spPr>
            <a:xfrm>
              <a:off x="745998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4" name="object 224"/>
            <p:cNvSpPr/>
            <p:nvPr/>
          </p:nvSpPr>
          <p:spPr>
            <a:xfrm>
              <a:off x="7399020"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5" name="object 225"/>
            <p:cNvSpPr/>
            <p:nvPr/>
          </p:nvSpPr>
          <p:spPr>
            <a:xfrm>
              <a:off x="745998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6" name="object 226"/>
            <p:cNvSpPr/>
            <p:nvPr/>
          </p:nvSpPr>
          <p:spPr>
            <a:xfrm>
              <a:off x="7421880"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7" name="object 227"/>
            <p:cNvSpPr/>
            <p:nvPr/>
          </p:nvSpPr>
          <p:spPr>
            <a:xfrm>
              <a:off x="7482839"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8" name="object 228"/>
            <p:cNvSpPr/>
            <p:nvPr/>
          </p:nvSpPr>
          <p:spPr>
            <a:xfrm>
              <a:off x="7421880"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29" name="object 229"/>
            <p:cNvSpPr/>
            <p:nvPr/>
          </p:nvSpPr>
          <p:spPr>
            <a:xfrm>
              <a:off x="7482839"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0" name="object 230"/>
            <p:cNvSpPr/>
            <p:nvPr/>
          </p:nvSpPr>
          <p:spPr>
            <a:xfrm>
              <a:off x="7490459"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1" name="object 231"/>
            <p:cNvSpPr/>
            <p:nvPr/>
          </p:nvSpPr>
          <p:spPr>
            <a:xfrm>
              <a:off x="755142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2" name="object 232"/>
            <p:cNvSpPr/>
            <p:nvPr/>
          </p:nvSpPr>
          <p:spPr>
            <a:xfrm>
              <a:off x="7490459"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3" name="object 233"/>
            <p:cNvSpPr/>
            <p:nvPr/>
          </p:nvSpPr>
          <p:spPr>
            <a:xfrm>
              <a:off x="755142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4" name="object 234"/>
            <p:cNvSpPr/>
            <p:nvPr/>
          </p:nvSpPr>
          <p:spPr>
            <a:xfrm>
              <a:off x="7552944"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5" name="object 235"/>
            <p:cNvSpPr/>
            <p:nvPr/>
          </p:nvSpPr>
          <p:spPr>
            <a:xfrm>
              <a:off x="761238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bject 236"/>
            <p:cNvSpPr/>
            <p:nvPr/>
          </p:nvSpPr>
          <p:spPr>
            <a:xfrm>
              <a:off x="7552944" y="3160776"/>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bject 237"/>
            <p:cNvSpPr/>
            <p:nvPr/>
          </p:nvSpPr>
          <p:spPr>
            <a:xfrm>
              <a:off x="7612380"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bject 238"/>
            <p:cNvSpPr/>
            <p:nvPr/>
          </p:nvSpPr>
          <p:spPr>
            <a:xfrm>
              <a:off x="7798307"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bject 239"/>
            <p:cNvSpPr/>
            <p:nvPr/>
          </p:nvSpPr>
          <p:spPr>
            <a:xfrm>
              <a:off x="7859267"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bject 240"/>
            <p:cNvSpPr/>
            <p:nvPr/>
          </p:nvSpPr>
          <p:spPr>
            <a:xfrm>
              <a:off x="7798307" y="3160776"/>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bject 241"/>
            <p:cNvSpPr/>
            <p:nvPr/>
          </p:nvSpPr>
          <p:spPr>
            <a:xfrm>
              <a:off x="7859267" y="3110483"/>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bject 242"/>
            <p:cNvSpPr/>
            <p:nvPr/>
          </p:nvSpPr>
          <p:spPr>
            <a:xfrm>
              <a:off x="5949695" y="3134867"/>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bject 243"/>
            <p:cNvSpPr/>
            <p:nvPr/>
          </p:nvSpPr>
          <p:spPr>
            <a:xfrm>
              <a:off x="6010656"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bject 244"/>
            <p:cNvSpPr/>
            <p:nvPr/>
          </p:nvSpPr>
          <p:spPr>
            <a:xfrm>
              <a:off x="5949695" y="3134867"/>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bject 245"/>
            <p:cNvSpPr/>
            <p:nvPr/>
          </p:nvSpPr>
          <p:spPr>
            <a:xfrm>
              <a:off x="6010656"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bject 246"/>
            <p:cNvSpPr/>
            <p:nvPr/>
          </p:nvSpPr>
          <p:spPr>
            <a:xfrm>
              <a:off x="5972556"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bject 247"/>
            <p:cNvSpPr/>
            <p:nvPr/>
          </p:nvSpPr>
          <p:spPr>
            <a:xfrm>
              <a:off x="6033515"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bject 248"/>
            <p:cNvSpPr/>
            <p:nvPr/>
          </p:nvSpPr>
          <p:spPr>
            <a:xfrm>
              <a:off x="5972556"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bject 249"/>
            <p:cNvSpPr/>
            <p:nvPr/>
          </p:nvSpPr>
          <p:spPr>
            <a:xfrm>
              <a:off x="6033515"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bject 250"/>
            <p:cNvSpPr/>
            <p:nvPr/>
          </p:nvSpPr>
          <p:spPr>
            <a:xfrm>
              <a:off x="6021324"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bject 251"/>
            <p:cNvSpPr/>
            <p:nvPr/>
          </p:nvSpPr>
          <p:spPr>
            <a:xfrm>
              <a:off x="6080759"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bject 252"/>
            <p:cNvSpPr/>
            <p:nvPr/>
          </p:nvSpPr>
          <p:spPr>
            <a:xfrm>
              <a:off x="6021324"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bject 253"/>
            <p:cNvSpPr/>
            <p:nvPr/>
          </p:nvSpPr>
          <p:spPr>
            <a:xfrm>
              <a:off x="6080759"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bject 254"/>
            <p:cNvSpPr/>
            <p:nvPr/>
          </p:nvSpPr>
          <p:spPr>
            <a:xfrm>
              <a:off x="6067044"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bject 255"/>
            <p:cNvSpPr/>
            <p:nvPr/>
          </p:nvSpPr>
          <p:spPr>
            <a:xfrm>
              <a:off x="6128003"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bject 256"/>
            <p:cNvSpPr/>
            <p:nvPr/>
          </p:nvSpPr>
          <p:spPr>
            <a:xfrm>
              <a:off x="6067044"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bject 257"/>
            <p:cNvSpPr/>
            <p:nvPr/>
          </p:nvSpPr>
          <p:spPr>
            <a:xfrm>
              <a:off x="6128003"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bject 258"/>
            <p:cNvSpPr/>
            <p:nvPr/>
          </p:nvSpPr>
          <p:spPr>
            <a:xfrm>
              <a:off x="6099047"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bject 259"/>
            <p:cNvSpPr/>
            <p:nvPr/>
          </p:nvSpPr>
          <p:spPr>
            <a:xfrm>
              <a:off x="6160008"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bject 260"/>
            <p:cNvSpPr/>
            <p:nvPr/>
          </p:nvSpPr>
          <p:spPr>
            <a:xfrm>
              <a:off x="6099047"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bject 261"/>
            <p:cNvSpPr/>
            <p:nvPr/>
          </p:nvSpPr>
          <p:spPr>
            <a:xfrm>
              <a:off x="6160008"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bject 262"/>
            <p:cNvSpPr/>
            <p:nvPr/>
          </p:nvSpPr>
          <p:spPr>
            <a:xfrm>
              <a:off x="6138671"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bject 263"/>
            <p:cNvSpPr/>
            <p:nvPr/>
          </p:nvSpPr>
          <p:spPr>
            <a:xfrm>
              <a:off x="6199632"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bject 264"/>
            <p:cNvSpPr/>
            <p:nvPr/>
          </p:nvSpPr>
          <p:spPr>
            <a:xfrm>
              <a:off x="6138671"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bject 265"/>
            <p:cNvSpPr/>
            <p:nvPr/>
          </p:nvSpPr>
          <p:spPr>
            <a:xfrm>
              <a:off x="6199632"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bject 266"/>
            <p:cNvSpPr/>
            <p:nvPr/>
          </p:nvSpPr>
          <p:spPr>
            <a:xfrm>
              <a:off x="6187439" y="3134867"/>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bject 267"/>
            <p:cNvSpPr/>
            <p:nvPr/>
          </p:nvSpPr>
          <p:spPr>
            <a:xfrm>
              <a:off x="6248400"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bject 268"/>
            <p:cNvSpPr/>
            <p:nvPr/>
          </p:nvSpPr>
          <p:spPr>
            <a:xfrm>
              <a:off x="6187439" y="3134867"/>
              <a:ext cx="121920" cy="0"/>
            </a:xfrm>
            <a:custGeom>
              <a:avLst/>
              <a:gdLst/>
              <a:ahLst/>
              <a:cxnLst/>
              <a:rect l="l" t="t" r="r" b="b"/>
              <a:pathLst>
                <a:path w="121920">
                  <a:moveTo>
                    <a:pt x="0" y="0"/>
                  </a:moveTo>
                  <a:lnTo>
                    <a:pt x="121920"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bject 269"/>
            <p:cNvSpPr/>
            <p:nvPr/>
          </p:nvSpPr>
          <p:spPr>
            <a:xfrm>
              <a:off x="6248400"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bject 270"/>
            <p:cNvSpPr/>
            <p:nvPr/>
          </p:nvSpPr>
          <p:spPr>
            <a:xfrm>
              <a:off x="6211824"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bject 271"/>
            <p:cNvSpPr/>
            <p:nvPr/>
          </p:nvSpPr>
          <p:spPr>
            <a:xfrm>
              <a:off x="6272783"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bject 272"/>
            <p:cNvSpPr/>
            <p:nvPr/>
          </p:nvSpPr>
          <p:spPr>
            <a:xfrm>
              <a:off x="6211824" y="3134867"/>
              <a:ext cx="120650" cy="0"/>
            </a:xfrm>
            <a:custGeom>
              <a:avLst/>
              <a:gdLst/>
              <a:ahLst/>
              <a:cxnLst/>
              <a:rect l="l" t="t" r="r" b="b"/>
              <a:pathLst>
                <a:path w="120650">
                  <a:moveTo>
                    <a:pt x="0" y="0"/>
                  </a:moveTo>
                  <a:lnTo>
                    <a:pt x="120396" y="0"/>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bject 273"/>
            <p:cNvSpPr/>
            <p:nvPr/>
          </p:nvSpPr>
          <p:spPr>
            <a:xfrm>
              <a:off x="6272783" y="3084576"/>
              <a:ext cx="0" cy="100965"/>
            </a:xfrm>
            <a:custGeom>
              <a:avLst/>
              <a:gdLst/>
              <a:ahLst/>
              <a:cxnLst/>
              <a:rect l="l" t="t" r="r" b="b"/>
              <a:pathLst>
                <a:path h="100964">
                  <a:moveTo>
                    <a:pt x="0" y="0"/>
                  </a:moveTo>
                  <a:lnTo>
                    <a:pt x="0" y="100584"/>
                  </a:lnTo>
                </a:path>
              </a:pathLst>
            </a:custGeom>
            <a:ln w="6362">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bject 274"/>
            <p:cNvSpPr/>
            <p:nvPr/>
          </p:nvSpPr>
          <p:spPr>
            <a:xfrm>
              <a:off x="1154430" y="1117854"/>
              <a:ext cx="6704330" cy="2042160"/>
            </a:xfrm>
            <a:custGeom>
              <a:avLst/>
              <a:gdLst/>
              <a:ahLst/>
              <a:cxnLst/>
              <a:rect l="l" t="t" r="r" b="b"/>
              <a:pathLst>
                <a:path w="6704330" h="2042160">
                  <a:moveTo>
                    <a:pt x="0" y="0"/>
                  </a:moveTo>
                  <a:lnTo>
                    <a:pt x="14020" y="0"/>
                  </a:lnTo>
                  <a:lnTo>
                    <a:pt x="14020" y="9144"/>
                  </a:lnTo>
                  <a:lnTo>
                    <a:pt x="18605" y="9144"/>
                  </a:lnTo>
                  <a:lnTo>
                    <a:pt x="18605" y="18288"/>
                  </a:lnTo>
                  <a:lnTo>
                    <a:pt x="32499" y="18288"/>
                  </a:lnTo>
                  <a:lnTo>
                    <a:pt x="32499" y="27432"/>
                  </a:lnTo>
                  <a:lnTo>
                    <a:pt x="41795" y="27432"/>
                  </a:lnTo>
                  <a:lnTo>
                    <a:pt x="41795" y="36576"/>
                  </a:lnTo>
                  <a:lnTo>
                    <a:pt x="51104" y="36576"/>
                  </a:lnTo>
                  <a:lnTo>
                    <a:pt x="51104" y="54864"/>
                  </a:lnTo>
                  <a:lnTo>
                    <a:pt x="88176" y="54864"/>
                  </a:lnTo>
                  <a:lnTo>
                    <a:pt x="88176" y="64008"/>
                  </a:lnTo>
                  <a:lnTo>
                    <a:pt x="92760" y="64008"/>
                  </a:lnTo>
                  <a:lnTo>
                    <a:pt x="92760" y="82296"/>
                  </a:lnTo>
                  <a:lnTo>
                    <a:pt x="129794" y="82296"/>
                  </a:lnTo>
                  <a:lnTo>
                    <a:pt x="129794" y="91313"/>
                  </a:lnTo>
                  <a:lnTo>
                    <a:pt x="139192" y="91313"/>
                  </a:lnTo>
                  <a:lnTo>
                    <a:pt x="139192" y="100457"/>
                  </a:lnTo>
                  <a:lnTo>
                    <a:pt x="190119" y="100457"/>
                  </a:lnTo>
                  <a:lnTo>
                    <a:pt x="190119" y="118745"/>
                  </a:lnTo>
                  <a:lnTo>
                    <a:pt x="213360" y="118745"/>
                  </a:lnTo>
                  <a:lnTo>
                    <a:pt x="213360" y="127889"/>
                  </a:lnTo>
                  <a:lnTo>
                    <a:pt x="268986" y="127889"/>
                  </a:lnTo>
                  <a:lnTo>
                    <a:pt x="268986" y="137033"/>
                  </a:lnTo>
                  <a:lnTo>
                    <a:pt x="296799" y="137033"/>
                  </a:lnTo>
                  <a:lnTo>
                    <a:pt x="296799" y="146050"/>
                  </a:lnTo>
                  <a:lnTo>
                    <a:pt x="315341" y="146050"/>
                  </a:lnTo>
                  <a:lnTo>
                    <a:pt x="315341" y="155321"/>
                  </a:lnTo>
                  <a:lnTo>
                    <a:pt x="366268" y="155321"/>
                  </a:lnTo>
                  <a:lnTo>
                    <a:pt x="366268" y="182626"/>
                  </a:lnTo>
                  <a:lnTo>
                    <a:pt x="384810" y="182626"/>
                  </a:lnTo>
                  <a:lnTo>
                    <a:pt x="384810" y="191770"/>
                  </a:lnTo>
                  <a:lnTo>
                    <a:pt x="403352" y="191770"/>
                  </a:lnTo>
                  <a:lnTo>
                    <a:pt x="403352" y="210058"/>
                  </a:lnTo>
                  <a:lnTo>
                    <a:pt x="422020" y="210058"/>
                  </a:lnTo>
                  <a:lnTo>
                    <a:pt x="422020" y="219202"/>
                  </a:lnTo>
                  <a:lnTo>
                    <a:pt x="431165" y="219202"/>
                  </a:lnTo>
                  <a:lnTo>
                    <a:pt x="431165" y="228219"/>
                  </a:lnTo>
                  <a:lnTo>
                    <a:pt x="477520" y="228219"/>
                  </a:lnTo>
                  <a:lnTo>
                    <a:pt x="477520" y="237490"/>
                  </a:lnTo>
                  <a:lnTo>
                    <a:pt x="482219" y="237490"/>
                  </a:lnTo>
                  <a:lnTo>
                    <a:pt x="482219" y="246634"/>
                  </a:lnTo>
                  <a:lnTo>
                    <a:pt x="486918" y="246634"/>
                  </a:lnTo>
                  <a:lnTo>
                    <a:pt x="486918" y="264668"/>
                  </a:lnTo>
                  <a:lnTo>
                    <a:pt x="496189" y="264668"/>
                  </a:lnTo>
                  <a:lnTo>
                    <a:pt x="496189" y="273812"/>
                  </a:lnTo>
                  <a:lnTo>
                    <a:pt x="505459" y="273812"/>
                  </a:lnTo>
                  <a:lnTo>
                    <a:pt x="505459" y="282956"/>
                  </a:lnTo>
                  <a:lnTo>
                    <a:pt x="514604" y="282956"/>
                  </a:lnTo>
                  <a:lnTo>
                    <a:pt x="514604" y="292100"/>
                  </a:lnTo>
                  <a:lnTo>
                    <a:pt x="551688" y="292100"/>
                  </a:lnTo>
                  <a:lnTo>
                    <a:pt x="551688" y="301244"/>
                  </a:lnTo>
                  <a:lnTo>
                    <a:pt x="570357" y="301244"/>
                  </a:lnTo>
                  <a:lnTo>
                    <a:pt x="570357" y="310261"/>
                  </a:lnTo>
                  <a:lnTo>
                    <a:pt x="575056" y="310261"/>
                  </a:lnTo>
                  <a:lnTo>
                    <a:pt x="575056" y="319532"/>
                  </a:lnTo>
                  <a:lnTo>
                    <a:pt x="607441" y="319532"/>
                  </a:lnTo>
                  <a:lnTo>
                    <a:pt x="607441" y="328676"/>
                  </a:lnTo>
                  <a:lnTo>
                    <a:pt x="616712" y="328676"/>
                  </a:lnTo>
                  <a:lnTo>
                    <a:pt x="616712" y="337693"/>
                  </a:lnTo>
                  <a:lnTo>
                    <a:pt x="625983" y="337693"/>
                  </a:lnTo>
                  <a:lnTo>
                    <a:pt x="625983" y="346837"/>
                  </a:lnTo>
                  <a:lnTo>
                    <a:pt x="649224" y="346837"/>
                  </a:lnTo>
                  <a:lnTo>
                    <a:pt x="649224" y="355981"/>
                  </a:lnTo>
                  <a:lnTo>
                    <a:pt x="663067" y="355981"/>
                  </a:lnTo>
                  <a:lnTo>
                    <a:pt x="663067" y="365125"/>
                  </a:lnTo>
                  <a:lnTo>
                    <a:pt x="672211" y="365125"/>
                  </a:lnTo>
                  <a:lnTo>
                    <a:pt x="672211" y="374269"/>
                  </a:lnTo>
                  <a:lnTo>
                    <a:pt x="681609" y="374269"/>
                  </a:lnTo>
                  <a:lnTo>
                    <a:pt x="681609" y="383413"/>
                  </a:lnTo>
                  <a:lnTo>
                    <a:pt x="727964" y="383413"/>
                  </a:lnTo>
                  <a:lnTo>
                    <a:pt x="727964" y="392430"/>
                  </a:lnTo>
                  <a:lnTo>
                    <a:pt x="732663" y="392430"/>
                  </a:lnTo>
                  <a:lnTo>
                    <a:pt x="732663" y="401574"/>
                  </a:lnTo>
                  <a:lnTo>
                    <a:pt x="737235" y="401574"/>
                  </a:lnTo>
                  <a:lnTo>
                    <a:pt x="737235" y="410845"/>
                  </a:lnTo>
                  <a:lnTo>
                    <a:pt x="746506" y="410845"/>
                  </a:lnTo>
                  <a:lnTo>
                    <a:pt x="746506" y="419862"/>
                  </a:lnTo>
                  <a:lnTo>
                    <a:pt x="769620" y="419862"/>
                  </a:lnTo>
                  <a:lnTo>
                    <a:pt x="769620" y="438150"/>
                  </a:lnTo>
                  <a:lnTo>
                    <a:pt x="779018" y="438150"/>
                  </a:lnTo>
                  <a:lnTo>
                    <a:pt x="779018" y="447294"/>
                  </a:lnTo>
                  <a:lnTo>
                    <a:pt x="802132" y="447294"/>
                  </a:lnTo>
                  <a:lnTo>
                    <a:pt x="802132" y="456438"/>
                  </a:lnTo>
                  <a:lnTo>
                    <a:pt x="811276" y="456438"/>
                  </a:lnTo>
                  <a:lnTo>
                    <a:pt x="811276" y="474726"/>
                  </a:lnTo>
                  <a:lnTo>
                    <a:pt x="839216" y="474726"/>
                  </a:lnTo>
                  <a:lnTo>
                    <a:pt x="839216" y="483870"/>
                  </a:lnTo>
                  <a:lnTo>
                    <a:pt x="862330" y="483870"/>
                  </a:lnTo>
                  <a:lnTo>
                    <a:pt x="862330" y="493014"/>
                  </a:lnTo>
                  <a:lnTo>
                    <a:pt x="876300" y="493014"/>
                  </a:lnTo>
                  <a:lnTo>
                    <a:pt x="876300" y="502284"/>
                  </a:lnTo>
                  <a:lnTo>
                    <a:pt x="913384" y="502284"/>
                  </a:lnTo>
                  <a:lnTo>
                    <a:pt x="913384" y="520573"/>
                  </a:lnTo>
                  <a:lnTo>
                    <a:pt x="922655" y="520573"/>
                  </a:lnTo>
                  <a:lnTo>
                    <a:pt x="922655" y="529717"/>
                  </a:lnTo>
                  <a:lnTo>
                    <a:pt x="927227" y="529717"/>
                  </a:lnTo>
                  <a:lnTo>
                    <a:pt x="927227" y="548132"/>
                  </a:lnTo>
                  <a:lnTo>
                    <a:pt x="936625" y="548132"/>
                  </a:lnTo>
                  <a:lnTo>
                    <a:pt x="936625" y="557403"/>
                  </a:lnTo>
                  <a:lnTo>
                    <a:pt x="945769" y="557403"/>
                  </a:lnTo>
                  <a:lnTo>
                    <a:pt x="945769" y="566547"/>
                  </a:lnTo>
                  <a:lnTo>
                    <a:pt x="950594" y="566547"/>
                  </a:lnTo>
                  <a:lnTo>
                    <a:pt x="950594" y="575691"/>
                  </a:lnTo>
                  <a:lnTo>
                    <a:pt x="959738" y="575691"/>
                  </a:lnTo>
                  <a:lnTo>
                    <a:pt x="959738" y="584835"/>
                  </a:lnTo>
                  <a:lnTo>
                    <a:pt x="973582" y="584835"/>
                  </a:lnTo>
                  <a:lnTo>
                    <a:pt x="973582" y="603250"/>
                  </a:lnTo>
                  <a:lnTo>
                    <a:pt x="996822" y="603250"/>
                  </a:lnTo>
                  <a:lnTo>
                    <a:pt x="996822" y="612394"/>
                  </a:lnTo>
                  <a:lnTo>
                    <a:pt x="1006094" y="612394"/>
                  </a:lnTo>
                  <a:lnTo>
                    <a:pt x="1006094" y="621538"/>
                  </a:lnTo>
                  <a:lnTo>
                    <a:pt x="1020063" y="621538"/>
                  </a:lnTo>
                  <a:lnTo>
                    <a:pt x="1020063" y="630682"/>
                  </a:lnTo>
                  <a:lnTo>
                    <a:pt x="1029335" y="630682"/>
                  </a:lnTo>
                  <a:lnTo>
                    <a:pt x="1029335" y="639826"/>
                  </a:lnTo>
                  <a:lnTo>
                    <a:pt x="1043178" y="639826"/>
                  </a:lnTo>
                  <a:lnTo>
                    <a:pt x="1043178" y="658241"/>
                  </a:lnTo>
                  <a:lnTo>
                    <a:pt x="1057021" y="658241"/>
                  </a:lnTo>
                  <a:lnTo>
                    <a:pt x="1057021" y="667385"/>
                  </a:lnTo>
                  <a:lnTo>
                    <a:pt x="1094105" y="667385"/>
                  </a:lnTo>
                  <a:lnTo>
                    <a:pt x="1094105" y="676529"/>
                  </a:lnTo>
                  <a:lnTo>
                    <a:pt x="1098677" y="676529"/>
                  </a:lnTo>
                  <a:lnTo>
                    <a:pt x="1098677" y="685673"/>
                  </a:lnTo>
                  <a:lnTo>
                    <a:pt x="1126617" y="685673"/>
                  </a:lnTo>
                  <a:lnTo>
                    <a:pt x="1126617" y="694817"/>
                  </a:lnTo>
                  <a:lnTo>
                    <a:pt x="1131189" y="694817"/>
                  </a:lnTo>
                  <a:lnTo>
                    <a:pt x="1131189" y="703961"/>
                  </a:lnTo>
                  <a:lnTo>
                    <a:pt x="1135888" y="703961"/>
                  </a:lnTo>
                  <a:lnTo>
                    <a:pt x="1135888" y="713232"/>
                  </a:lnTo>
                  <a:lnTo>
                    <a:pt x="1145286" y="713232"/>
                  </a:lnTo>
                  <a:lnTo>
                    <a:pt x="1145286" y="722376"/>
                  </a:lnTo>
                  <a:lnTo>
                    <a:pt x="1149858" y="722376"/>
                  </a:lnTo>
                  <a:lnTo>
                    <a:pt x="1149858" y="731647"/>
                  </a:lnTo>
                  <a:lnTo>
                    <a:pt x="1163701" y="731647"/>
                  </a:lnTo>
                  <a:lnTo>
                    <a:pt x="1163701" y="740791"/>
                  </a:lnTo>
                  <a:lnTo>
                    <a:pt x="1177544" y="740791"/>
                  </a:lnTo>
                  <a:lnTo>
                    <a:pt x="1177544" y="750062"/>
                  </a:lnTo>
                  <a:lnTo>
                    <a:pt x="1187069" y="750062"/>
                  </a:lnTo>
                  <a:lnTo>
                    <a:pt x="1187069" y="768350"/>
                  </a:lnTo>
                  <a:lnTo>
                    <a:pt x="1191641" y="768350"/>
                  </a:lnTo>
                  <a:lnTo>
                    <a:pt x="1191641" y="777621"/>
                  </a:lnTo>
                  <a:lnTo>
                    <a:pt x="1214628" y="777621"/>
                  </a:lnTo>
                  <a:lnTo>
                    <a:pt x="1214628" y="796036"/>
                  </a:lnTo>
                  <a:lnTo>
                    <a:pt x="1219327" y="796036"/>
                  </a:lnTo>
                  <a:lnTo>
                    <a:pt x="1219327" y="814451"/>
                  </a:lnTo>
                  <a:lnTo>
                    <a:pt x="1279652" y="814451"/>
                  </a:lnTo>
                  <a:lnTo>
                    <a:pt x="1279652" y="823722"/>
                  </a:lnTo>
                  <a:lnTo>
                    <a:pt x="1284224" y="823722"/>
                  </a:lnTo>
                  <a:lnTo>
                    <a:pt x="1284224" y="832866"/>
                  </a:lnTo>
                  <a:lnTo>
                    <a:pt x="1316736" y="832866"/>
                  </a:lnTo>
                  <a:lnTo>
                    <a:pt x="1316736" y="842137"/>
                  </a:lnTo>
                  <a:lnTo>
                    <a:pt x="1321435" y="842137"/>
                  </a:lnTo>
                  <a:lnTo>
                    <a:pt x="1321435" y="851408"/>
                  </a:lnTo>
                  <a:lnTo>
                    <a:pt x="1344549" y="851408"/>
                  </a:lnTo>
                  <a:lnTo>
                    <a:pt x="1344549" y="860679"/>
                  </a:lnTo>
                  <a:lnTo>
                    <a:pt x="1391031" y="860679"/>
                  </a:lnTo>
                  <a:lnTo>
                    <a:pt x="1391031" y="878966"/>
                  </a:lnTo>
                  <a:lnTo>
                    <a:pt x="1395603" y="878966"/>
                  </a:lnTo>
                  <a:lnTo>
                    <a:pt x="1395603" y="888238"/>
                  </a:lnTo>
                  <a:lnTo>
                    <a:pt x="1427988" y="888238"/>
                  </a:lnTo>
                  <a:lnTo>
                    <a:pt x="1427988" y="897382"/>
                  </a:lnTo>
                  <a:lnTo>
                    <a:pt x="1455801" y="897382"/>
                  </a:lnTo>
                  <a:lnTo>
                    <a:pt x="1455801" y="915797"/>
                  </a:lnTo>
                  <a:lnTo>
                    <a:pt x="1460500" y="915797"/>
                  </a:lnTo>
                  <a:lnTo>
                    <a:pt x="1460500" y="934338"/>
                  </a:lnTo>
                  <a:lnTo>
                    <a:pt x="1469644" y="934338"/>
                  </a:lnTo>
                  <a:lnTo>
                    <a:pt x="1469644" y="943610"/>
                  </a:lnTo>
                  <a:lnTo>
                    <a:pt x="1479042" y="943610"/>
                  </a:lnTo>
                  <a:lnTo>
                    <a:pt x="1479042" y="952754"/>
                  </a:lnTo>
                  <a:lnTo>
                    <a:pt x="1488186" y="952754"/>
                  </a:lnTo>
                  <a:lnTo>
                    <a:pt x="1488186" y="962025"/>
                  </a:lnTo>
                  <a:lnTo>
                    <a:pt x="1493012" y="962025"/>
                  </a:lnTo>
                  <a:lnTo>
                    <a:pt x="1493012" y="971169"/>
                  </a:lnTo>
                  <a:lnTo>
                    <a:pt x="1520698" y="971169"/>
                  </a:lnTo>
                  <a:lnTo>
                    <a:pt x="1520698" y="989584"/>
                  </a:lnTo>
                  <a:lnTo>
                    <a:pt x="1530096" y="989584"/>
                  </a:lnTo>
                  <a:lnTo>
                    <a:pt x="1530096" y="998982"/>
                  </a:lnTo>
                  <a:lnTo>
                    <a:pt x="1539240" y="998982"/>
                  </a:lnTo>
                  <a:lnTo>
                    <a:pt x="1539240" y="1008126"/>
                  </a:lnTo>
                  <a:lnTo>
                    <a:pt x="1557782" y="1008126"/>
                  </a:lnTo>
                  <a:lnTo>
                    <a:pt x="1557782" y="1044956"/>
                  </a:lnTo>
                  <a:lnTo>
                    <a:pt x="1590167" y="1044956"/>
                  </a:lnTo>
                  <a:lnTo>
                    <a:pt x="1590167" y="1054227"/>
                  </a:lnTo>
                  <a:lnTo>
                    <a:pt x="1599565" y="1054227"/>
                  </a:lnTo>
                  <a:lnTo>
                    <a:pt x="1599565" y="1072642"/>
                  </a:lnTo>
                  <a:lnTo>
                    <a:pt x="1604137" y="1072642"/>
                  </a:lnTo>
                  <a:lnTo>
                    <a:pt x="1604137" y="1081913"/>
                  </a:lnTo>
                  <a:lnTo>
                    <a:pt x="1622679" y="1081913"/>
                  </a:lnTo>
                  <a:lnTo>
                    <a:pt x="1622679" y="1109472"/>
                  </a:lnTo>
                  <a:lnTo>
                    <a:pt x="1641220" y="1109472"/>
                  </a:lnTo>
                  <a:lnTo>
                    <a:pt x="1641220" y="1118743"/>
                  </a:lnTo>
                  <a:lnTo>
                    <a:pt x="1669033" y="1118743"/>
                  </a:lnTo>
                  <a:lnTo>
                    <a:pt x="1669033" y="1127887"/>
                  </a:lnTo>
                  <a:lnTo>
                    <a:pt x="1678432" y="1127887"/>
                  </a:lnTo>
                  <a:lnTo>
                    <a:pt x="1678432" y="1137158"/>
                  </a:lnTo>
                  <a:lnTo>
                    <a:pt x="1692275" y="1137158"/>
                  </a:lnTo>
                  <a:lnTo>
                    <a:pt x="1692275" y="1155700"/>
                  </a:lnTo>
                  <a:lnTo>
                    <a:pt x="1706118" y="1155700"/>
                  </a:lnTo>
                  <a:lnTo>
                    <a:pt x="1706118" y="1164844"/>
                  </a:lnTo>
                  <a:lnTo>
                    <a:pt x="1729486" y="1164844"/>
                  </a:lnTo>
                  <a:lnTo>
                    <a:pt x="1729486" y="1174115"/>
                  </a:lnTo>
                  <a:lnTo>
                    <a:pt x="1747901" y="1174115"/>
                  </a:lnTo>
                  <a:lnTo>
                    <a:pt x="1747901" y="1183259"/>
                  </a:lnTo>
                  <a:lnTo>
                    <a:pt x="1752473" y="1183259"/>
                  </a:lnTo>
                  <a:lnTo>
                    <a:pt x="1752473" y="1192530"/>
                  </a:lnTo>
                  <a:lnTo>
                    <a:pt x="1766570" y="1192530"/>
                  </a:lnTo>
                  <a:lnTo>
                    <a:pt x="1766570" y="1201674"/>
                  </a:lnTo>
                  <a:lnTo>
                    <a:pt x="1775714" y="1201674"/>
                  </a:lnTo>
                  <a:lnTo>
                    <a:pt x="1775714" y="1210945"/>
                  </a:lnTo>
                  <a:lnTo>
                    <a:pt x="1803654" y="1210945"/>
                  </a:lnTo>
                  <a:lnTo>
                    <a:pt x="1803654" y="1220216"/>
                  </a:lnTo>
                  <a:lnTo>
                    <a:pt x="1822069" y="1220216"/>
                  </a:lnTo>
                  <a:lnTo>
                    <a:pt x="1822069" y="1238631"/>
                  </a:lnTo>
                  <a:lnTo>
                    <a:pt x="1831339" y="1238631"/>
                  </a:lnTo>
                  <a:lnTo>
                    <a:pt x="1831339" y="1247902"/>
                  </a:lnTo>
                  <a:lnTo>
                    <a:pt x="1942592" y="1247902"/>
                  </a:lnTo>
                  <a:lnTo>
                    <a:pt x="1942592" y="1257046"/>
                  </a:lnTo>
                  <a:lnTo>
                    <a:pt x="1970532" y="1257046"/>
                  </a:lnTo>
                  <a:lnTo>
                    <a:pt x="1970532" y="1275461"/>
                  </a:lnTo>
                  <a:lnTo>
                    <a:pt x="1979676" y="1275461"/>
                  </a:lnTo>
                  <a:lnTo>
                    <a:pt x="1979676" y="1284605"/>
                  </a:lnTo>
                  <a:lnTo>
                    <a:pt x="2007616" y="1284605"/>
                  </a:lnTo>
                  <a:lnTo>
                    <a:pt x="2007616" y="1293876"/>
                  </a:lnTo>
                  <a:lnTo>
                    <a:pt x="2040001" y="1293876"/>
                  </a:lnTo>
                  <a:lnTo>
                    <a:pt x="2040001" y="1303020"/>
                  </a:lnTo>
                  <a:lnTo>
                    <a:pt x="2044573" y="1303020"/>
                  </a:lnTo>
                  <a:lnTo>
                    <a:pt x="2044573" y="1312291"/>
                  </a:lnTo>
                  <a:lnTo>
                    <a:pt x="2058543" y="1312291"/>
                  </a:lnTo>
                  <a:lnTo>
                    <a:pt x="2058543" y="1321435"/>
                  </a:lnTo>
                  <a:lnTo>
                    <a:pt x="2063114" y="1321435"/>
                  </a:lnTo>
                  <a:lnTo>
                    <a:pt x="2063114" y="1339850"/>
                  </a:lnTo>
                  <a:lnTo>
                    <a:pt x="2067814" y="1339850"/>
                  </a:lnTo>
                  <a:lnTo>
                    <a:pt x="2067814" y="1358392"/>
                  </a:lnTo>
                  <a:lnTo>
                    <a:pt x="2077085" y="1358392"/>
                  </a:lnTo>
                  <a:lnTo>
                    <a:pt x="2077085" y="1367663"/>
                  </a:lnTo>
                  <a:lnTo>
                    <a:pt x="2081657" y="1367663"/>
                  </a:lnTo>
                  <a:lnTo>
                    <a:pt x="2081657" y="1376807"/>
                  </a:lnTo>
                  <a:lnTo>
                    <a:pt x="2086356" y="1376807"/>
                  </a:lnTo>
                  <a:lnTo>
                    <a:pt x="2086356" y="1395222"/>
                  </a:lnTo>
                  <a:lnTo>
                    <a:pt x="2091055" y="1395222"/>
                  </a:lnTo>
                  <a:lnTo>
                    <a:pt x="2091055" y="1404493"/>
                  </a:lnTo>
                  <a:lnTo>
                    <a:pt x="2095627" y="1404493"/>
                  </a:lnTo>
                  <a:lnTo>
                    <a:pt x="2095627" y="1413637"/>
                  </a:lnTo>
                  <a:lnTo>
                    <a:pt x="2109470" y="1413637"/>
                  </a:lnTo>
                  <a:lnTo>
                    <a:pt x="2109470" y="1432179"/>
                  </a:lnTo>
                  <a:lnTo>
                    <a:pt x="2114169" y="1432179"/>
                  </a:lnTo>
                  <a:lnTo>
                    <a:pt x="2114169" y="1441450"/>
                  </a:lnTo>
                  <a:lnTo>
                    <a:pt x="2128012" y="1441450"/>
                  </a:lnTo>
                  <a:lnTo>
                    <a:pt x="2128012" y="1459865"/>
                  </a:lnTo>
                  <a:lnTo>
                    <a:pt x="2132711" y="1459865"/>
                  </a:lnTo>
                  <a:lnTo>
                    <a:pt x="2132711" y="1469009"/>
                  </a:lnTo>
                  <a:lnTo>
                    <a:pt x="2220849" y="1469009"/>
                  </a:lnTo>
                  <a:lnTo>
                    <a:pt x="2220849" y="1478153"/>
                  </a:lnTo>
                  <a:lnTo>
                    <a:pt x="2230120" y="1478153"/>
                  </a:lnTo>
                  <a:lnTo>
                    <a:pt x="2230120" y="1487424"/>
                  </a:lnTo>
                  <a:lnTo>
                    <a:pt x="2234692" y="1487424"/>
                  </a:lnTo>
                  <a:lnTo>
                    <a:pt x="2234692" y="1496568"/>
                  </a:lnTo>
                  <a:lnTo>
                    <a:pt x="2239391" y="1496568"/>
                  </a:lnTo>
                  <a:lnTo>
                    <a:pt x="2239391" y="1505966"/>
                  </a:lnTo>
                  <a:lnTo>
                    <a:pt x="2243963" y="1505966"/>
                  </a:lnTo>
                  <a:lnTo>
                    <a:pt x="2243963" y="1515110"/>
                  </a:lnTo>
                  <a:lnTo>
                    <a:pt x="2248535" y="1515110"/>
                  </a:lnTo>
                  <a:lnTo>
                    <a:pt x="2248535" y="1524381"/>
                  </a:lnTo>
                  <a:lnTo>
                    <a:pt x="2262505" y="1524381"/>
                  </a:lnTo>
                  <a:lnTo>
                    <a:pt x="2262505" y="1533525"/>
                  </a:lnTo>
                  <a:lnTo>
                    <a:pt x="2271903" y="1533525"/>
                  </a:lnTo>
                  <a:lnTo>
                    <a:pt x="2271903" y="1542796"/>
                  </a:lnTo>
                  <a:lnTo>
                    <a:pt x="2295017" y="1542796"/>
                  </a:lnTo>
                  <a:lnTo>
                    <a:pt x="2295017" y="1551940"/>
                  </a:lnTo>
                  <a:lnTo>
                    <a:pt x="2304161" y="1551940"/>
                  </a:lnTo>
                  <a:lnTo>
                    <a:pt x="2304161" y="1561211"/>
                  </a:lnTo>
                  <a:lnTo>
                    <a:pt x="2318131" y="1561211"/>
                  </a:lnTo>
                  <a:lnTo>
                    <a:pt x="2318131" y="1570355"/>
                  </a:lnTo>
                  <a:lnTo>
                    <a:pt x="2336673" y="1570355"/>
                  </a:lnTo>
                  <a:lnTo>
                    <a:pt x="2336673" y="1579753"/>
                  </a:lnTo>
                  <a:lnTo>
                    <a:pt x="2392426" y="1579753"/>
                  </a:lnTo>
                  <a:lnTo>
                    <a:pt x="2392426" y="1588897"/>
                  </a:lnTo>
                  <a:lnTo>
                    <a:pt x="2429510" y="1588897"/>
                  </a:lnTo>
                  <a:lnTo>
                    <a:pt x="2429510" y="1598168"/>
                  </a:lnTo>
                  <a:lnTo>
                    <a:pt x="2434082" y="1598168"/>
                  </a:lnTo>
                  <a:lnTo>
                    <a:pt x="2434082" y="1607312"/>
                  </a:lnTo>
                  <a:lnTo>
                    <a:pt x="2438654" y="1607312"/>
                  </a:lnTo>
                  <a:lnTo>
                    <a:pt x="2438654" y="1616583"/>
                  </a:lnTo>
                  <a:lnTo>
                    <a:pt x="2457196" y="1616583"/>
                  </a:lnTo>
                  <a:lnTo>
                    <a:pt x="2457196" y="1625727"/>
                  </a:lnTo>
                  <a:lnTo>
                    <a:pt x="2466594" y="1625727"/>
                  </a:lnTo>
                  <a:lnTo>
                    <a:pt x="2466594" y="1634998"/>
                  </a:lnTo>
                  <a:lnTo>
                    <a:pt x="2498852" y="1634998"/>
                  </a:lnTo>
                  <a:lnTo>
                    <a:pt x="2498852" y="1644142"/>
                  </a:lnTo>
                  <a:lnTo>
                    <a:pt x="2531364" y="1644142"/>
                  </a:lnTo>
                  <a:lnTo>
                    <a:pt x="2531364" y="1653539"/>
                  </a:lnTo>
                  <a:lnTo>
                    <a:pt x="2535936" y="1653539"/>
                  </a:lnTo>
                  <a:lnTo>
                    <a:pt x="2535936" y="1662683"/>
                  </a:lnTo>
                  <a:lnTo>
                    <a:pt x="2582545" y="1662683"/>
                  </a:lnTo>
                  <a:lnTo>
                    <a:pt x="2582545" y="1671955"/>
                  </a:lnTo>
                  <a:lnTo>
                    <a:pt x="2587117" y="1671955"/>
                  </a:lnTo>
                  <a:lnTo>
                    <a:pt x="2587117" y="1681099"/>
                  </a:lnTo>
                  <a:lnTo>
                    <a:pt x="2624201" y="1681099"/>
                  </a:lnTo>
                  <a:lnTo>
                    <a:pt x="2624201" y="1690243"/>
                  </a:lnTo>
                  <a:lnTo>
                    <a:pt x="2628900" y="1690243"/>
                  </a:lnTo>
                  <a:lnTo>
                    <a:pt x="2628900" y="1717929"/>
                  </a:lnTo>
                  <a:lnTo>
                    <a:pt x="2642616" y="1717929"/>
                  </a:lnTo>
                  <a:lnTo>
                    <a:pt x="2642616" y="1745614"/>
                  </a:lnTo>
                  <a:lnTo>
                    <a:pt x="2670556" y="1745614"/>
                  </a:lnTo>
                  <a:lnTo>
                    <a:pt x="2670556" y="1754886"/>
                  </a:lnTo>
                  <a:lnTo>
                    <a:pt x="2753995" y="1754886"/>
                  </a:lnTo>
                  <a:lnTo>
                    <a:pt x="2753995" y="1764030"/>
                  </a:lnTo>
                  <a:lnTo>
                    <a:pt x="2763266" y="1764030"/>
                  </a:lnTo>
                  <a:lnTo>
                    <a:pt x="2763266" y="1773301"/>
                  </a:lnTo>
                  <a:lnTo>
                    <a:pt x="2832862" y="1773301"/>
                  </a:lnTo>
                  <a:lnTo>
                    <a:pt x="2832862" y="1782445"/>
                  </a:lnTo>
                  <a:lnTo>
                    <a:pt x="2897632" y="1782445"/>
                  </a:lnTo>
                  <a:lnTo>
                    <a:pt x="2897632" y="1791589"/>
                  </a:lnTo>
                  <a:lnTo>
                    <a:pt x="2925445" y="1791589"/>
                  </a:lnTo>
                  <a:lnTo>
                    <a:pt x="2925445" y="1800860"/>
                  </a:lnTo>
                  <a:lnTo>
                    <a:pt x="2981071" y="1800860"/>
                  </a:lnTo>
                  <a:lnTo>
                    <a:pt x="2981071" y="1810131"/>
                  </a:lnTo>
                  <a:lnTo>
                    <a:pt x="3004439" y="1810131"/>
                  </a:lnTo>
                  <a:lnTo>
                    <a:pt x="3004439" y="1819275"/>
                  </a:lnTo>
                  <a:lnTo>
                    <a:pt x="3055366" y="1819275"/>
                  </a:lnTo>
                  <a:lnTo>
                    <a:pt x="3055366" y="1828673"/>
                  </a:lnTo>
                  <a:lnTo>
                    <a:pt x="3106293" y="1828673"/>
                  </a:lnTo>
                  <a:lnTo>
                    <a:pt x="3106293" y="1838070"/>
                  </a:lnTo>
                  <a:lnTo>
                    <a:pt x="3180461" y="1838070"/>
                  </a:lnTo>
                  <a:lnTo>
                    <a:pt x="3180461" y="1847342"/>
                  </a:lnTo>
                  <a:lnTo>
                    <a:pt x="3240913" y="1847342"/>
                  </a:lnTo>
                  <a:lnTo>
                    <a:pt x="3240913" y="1856739"/>
                  </a:lnTo>
                  <a:lnTo>
                    <a:pt x="3259328" y="1856739"/>
                  </a:lnTo>
                  <a:lnTo>
                    <a:pt x="3259328" y="1866138"/>
                  </a:lnTo>
                  <a:lnTo>
                    <a:pt x="3287141" y="1866138"/>
                  </a:lnTo>
                  <a:lnTo>
                    <a:pt x="3287141" y="1875408"/>
                  </a:lnTo>
                  <a:lnTo>
                    <a:pt x="3356737" y="1875408"/>
                  </a:lnTo>
                  <a:lnTo>
                    <a:pt x="3356737" y="1884807"/>
                  </a:lnTo>
                  <a:lnTo>
                    <a:pt x="3412363" y="1884807"/>
                  </a:lnTo>
                  <a:lnTo>
                    <a:pt x="3412363" y="1894205"/>
                  </a:lnTo>
                  <a:lnTo>
                    <a:pt x="3467862" y="1894205"/>
                  </a:lnTo>
                  <a:lnTo>
                    <a:pt x="3467862" y="1903476"/>
                  </a:lnTo>
                  <a:lnTo>
                    <a:pt x="3537458" y="1903476"/>
                  </a:lnTo>
                  <a:lnTo>
                    <a:pt x="3537458" y="1912874"/>
                  </a:lnTo>
                  <a:lnTo>
                    <a:pt x="3569970" y="1912874"/>
                  </a:lnTo>
                  <a:lnTo>
                    <a:pt x="3569970" y="1922272"/>
                  </a:lnTo>
                  <a:lnTo>
                    <a:pt x="3616325" y="1922272"/>
                  </a:lnTo>
                  <a:lnTo>
                    <a:pt x="3616325" y="1931543"/>
                  </a:lnTo>
                  <a:lnTo>
                    <a:pt x="3667379" y="1931543"/>
                  </a:lnTo>
                  <a:lnTo>
                    <a:pt x="3667379" y="1940941"/>
                  </a:lnTo>
                  <a:lnTo>
                    <a:pt x="3824986" y="1940941"/>
                  </a:lnTo>
                  <a:lnTo>
                    <a:pt x="3824986" y="1959737"/>
                  </a:lnTo>
                  <a:lnTo>
                    <a:pt x="3829558" y="1959737"/>
                  </a:lnTo>
                  <a:lnTo>
                    <a:pt x="3829558" y="1969008"/>
                  </a:lnTo>
                  <a:lnTo>
                    <a:pt x="3894328" y="1969008"/>
                  </a:lnTo>
                  <a:lnTo>
                    <a:pt x="3894328" y="1978406"/>
                  </a:lnTo>
                  <a:lnTo>
                    <a:pt x="4311777" y="1978406"/>
                  </a:lnTo>
                  <a:lnTo>
                    <a:pt x="4311777" y="1987804"/>
                  </a:lnTo>
                  <a:lnTo>
                    <a:pt x="4436999" y="1987804"/>
                  </a:lnTo>
                  <a:lnTo>
                    <a:pt x="4436999" y="1997075"/>
                  </a:lnTo>
                  <a:lnTo>
                    <a:pt x="4478782" y="1997075"/>
                  </a:lnTo>
                  <a:lnTo>
                    <a:pt x="4478782" y="2006473"/>
                  </a:lnTo>
                  <a:lnTo>
                    <a:pt x="4603877" y="2006473"/>
                  </a:lnTo>
                  <a:lnTo>
                    <a:pt x="4603877" y="2015870"/>
                  </a:lnTo>
                  <a:lnTo>
                    <a:pt x="5183378" y="2015870"/>
                  </a:lnTo>
                  <a:lnTo>
                    <a:pt x="5183378" y="2027682"/>
                  </a:lnTo>
                  <a:lnTo>
                    <a:pt x="5396611" y="2027682"/>
                  </a:lnTo>
                  <a:lnTo>
                    <a:pt x="5396611" y="2042160"/>
                  </a:lnTo>
                  <a:lnTo>
                    <a:pt x="6704076" y="2042160"/>
                  </a:lnTo>
                </a:path>
              </a:pathLst>
            </a:custGeom>
            <a:ln w="28638">
              <a:solidFill>
                <a:srgbClr val="1F3C7A"/>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bject 275"/>
            <p:cNvSpPr/>
            <p:nvPr/>
          </p:nvSpPr>
          <p:spPr>
            <a:xfrm>
              <a:off x="4533138" y="2297430"/>
              <a:ext cx="4091940" cy="277495"/>
            </a:xfrm>
            <a:custGeom>
              <a:avLst/>
              <a:gdLst/>
              <a:ahLst/>
              <a:cxnLst/>
              <a:rect l="l" t="t" r="r" b="b"/>
              <a:pathLst>
                <a:path w="4091940" h="277494">
                  <a:moveTo>
                    <a:pt x="4091940" y="0"/>
                  </a:moveTo>
                  <a:lnTo>
                    <a:pt x="0" y="0"/>
                  </a:lnTo>
                  <a:lnTo>
                    <a:pt x="0" y="277368"/>
                  </a:lnTo>
                  <a:lnTo>
                    <a:pt x="4091940" y="277368"/>
                  </a:lnTo>
                  <a:lnTo>
                    <a:pt x="4091940" y="0"/>
                  </a:lnTo>
                  <a:close/>
                </a:path>
              </a:pathLst>
            </a:custGeom>
            <a:solidFill>
              <a:srgbClr val="FFFFFF"/>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6" name="object 276"/>
          <p:cNvSpPr txBox="1"/>
          <p:nvPr/>
        </p:nvSpPr>
        <p:spPr>
          <a:xfrm>
            <a:off x="6044184" y="3063239"/>
            <a:ext cx="5455920" cy="298373"/>
          </a:xfrm>
          <a:prstGeom prst="rect">
            <a:avLst/>
          </a:prstGeom>
          <a:ln w="38100">
            <a:solidFill>
              <a:srgbClr val="75AC6A"/>
            </a:solidFill>
          </a:ln>
        </p:spPr>
        <p:txBody>
          <a:bodyPr vert="horz" wrap="square" lIns="0" tIns="51647" rIns="0" bIns="0" rtlCol="0">
            <a:spAutoFit/>
          </a:bodyPr>
          <a:lstStyle/>
          <a:p>
            <a:pPr marL="122764" marR="0" lvl="0" indent="0" algn="l" defTabSz="1219170" rtl="0" eaLnBrk="1" fontAlgn="auto" latinLnBrk="0" hangingPunct="1">
              <a:lnSpc>
                <a:spcPct val="100000"/>
              </a:lnSpc>
              <a:spcBef>
                <a:spcPts val="407"/>
              </a:spcBef>
              <a:spcAft>
                <a:spcPts val="0"/>
              </a:spcAft>
              <a:buClrTx/>
              <a:buSzTx/>
              <a:buFontTx/>
              <a:buNone/>
              <a:tabLst/>
              <a:defRPr/>
            </a:pPr>
            <a:r>
              <a:rPr kumimoji="0" sz="1600" b="0" i="0" u="none" strike="noStrike" kern="1200" cap="none" spc="-7" normalizeH="0" baseline="0" noProof="0" dirty="0">
                <a:ln>
                  <a:noFill/>
                </a:ln>
                <a:solidFill>
                  <a:srgbClr val="0F1212"/>
                </a:solidFill>
                <a:effectLst/>
                <a:uLnTx/>
                <a:uFillTx/>
                <a:latin typeface="Arial Narrow"/>
                <a:ea typeface="+mn-ea"/>
                <a:cs typeface="Arial Narrow"/>
              </a:rPr>
              <a:t>Median</a:t>
            </a:r>
            <a:r>
              <a:rPr kumimoji="0" sz="1600" b="0" i="0" u="none" strike="noStrike" kern="1200" cap="none" spc="7" normalizeH="0" baseline="0" noProof="0" dirty="0">
                <a:ln>
                  <a:noFill/>
                </a:ln>
                <a:solidFill>
                  <a:srgbClr val="0F1212"/>
                </a:solidFill>
                <a:effectLst/>
                <a:uLnTx/>
                <a:uFillTx/>
                <a:latin typeface="Arial Narrow"/>
                <a:ea typeface="+mn-ea"/>
                <a:cs typeface="Arial Narrow"/>
              </a:rPr>
              <a:t> </a:t>
            </a:r>
            <a:r>
              <a:rPr kumimoji="0" sz="1600" b="0" i="0" u="none" strike="noStrike" kern="1200" cap="none" spc="-7" normalizeH="0" baseline="0" noProof="0" dirty="0">
                <a:ln>
                  <a:noFill/>
                </a:ln>
                <a:solidFill>
                  <a:srgbClr val="0F1212"/>
                </a:solidFill>
                <a:effectLst/>
                <a:uLnTx/>
                <a:uFillTx/>
                <a:latin typeface="Arial Narrow"/>
                <a:ea typeface="+mn-ea"/>
                <a:cs typeface="Arial Narrow"/>
              </a:rPr>
              <a:t>follow-up in</a:t>
            </a:r>
            <a:r>
              <a:rPr kumimoji="0" sz="1600" b="0" i="0" u="none" strike="noStrike" kern="1200" cap="none" spc="-13" normalizeH="0" baseline="0" noProof="0" dirty="0">
                <a:ln>
                  <a:noFill/>
                </a:ln>
                <a:solidFill>
                  <a:srgbClr val="0F1212"/>
                </a:solidFill>
                <a:effectLst/>
                <a:uLnTx/>
                <a:uFillTx/>
                <a:latin typeface="Arial Narrow"/>
                <a:ea typeface="+mn-ea"/>
                <a:cs typeface="Arial Narrow"/>
              </a:rPr>
              <a:t> </a:t>
            </a:r>
            <a:r>
              <a:rPr kumimoji="0" sz="1600" b="0" i="0" u="none" strike="noStrike" kern="1200" cap="none" spc="-7" normalizeH="0" baseline="0" noProof="0" dirty="0">
                <a:ln>
                  <a:noFill/>
                </a:ln>
                <a:solidFill>
                  <a:srgbClr val="0F1212"/>
                </a:solidFill>
                <a:effectLst/>
                <a:uLnTx/>
                <a:uFillTx/>
                <a:latin typeface="Arial Narrow"/>
                <a:ea typeface="+mn-ea"/>
                <a:cs typeface="Arial Narrow"/>
              </a:rPr>
              <a:t>censored</a:t>
            </a:r>
            <a:r>
              <a:rPr kumimoji="0" sz="1600" b="0" i="0" u="none" strike="noStrike" kern="1200" cap="none" spc="0" normalizeH="0" baseline="0" noProof="0" dirty="0">
                <a:ln>
                  <a:noFill/>
                </a:ln>
                <a:solidFill>
                  <a:srgbClr val="0F1212"/>
                </a:solidFill>
                <a:effectLst/>
                <a:uLnTx/>
                <a:uFillTx/>
                <a:latin typeface="Arial Narrow"/>
                <a:ea typeface="+mn-ea"/>
                <a:cs typeface="Arial Narrow"/>
              </a:rPr>
              <a:t> patients:</a:t>
            </a:r>
            <a:r>
              <a:rPr kumimoji="0" sz="1600" b="0" i="0" u="none" strike="noStrike" kern="1200" cap="none" spc="-7" normalizeH="0" baseline="0" noProof="0" dirty="0">
                <a:ln>
                  <a:noFill/>
                </a:ln>
                <a:solidFill>
                  <a:srgbClr val="0F1212"/>
                </a:solidFill>
                <a:effectLst/>
                <a:uLnTx/>
                <a:uFillTx/>
                <a:latin typeface="Arial Narrow"/>
                <a:ea typeface="+mn-ea"/>
                <a:cs typeface="Arial Narrow"/>
              </a:rPr>
              <a:t> </a:t>
            </a:r>
            <a:r>
              <a:rPr kumimoji="0" sz="1600" b="1" i="0" u="none" strike="noStrike" kern="1200" cap="none" spc="0" normalizeH="0" baseline="0" noProof="0" dirty="0">
                <a:ln>
                  <a:noFill/>
                </a:ln>
                <a:solidFill>
                  <a:srgbClr val="55894B"/>
                </a:solidFill>
                <a:effectLst/>
                <a:uLnTx/>
                <a:uFillTx/>
                <a:latin typeface="Arial Narrow"/>
                <a:ea typeface="+mn-ea"/>
                <a:cs typeface="Arial Narrow"/>
              </a:rPr>
              <a:t>39.4 </a:t>
            </a:r>
            <a:r>
              <a:rPr kumimoji="0" sz="1600" b="1" i="0" u="none" strike="noStrike" kern="1200" cap="none" spc="-7" normalizeH="0" baseline="0" noProof="0" dirty="0">
                <a:ln>
                  <a:noFill/>
                </a:ln>
                <a:solidFill>
                  <a:srgbClr val="55894B"/>
                </a:solidFill>
                <a:effectLst/>
                <a:uLnTx/>
                <a:uFillTx/>
                <a:latin typeface="Arial Narrow"/>
                <a:ea typeface="+mn-ea"/>
                <a:cs typeface="Arial Narrow"/>
              </a:rPr>
              <a:t>months</a:t>
            </a:r>
            <a:r>
              <a:rPr kumimoji="0" sz="1600" b="1" i="0" u="none" strike="noStrike" kern="1200" cap="none" spc="7" normalizeH="0" baseline="0" noProof="0" dirty="0">
                <a:ln>
                  <a:noFill/>
                </a:ln>
                <a:solidFill>
                  <a:srgbClr val="55894B"/>
                </a:solidFill>
                <a:effectLst/>
                <a:uLnTx/>
                <a:uFillTx/>
                <a:latin typeface="Arial Narrow"/>
                <a:ea typeface="+mn-ea"/>
                <a:cs typeface="Arial Narrow"/>
              </a:rPr>
              <a:t> </a:t>
            </a:r>
            <a:r>
              <a:rPr kumimoji="0" sz="1600" b="0" i="0" u="none" strike="noStrike" kern="1200" cap="none" spc="0" normalizeH="0" baseline="0" noProof="0" dirty="0">
                <a:ln>
                  <a:noFill/>
                </a:ln>
                <a:solidFill>
                  <a:srgbClr val="0F1212"/>
                </a:solidFill>
                <a:effectLst/>
                <a:uLnTx/>
                <a:uFillTx/>
                <a:latin typeface="Arial Narrow"/>
                <a:ea typeface="+mn-ea"/>
                <a:cs typeface="Arial Narrow"/>
              </a:rPr>
              <a:t>(range 0.1</a:t>
            </a:r>
            <a:r>
              <a:rPr kumimoji="0" lang="en-US" sz="1600" b="0" i="0" u="none" strike="noStrike" kern="1200" cap="none" spc="0" normalizeH="0" baseline="0" noProof="0" dirty="0">
                <a:ln>
                  <a:noFill/>
                </a:ln>
                <a:solidFill>
                  <a:srgbClr val="0F1212"/>
                </a:solidFill>
                <a:effectLst/>
                <a:uLnTx/>
                <a:uFillTx/>
                <a:latin typeface="Arial Narrow"/>
                <a:ea typeface="+mn-ea"/>
                <a:cs typeface="Arial Narrow"/>
              </a:rPr>
              <a:t>-</a:t>
            </a:r>
            <a:r>
              <a:rPr kumimoji="0" sz="1600" b="0" i="0" u="none" strike="noStrike" kern="1200" cap="none" spc="0" normalizeH="0" baseline="0" noProof="0" dirty="0">
                <a:ln>
                  <a:noFill/>
                </a:ln>
                <a:solidFill>
                  <a:srgbClr val="0F1212"/>
                </a:solidFill>
                <a:effectLst/>
                <a:uLnTx/>
                <a:uFillTx/>
                <a:latin typeface="Arial Narrow"/>
                <a:ea typeface="+mn-ea"/>
                <a:cs typeface="Arial Narrow"/>
              </a:rPr>
              <a:t>47.5)</a:t>
            </a:r>
            <a:endParaRPr kumimoji="0" sz="1600"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277" name="Oval 276">
            <a:extLst>
              <a:ext uri="{FF2B5EF4-FFF2-40B4-BE49-F238E27FC236}">
                <a16:creationId xmlns:a16="http://schemas.microsoft.com/office/drawing/2014/main" id="{AADE49CE-5DCF-4ED6-11D4-90A7137F74C4}"/>
              </a:ext>
            </a:extLst>
          </p:cNvPr>
          <p:cNvSpPr/>
          <p:nvPr/>
        </p:nvSpPr>
        <p:spPr>
          <a:xfrm>
            <a:off x="7638585" y="3568368"/>
            <a:ext cx="2631688" cy="1784224"/>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0" name="Oval 279">
            <a:extLst>
              <a:ext uri="{FF2B5EF4-FFF2-40B4-BE49-F238E27FC236}">
                <a16:creationId xmlns:a16="http://schemas.microsoft.com/office/drawing/2014/main" id="{63956E74-78BC-7AD1-8812-36B49D453503}"/>
              </a:ext>
            </a:extLst>
          </p:cNvPr>
          <p:cNvSpPr/>
          <p:nvPr/>
        </p:nvSpPr>
        <p:spPr>
          <a:xfrm>
            <a:off x="7837492" y="1735587"/>
            <a:ext cx="3458321" cy="1096515"/>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2458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93A18B-3841-3F4E-95DB-03EFCDF757B9}"/>
              </a:ext>
            </a:extLst>
          </p:cNvPr>
          <p:cNvSpPr>
            <a:spLocks noGrp="1"/>
          </p:cNvSpPr>
          <p:nvPr>
            <p:ph type="title"/>
          </p:nvPr>
        </p:nvSpPr>
        <p:spPr/>
        <p:txBody>
          <a:bodyPr>
            <a:normAutofit fontScale="90000"/>
          </a:bodyPr>
          <a:lstStyle/>
          <a:p>
            <a:r>
              <a:rPr lang="en-US" sz="4000" b="1" dirty="0"/>
              <a:t>ES-SCLC Clinical Case </a:t>
            </a:r>
            <a:br>
              <a:rPr lang="en-US" b="1" dirty="0"/>
            </a:br>
            <a:endParaRPr lang="en-US" b="1" dirty="0"/>
          </a:p>
        </p:txBody>
      </p:sp>
      <p:sp>
        <p:nvSpPr>
          <p:cNvPr id="8" name="Content Placeholder 2">
            <a:extLst>
              <a:ext uri="{FF2B5EF4-FFF2-40B4-BE49-F238E27FC236}">
                <a16:creationId xmlns:a16="http://schemas.microsoft.com/office/drawing/2014/main" id="{0CF5503D-3D4C-4C8C-B8B9-3BF9C2FA371F}"/>
              </a:ext>
            </a:extLst>
          </p:cNvPr>
          <p:cNvSpPr>
            <a:spLocks noGrp="1"/>
          </p:cNvSpPr>
          <p:nvPr>
            <p:ph idx="1"/>
          </p:nvPr>
        </p:nvSpPr>
        <p:spPr>
          <a:xfrm>
            <a:off x="401588" y="1324947"/>
            <a:ext cx="7046432" cy="4811372"/>
          </a:xfrm>
        </p:spPr>
        <p:txBody>
          <a:bodyPr>
            <a:normAutofit/>
          </a:bodyPr>
          <a:lstStyle/>
          <a:p>
            <a:r>
              <a:rPr lang="en-US" sz="2200" dirty="0"/>
              <a:t>Pt has excellent response to 4 cycles of carboplatin, etoposide and atezolizumab and continues maintenance on monthly atezolizumab </a:t>
            </a:r>
          </a:p>
          <a:p>
            <a:r>
              <a:rPr lang="en-US" sz="2200" dirty="0"/>
              <a:t>Atezo tolerated well except lichenoid rash controlled with steroid topical cream</a:t>
            </a:r>
          </a:p>
          <a:p>
            <a:r>
              <a:rPr lang="en-US" sz="2200" dirty="0"/>
              <a:t>Pt was on maintenance Atezo for 3 years and is now 2 years off therapy with no evidence of disease!</a:t>
            </a:r>
            <a:endParaRPr lang="en-US" sz="2400" dirty="0"/>
          </a:p>
        </p:txBody>
      </p:sp>
      <p:pic>
        <p:nvPicPr>
          <p:cNvPr id="5" name="Picture 4"/>
          <p:cNvPicPr>
            <a:picLocks noChangeAspect="1"/>
          </p:cNvPicPr>
          <p:nvPr/>
        </p:nvPicPr>
        <p:blipFill rotWithShape="1">
          <a:blip r:embed="rId3"/>
          <a:srcRect l="19054" t="20689" r="17317" b="24663"/>
          <a:stretch/>
        </p:blipFill>
        <p:spPr>
          <a:xfrm>
            <a:off x="7560528" y="960149"/>
            <a:ext cx="3905780" cy="3152737"/>
          </a:xfrm>
          <a:prstGeom prst="rect">
            <a:avLst/>
          </a:prstGeom>
        </p:spPr>
      </p:pic>
      <p:grpSp>
        <p:nvGrpSpPr>
          <p:cNvPr id="70" name="Group 69">
            <a:extLst>
              <a:ext uri="{FF2B5EF4-FFF2-40B4-BE49-F238E27FC236}">
                <a16:creationId xmlns:a16="http://schemas.microsoft.com/office/drawing/2014/main" id="{727D6553-349B-4FA8-A499-C196AEBB3D00}"/>
              </a:ext>
            </a:extLst>
          </p:cNvPr>
          <p:cNvGrpSpPr>
            <a:grpSpLocks noChangeAspect="1"/>
          </p:cNvGrpSpPr>
          <p:nvPr/>
        </p:nvGrpSpPr>
        <p:grpSpPr>
          <a:xfrm>
            <a:off x="2611785" y="3961832"/>
            <a:ext cx="4255150" cy="2367388"/>
            <a:chOff x="754939" y="1353814"/>
            <a:chExt cx="4964649" cy="2685043"/>
          </a:xfrm>
        </p:grpSpPr>
        <p:sp>
          <p:nvSpPr>
            <p:cNvPr id="71" name="Rectangle 70">
              <a:extLst>
                <a:ext uri="{FF2B5EF4-FFF2-40B4-BE49-F238E27FC236}">
                  <a16:creationId xmlns:a16="http://schemas.microsoft.com/office/drawing/2014/main" id="{2302119F-3BA7-C874-FD0B-C1E2003D2DDE}"/>
                </a:ext>
              </a:extLst>
            </p:cNvPr>
            <p:cNvSpPr/>
            <p:nvPr/>
          </p:nvSpPr>
          <p:spPr>
            <a:xfrm rot="16200000">
              <a:off x="458283" y="2389057"/>
              <a:ext cx="798164" cy="204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a:ea typeface="+mn-ea"/>
                  <a:cs typeface="+mn-cs"/>
                </a:rPr>
                <a:t>OS, %</a:t>
              </a:r>
            </a:p>
          </p:txBody>
        </p:sp>
        <p:sp>
          <p:nvSpPr>
            <p:cNvPr id="72" name="Rectangle 71">
              <a:extLst>
                <a:ext uri="{FF2B5EF4-FFF2-40B4-BE49-F238E27FC236}">
                  <a16:creationId xmlns:a16="http://schemas.microsoft.com/office/drawing/2014/main" id="{A0B3E0A0-4AC7-72D5-D642-C77496F0C5ED}"/>
                </a:ext>
              </a:extLst>
            </p:cNvPr>
            <p:cNvSpPr/>
            <p:nvPr/>
          </p:nvSpPr>
          <p:spPr>
            <a:xfrm>
              <a:off x="3067100" y="3842538"/>
              <a:ext cx="1187149" cy="196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a:ea typeface="+mn-ea"/>
                  <a:cs typeface="+mn-cs"/>
                </a:rPr>
                <a:t>Time, mo</a:t>
              </a:r>
            </a:p>
          </p:txBody>
        </p:sp>
        <p:sp>
          <p:nvSpPr>
            <p:cNvPr id="73" name="Rectangle 72">
              <a:extLst>
                <a:ext uri="{FF2B5EF4-FFF2-40B4-BE49-F238E27FC236}">
                  <a16:creationId xmlns:a16="http://schemas.microsoft.com/office/drawing/2014/main" id="{7D512685-FB5F-B33F-795A-08EC0651F918}"/>
                </a:ext>
              </a:extLst>
            </p:cNvPr>
            <p:cNvSpPr/>
            <p:nvPr/>
          </p:nvSpPr>
          <p:spPr>
            <a:xfrm>
              <a:off x="4163920" y="2622655"/>
              <a:ext cx="997528" cy="120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a:ea typeface="+mn-ea"/>
                  <a:cs typeface="+mn-cs"/>
                </a:rPr>
                <a:t>5-year OS, 12%</a:t>
              </a:r>
            </a:p>
          </p:txBody>
        </p:sp>
        <p:grpSp>
          <p:nvGrpSpPr>
            <p:cNvPr id="74" name="Group 73">
              <a:extLst>
                <a:ext uri="{FF2B5EF4-FFF2-40B4-BE49-F238E27FC236}">
                  <a16:creationId xmlns:a16="http://schemas.microsoft.com/office/drawing/2014/main" id="{88130344-93CB-C48D-EE0C-921AE82E1E08}"/>
                </a:ext>
              </a:extLst>
            </p:cNvPr>
            <p:cNvGrpSpPr/>
            <p:nvPr/>
          </p:nvGrpSpPr>
          <p:grpSpPr>
            <a:xfrm>
              <a:off x="1246909" y="1508166"/>
              <a:ext cx="2018556" cy="2093702"/>
              <a:chOff x="1246909" y="1508166"/>
              <a:chExt cx="2018556" cy="2093702"/>
            </a:xfrm>
          </p:grpSpPr>
          <p:sp>
            <p:nvSpPr>
              <p:cNvPr id="109" name="Freeform 44">
                <a:extLst>
                  <a:ext uri="{FF2B5EF4-FFF2-40B4-BE49-F238E27FC236}">
                    <a16:creationId xmlns:a16="http://schemas.microsoft.com/office/drawing/2014/main" id="{CDE9F15F-868F-E693-B9F8-CAF220118A74}"/>
                  </a:ext>
                </a:extLst>
              </p:cNvPr>
              <p:cNvSpPr/>
              <p:nvPr/>
            </p:nvSpPr>
            <p:spPr>
              <a:xfrm>
                <a:off x="1246909" y="1508166"/>
                <a:ext cx="1959429" cy="2002972"/>
              </a:xfrm>
              <a:custGeom>
                <a:avLst/>
                <a:gdLst>
                  <a:gd name="connsiteX0" fmla="*/ 1959429 w 1959429"/>
                  <a:gd name="connsiteY0" fmla="*/ 2002972 h 2002972"/>
                  <a:gd name="connsiteX1" fmla="*/ 1765465 w 1959429"/>
                  <a:gd name="connsiteY1" fmla="*/ 2002972 h 2002972"/>
                  <a:gd name="connsiteX2" fmla="*/ 1765465 w 1959429"/>
                  <a:gd name="connsiteY2" fmla="*/ 1931720 h 2002972"/>
                  <a:gd name="connsiteX3" fmla="*/ 1587335 w 1959429"/>
                  <a:gd name="connsiteY3" fmla="*/ 1931720 h 2002972"/>
                  <a:gd name="connsiteX4" fmla="*/ 1587335 w 1959429"/>
                  <a:gd name="connsiteY4" fmla="*/ 1907969 h 2002972"/>
                  <a:gd name="connsiteX5" fmla="*/ 1567543 w 1959429"/>
                  <a:gd name="connsiteY5" fmla="*/ 1907969 h 2002972"/>
                  <a:gd name="connsiteX6" fmla="*/ 1567543 w 1959429"/>
                  <a:gd name="connsiteY6" fmla="*/ 1896094 h 2002972"/>
                  <a:gd name="connsiteX7" fmla="*/ 1547751 w 1959429"/>
                  <a:gd name="connsiteY7" fmla="*/ 1896094 h 2002972"/>
                  <a:gd name="connsiteX8" fmla="*/ 1547751 w 1959429"/>
                  <a:gd name="connsiteY8" fmla="*/ 1888177 h 2002972"/>
                  <a:gd name="connsiteX9" fmla="*/ 1512125 w 1959429"/>
                  <a:gd name="connsiteY9" fmla="*/ 1888177 h 2002972"/>
                  <a:gd name="connsiteX10" fmla="*/ 1512125 w 1959429"/>
                  <a:gd name="connsiteY10" fmla="*/ 1856509 h 2002972"/>
                  <a:gd name="connsiteX11" fmla="*/ 1500249 w 1959429"/>
                  <a:gd name="connsiteY11" fmla="*/ 1856509 h 2002972"/>
                  <a:gd name="connsiteX12" fmla="*/ 1500249 w 1959429"/>
                  <a:gd name="connsiteY12" fmla="*/ 1840676 h 2002972"/>
                  <a:gd name="connsiteX13" fmla="*/ 1460665 w 1959429"/>
                  <a:gd name="connsiteY13" fmla="*/ 1840676 h 2002972"/>
                  <a:gd name="connsiteX14" fmla="*/ 1460665 w 1959429"/>
                  <a:gd name="connsiteY14" fmla="*/ 1824842 h 2002972"/>
                  <a:gd name="connsiteX15" fmla="*/ 1448790 w 1959429"/>
                  <a:gd name="connsiteY15" fmla="*/ 1824842 h 2002972"/>
                  <a:gd name="connsiteX16" fmla="*/ 1448790 w 1959429"/>
                  <a:gd name="connsiteY16" fmla="*/ 1809008 h 2002972"/>
                  <a:gd name="connsiteX17" fmla="*/ 1401288 w 1959429"/>
                  <a:gd name="connsiteY17" fmla="*/ 1809008 h 2002972"/>
                  <a:gd name="connsiteX18" fmla="*/ 1409205 w 1959429"/>
                  <a:gd name="connsiteY18" fmla="*/ 1801091 h 2002972"/>
                  <a:gd name="connsiteX19" fmla="*/ 1306286 w 1959429"/>
                  <a:gd name="connsiteY19" fmla="*/ 1801091 h 2002972"/>
                  <a:gd name="connsiteX20" fmla="*/ 1306286 w 1959429"/>
                  <a:gd name="connsiteY20" fmla="*/ 1769424 h 2002972"/>
                  <a:gd name="connsiteX21" fmla="*/ 1246909 w 1959429"/>
                  <a:gd name="connsiteY21" fmla="*/ 1769424 h 2002972"/>
                  <a:gd name="connsiteX22" fmla="*/ 1246909 w 1959429"/>
                  <a:gd name="connsiteY22" fmla="*/ 1761507 h 2002972"/>
                  <a:gd name="connsiteX23" fmla="*/ 1211283 w 1959429"/>
                  <a:gd name="connsiteY23" fmla="*/ 1761507 h 2002972"/>
                  <a:gd name="connsiteX24" fmla="*/ 1211283 w 1959429"/>
                  <a:gd name="connsiteY24" fmla="*/ 1745673 h 2002972"/>
                  <a:gd name="connsiteX25" fmla="*/ 1116281 w 1959429"/>
                  <a:gd name="connsiteY25" fmla="*/ 1745673 h 2002972"/>
                  <a:gd name="connsiteX26" fmla="*/ 1116281 w 1959429"/>
                  <a:gd name="connsiteY26" fmla="*/ 1729839 h 2002972"/>
                  <a:gd name="connsiteX27" fmla="*/ 1092530 w 1959429"/>
                  <a:gd name="connsiteY27" fmla="*/ 1729839 h 2002972"/>
                  <a:gd name="connsiteX28" fmla="*/ 1092530 w 1959429"/>
                  <a:gd name="connsiteY28" fmla="*/ 1710047 h 2002972"/>
                  <a:gd name="connsiteX29" fmla="*/ 1064821 w 1959429"/>
                  <a:gd name="connsiteY29" fmla="*/ 1710047 h 2002972"/>
                  <a:gd name="connsiteX30" fmla="*/ 1064821 w 1959429"/>
                  <a:gd name="connsiteY30" fmla="*/ 1698172 h 2002972"/>
                  <a:gd name="connsiteX31" fmla="*/ 1021278 w 1959429"/>
                  <a:gd name="connsiteY31" fmla="*/ 1698172 h 2002972"/>
                  <a:gd name="connsiteX32" fmla="*/ 1021278 w 1959429"/>
                  <a:gd name="connsiteY32" fmla="*/ 1686296 h 2002972"/>
                  <a:gd name="connsiteX33" fmla="*/ 1001486 w 1959429"/>
                  <a:gd name="connsiteY33" fmla="*/ 1686296 h 2002972"/>
                  <a:gd name="connsiteX34" fmla="*/ 1001486 w 1959429"/>
                  <a:gd name="connsiteY34" fmla="*/ 1666504 h 2002972"/>
                  <a:gd name="connsiteX35" fmla="*/ 985652 w 1959429"/>
                  <a:gd name="connsiteY35" fmla="*/ 1666504 h 2002972"/>
                  <a:gd name="connsiteX36" fmla="*/ 985652 w 1959429"/>
                  <a:gd name="connsiteY36" fmla="*/ 1622961 h 2002972"/>
                  <a:gd name="connsiteX37" fmla="*/ 981693 w 1959429"/>
                  <a:gd name="connsiteY37" fmla="*/ 1626920 h 2002972"/>
                  <a:gd name="connsiteX38" fmla="*/ 981693 w 1959429"/>
                  <a:gd name="connsiteY38" fmla="*/ 1595252 h 2002972"/>
                  <a:gd name="connsiteX39" fmla="*/ 910442 w 1959429"/>
                  <a:gd name="connsiteY39" fmla="*/ 1595252 h 2002972"/>
                  <a:gd name="connsiteX40" fmla="*/ 910442 w 1959429"/>
                  <a:gd name="connsiteY40" fmla="*/ 1555668 h 2002972"/>
                  <a:gd name="connsiteX41" fmla="*/ 902525 w 1959429"/>
                  <a:gd name="connsiteY41" fmla="*/ 1555668 h 2002972"/>
                  <a:gd name="connsiteX42" fmla="*/ 902525 w 1959429"/>
                  <a:gd name="connsiteY42" fmla="*/ 1543792 h 2002972"/>
                  <a:gd name="connsiteX43" fmla="*/ 894608 w 1959429"/>
                  <a:gd name="connsiteY43" fmla="*/ 1543792 h 2002972"/>
                  <a:gd name="connsiteX44" fmla="*/ 894608 w 1959429"/>
                  <a:gd name="connsiteY44" fmla="*/ 1527959 h 2002972"/>
                  <a:gd name="connsiteX45" fmla="*/ 870857 w 1959429"/>
                  <a:gd name="connsiteY45" fmla="*/ 1527959 h 2002972"/>
                  <a:gd name="connsiteX46" fmla="*/ 870857 w 1959429"/>
                  <a:gd name="connsiteY46" fmla="*/ 1496291 h 2002972"/>
                  <a:gd name="connsiteX47" fmla="*/ 851065 w 1959429"/>
                  <a:gd name="connsiteY47" fmla="*/ 1496291 h 2002972"/>
                  <a:gd name="connsiteX48" fmla="*/ 851065 w 1959429"/>
                  <a:gd name="connsiteY48" fmla="*/ 1488374 h 2002972"/>
                  <a:gd name="connsiteX49" fmla="*/ 811481 w 1959429"/>
                  <a:gd name="connsiteY49" fmla="*/ 1488374 h 2002972"/>
                  <a:gd name="connsiteX50" fmla="*/ 811481 w 1959429"/>
                  <a:gd name="connsiteY50" fmla="*/ 1468582 h 2002972"/>
                  <a:gd name="connsiteX51" fmla="*/ 787730 w 1959429"/>
                  <a:gd name="connsiteY51" fmla="*/ 1468582 h 2002972"/>
                  <a:gd name="connsiteX52" fmla="*/ 787730 w 1959429"/>
                  <a:gd name="connsiteY52" fmla="*/ 1456707 h 2002972"/>
                  <a:gd name="connsiteX53" fmla="*/ 763979 w 1959429"/>
                  <a:gd name="connsiteY53" fmla="*/ 1456707 h 2002972"/>
                  <a:gd name="connsiteX54" fmla="*/ 763979 w 1959429"/>
                  <a:gd name="connsiteY54" fmla="*/ 1436915 h 2002972"/>
                  <a:gd name="connsiteX55" fmla="*/ 748146 w 1959429"/>
                  <a:gd name="connsiteY55" fmla="*/ 1436915 h 2002972"/>
                  <a:gd name="connsiteX56" fmla="*/ 748146 w 1959429"/>
                  <a:gd name="connsiteY56" fmla="*/ 1405247 h 2002972"/>
                  <a:gd name="connsiteX57" fmla="*/ 732312 w 1959429"/>
                  <a:gd name="connsiteY57" fmla="*/ 1405247 h 2002972"/>
                  <a:gd name="connsiteX58" fmla="*/ 732312 w 1959429"/>
                  <a:gd name="connsiteY58" fmla="*/ 1365663 h 2002972"/>
                  <a:gd name="connsiteX59" fmla="*/ 720436 w 1959429"/>
                  <a:gd name="connsiteY59" fmla="*/ 1365663 h 2002972"/>
                  <a:gd name="connsiteX60" fmla="*/ 720436 w 1959429"/>
                  <a:gd name="connsiteY60" fmla="*/ 1345870 h 2002972"/>
                  <a:gd name="connsiteX61" fmla="*/ 704603 w 1959429"/>
                  <a:gd name="connsiteY61" fmla="*/ 1345870 h 2002972"/>
                  <a:gd name="connsiteX62" fmla="*/ 704603 w 1959429"/>
                  <a:gd name="connsiteY62" fmla="*/ 1314203 h 2002972"/>
                  <a:gd name="connsiteX63" fmla="*/ 688769 w 1959429"/>
                  <a:gd name="connsiteY63" fmla="*/ 1314203 h 2002972"/>
                  <a:gd name="connsiteX64" fmla="*/ 688769 w 1959429"/>
                  <a:gd name="connsiteY64" fmla="*/ 1294411 h 2002972"/>
                  <a:gd name="connsiteX65" fmla="*/ 684810 w 1959429"/>
                  <a:gd name="connsiteY65" fmla="*/ 1294411 h 2002972"/>
                  <a:gd name="connsiteX66" fmla="*/ 684810 w 1959429"/>
                  <a:gd name="connsiteY66" fmla="*/ 1266702 h 2002972"/>
                  <a:gd name="connsiteX67" fmla="*/ 661060 w 1959429"/>
                  <a:gd name="connsiteY67" fmla="*/ 1266702 h 2002972"/>
                  <a:gd name="connsiteX68" fmla="*/ 661060 w 1959429"/>
                  <a:gd name="connsiteY68" fmla="*/ 1238992 h 2002972"/>
                  <a:gd name="connsiteX69" fmla="*/ 653143 w 1959429"/>
                  <a:gd name="connsiteY69" fmla="*/ 1238992 h 2002972"/>
                  <a:gd name="connsiteX70" fmla="*/ 653143 w 1959429"/>
                  <a:gd name="connsiteY70" fmla="*/ 1195450 h 2002972"/>
                  <a:gd name="connsiteX71" fmla="*/ 645226 w 1959429"/>
                  <a:gd name="connsiteY71" fmla="*/ 1195450 h 2002972"/>
                  <a:gd name="connsiteX72" fmla="*/ 645226 w 1959429"/>
                  <a:gd name="connsiteY72" fmla="*/ 1175657 h 2002972"/>
                  <a:gd name="connsiteX73" fmla="*/ 637309 w 1959429"/>
                  <a:gd name="connsiteY73" fmla="*/ 1175657 h 2002972"/>
                  <a:gd name="connsiteX74" fmla="*/ 637309 w 1959429"/>
                  <a:gd name="connsiteY74" fmla="*/ 1136073 h 2002972"/>
                  <a:gd name="connsiteX75" fmla="*/ 625434 w 1959429"/>
                  <a:gd name="connsiteY75" fmla="*/ 1136073 h 2002972"/>
                  <a:gd name="connsiteX76" fmla="*/ 625434 w 1959429"/>
                  <a:gd name="connsiteY76" fmla="*/ 1100447 h 2002972"/>
                  <a:gd name="connsiteX77" fmla="*/ 601683 w 1959429"/>
                  <a:gd name="connsiteY77" fmla="*/ 1100447 h 2002972"/>
                  <a:gd name="connsiteX78" fmla="*/ 601683 w 1959429"/>
                  <a:gd name="connsiteY78" fmla="*/ 1076696 h 2002972"/>
                  <a:gd name="connsiteX79" fmla="*/ 597725 w 1959429"/>
                  <a:gd name="connsiteY79" fmla="*/ 1076696 h 2002972"/>
                  <a:gd name="connsiteX80" fmla="*/ 597725 w 1959429"/>
                  <a:gd name="connsiteY80" fmla="*/ 1048987 h 2002972"/>
                  <a:gd name="connsiteX81" fmla="*/ 581891 w 1959429"/>
                  <a:gd name="connsiteY81" fmla="*/ 1048987 h 2002972"/>
                  <a:gd name="connsiteX82" fmla="*/ 581891 w 1959429"/>
                  <a:gd name="connsiteY82" fmla="*/ 1033153 h 2002972"/>
                  <a:gd name="connsiteX83" fmla="*/ 562099 w 1959429"/>
                  <a:gd name="connsiteY83" fmla="*/ 1033153 h 2002972"/>
                  <a:gd name="connsiteX84" fmla="*/ 562099 w 1959429"/>
                  <a:gd name="connsiteY84" fmla="*/ 950026 h 2002972"/>
                  <a:gd name="connsiteX85" fmla="*/ 542307 w 1959429"/>
                  <a:gd name="connsiteY85" fmla="*/ 950026 h 2002972"/>
                  <a:gd name="connsiteX86" fmla="*/ 542307 w 1959429"/>
                  <a:gd name="connsiteY86" fmla="*/ 922317 h 2002972"/>
                  <a:gd name="connsiteX87" fmla="*/ 530431 w 1959429"/>
                  <a:gd name="connsiteY87" fmla="*/ 922317 h 2002972"/>
                  <a:gd name="connsiteX88" fmla="*/ 530431 w 1959429"/>
                  <a:gd name="connsiteY88" fmla="*/ 886691 h 2002972"/>
                  <a:gd name="connsiteX89" fmla="*/ 522514 w 1959429"/>
                  <a:gd name="connsiteY89" fmla="*/ 886691 h 2002972"/>
                  <a:gd name="connsiteX90" fmla="*/ 522514 w 1959429"/>
                  <a:gd name="connsiteY90" fmla="*/ 862940 h 2002972"/>
                  <a:gd name="connsiteX91" fmla="*/ 514597 w 1959429"/>
                  <a:gd name="connsiteY91" fmla="*/ 862940 h 2002972"/>
                  <a:gd name="connsiteX92" fmla="*/ 514597 w 1959429"/>
                  <a:gd name="connsiteY92" fmla="*/ 815439 h 2002972"/>
                  <a:gd name="connsiteX93" fmla="*/ 494805 w 1959429"/>
                  <a:gd name="connsiteY93" fmla="*/ 815439 h 2002972"/>
                  <a:gd name="connsiteX94" fmla="*/ 494805 w 1959429"/>
                  <a:gd name="connsiteY94" fmla="*/ 771896 h 2002972"/>
                  <a:gd name="connsiteX95" fmla="*/ 482930 w 1959429"/>
                  <a:gd name="connsiteY95" fmla="*/ 771896 h 2002972"/>
                  <a:gd name="connsiteX96" fmla="*/ 482930 w 1959429"/>
                  <a:gd name="connsiteY96" fmla="*/ 732312 h 2002972"/>
                  <a:gd name="connsiteX97" fmla="*/ 478972 w 1959429"/>
                  <a:gd name="connsiteY97" fmla="*/ 732312 h 2002972"/>
                  <a:gd name="connsiteX98" fmla="*/ 478972 w 1959429"/>
                  <a:gd name="connsiteY98" fmla="*/ 720437 h 2002972"/>
                  <a:gd name="connsiteX99" fmla="*/ 459179 w 1959429"/>
                  <a:gd name="connsiteY99" fmla="*/ 720437 h 2002972"/>
                  <a:gd name="connsiteX100" fmla="*/ 459179 w 1959429"/>
                  <a:gd name="connsiteY100" fmla="*/ 672935 h 2002972"/>
                  <a:gd name="connsiteX101" fmla="*/ 455221 w 1959429"/>
                  <a:gd name="connsiteY101" fmla="*/ 672935 h 2002972"/>
                  <a:gd name="connsiteX102" fmla="*/ 455221 w 1959429"/>
                  <a:gd name="connsiteY102" fmla="*/ 661060 h 2002972"/>
                  <a:gd name="connsiteX103" fmla="*/ 439387 w 1959429"/>
                  <a:gd name="connsiteY103" fmla="*/ 661060 h 2002972"/>
                  <a:gd name="connsiteX104" fmla="*/ 439387 w 1959429"/>
                  <a:gd name="connsiteY104" fmla="*/ 617517 h 2002972"/>
                  <a:gd name="connsiteX105" fmla="*/ 431470 w 1959429"/>
                  <a:gd name="connsiteY105" fmla="*/ 617517 h 2002972"/>
                  <a:gd name="connsiteX106" fmla="*/ 431470 w 1959429"/>
                  <a:gd name="connsiteY106" fmla="*/ 593766 h 2002972"/>
                  <a:gd name="connsiteX107" fmla="*/ 419595 w 1959429"/>
                  <a:gd name="connsiteY107" fmla="*/ 593766 h 2002972"/>
                  <a:gd name="connsiteX108" fmla="*/ 419595 w 1959429"/>
                  <a:gd name="connsiteY108" fmla="*/ 534390 h 2002972"/>
                  <a:gd name="connsiteX109" fmla="*/ 411678 w 1959429"/>
                  <a:gd name="connsiteY109" fmla="*/ 534390 h 2002972"/>
                  <a:gd name="connsiteX110" fmla="*/ 411678 w 1959429"/>
                  <a:gd name="connsiteY110" fmla="*/ 526473 h 2002972"/>
                  <a:gd name="connsiteX111" fmla="*/ 399803 w 1959429"/>
                  <a:gd name="connsiteY111" fmla="*/ 526473 h 2002972"/>
                  <a:gd name="connsiteX112" fmla="*/ 399803 w 1959429"/>
                  <a:gd name="connsiteY112" fmla="*/ 459179 h 2002972"/>
                  <a:gd name="connsiteX113" fmla="*/ 391886 w 1959429"/>
                  <a:gd name="connsiteY113" fmla="*/ 459179 h 2002972"/>
                  <a:gd name="connsiteX114" fmla="*/ 391886 w 1959429"/>
                  <a:gd name="connsiteY114" fmla="*/ 439387 h 2002972"/>
                  <a:gd name="connsiteX115" fmla="*/ 380010 w 1959429"/>
                  <a:gd name="connsiteY115" fmla="*/ 439387 h 2002972"/>
                  <a:gd name="connsiteX116" fmla="*/ 380010 w 1959429"/>
                  <a:gd name="connsiteY116" fmla="*/ 431470 h 2002972"/>
                  <a:gd name="connsiteX117" fmla="*/ 368135 w 1959429"/>
                  <a:gd name="connsiteY117" fmla="*/ 431470 h 2002972"/>
                  <a:gd name="connsiteX118" fmla="*/ 368135 w 1959429"/>
                  <a:gd name="connsiteY118" fmla="*/ 411678 h 2002972"/>
                  <a:gd name="connsiteX119" fmla="*/ 360218 w 1959429"/>
                  <a:gd name="connsiteY119" fmla="*/ 411678 h 2002972"/>
                  <a:gd name="connsiteX120" fmla="*/ 360218 w 1959429"/>
                  <a:gd name="connsiteY120" fmla="*/ 395844 h 2002972"/>
                  <a:gd name="connsiteX121" fmla="*/ 348343 w 1959429"/>
                  <a:gd name="connsiteY121" fmla="*/ 395844 h 2002972"/>
                  <a:gd name="connsiteX122" fmla="*/ 348343 w 1959429"/>
                  <a:gd name="connsiteY122" fmla="*/ 348343 h 2002972"/>
                  <a:gd name="connsiteX123" fmla="*/ 336468 w 1959429"/>
                  <a:gd name="connsiteY123" fmla="*/ 348343 h 2002972"/>
                  <a:gd name="connsiteX124" fmla="*/ 336468 w 1959429"/>
                  <a:gd name="connsiteY124" fmla="*/ 332509 h 2002972"/>
                  <a:gd name="connsiteX125" fmla="*/ 336468 w 1959429"/>
                  <a:gd name="connsiteY125" fmla="*/ 332509 h 2002972"/>
                  <a:gd name="connsiteX126" fmla="*/ 300842 w 1959429"/>
                  <a:gd name="connsiteY126" fmla="*/ 332509 h 2002972"/>
                  <a:gd name="connsiteX127" fmla="*/ 300842 w 1959429"/>
                  <a:gd name="connsiteY127" fmla="*/ 288966 h 2002972"/>
                  <a:gd name="connsiteX128" fmla="*/ 300842 w 1959429"/>
                  <a:gd name="connsiteY128" fmla="*/ 288966 h 2002972"/>
                  <a:gd name="connsiteX129" fmla="*/ 300842 w 1959429"/>
                  <a:gd name="connsiteY129" fmla="*/ 269174 h 2002972"/>
                  <a:gd name="connsiteX130" fmla="*/ 281049 w 1959429"/>
                  <a:gd name="connsiteY130" fmla="*/ 269174 h 2002972"/>
                  <a:gd name="connsiteX131" fmla="*/ 281049 w 1959429"/>
                  <a:gd name="connsiteY131" fmla="*/ 221673 h 2002972"/>
                  <a:gd name="connsiteX132" fmla="*/ 265216 w 1959429"/>
                  <a:gd name="connsiteY132" fmla="*/ 221673 h 2002972"/>
                  <a:gd name="connsiteX133" fmla="*/ 265216 w 1959429"/>
                  <a:gd name="connsiteY133" fmla="*/ 193964 h 2002972"/>
                  <a:gd name="connsiteX134" fmla="*/ 253340 w 1959429"/>
                  <a:gd name="connsiteY134" fmla="*/ 193964 h 2002972"/>
                  <a:gd name="connsiteX135" fmla="*/ 253340 w 1959429"/>
                  <a:gd name="connsiteY135" fmla="*/ 154379 h 2002972"/>
                  <a:gd name="connsiteX136" fmla="*/ 241465 w 1959429"/>
                  <a:gd name="connsiteY136" fmla="*/ 154379 h 2002972"/>
                  <a:gd name="connsiteX137" fmla="*/ 241465 w 1959429"/>
                  <a:gd name="connsiteY137" fmla="*/ 146463 h 2002972"/>
                  <a:gd name="connsiteX138" fmla="*/ 217714 w 1959429"/>
                  <a:gd name="connsiteY138" fmla="*/ 146463 h 2002972"/>
                  <a:gd name="connsiteX139" fmla="*/ 217714 w 1959429"/>
                  <a:gd name="connsiteY139" fmla="*/ 134587 h 2002972"/>
                  <a:gd name="connsiteX140" fmla="*/ 182088 w 1959429"/>
                  <a:gd name="connsiteY140" fmla="*/ 134587 h 2002972"/>
                  <a:gd name="connsiteX141" fmla="*/ 182088 w 1959429"/>
                  <a:gd name="connsiteY141" fmla="*/ 122712 h 2002972"/>
                  <a:gd name="connsiteX142" fmla="*/ 170213 w 1959429"/>
                  <a:gd name="connsiteY142" fmla="*/ 122712 h 2002972"/>
                  <a:gd name="connsiteX143" fmla="*/ 170213 w 1959429"/>
                  <a:gd name="connsiteY143" fmla="*/ 114795 h 2002972"/>
                  <a:gd name="connsiteX144" fmla="*/ 130629 w 1959429"/>
                  <a:gd name="connsiteY144" fmla="*/ 114795 h 2002972"/>
                  <a:gd name="connsiteX145" fmla="*/ 130629 w 1959429"/>
                  <a:gd name="connsiteY145" fmla="*/ 98961 h 2002972"/>
                  <a:gd name="connsiteX146" fmla="*/ 118753 w 1959429"/>
                  <a:gd name="connsiteY146" fmla="*/ 98961 h 2002972"/>
                  <a:gd name="connsiteX147" fmla="*/ 118753 w 1959429"/>
                  <a:gd name="connsiteY147" fmla="*/ 87086 h 2002972"/>
                  <a:gd name="connsiteX148" fmla="*/ 95003 w 1959429"/>
                  <a:gd name="connsiteY148" fmla="*/ 87086 h 2002972"/>
                  <a:gd name="connsiteX149" fmla="*/ 95003 w 1959429"/>
                  <a:gd name="connsiteY149" fmla="*/ 63335 h 2002972"/>
                  <a:gd name="connsiteX150" fmla="*/ 75210 w 1959429"/>
                  <a:gd name="connsiteY150" fmla="*/ 63335 h 2002972"/>
                  <a:gd name="connsiteX151" fmla="*/ 75210 w 1959429"/>
                  <a:gd name="connsiteY151" fmla="*/ 51460 h 2002972"/>
                  <a:gd name="connsiteX152" fmla="*/ 47501 w 1959429"/>
                  <a:gd name="connsiteY152" fmla="*/ 51460 h 2002972"/>
                  <a:gd name="connsiteX153" fmla="*/ 47501 w 1959429"/>
                  <a:gd name="connsiteY153" fmla="*/ 31668 h 2002972"/>
                  <a:gd name="connsiteX154" fmla="*/ 35626 w 1959429"/>
                  <a:gd name="connsiteY154" fmla="*/ 31668 h 2002972"/>
                  <a:gd name="connsiteX155" fmla="*/ 35626 w 1959429"/>
                  <a:gd name="connsiteY155" fmla="*/ 19792 h 2002972"/>
                  <a:gd name="connsiteX156" fmla="*/ 23751 w 1959429"/>
                  <a:gd name="connsiteY156" fmla="*/ 19792 h 2002972"/>
                  <a:gd name="connsiteX157" fmla="*/ 23751 w 1959429"/>
                  <a:gd name="connsiteY157" fmla="*/ 0 h 2002972"/>
                  <a:gd name="connsiteX158" fmla="*/ 0 w 1959429"/>
                  <a:gd name="connsiteY158" fmla="*/ 0 h 200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59429" h="2002972">
                    <a:moveTo>
                      <a:pt x="1959429" y="2002972"/>
                    </a:moveTo>
                    <a:lnTo>
                      <a:pt x="1765465" y="2002972"/>
                    </a:lnTo>
                    <a:lnTo>
                      <a:pt x="1765465" y="1931720"/>
                    </a:lnTo>
                    <a:lnTo>
                      <a:pt x="1587335" y="1931720"/>
                    </a:lnTo>
                    <a:lnTo>
                      <a:pt x="1587335" y="1907969"/>
                    </a:lnTo>
                    <a:lnTo>
                      <a:pt x="1567543" y="1907969"/>
                    </a:lnTo>
                    <a:lnTo>
                      <a:pt x="1567543" y="1896094"/>
                    </a:lnTo>
                    <a:lnTo>
                      <a:pt x="1547751" y="1896094"/>
                    </a:lnTo>
                    <a:lnTo>
                      <a:pt x="1547751" y="1888177"/>
                    </a:lnTo>
                    <a:lnTo>
                      <a:pt x="1512125" y="1888177"/>
                    </a:lnTo>
                    <a:lnTo>
                      <a:pt x="1512125" y="1856509"/>
                    </a:lnTo>
                    <a:lnTo>
                      <a:pt x="1500249" y="1856509"/>
                    </a:lnTo>
                    <a:lnTo>
                      <a:pt x="1500249" y="1840676"/>
                    </a:lnTo>
                    <a:lnTo>
                      <a:pt x="1460665" y="1840676"/>
                    </a:lnTo>
                    <a:lnTo>
                      <a:pt x="1460665" y="1824842"/>
                    </a:lnTo>
                    <a:lnTo>
                      <a:pt x="1448790" y="1824842"/>
                    </a:lnTo>
                    <a:lnTo>
                      <a:pt x="1448790" y="1809008"/>
                    </a:lnTo>
                    <a:lnTo>
                      <a:pt x="1401288" y="1809008"/>
                    </a:lnTo>
                    <a:lnTo>
                      <a:pt x="1409205" y="1801091"/>
                    </a:lnTo>
                    <a:lnTo>
                      <a:pt x="1306286" y="1801091"/>
                    </a:lnTo>
                    <a:lnTo>
                      <a:pt x="1306286" y="1769424"/>
                    </a:lnTo>
                    <a:lnTo>
                      <a:pt x="1246909" y="1769424"/>
                    </a:lnTo>
                    <a:lnTo>
                      <a:pt x="1246909" y="1761507"/>
                    </a:lnTo>
                    <a:lnTo>
                      <a:pt x="1211283" y="1761507"/>
                    </a:lnTo>
                    <a:lnTo>
                      <a:pt x="1211283" y="1745673"/>
                    </a:lnTo>
                    <a:lnTo>
                      <a:pt x="1116281" y="1745673"/>
                    </a:lnTo>
                    <a:lnTo>
                      <a:pt x="1116281" y="1729839"/>
                    </a:lnTo>
                    <a:lnTo>
                      <a:pt x="1092530" y="1729839"/>
                    </a:lnTo>
                    <a:lnTo>
                      <a:pt x="1092530" y="1710047"/>
                    </a:lnTo>
                    <a:lnTo>
                      <a:pt x="1064821" y="1710047"/>
                    </a:lnTo>
                    <a:lnTo>
                      <a:pt x="1064821" y="1698172"/>
                    </a:lnTo>
                    <a:lnTo>
                      <a:pt x="1021278" y="1698172"/>
                    </a:lnTo>
                    <a:lnTo>
                      <a:pt x="1021278" y="1686296"/>
                    </a:lnTo>
                    <a:lnTo>
                      <a:pt x="1001486" y="1686296"/>
                    </a:lnTo>
                    <a:lnTo>
                      <a:pt x="1001486" y="1666504"/>
                    </a:lnTo>
                    <a:lnTo>
                      <a:pt x="985652" y="1666504"/>
                    </a:lnTo>
                    <a:lnTo>
                      <a:pt x="985652" y="1622961"/>
                    </a:lnTo>
                    <a:lnTo>
                      <a:pt x="981693" y="1626920"/>
                    </a:lnTo>
                    <a:lnTo>
                      <a:pt x="981693" y="1595252"/>
                    </a:lnTo>
                    <a:lnTo>
                      <a:pt x="910442" y="1595252"/>
                    </a:lnTo>
                    <a:lnTo>
                      <a:pt x="910442" y="1555668"/>
                    </a:lnTo>
                    <a:lnTo>
                      <a:pt x="902525" y="1555668"/>
                    </a:lnTo>
                    <a:lnTo>
                      <a:pt x="902525" y="1543792"/>
                    </a:lnTo>
                    <a:lnTo>
                      <a:pt x="894608" y="1543792"/>
                    </a:lnTo>
                    <a:lnTo>
                      <a:pt x="894608" y="1527959"/>
                    </a:lnTo>
                    <a:lnTo>
                      <a:pt x="870857" y="1527959"/>
                    </a:lnTo>
                    <a:lnTo>
                      <a:pt x="870857" y="1496291"/>
                    </a:lnTo>
                    <a:lnTo>
                      <a:pt x="851065" y="1496291"/>
                    </a:lnTo>
                    <a:lnTo>
                      <a:pt x="851065" y="1488374"/>
                    </a:lnTo>
                    <a:lnTo>
                      <a:pt x="811481" y="1488374"/>
                    </a:lnTo>
                    <a:lnTo>
                      <a:pt x="811481" y="1468582"/>
                    </a:lnTo>
                    <a:lnTo>
                      <a:pt x="787730" y="1468582"/>
                    </a:lnTo>
                    <a:lnTo>
                      <a:pt x="787730" y="1456707"/>
                    </a:lnTo>
                    <a:lnTo>
                      <a:pt x="763979" y="1456707"/>
                    </a:lnTo>
                    <a:lnTo>
                      <a:pt x="763979" y="1436915"/>
                    </a:lnTo>
                    <a:lnTo>
                      <a:pt x="748146" y="1436915"/>
                    </a:lnTo>
                    <a:lnTo>
                      <a:pt x="748146" y="1405247"/>
                    </a:lnTo>
                    <a:lnTo>
                      <a:pt x="732312" y="1405247"/>
                    </a:lnTo>
                    <a:lnTo>
                      <a:pt x="732312" y="1365663"/>
                    </a:lnTo>
                    <a:lnTo>
                      <a:pt x="720436" y="1365663"/>
                    </a:lnTo>
                    <a:lnTo>
                      <a:pt x="720436" y="1345870"/>
                    </a:lnTo>
                    <a:lnTo>
                      <a:pt x="704603" y="1345870"/>
                    </a:lnTo>
                    <a:lnTo>
                      <a:pt x="704603" y="1314203"/>
                    </a:lnTo>
                    <a:lnTo>
                      <a:pt x="688769" y="1314203"/>
                    </a:lnTo>
                    <a:lnTo>
                      <a:pt x="688769" y="1294411"/>
                    </a:lnTo>
                    <a:lnTo>
                      <a:pt x="684810" y="1294411"/>
                    </a:lnTo>
                    <a:lnTo>
                      <a:pt x="684810" y="1266702"/>
                    </a:lnTo>
                    <a:lnTo>
                      <a:pt x="661060" y="1266702"/>
                    </a:lnTo>
                    <a:lnTo>
                      <a:pt x="661060" y="1238992"/>
                    </a:lnTo>
                    <a:lnTo>
                      <a:pt x="653143" y="1238992"/>
                    </a:lnTo>
                    <a:lnTo>
                      <a:pt x="653143" y="1195450"/>
                    </a:lnTo>
                    <a:lnTo>
                      <a:pt x="645226" y="1195450"/>
                    </a:lnTo>
                    <a:lnTo>
                      <a:pt x="645226" y="1175657"/>
                    </a:lnTo>
                    <a:lnTo>
                      <a:pt x="637309" y="1175657"/>
                    </a:lnTo>
                    <a:lnTo>
                      <a:pt x="637309" y="1136073"/>
                    </a:lnTo>
                    <a:lnTo>
                      <a:pt x="625434" y="1136073"/>
                    </a:lnTo>
                    <a:lnTo>
                      <a:pt x="625434" y="1100447"/>
                    </a:lnTo>
                    <a:lnTo>
                      <a:pt x="601683" y="1100447"/>
                    </a:lnTo>
                    <a:lnTo>
                      <a:pt x="601683" y="1076696"/>
                    </a:lnTo>
                    <a:lnTo>
                      <a:pt x="597725" y="1076696"/>
                    </a:lnTo>
                    <a:lnTo>
                      <a:pt x="597725" y="1048987"/>
                    </a:lnTo>
                    <a:lnTo>
                      <a:pt x="581891" y="1048987"/>
                    </a:lnTo>
                    <a:lnTo>
                      <a:pt x="581891" y="1033153"/>
                    </a:lnTo>
                    <a:lnTo>
                      <a:pt x="562099" y="1033153"/>
                    </a:lnTo>
                    <a:lnTo>
                      <a:pt x="562099" y="950026"/>
                    </a:lnTo>
                    <a:lnTo>
                      <a:pt x="542307" y="950026"/>
                    </a:lnTo>
                    <a:lnTo>
                      <a:pt x="542307" y="922317"/>
                    </a:lnTo>
                    <a:lnTo>
                      <a:pt x="530431" y="922317"/>
                    </a:lnTo>
                    <a:lnTo>
                      <a:pt x="530431" y="886691"/>
                    </a:lnTo>
                    <a:lnTo>
                      <a:pt x="522514" y="886691"/>
                    </a:lnTo>
                    <a:lnTo>
                      <a:pt x="522514" y="862940"/>
                    </a:lnTo>
                    <a:lnTo>
                      <a:pt x="514597" y="862940"/>
                    </a:lnTo>
                    <a:lnTo>
                      <a:pt x="514597" y="815439"/>
                    </a:lnTo>
                    <a:lnTo>
                      <a:pt x="494805" y="815439"/>
                    </a:lnTo>
                    <a:lnTo>
                      <a:pt x="494805" y="771896"/>
                    </a:lnTo>
                    <a:lnTo>
                      <a:pt x="482930" y="771896"/>
                    </a:lnTo>
                    <a:lnTo>
                      <a:pt x="482930" y="732312"/>
                    </a:lnTo>
                    <a:lnTo>
                      <a:pt x="478972" y="732312"/>
                    </a:lnTo>
                    <a:lnTo>
                      <a:pt x="478972" y="720437"/>
                    </a:lnTo>
                    <a:lnTo>
                      <a:pt x="459179" y="720437"/>
                    </a:lnTo>
                    <a:lnTo>
                      <a:pt x="459179" y="672935"/>
                    </a:lnTo>
                    <a:lnTo>
                      <a:pt x="455221" y="672935"/>
                    </a:lnTo>
                    <a:lnTo>
                      <a:pt x="455221" y="661060"/>
                    </a:lnTo>
                    <a:lnTo>
                      <a:pt x="439387" y="661060"/>
                    </a:lnTo>
                    <a:lnTo>
                      <a:pt x="439387" y="617517"/>
                    </a:lnTo>
                    <a:lnTo>
                      <a:pt x="431470" y="617517"/>
                    </a:lnTo>
                    <a:lnTo>
                      <a:pt x="431470" y="593766"/>
                    </a:lnTo>
                    <a:lnTo>
                      <a:pt x="419595" y="593766"/>
                    </a:lnTo>
                    <a:lnTo>
                      <a:pt x="419595" y="534390"/>
                    </a:lnTo>
                    <a:lnTo>
                      <a:pt x="411678" y="534390"/>
                    </a:lnTo>
                    <a:lnTo>
                      <a:pt x="411678" y="526473"/>
                    </a:lnTo>
                    <a:lnTo>
                      <a:pt x="399803" y="526473"/>
                    </a:lnTo>
                    <a:lnTo>
                      <a:pt x="399803" y="459179"/>
                    </a:lnTo>
                    <a:lnTo>
                      <a:pt x="391886" y="459179"/>
                    </a:lnTo>
                    <a:lnTo>
                      <a:pt x="391886" y="439387"/>
                    </a:lnTo>
                    <a:lnTo>
                      <a:pt x="380010" y="439387"/>
                    </a:lnTo>
                    <a:lnTo>
                      <a:pt x="380010" y="431470"/>
                    </a:lnTo>
                    <a:lnTo>
                      <a:pt x="368135" y="431470"/>
                    </a:lnTo>
                    <a:lnTo>
                      <a:pt x="368135" y="411678"/>
                    </a:lnTo>
                    <a:lnTo>
                      <a:pt x="360218" y="411678"/>
                    </a:lnTo>
                    <a:lnTo>
                      <a:pt x="360218" y="395844"/>
                    </a:lnTo>
                    <a:lnTo>
                      <a:pt x="348343" y="395844"/>
                    </a:lnTo>
                    <a:lnTo>
                      <a:pt x="348343" y="348343"/>
                    </a:lnTo>
                    <a:lnTo>
                      <a:pt x="336468" y="348343"/>
                    </a:lnTo>
                    <a:lnTo>
                      <a:pt x="336468" y="332509"/>
                    </a:lnTo>
                    <a:lnTo>
                      <a:pt x="336468" y="332509"/>
                    </a:lnTo>
                    <a:lnTo>
                      <a:pt x="300842" y="332509"/>
                    </a:lnTo>
                    <a:lnTo>
                      <a:pt x="300842" y="288966"/>
                    </a:lnTo>
                    <a:lnTo>
                      <a:pt x="300842" y="288966"/>
                    </a:lnTo>
                    <a:lnTo>
                      <a:pt x="300842" y="269174"/>
                    </a:lnTo>
                    <a:lnTo>
                      <a:pt x="281049" y="269174"/>
                    </a:lnTo>
                    <a:lnTo>
                      <a:pt x="281049" y="221673"/>
                    </a:lnTo>
                    <a:lnTo>
                      <a:pt x="265216" y="221673"/>
                    </a:lnTo>
                    <a:lnTo>
                      <a:pt x="265216" y="193964"/>
                    </a:lnTo>
                    <a:lnTo>
                      <a:pt x="253340" y="193964"/>
                    </a:lnTo>
                    <a:lnTo>
                      <a:pt x="253340" y="154379"/>
                    </a:lnTo>
                    <a:lnTo>
                      <a:pt x="241465" y="154379"/>
                    </a:lnTo>
                    <a:lnTo>
                      <a:pt x="241465" y="146463"/>
                    </a:lnTo>
                    <a:lnTo>
                      <a:pt x="217714" y="146463"/>
                    </a:lnTo>
                    <a:lnTo>
                      <a:pt x="217714" y="134587"/>
                    </a:lnTo>
                    <a:lnTo>
                      <a:pt x="182088" y="134587"/>
                    </a:lnTo>
                    <a:lnTo>
                      <a:pt x="182088" y="122712"/>
                    </a:lnTo>
                    <a:lnTo>
                      <a:pt x="170213" y="122712"/>
                    </a:lnTo>
                    <a:lnTo>
                      <a:pt x="170213" y="114795"/>
                    </a:lnTo>
                    <a:lnTo>
                      <a:pt x="130629" y="114795"/>
                    </a:lnTo>
                    <a:lnTo>
                      <a:pt x="130629" y="98961"/>
                    </a:lnTo>
                    <a:lnTo>
                      <a:pt x="118753" y="98961"/>
                    </a:lnTo>
                    <a:lnTo>
                      <a:pt x="118753" y="87086"/>
                    </a:lnTo>
                    <a:lnTo>
                      <a:pt x="95003" y="87086"/>
                    </a:lnTo>
                    <a:lnTo>
                      <a:pt x="95003" y="63335"/>
                    </a:lnTo>
                    <a:lnTo>
                      <a:pt x="75210" y="63335"/>
                    </a:lnTo>
                    <a:lnTo>
                      <a:pt x="75210" y="51460"/>
                    </a:lnTo>
                    <a:lnTo>
                      <a:pt x="47501" y="51460"/>
                    </a:lnTo>
                    <a:lnTo>
                      <a:pt x="47501" y="31668"/>
                    </a:lnTo>
                    <a:lnTo>
                      <a:pt x="35626" y="31668"/>
                    </a:lnTo>
                    <a:lnTo>
                      <a:pt x="35626" y="19792"/>
                    </a:lnTo>
                    <a:lnTo>
                      <a:pt x="23751" y="19792"/>
                    </a:lnTo>
                    <a:lnTo>
                      <a:pt x="23751" y="0"/>
                    </a:lnTo>
                    <a:lnTo>
                      <a:pt x="0" y="0"/>
                    </a:lnTo>
                  </a:path>
                </a:pathLst>
              </a:cu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MX" sz="2400" b="0" i="0" u="none" strike="noStrike" kern="1200" cap="none" spc="0" normalizeH="0" baseline="0" noProof="0">
                  <a:ln>
                    <a:noFill/>
                  </a:ln>
                  <a:solidFill>
                    <a:prstClr val="white"/>
                  </a:solidFill>
                  <a:effectLst/>
                  <a:uLnTx/>
                  <a:uFillTx/>
                  <a:latin typeface="Arial"/>
                  <a:ea typeface="+mn-ea"/>
                  <a:cs typeface="+mn-cs"/>
                </a:endParaRPr>
              </a:p>
            </p:txBody>
          </p:sp>
          <p:sp>
            <p:nvSpPr>
              <p:cNvPr id="110" name="TextBox 109">
                <a:extLst>
                  <a:ext uri="{FF2B5EF4-FFF2-40B4-BE49-F238E27FC236}">
                    <a16:creationId xmlns:a16="http://schemas.microsoft.com/office/drawing/2014/main" id="{8935C61C-26AF-F54A-0527-FBADB45EBB6C}"/>
                  </a:ext>
                </a:extLst>
              </p:cNvPr>
              <p:cNvSpPr txBox="1"/>
              <p:nvPr/>
            </p:nvSpPr>
            <p:spPr>
              <a:xfrm>
                <a:off x="1320196" y="1518975"/>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1" name="TextBox 110">
                <a:extLst>
                  <a:ext uri="{FF2B5EF4-FFF2-40B4-BE49-F238E27FC236}">
                    <a16:creationId xmlns:a16="http://schemas.microsoft.com/office/drawing/2014/main" id="{2BD90F2E-0A83-8BCE-2965-DD033969E28D}"/>
                  </a:ext>
                </a:extLst>
              </p:cNvPr>
              <p:cNvSpPr txBox="1"/>
              <p:nvPr/>
            </p:nvSpPr>
            <p:spPr>
              <a:xfrm>
                <a:off x="1366619" y="1547041"/>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2" name="TextBox 111">
                <a:extLst>
                  <a:ext uri="{FF2B5EF4-FFF2-40B4-BE49-F238E27FC236}">
                    <a16:creationId xmlns:a16="http://schemas.microsoft.com/office/drawing/2014/main" id="{2BDE188C-04C2-EE5C-7F0C-30D90D3CC5F5}"/>
                  </a:ext>
                </a:extLst>
              </p:cNvPr>
              <p:cNvSpPr txBox="1"/>
              <p:nvPr/>
            </p:nvSpPr>
            <p:spPr>
              <a:xfrm>
                <a:off x="1398801" y="1615587"/>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3" name="TextBox 112">
                <a:extLst>
                  <a:ext uri="{FF2B5EF4-FFF2-40B4-BE49-F238E27FC236}">
                    <a16:creationId xmlns:a16="http://schemas.microsoft.com/office/drawing/2014/main" id="{887757FA-8E6E-ED18-CA9E-3121174F1C81}"/>
                  </a:ext>
                </a:extLst>
              </p:cNvPr>
              <p:cNvSpPr txBox="1"/>
              <p:nvPr/>
            </p:nvSpPr>
            <p:spPr>
              <a:xfrm>
                <a:off x="1421365" y="1661724"/>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4" name="TextBox 113">
                <a:extLst>
                  <a:ext uri="{FF2B5EF4-FFF2-40B4-BE49-F238E27FC236}">
                    <a16:creationId xmlns:a16="http://schemas.microsoft.com/office/drawing/2014/main" id="{79606754-8450-F74F-3518-03BDE68B46ED}"/>
                  </a:ext>
                </a:extLst>
              </p:cNvPr>
              <p:cNvSpPr txBox="1"/>
              <p:nvPr/>
            </p:nvSpPr>
            <p:spPr>
              <a:xfrm>
                <a:off x="1447943" y="1713557"/>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5" name="TextBox 114">
                <a:extLst>
                  <a:ext uri="{FF2B5EF4-FFF2-40B4-BE49-F238E27FC236}">
                    <a16:creationId xmlns:a16="http://schemas.microsoft.com/office/drawing/2014/main" id="{8C833691-6D91-AAE8-4A23-CA6C21A4C6ED}"/>
                  </a:ext>
                </a:extLst>
              </p:cNvPr>
              <p:cNvSpPr txBox="1"/>
              <p:nvPr/>
            </p:nvSpPr>
            <p:spPr>
              <a:xfrm>
                <a:off x="1588207" y="2092400"/>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6" name="TextBox 115">
                <a:extLst>
                  <a:ext uri="{FF2B5EF4-FFF2-40B4-BE49-F238E27FC236}">
                    <a16:creationId xmlns:a16="http://schemas.microsoft.com/office/drawing/2014/main" id="{5E80D231-1974-C740-0659-E5007E2230BB}"/>
                  </a:ext>
                </a:extLst>
              </p:cNvPr>
              <p:cNvSpPr txBox="1"/>
              <p:nvPr/>
            </p:nvSpPr>
            <p:spPr>
              <a:xfrm>
                <a:off x="1685644" y="2370084"/>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7" name="TextBox 116">
                <a:extLst>
                  <a:ext uri="{FF2B5EF4-FFF2-40B4-BE49-F238E27FC236}">
                    <a16:creationId xmlns:a16="http://schemas.microsoft.com/office/drawing/2014/main" id="{0D6E1FD7-5A91-8701-E7D3-B4216AB2A9B7}"/>
                  </a:ext>
                </a:extLst>
              </p:cNvPr>
              <p:cNvSpPr txBox="1"/>
              <p:nvPr/>
            </p:nvSpPr>
            <p:spPr>
              <a:xfrm>
                <a:off x="2076829" y="2984158"/>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8" name="TextBox 117">
                <a:extLst>
                  <a:ext uri="{FF2B5EF4-FFF2-40B4-BE49-F238E27FC236}">
                    <a16:creationId xmlns:a16="http://schemas.microsoft.com/office/drawing/2014/main" id="{AAD8E5EC-D0B8-7C61-2C86-CDEEEDC9B7B9}"/>
                  </a:ext>
                </a:extLst>
              </p:cNvPr>
              <p:cNvSpPr txBox="1"/>
              <p:nvPr/>
            </p:nvSpPr>
            <p:spPr>
              <a:xfrm>
                <a:off x="2402947" y="3148176"/>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19" name="TextBox 118">
                <a:extLst>
                  <a:ext uri="{FF2B5EF4-FFF2-40B4-BE49-F238E27FC236}">
                    <a16:creationId xmlns:a16="http://schemas.microsoft.com/office/drawing/2014/main" id="{75844B64-7101-79E8-AF3F-ADCA2E389040}"/>
                  </a:ext>
                </a:extLst>
              </p:cNvPr>
              <p:cNvSpPr txBox="1"/>
              <p:nvPr/>
            </p:nvSpPr>
            <p:spPr>
              <a:xfrm>
                <a:off x="2439272" y="3185212"/>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0" name="TextBox 119">
                <a:extLst>
                  <a:ext uri="{FF2B5EF4-FFF2-40B4-BE49-F238E27FC236}">
                    <a16:creationId xmlns:a16="http://schemas.microsoft.com/office/drawing/2014/main" id="{2A885A65-CEFC-92EE-798E-9727A96685D1}"/>
                  </a:ext>
                </a:extLst>
              </p:cNvPr>
              <p:cNvSpPr txBox="1"/>
              <p:nvPr/>
            </p:nvSpPr>
            <p:spPr>
              <a:xfrm>
                <a:off x="2471850" y="3181659"/>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1" name="TextBox 120">
                <a:extLst>
                  <a:ext uri="{FF2B5EF4-FFF2-40B4-BE49-F238E27FC236}">
                    <a16:creationId xmlns:a16="http://schemas.microsoft.com/office/drawing/2014/main" id="{000D1FD1-B656-F195-A46E-51AC29500D1A}"/>
                  </a:ext>
                </a:extLst>
              </p:cNvPr>
              <p:cNvSpPr txBox="1"/>
              <p:nvPr/>
            </p:nvSpPr>
            <p:spPr>
              <a:xfrm>
                <a:off x="2485695" y="3182064"/>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2" name="TextBox 121">
                <a:extLst>
                  <a:ext uri="{FF2B5EF4-FFF2-40B4-BE49-F238E27FC236}">
                    <a16:creationId xmlns:a16="http://schemas.microsoft.com/office/drawing/2014/main" id="{1FDB471B-02A4-AC5D-5810-692931E87603}"/>
                  </a:ext>
                </a:extLst>
              </p:cNvPr>
              <p:cNvSpPr txBox="1"/>
              <p:nvPr/>
            </p:nvSpPr>
            <p:spPr>
              <a:xfrm>
                <a:off x="2511781" y="3182557"/>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3" name="TextBox 122">
                <a:extLst>
                  <a:ext uri="{FF2B5EF4-FFF2-40B4-BE49-F238E27FC236}">
                    <a16:creationId xmlns:a16="http://schemas.microsoft.com/office/drawing/2014/main" id="{98367A0B-2A3B-4DFC-F431-35999F48C332}"/>
                  </a:ext>
                </a:extLst>
              </p:cNvPr>
              <p:cNvSpPr txBox="1"/>
              <p:nvPr/>
            </p:nvSpPr>
            <p:spPr>
              <a:xfrm>
                <a:off x="2557054" y="3193899"/>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4" name="TextBox 123">
                <a:extLst>
                  <a:ext uri="{FF2B5EF4-FFF2-40B4-BE49-F238E27FC236}">
                    <a16:creationId xmlns:a16="http://schemas.microsoft.com/office/drawing/2014/main" id="{6E1C80FA-A92A-F624-9794-5EA48567742A}"/>
                  </a:ext>
                </a:extLst>
              </p:cNvPr>
              <p:cNvSpPr txBox="1"/>
              <p:nvPr/>
            </p:nvSpPr>
            <p:spPr>
              <a:xfrm>
                <a:off x="2571452" y="3193494"/>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5" name="TextBox 124">
                <a:extLst>
                  <a:ext uri="{FF2B5EF4-FFF2-40B4-BE49-F238E27FC236}">
                    <a16:creationId xmlns:a16="http://schemas.microsoft.com/office/drawing/2014/main" id="{187CA8AB-F4E7-C837-BC59-3ED726A72758}"/>
                  </a:ext>
                </a:extLst>
              </p:cNvPr>
              <p:cNvSpPr txBox="1"/>
              <p:nvPr/>
            </p:nvSpPr>
            <p:spPr>
              <a:xfrm>
                <a:off x="2589523" y="3217168"/>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6" name="TextBox 125">
                <a:extLst>
                  <a:ext uri="{FF2B5EF4-FFF2-40B4-BE49-F238E27FC236}">
                    <a16:creationId xmlns:a16="http://schemas.microsoft.com/office/drawing/2014/main" id="{EA8CDC90-66BC-3F26-485C-B9CC425974E3}"/>
                  </a:ext>
                </a:extLst>
              </p:cNvPr>
              <p:cNvSpPr txBox="1"/>
              <p:nvPr/>
            </p:nvSpPr>
            <p:spPr>
              <a:xfrm>
                <a:off x="2614344" y="3225064"/>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7" name="TextBox 126">
                <a:extLst>
                  <a:ext uri="{FF2B5EF4-FFF2-40B4-BE49-F238E27FC236}">
                    <a16:creationId xmlns:a16="http://schemas.microsoft.com/office/drawing/2014/main" id="{6534C016-6ECD-A4D9-73B7-8B831704EEA2}"/>
                  </a:ext>
                </a:extLst>
              </p:cNvPr>
              <p:cNvSpPr txBox="1"/>
              <p:nvPr/>
            </p:nvSpPr>
            <p:spPr>
              <a:xfrm>
                <a:off x="2641880" y="3256662"/>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8" name="TextBox 127">
                <a:extLst>
                  <a:ext uri="{FF2B5EF4-FFF2-40B4-BE49-F238E27FC236}">
                    <a16:creationId xmlns:a16="http://schemas.microsoft.com/office/drawing/2014/main" id="{560212D4-14F4-E90C-C305-B703E848B335}"/>
                  </a:ext>
                </a:extLst>
              </p:cNvPr>
              <p:cNvSpPr txBox="1"/>
              <p:nvPr/>
            </p:nvSpPr>
            <p:spPr>
              <a:xfrm>
                <a:off x="2694883" y="3284438"/>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29" name="TextBox 128">
                <a:extLst>
                  <a:ext uri="{FF2B5EF4-FFF2-40B4-BE49-F238E27FC236}">
                    <a16:creationId xmlns:a16="http://schemas.microsoft.com/office/drawing/2014/main" id="{BA12BF9E-F3EA-17A6-D5FE-47F1E3EA1B17}"/>
                  </a:ext>
                </a:extLst>
              </p:cNvPr>
              <p:cNvSpPr txBox="1"/>
              <p:nvPr/>
            </p:nvSpPr>
            <p:spPr>
              <a:xfrm>
                <a:off x="2788059" y="3316172"/>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30" name="TextBox 129">
                <a:extLst>
                  <a:ext uri="{FF2B5EF4-FFF2-40B4-BE49-F238E27FC236}">
                    <a16:creationId xmlns:a16="http://schemas.microsoft.com/office/drawing/2014/main" id="{B5A4F726-FDE7-0E20-DF4F-51FA8D976DFB}"/>
                  </a:ext>
                </a:extLst>
              </p:cNvPr>
              <p:cNvSpPr txBox="1"/>
              <p:nvPr/>
            </p:nvSpPr>
            <p:spPr>
              <a:xfrm>
                <a:off x="2802021" y="3316171"/>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31" name="TextBox 130">
                <a:extLst>
                  <a:ext uri="{FF2B5EF4-FFF2-40B4-BE49-F238E27FC236}">
                    <a16:creationId xmlns:a16="http://schemas.microsoft.com/office/drawing/2014/main" id="{CBCF31F4-E20B-DBC2-D1B9-BE2BC8743C3F}"/>
                  </a:ext>
                </a:extLst>
              </p:cNvPr>
              <p:cNvSpPr txBox="1"/>
              <p:nvPr/>
            </p:nvSpPr>
            <p:spPr>
              <a:xfrm>
                <a:off x="2820607" y="3312212"/>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32" name="TextBox 131">
                <a:extLst>
                  <a:ext uri="{FF2B5EF4-FFF2-40B4-BE49-F238E27FC236}">
                    <a16:creationId xmlns:a16="http://schemas.microsoft.com/office/drawing/2014/main" id="{FA596351-C3E5-C47A-4745-31BDC4E72823}"/>
                  </a:ext>
                </a:extLst>
              </p:cNvPr>
              <p:cNvSpPr txBox="1"/>
              <p:nvPr/>
            </p:nvSpPr>
            <p:spPr>
              <a:xfrm>
                <a:off x="3036334" y="3389455"/>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sp>
            <p:nvSpPr>
              <p:cNvPr id="133" name="TextBox 132">
                <a:extLst>
                  <a:ext uri="{FF2B5EF4-FFF2-40B4-BE49-F238E27FC236}">
                    <a16:creationId xmlns:a16="http://schemas.microsoft.com/office/drawing/2014/main" id="{887C8B4B-8E9C-7537-6B37-E84E0F6CC16D}"/>
                  </a:ext>
                </a:extLst>
              </p:cNvPr>
              <p:cNvSpPr txBox="1"/>
              <p:nvPr/>
            </p:nvSpPr>
            <p:spPr>
              <a:xfrm>
                <a:off x="3062623" y="3388027"/>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D77624"/>
                    </a:solidFill>
                    <a:effectLst/>
                    <a:uLnTx/>
                    <a:uFillTx/>
                    <a:latin typeface="Arial"/>
                    <a:ea typeface="+mn-ea"/>
                    <a:cs typeface="+mn-cs"/>
                  </a:rPr>
                  <a:t>+</a:t>
                </a:r>
              </a:p>
            </p:txBody>
          </p:sp>
        </p:grpSp>
        <p:sp>
          <p:nvSpPr>
            <p:cNvPr id="75" name="Freeform 10">
              <a:extLst>
                <a:ext uri="{FF2B5EF4-FFF2-40B4-BE49-F238E27FC236}">
                  <a16:creationId xmlns:a16="http://schemas.microsoft.com/office/drawing/2014/main" id="{8152E4CB-241B-E053-6B75-441C7BC9495F}"/>
                </a:ext>
              </a:extLst>
            </p:cNvPr>
            <p:cNvSpPr/>
            <p:nvPr/>
          </p:nvSpPr>
          <p:spPr>
            <a:xfrm>
              <a:off x="1268730" y="1493520"/>
              <a:ext cx="4118610" cy="1924050"/>
            </a:xfrm>
            <a:custGeom>
              <a:avLst/>
              <a:gdLst>
                <a:gd name="connsiteX0" fmla="*/ 4118610 w 4118610"/>
                <a:gd name="connsiteY0" fmla="*/ 1924050 h 1924050"/>
                <a:gd name="connsiteX1" fmla="*/ 3512820 w 4118610"/>
                <a:gd name="connsiteY1" fmla="*/ 1924050 h 1924050"/>
                <a:gd name="connsiteX2" fmla="*/ 3512820 w 4118610"/>
                <a:gd name="connsiteY2" fmla="*/ 1901190 h 1924050"/>
                <a:gd name="connsiteX3" fmla="*/ 3089910 w 4118610"/>
                <a:gd name="connsiteY3" fmla="*/ 1901190 h 1924050"/>
                <a:gd name="connsiteX4" fmla="*/ 3089910 w 4118610"/>
                <a:gd name="connsiteY4" fmla="*/ 1878330 h 1924050"/>
                <a:gd name="connsiteX5" fmla="*/ 2461260 w 4118610"/>
                <a:gd name="connsiteY5" fmla="*/ 1878330 h 1924050"/>
                <a:gd name="connsiteX6" fmla="*/ 2461260 w 4118610"/>
                <a:gd name="connsiteY6" fmla="*/ 1866900 h 1924050"/>
                <a:gd name="connsiteX7" fmla="*/ 2343150 w 4118610"/>
                <a:gd name="connsiteY7" fmla="*/ 1866900 h 1924050"/>
                <a:gd name="connsiteX8" fmla="*/ 2343150 w 4118610"/>
                <a:gd name="connsiteY8" fmla="*/ 1847850 h 1924050"/>
                <a:gd name="connsiteX9" fmla="*/ 2327910 w 4118610"/>
                <a:gd name="connsiteY9" fmla="*/ 1847850 h 1924050"/>
                <a:gd name="connsiteX10" fmla="*/ 2327910 w 4118610"/>
                <a:gd name="connsiteY10" fmla="*/ 1832610 h 1924050"/>
                <a:gd name="connsiteX11" fmla="*/ 2305050 w 4118610"/>
                <a:gd name="connsiteY11" fmla="*/ 1832610 h 1924050"/>
                <a:gd name="connsiteX12" fmla="*/ 2305050 w 4118610"/>
                <a:gd name="connsiteY12" fmla="*/ 1817370 h 1924050"/>
                <a:gd name="connsiteX13" fmla="*/ 1878330 w 4118610"/>
                <a:gd name="connsiteY13" fmla="*/ 1817370 h 1924050"/>
                <a:gd name="connsiteX14" fmla="*/ 1878330 w 4118610"/>
                <a:gd name="connsiteY14" fmla="*/ 1817370 h 1924050"/>
                <a:gd name="connsiteX15" fmla="*/ 1878330 w 4118610"/>
                <a:gd name="connsiteY15" fmla="*/ 1783080 h 1924050"/>
                <a:gd name="connsiteX16" fmla="*/ 1596390 w 4118610"/>
                <a:gd name="connsiteY16" fmla="*/ 1783080 h 1924050"/>
                <a:gd name="connsiteX17" fmla="*/ 1596390 w 4118610"/>
                <a:gd name="connsiteY17" fmla="*/ 1775460 h 1924050"/>
                <a:gd name="connsiteX18" fmla="*/ 1539240 w 4118610"/>
                <a:gd name="connsiteY18" fmla="*/ 1775460 h 1924050"/>
                <a:gd name="connsiteX19" fmla="*/ 1539240 w 4118610"/>
                <a:gd name="connsiteY19" fmla="*/ 1760220 h 1924050"/>
                <a:gd name="connsiteX20" fmla="*/ 1524000 w 4118610"/>
                <a:gd name="connsiteY20" fmla="*/ 1760220 h 1924050"/>
                <a:gd name="connsiteX21" fmla="*/ 1524000 w 4118610"/>
                <a:gd name="connsiteY21" fmla="*/ 1748790 h 1924050"/>
                <a:gd name="connsiteX22" fmla="*/ 1470660 w 4118610"/>
                <a:gd name="connsiteY22" fmla="*/ 1748790 h 1924050"/>
                <a:gd name="connsiteX23" fmla="*/ 1470660 w 4118610"/>
                <a:gd name="connsiteY23" fmla="*/ 1737360 h 1924050"/>
                <a:gd name="connsiteX24" fmla="*/ 1432560 w 4118610"/>
                <a:gd name="connsiteY24" fmla="*/ 1737360 h 1924050"/>
                <a:gd name="connsiteX25" fmla="*/ 1432560 w 4118610"/>
                <a:gd name="connsiteY25" fmla="*/ 1714500 h 1924050"/>
                <a:gd name="connsiteX26" fmla="*/ 1424940 w 4118610"/>
                <a:gd name="connsiteY26" fmla="*/ 1714500 h 1924050"/>
                <a:gd name="connsiteX27" fmla="*/ 1424940 w 4118610"/>
                <a:gd name="connsiteY27" fmla="*/ 1699260 h 1924050"/>
                <a:gd name="connsiteX28" fmla="*/ 1371600 w 4118610"/>
                <a:gd name="connsiteY28" fmla="*/ 1699260 h 1924050"/>
                <a:gd name="connsiteX29" fmla="*/ 1371600 w 4118610"/>
                <a:gd name="connsiteY29" fmla="*/ 1687830 h 1924050"/>
                <a:gd name="connsiteX30" fmla="*/ 1341120 w 4118610"/>
                <a:gd name="connsiteY30" fmla="*/ 1687830 h 1924050"/>
                <a:gd name="connsiteX31" fmla="*/ 1341120 w 4118610"/>
                <a:gd name="connsiteY31" fmla="*/ 1672590 h 1924050"/>
                <a:gd name="connsiteX32" fmla="*/ 1280160 w 4118610"/>
                <a:gd name="connsiteY32" fmla="*/ 1672590 h 1924050"/>
                <a:gd name="connsiteX33" fmla="*/ 1280160 w 4118610"/>
                <a:gd name="connsiteY33" fmla="*/ 1664970 h 1924050"/>
                <a:gd name="connsiteX34" fmla="*/ 1215390 w 4118610"/>
                <a:gd name="connsiteY34" fmla="*/ 1664970 h 1924050"/>
                <a:gd name="connsiteX35" fmla="*/ 1215390 w 4118610"/>
                <a:gd name="connsiteY35" fmla="*/ 1604010 h 1924050"/>
                <a:gd name="connsiteX36" fmla="*/ 1184910 w 4118610"/>
                <a:gd name="connsiteY36" fmla="*/ 1604010 h 1924050"/>
                <a:gd name="connsiteX37" fmla="*/ 1184910 w 4118610"/>
                <a:gd name="connsiteY37" fmla="*/ 1581150 h 1924050"/>
                <a:gd name="connsiteX38" fmla="*/ 1162050 w 4118610"/>
                <a:gd name="connsiteY38" fmla="*/ 1581150 h 1924050"/>
                <a:gd name="connsiteX39" fmla="*/ 1162050 w 4118610"/>
                <a:gd name="connsiteY39" fmla="*/ 1539240 h 1924050"/>
                <a:gd name="connsiteX40" fmla="*/ 1139190 w 4118610"/>
                <a:gd name="connsiteY40" fmla="*/ 1539240 h 1924050"/>
                <a:gd name="connsiteX41" fmla="*/ 1139190 w 4118610"/>
                <a:gd name="connsiteY41" fmla="*/ 1520190 h 1924050"/>
                <a:gd name="connsiteX42" fmla="*/ 1085850 w 4118610"/>
                <a:gd name="connsiteY42" fmla="*/ 1520190 h 1924050"/>
                <a:gd name="connsiteX43" fmla="*/ 1085850 w 4118610"/>
                <a:gd name="connsiteY43" fmla="*/ 1474470 h 1924050"/>
                <a:gd name="connsiteX44" fmla="*/ 1074420 w 4118610"/>
                <a:gd name="connsiteY44" fmla="*/ 1474470 h 1924050"/>
                <a:gd name="connsiteX45" fmla="*/ 1074420 w 4118610"/>
                <a:gd name="connsiteY45" fmla="*/ 1463040 h 1924050"/>
                <a:gd name="connsiteX46" fmla="*/ 1043940 w 4118610"/>
                <a:gd name="connsiteY46" fmla="*/ 1463040 h 1924050"/>
                <a:gd name="connsiteX47" fmla="*/ 1043940 w 4118610"/>
                <a:gd name="connsiteY47" fmla="*/ 1447800 h 1924050"/>
                <a:gd name="connsiteX48" fmla="*/ 1009650 w 4118610"/>
                <a:gd name="connsiteY48" fmla="*/ 1447800 h 1924050"/>
                <a:gd name="connsiteX49" fmla="*/ 1009650 w 4118610"/>
                <a:gd name="connsiteY49" fmla="*/ 1405890 h 1924050"/>
                <a:gd name="connsiteX50" fmla="*/ 1009650 w 4118610"/>
                <a:gd name="connsiteY50" fmla="*/ 1405890 h 1924050"/>
                <a:gd name="connsiteX51" fmla="*/ 986790 w 4118610"/>
                <a:gd name="connsiteY51" fmla="*/ 1405890 h 1924050"/>
                <a:gd name="connsiteX52" fmla="*/ 986790 w 4118610"/>
                <a:gd name="connsiteY52" fmla="*/ 1337310 h 1924050"/>
                <a:gd name="connsiteX53" fmla="*/ 967740 w 4118610"/>
                <a:gd name="connsiteY53" fmla="*/ 1337310 h 1924050"/>
                <a:gd name="connsiteX54" fmla="*/ 967740 w 4118610"/>
                <a:gd name="connsiteY54" fmla="*/ 1299210 h 1924050"/>
                <a:gd name="connsiteX55" fmla="*/ 922020 w 4118610"/>
                <a:gd name="connsiteY55" fmla="*/ 1299210 h 1924050"/>
                <a:gd name="connsiteX56" fmla="*/ 922020 w 4118610"/>
                <a:gd name="connsiteY56" fmla="*/ 1280160 h 1924050"/>
                <a:gd name="connsiteX57" fmla="*/ 906780 w 4118610"/>
                <a:gd name="connsiteY57" fmla="*/ 1280160 h 1924050"/>
                <a:gd name="connsiteX58" fmla="*/ 906780 w 4118610"/>
                <a:gd name="connsiteY58" fmla="*/ 1245870 h 1924050"/>
                <a:gd name="connsiteX59" fmla="*/ 906780 w 4118610"/>
                <a:gd name="connsiteY59" fmla="*/ 1245870 h 1924050"/>
                <a:gd name="connsiteX60" fmla="*/ 891540 w 4118610"/>
                <a:gd name="connsiteY60" fmla="*/ 1230630 h 1924050"/>
                <a:gd name="connsiteX61" fmla="*/ 876300 w 4118610"/>
                <a:gd name="connsiteY61" fmla="*/ 1230630 h 1924050"/>
                <a:gd name="connsiteX62" fmla="*/ 876300 w 4118610"/>
                <a:gd name="connsiteY62" fmla="*/ 1207770 h 1924050"/>
                <a:gd name="connsiteX63" fmla="*/ 868680 w 4118610"/>
                <a:gd name="connsiteY63" fmla="*/ 1207770 h 1924050"/>
                <a:gd name="connsiteX64" fmla="*/ 868680 w 4118610"/>
                <a:gd name="connsiteY64" fmla="*/ 1200150 h 1924050"/>
                <a:gd name="connsiteX65" fmla="*/ 845820 w 4118610"/>
                <a:gd name="connsiteY65" fmla="*/ 1200150 h 1924050"/>
                <a:gd name="connsiteX66" fmla="*/ 845820 w 4118610"/>
                <a:gd name="connsiteY66" fmla="*/ 1181100 h 1924050"/>
                <a:gd name="connsiteX67" fmla="*/ 830580 w 4118610"/>
                <a:gd name="connsiteY67" fmla="*/ 1181100 h 1924050"/>
                <a:gd name="connsiteX68" fmla="*/ 830580 w 4118610"/>
                <a:gd name="connsiteY68" fmla="*/ 1150620 h 1924050"/>
                <a:gd name="connsiteX69" fmla="*/ 800100 w 4118610"/>
                <a:gd name="connsiteY69" fmla="*/ 1150620 h 1924050"/>
                <a:gd name="connsiteX70" fmla="*/ 800100 w 4118610"/>
                <a:gd name="connsiteY70" fmla="*/ 1135380 h 1924050"/>
                <a:gd name="connsiteX71" fmla="*/ 781050 w 4118610"/>
                <a:gd name="connsiteY71" fmla="*/ 1135380 h 1924050"/>
                <a:gd name="connsiteX72" fmla="*/ 781050 w 4118610"/>
                <a:gd name="connsiteY72" fmla="*/ 1112520 h 1924050"/>
                <a:gd name="connsiteX73" fmla="*/ 716280 w 4118610"/>
                <a:gd name="connsiteY73" fmla="*/ 1112520 h 1924050"/>
                <a:gd name="connsiteX74" fmla="*/ 716280 w 4118610"/>
                <a:gd name="connsiteY74" fmla="*/ 1085850 h 1924050"/>
                <a:gd name="connsiteX75" fmla="*/ 681990 w 4118610"/>
                <a:gd name="connsiteY75" fmla="*/ 1085850 h 1924050"/>
                <a:gd name="connsiteX76" fmla="*/ 681990 w 4118610"/>
                <a:gd name="connsiteY76" fmla="*/ 1070610 h 1924050"/>
                <a:gd name="connsiteX77" fmla="*/ 659130 w 4118610"/>
                <a:gd name="connsiteY77" fmla="*/ 1070610 h 1924050"/>
                <a:gd name="connsiteX78" fmla="*/ 659130 w 4118610"/>
                <a:gd name="connsiteY78" fmla="*/ 1013460 h 1924050"/>
                <a:gd name="connsiteX79" fmla="*/ 659130 w 4118610"/>
                <a:gd name="connsiteY79" fmla="*/ 1013460 h 1924050"/>
                <a:gd name="connsiteX80" fmla="*/ 659130 w 4118610"/>
                <a:gd name="connsiteY80" fmla="*/ 1013460 h 1924050"/>
                <a:gd name="connsiteX81" fmla="*/ 632460 w 4118610"/>
                <a:gd name="connsiteY81" fmla="*/ 1013460 h 1924050"/>
                <a:gd name="connsiteX82" fmla="*/ 632460 w 4118610"/>
                <a:gd name="connsiteY82" fmla="*/ 967740 h 1924050"/>
                <a:gd name="connsiteX83" fmla="*/ 617220 w 4118610"/>
                <a:gd name="connsiteY83" fmla="*/ 967740 h 1924050"/>
                <a:gd name="connsiteX84" fmla="*/ 617220 w 4118610"/>
                <a:gd name="connsiteY84" fmla="*/ 918210 h 1924050"/>
                <a:gd name="connsiteX85" fmla="*/ 590550 w 4118610"/>
                <a:gd name="connsiteY85" fmla="*/ 918210 h 1924050"/>
                <a:gd name="connsiteX86" fmla="*/ 590550 w 4118610"/>
                <a:gd name="connsiteY86" fmla="*/ 857250 h 1924050"/>
                <a:gd name="connsiteX87" fmla="*/ 541020 w 4118610"/>
                <a:gd name="connsiteY87" fmla="*/ 857250 h 1924050"/>
                <a:gd name="connsiteX88" fmla="*/ 541020 w 4118610"/>
                <a:gd name="connsiteY88" fmla="*/ 830580 h 1924050"/>
                <a:gd name="connsiteX89" fmla="*/ 521970 w 4118610"/>
                <a:gd name="connsiteY89" fmla="*/ 830580 h 1924050"/>
                <a:gd name="connsiteX90" fmla="*/ 521970 w 4118610"/>
                <a:gd name="connsiteY90" fmla="*/ 784860 h 1924050"/>
                <a:gd name="connsiteX91" fmla="*/ 506730 w 4118610"/>
                <a:gd name="connsiteY91" fmla="*/ 784860 h 1924050"/>
                <a:gd name="connsiteX92" fmla="*/ 506730 w 4118610"/>
                <a:gd name="connsiteY92" fmla="*/ 731520 h 1924050"/>
                <a:gd name="connsiteX93" fmla="*/ 468630 w 4118610"/>
                <a:gd name="connsiteY93" fmla="*/ 731520 h 1924050"/>
                <a:gd name="connsiteX94" fmla="*/ 468630 w 4118610"/>
                <a:gd name="connsiteY94" fmla="*/ 681990 h 1924050"/>
                <a:gd name="connsiteX95" fmla="*/ 464820 w 4118610"/>
                <a:gd name="connsiteY95" fmla="*/ 681990 h 1924050"/>
                <a:gd name="connsiteX96" fmla="*/ 464820 w 4118610"/>
                <a:gd name="connsiteY96" fmla="*/ 662940 h 1924050"/>
                <a:gd name="connsiteX97" fmla="*/ 445770 w 4118610"/>
                <a:gd name="connsiteY97" fmla="*/ 662940 h 1924050"/>
                <a:gd name="connsiteX98" fmla="*/ 445770 w 4118610"/>
                <a:gd name="connsiteY98" fmla="*/ 624840 h 1924050"/>
                <a:gd name="connsiteX99" fmla="*/ 434340 w 4118610"/>
                <a:gd name="connsiteY99" fmla="*/ 624840 h 1924050"/>
                <a:gd name="connsiteX100" fmla="*/ 434340 w 4118610"/>
                <a:gd name="connsiteY100" fmla="*/ 575310 h 1924050"/>
                <a:gd name="connsiteX101" fmla="*/ 419100 w 4118610"/>
                <a:gd name="connsiteY101" fmla="*/ 575310 h 1924050"/>
                <a:gd name="connsiteX102" fmla="*/ 419100 w 4118610"/>
                <a:gd name="connsiteY102" fmla="*/ 518160 h 1924050"/>
                <a:gd name="connsiteX103" fmla="*/ 396240 w 4118610"/>
                <a:gd name="connsiteY103" fmla="*/ 518160 h 1924050"/>
                <a:gd name="connsiteX104" fmla="*/ 396240 w 4118610"/>
                <a:gd name="connsiteY104" fmla="*/ 491490 h 1924050"/>
                <a:gd name="connsiteX105" fmla="*/ 373380 w 4118610"/>
                <a:gd name="connsiteY105" fmla="*/ 491490 h 1924050"/>
                <a:gd name="connsiteX106" fmla="*/ 373380 w 4118610"/>
                <a:gd name="connsiteY106" fmla="*/ 449580 h 1924050"/>
                <a:gd name="connsiteX107" fmla="*/ 361950 w 4118610"/>
                <a:gd name="connsiteY107" fmla="*/ 449580 h 1924050"/>
                <a:gd name="connsiteX108" fmla="*/ 361950 w 4118610"/>
                <a:gd name="connsiteY108" fmla="*/ 403860 h 1924050"/>
                <a:gd name="connsiteX109" fmla="*/ 335280 w 4118610"/>
                <a:gd name="connsiteY109" fmla="*/ 403860 h 1924050"/>
                <a:gd name="connsiteX110" fmla="*/ 335280 w 4118610"/>
                <a:gd name="connsiteY110" fmla="*/ 342900 h 1924050"/>
                <a:gd name="connsiteX111" fmla="*/ 327660 w 4118610"/>
                <a:gd name="connsiteY111" fmla="*/ 342900 h 1924050"/>
                <a:gd name="connsiteX112" fmla="*/ 327660 w 4118610"/>
                <a:gd name="connsiteY112" fmla="*/ 289560 h 1924050"/>
                <a:gd name="connsiteX113" fmla="*/ 316230 w 4118610"/>
                <a:gd name="connsiteY113" fmla="*/ 289560 h 1924050"/>
                <a:gd name="connsiteX114" fmla="*/ 316230 w 4118610"/>
                <a:gd name="connsiteY114" fmla="*/ 251460 h 1924050"/>
                <a:gd name="connsiteX115" fmla="*/ 297180 w 4118610"/>
                <a:gd name="connsiteY115" fmla="*/ 251460 h 1924050"/>
                <a:gd name="connsiteX116" fmla="*/ 297180 w 4118610"/>
                <a:gd name="connsiteY116" fmla="*/ 205740 h 1924050"/>
                <a:gd name="connsiteX117" fmla="*/ 270510 w 4118610"/>
                <a:gd name="connsiteY117" fmla="*/ 205740 h 1924050"/>
                <a:gd name="connsiteX118" fmla="*/ 270510 w 4118610"/>
                <a:gd name="connsiteY118" fmla="*/ 163830 h 1924050"/>
                <a:gd name="connsiteX119" fmla="*/ 259080 w 4118610"/>
                <a:gd name="connsiteY119" fmla="*/ 163830 h 1924050"/>
                <a:gd name="connsiteX120" fmla="*/ 259080 w 4118610"/>
                <a:gd name="connsiteY120" fmla="*/ 125730 h 1924050"/>
                <a:gd name="connsiteX121" fmla="*/ 194310 w 4118610"/>
                <a:gd name="connsiteY121" fmla="*/ 125730 h 1924050"/>
                <a:gd name="connsiteX122" fmla="*/ 194310 w 4118610"/>
                <a:gd name="connsiteY122" fmla="*/ 102870 h 1924050"/>
                <a:gd name="connsiteX123" fmla="*/ 129540 w 4118610"/>
                <a:gd name="connsiteY123" fmla="*/ 102870 h 1924050"/>
                <a:gd name="connsiteX124" fmla="*/ 129540 w 4118610"/>
                <a:gd name="connsiteY124" fmla="*/ 68580 h 1924050"/>
                <a:gd name="connsiteX125" fmla="*/ 91440 w 4118610"/>
                <a:gd name="connsiteY125" fmla="*/ 68580 h 1924050"/>
                <a:gd name="connsiteX126" fmla="*/ 91440 w 4118610"/>
                <a:gd name="connsiteY126" fmla="*/ 53340 h 1924050"/>
                <a:gd name="connsiteX127" fmla="*/ 68580 w 4118610"/>
                <a:gd name="connsiteY127" fmla="*/ 53340 h 1924050"/>
                <a:gd name="connsiteX128" fmla="*/ 68580 w 4118610"/>
                <a:gd name="connsiteY128" fmla="*/ 49530 h 1924050"/>
                <a:gd name="connsiteX129" fmla="*/ 53340 w 4118610"/>
                <a:gd name="connsiteY129" fmla="*/ 49530 h 1924050"/>
                <a:gd name="connsiteX130" fmla="*/ 53340 w 4118610"/>
                <a:gd name="connsiteY130" fmla="*/ 41910 h 1924050"/>
                <a:gd name="connsiteX131" fmla="*/ 15240 w 4118610"/>
                <a:gd name="connsiteY131" fmla="*/ 41910 h 1924050"/>
                <a:gd name="connsiteX132" fmla="*/ 15240 w 4118610"/>
                <a:gd name="connsiteY132" fmla="*/ 22860 h 1924050"/>
                <a:gd name="connsiteX133" fmla="*/ 0 w 4118610"/>
                <a:gd name="connsiteY133" fmla="*/ 22860 h 1924050"/>
                <a:gd name="connsiteX134" fmla="*/ 0 w 4118610"/>
                <a:gd name="connsiteY134" fmla="*/ 0 h 1924050"/>
                <a:gd name="connsiteX135" fmla="*/ 0 w 4118610"/>
                <a:gd name="connsiteY135" fmla="*/ 0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118610" h="1924050">
                  <a:moveTo>
                    <a:pt x="4118610" y="1924050"/>
                  </a:moveTo>
                  <a:lnTo>
                    <a:pt x="3512820" y="1924050"/>
                  </a:lnTo>
                  <a:lnTo>
                    <a:pt x="3512820" y="1901190"/>
                  </a:lnTo>
                  <a:lnTo>
                    <a:pt x="3089910" y="1901190"/>
                  </a:lnTo>
                  <a:lnTo>
                    <a:pt x="3089910" y="1878330"/>
                  </a:lnTo>
                  <a:lnTo>
                    <a:pt x="2461260" y="1878330"/>
                  </a:lnTo>
                  <a:lnTo>
                    <a:pt x="2461260" y="1866900"/>
                  </a:lnTo>
                  <a:lnTo>
                    <a:pt x="2343150" y="1866900"/>
                  </a:lnTo>
                  <a:lnTo>
                    <a:pt x="2343150" y="1847850"/>
                  </a:lnTo>
                  <a:lnTo>
                    <a:pt x="2327910" y="1847850"/>
                  </a:lnTo>
                  <a:lnTo>
                    <a:pt x="2327910" y="1832610"/>
                  </a:lnTo>
                  <a:lnTo>
                    <a:pt x="2305050" y="1832610"/>
                  </a:lnTo>
                  <a:lnTo>
                    <a:pt x="2305050" y="1817370"/>
                  </a:lnTo>
                  <a:lnTo>
                    <a:pt x="1878330" y="1817370"/>
                  </a:lnTo>
                  <a:lnTo>
                    <a:pt x="1878330" y="1817370"/>
                  </a:lnTo>
                  <a:lnTo>
                    <a:pt x="1878330" y="1783080"/>
                  </a:lnTo>
                  <a:lnTo>
                    <a:pt x="1596390" y="1783080"/>
                  </a:lnTo>
                  <a:lnTo>
                    <a:pt x="1596390" y="1775460"/>
                  </a:lnTo>
                  <a:lnTo>
                    <a:pt x="1539240" y="1775460"/>
                  </a:lnTo>
                  <a:lnTo>
                    <a:pt x="1539240" y="1760220"/>
                  </a:lnTo>
                  <a:lnTo>
                    <a:pt x="1524000" y="1760220"/>
                  </a:lnTo>
                  <a:lnTo>
                    <a:pt x="1524000" y="1748790"/>
                  </a:lnTo>
                  <a:lnTo>
                    <a:pt x="1470660" y="1748790"/>
                  </a:lnTo>
                  <a:lnTo>
                    <a:pt x="1470660" y="1737360"/>
                  </a:lnTo>
                  <a:lnTo>
                    <a:pt x="1432560" y="1737360"/>
                  </a:lnTo>
                  <a:lnTo>
                    <a:pt x="1432560" y="1714500"/>
                  </a:lnTo>
                  <a:lnTo>
                    <a:pt x="1424940" y="1714500"/>
                  </a:lnTo>
                  <a:lnTo>
                    <a:pt x="1424940" y="1699260"/>
                  </a:lnTo>
                  <a:lnTo>
                    <a:pt x="1371600" y="1699260"/>
                  </a:lnTo>
                  <a:lnTo>
                    <a:pt x="1371600" y="1687830"/>
                  </a:lnTo>
                  <a:lnTo>
                    <a:pt x="1341120" y="1687830"/>
                  </a:lnTo>
                  <a:lnTo>
                    <a:pt x="1341120" y="1672590"/>
                  </a:lnTo>
                  <a:lnTo>
                    <a:pt x="1280160" y="1672590"/>
                  </a:lnTo>
                  <a:lnTo>
                    <a:pt x="1280160" y="1664970"/>
                  </a:lnTo>
                  <a:lnTo>
                    <a:pt x="1215390" y="1664970"/>
                  </a:lnTo>
                  <a:lnTo>
                    <a:pt x="1215390" y="1604010"/>
                  </a:lnTo>
                  <a:lnTo>
                    <a:pt x="1184910" y="1604010"/>
                  </a:lnTo>
                  <a:lnTo>
                    <a:pt x="1184910" y="1581150"/>
                  </a:lnTo>
                  <a:lnTo>
                    <a:pt x="1162050" y="1581150"/>
                  </a:lnTo>
                  <a:lnTo>
                    <a:pt x="1162050" y="1539240"/>
                  </a:lnTo>
                  <a:lnTo>
                    <a:pt x="1139190" y="1539240"/>
                  </a:lnTo>
                  <a:lnTo>
                    <a:pt x="1139190" y="1520190"/>
                  </a:lnTo>
                  <a:lnTo>
                    <a:pt x="1085850" y="1520190"/>
                  </a:lnTo>
                  <a:lnTo>
                    <a:pt x="1085850" y="1474470"/>
                  </a:lnTo>
                  <a:lnTo>
                    <a:pt x="1074420" y="1474470"/>
                  </a:lnTo>
                  <a:lnTo>
                    <a:pt x="1074420" y="1463040"/>
                  </a:lnTo>
                  <a:lnTo>
                    <a:pt x="1043940" y="1463040"/>
                  </a:lnTo>
                  <a:lnTo>
                    <a:pt x="1043940" y="1447800"/>
                  </a:lnTo>
                  <a:lnTo>
                    <a:pt x="1009650" y="1447800"/>
                  </a:lnTo>
                  <a:lnTo>
                    <a:pt x="1009650" y="1405890"/>
                  </a:lnTo>
                  <a:lnTo>
                    <a:pt x="1009650" y="1405890"/>
                  </a:lnTo>
                  <a:lnTo>
                    <a:pt x="986790" y="1405890"/>
                  </a:lnTo>
                  <a:lnTo>
                    <a:pt x="986790" y="1337310"/>
                  </a:lnTo>
                  <a:lnTo>
                    <a:pt x="967740" y="1337310"/>
                  </a:lnTo>
                  <a:lnTo>
                    <a:pt x="967740" y="1299210"/>
                  </a:lnTo>
                  <a:lnTo>
                    <a:pt x="922020" y="1299210"/>
                  </a:lnTo>
                  <a:lnTo>
                    <a:pt x="922020" y="1280160"/>
                  </a:lnTo>
                  <a:lnTo>
                    <a:pt x="906780" y="1280160"/>
                  </a:lnTo>
                  <a:lnTo>
                    <a:pt x="906780" y="1245870"/>
                  </a:lnTo>
                  <a:lnTo>
                    <a:pt x="906780" y="1245870"/>
                  </a:lnTo>
                  <a:lnTo>
                    <a:pt x="891540" y="1230630"/>
                  </a:lnTo>
                  <a:lnTo>
                    <a:pt x="876300" y="1230630"/>
                  </a:lnTo>
                  <a:lnTo>
                    <a:pt x="876300" y="1207770"/>
                  </a:lnTo>
                  <a:lnTo>
                    <a:pt x="868680" y="1207770"/>
                  </a:lnTo>
                  <a:lnTo>
                    <a:pt x="868680" y="1200150"/>
                  </a:lnTo>
                  <a:lnTo>
                    <a:pt x="845820" y="1200150"/>
                  </a:lnTo>
                  <a:lnTo>
                    <a:pt x="845820" y="1181100"/>
                  </a:lnTo>
                  <a:lnTo>
                    <a:pt x="830580" y="1181100"/>
                  </a:lnTo>
                  <a:lnTo>
                    <a:pt x="830580" y="1150620"/>
                  </a:lnTo>
                  <a:lnTo>
                    <a:pt x="800100" y="1150620"/>
                  </a:lnTo>
                  <a:lnTo>
                    <a:pt x="800100" y="1135380"/>
                  </a:lnTo>
                  <a:lnTo>
                    <a:pt x="781050" y="1135380"/>
                  </a:lnTo>
                  <a:lnTo>
                    <a:pt x="781050" y="1112520"/>
                  </a:lnTo>
                  <a:lnTo>
                    <a:pt x="716280" y="1112520"/>
                  </a:lnTo>
                  <a:lnTo>
                    <a:pt x="716280" y="1085850"/>
                  </a:lnTo>
                  <a:lnTo>
                    <a:pt x="681990" y="1085850"/>
                  </a:lnTo>
                  <a:lnTo>
                    <a:pt x="681990" y="1070610"/>
                  </a:lnTo>
                  <a:lnTo>
                    <a:pt x="659130" y="1070610"/>
                  </a:lnTo>
                  <a:lnTo>
                    <a:pt x="659130" y="1013460"/>
                  </a:lnTo>
                  <a:lnTo>
                    <a:pt x="659130" y="1013460"/>
                  </a:lnTo>
                  <a:lnTo>
                    <a:pt x="659130" y="1013460"/>
                  </a:lnTo>
                  <a:lnTo>
                    <a:pt x="632460" y="1013460"/>
                  </a:lnTo>
                  <a:lnTo>
                    <a:pt x="632460" y="967740"/>
                  </a:lnTo>
                  <a:lnTo>
                    <a:pt x="617220" y="967740"/>
                  </a:lnTo>
                  <a:lnTo>
                    <a:pt x="617220" y="918210"/>
                  </a:lnTo>
                  <a:lnTo>
                    <a:pt x="590550" y="918210"/>
                  </a:lnTo>
                  <a:lnTo>
                    <a:pt x="590550" y="857250"/>
                  </a:lnTo>
                  <a:lnTo>
                    <a:pt x="541020" y="857250"/>
                  </a:lnTo>
                  <a:lnTo>
                    <a:pt x="541020" y="830580"/>
                  </a:lnTo>
                  <a:lnTo>
                    <a:pt x="521970" y="830580"/>
                  </a:lnTo>
                  <a:lnTo>
                    <a:pt x="521970" y="784860"/>
                  </a:lnTo>
                  <a:lnTo>
                    <a:pt x="506730" y="784860"/>
                  </a:lnTo>
                  <a:lnTo>
                    <a:pt x="506730" y="731520"/>
                  </a:lnTo>
                  <a:lnTo>
                    <a:pt x="468630" y="731520"/>
                  </a:lnTo>
                  <a:lnTo>
                    <a:pt x="468630" y="681990"/>
                  </a:lnTo>
                  <a:lnTo>
                    <a:pt x="464820" y="681990"/>
                  </a:lnTo>
                  <a:lnTo>
                    <a:pt x="464820" y="662940"/>
                  </a:lnTo>
                  <a:lnTo>
                    <a:pt x="445770" y="662940"/>
                  </a:lnTo>
                  <a:lnTo>
                    <a:pt x="445770" y="624840"/>
                  </a:lnTo>
                  <a:lnTo>
                    <a:pt x="434340" y="624840"/>
                  </a:lnTo>
                  <a:lnTo>
                    <a:pt x="434340" y="575310"/>
                  </a:lnTo>
                  <a:lnTo>
                    <a:pt x="419100" y="575310"/>
                  </a:lnTo>
                  <a:lnTo>
                    <a:pt x="419100" y="518160"/>
                  </a:lnTo>
                  <a:lnTo>
                    <a:pt x="396240" y="518160"/>
                  </a:lnTo>
                  <a:lnTo>
                    <a:pt x="396240" y="491490"/>
                  </a:lnTo>
                  <a:lnTo>
                    <a:pt x="373380" y="491490"/>
                  </a:lnTo>
                  <a:lnTo>
                    <a:pt x="373380" y="449580"/>
                  </a:lnTo>
                  <a:lnTo>
                    <a:pt x="361950" y="449580"/>
                  </a:lnTo>
                  <a:lnTo>
                    <a:pt x="361950" y="403860"/>
                  </a:lnTo>
                  <a:lnTo>
                    <a:pt x="335280" y="403860"/>
                  </a:lnTo>
                  <a:lnTo>
                    <a:pt x="335280" y="342900"/>
                  </a:lnTo>
                  <a:lnTo>
                    <a:pt x="327660" y="342900"/>
                  </a:lnTo>
                  <a:lnTo>
                    <a:pt x="327660" y="289560"/>
                  </a:lnTo>
                  <a:lnTo>
                    <a:pt x="316230" y="289560"/>
                  </a:lnTo>
                  <a:lnTo>
                    <a:pt x="316230" y="251460"/>
                  </a:lnTo>
                  <a:lnTo>
                    <a:pt x="297180" y="251460"/>
                  </a:lnTo>
                  <a:lnTo>
                    <a:pt x="297180" y="205740"/>
                  </a:lnTo>
                  <a:lnTo>
                    <a:pt x="270510" y="205740"/>
                  </a:lnTo>
                  <a:lnTo>
                    <a:pt x="270510" y="163830"/>
                  </a:lnTo>
                  <a:lnTo>
                    <a:pt x="259080" y="163830"/>
                  </a:lnTo>
                  <a:lnTo>
                    <a:pt x="259080" y="125730"/>
                  </a:lnTo>
                  <a:lnTo>
                    <a:pt x="194310" y="125730"/>
                  </a:lnTo>
                  <a:lnTo>
                    <a:pt x="194310" y="102870"/>
                  </a:lnTo>
                  <a:lnTo>
                    <a:pt x="129540" y="102870"/>
                  </a:lnTo>
                  <a:lnTo>
                    <a:pt x="129540" y="68580"/>
                  </a:lnTo>
                  <a:lnTo>
                    <a:pt x="91440" y="68580"/>
                  </a:lnTo>
                  <a:lnTo>
                    <a:pt x="91440" y="53340"/>
                  </a:lnTo>
                  <a:lnTo>
                    <a:pt x="68580" y="53340"/>
                  </a:lnTo>
                  <a:lnTo>
                    <a:pt x="68580" y="49530"/>
                  </a:lnTo>
                  <a:lnTo>
                    <a:pt x="53340" y="49530"/>
                  </a:lnTo>
                  <a:lnTo>
                    <a:pt x="53340" y="41910"/>
                  </a:lnTo>
                  <a:lnTo>
                    <a:pt x="15240" y="41910"/>
                  </a:lnTo>
                  <a:lnTo>
                    <a:pt x="15240" y="22860"/>
                  </a:lnTo>
                  <a:lnTo>
                    <a:pt x="0" y="22860"/>
                  </a:lnTo>
                  <a:lnTo>
                    <a:pt x="0" y="0"/>
                  </a:ln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MX" sz="2400" b="0" i="0" u="none" strike="noStrike" kern="1200" cap="none" spc="0" normalizeH="0" baseline="0" noProof="0">
                <a:ln>
                  <a:noFill/>
                </a:ln>
                <a:solidFill>
                  <a:prstClr val="white"/>
                </a:solidFill>
                <a:effectLst/>
                <a:uLnTx/>
                <a:uFillTx/>
                <a:latin typeface="Arial"/>
                <a:ea typeface="+mn-ea"/>
                <a:cs typeface="+mn-cs"/>
              </a:endParaRPr>
            </a:p>
          </p:txBody>
        </p:sp>
        <p:sp>
          <p:nvSpPr>
            <p:cNvPr id="76" name="TextBox 75">
              <a:extLst>
                <a:ext uri="{FF2B5EF4-FFF2-40B4-BE49-F238E27FC236}">
                  <a16:creationId xmlns:a16="http://schemas.microsoft.com/office/drawing/2014/main" id="{8CACF3A8-809D-9C0B-ECA7-37CF9340CC67}"/>
                </a:ext>
              </a:extLst>
            </p:cNvPr>
            <p:cNvSpPr txBox="1"/>
            <p:nvPr/>
          </p:nvSpPr>
          <p:spPr>
            <a:xfrm>
              <a:off x="1131469" y="1365534"/>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77" name="TextBox 76">
              <a:extLst>
                <a:ext uri="{FF2B5EF4-FFF2-40B4-BE49-F238E27FC236}">
                  <a16:creationId xmlns:a16="http://schemas.microsoft.com/office/drawing/2014/main" id="{E3A715B1-2F31-DE22-64FB-CDE7BCA6F4A2}"/>
                </a:ext>
              </a:extLst>
            </p:cNvPr>
            <p:cNvSpPr txBox="1"/>
            <p:nvPr/>
          </p:nvSpPr>
          <p:spPr>
            <a:xfrm>
              <a:off x="1176307" y="1415698"/>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78" name="TextBox 77">
              <a:extLst>
                <a:ext uri="{FF2B5EF4-FFF2-40B4-BE49-F238E27FC236}">
                  <a16:creationId xmlns:a16="http://schemas.microsoft.com/office/drawing/2014/main" id="{53837098-794C-6769-A9BE-A604E6744EEF}"/>
                </a:ext>
              </a:extLst>
            </p:cNvPr>
            <p:cNvSpPr txBox="1"/>
            <p:nvPr/>
          </p:nvSpPr>
          <p:spPr>
            <a:xfrm>
              <a:off x="1287702" y="1470875"/>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79" name="TextBox 78">
              <a:extLst>
                <a:ext uri="{FF2B5EF4-FFF2-40B4-BE49-F238E27FC236}">
                  <a16:creationId xmlns:a16="http://schemas.microsoft.com/office/drawing/2014/main" id="{E16CBC0E-8AB6-7CF3-8749-FECFA10760F4}"/>
                </a:ext>
              </a:extLst>
            </p:cNvPr>
            <p:cNvSpPr txBox="1"/>
            <p:nvPr/>
          </p:nvSpPr>
          <p:spPr>
            <a:xfrm>
              <a:off x="1302794" y="1470715"/>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0" name="TextBox 79">
              <a:extLst>
                <a:ext uri="{FF2B5EF4-FFF2-40B4-BE49-F238E27FC236}">
                  <a16:creationId xmlns:a16="http://schemas.microsoft.com/office/drawing/2014/main" id="{D578675A-D67E-2B2C-22CB-0FC12EB3981B}"/>
                </a:ext>
              </a:extLst>
            </p:cNvPr>
            <p:cNvSpPr txBox="1"/>
            <p:nvPr/>
          </p:nvSpPr>
          <p:spPr>
            <a:xfrm>
              <a:off x="1364458" y="1490242"/>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1" name="TextBox 80">
              <a:extLst>
                <a:ext uri="{FF2B5EF4-FFF2-40B4-BE49-F238E27FC236}">
                  <a16:creationId xmlns:a16="http://schemas.microsoft.com/office/drawing/2014/main" id="{27E3FBCD-459C-355F-26F0-691AE44C9AC1}"/>
                </a:ext>
              </a:extLst>
            </p:cNvPr>
            <p:cNvSpPr txBox="1"/>
            <p:nvPr/>
          </p:nvSpPr>
          <p:spPr>
            <a:xfrm>
              <a:off x="1429136" y="1578136"/>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2" name="TextBox 81">
              <a:extLst>
                <a:ext uri="{FF2B5EF4-FFF2-40B4-BE49-F238E27FC236}">
                  <a16:creationId xmlns:a16="http://schemas.microsoft.com/office/drawing/2014/main" id="{057887A4-E70C-37D5-F03C-09FC10710C4F}"/>
                </a:ext>
              </a:extLst>
            </p:cNvPr>
            <p:cNvSpPr txBox="1"/>
            <p:nvPr/>
          </p:nvSpPr>
          <p:spPr>
            <a:xfrm>
              <a:off x="1432198" y="1585177"/>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3" name="TextBox 82">
              <a:extLst>
                <a:ext uri="{FF2B5EF4-FFF2-40B4-BE49-F238E27FC236}">
                  <a16:creationId xmlns:a16="http://schemas.microsoft.com/office/drawing/2014/main" id="{DEA28328-2254-BC8C-2DAC-17E642C677EB}"/>
                </a:ext>
              </a:extLst>
            </p:cNvPr>
            <p:cNvSpPr txBox="1"/>
            <p:nvPr/>
          </p:nvSpPr>
          <p:spPr>
            <a:xfrm>
              <a:off x="1455605" y="1650274"/>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4" name="TextBox 83">
              <a:extLst>
                <a:ext uri="{FF2B5EF4-FFF2-40B4-BE49-F238E27FC236}">
                  <a16:creationId xmlns:a16="http://schemas.microsoft.com/office/drawing/2014/main" id="{6FDCE8C6-81C4-EB89-CB1F-41743DE7A416}"/>
                </a:ext>
              </a:extLst>
            </p:cNvPr>
            <p:cNvSpPr txBox="1"/>
            <p:nvPr/>
          </p:nvSpPr>
          <p:spPr>
            <a:xfrm>
              <a:off x="1653974" y="2148090"/>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5" name="TextBox 84">
              <a:extLst>
                <a:ext uri="{FF2B5EF4-FFF2-40B4-BE49-F238E27FC236}">
                  <a16:creationId xmlns:a16="http://schemas.microsoft.com/office/drawing/2014/main" id="{8A324BF0-6DDA-86F7-0E5C-813106330940}"/>
                </a:ext>
              </a:extLst>
            </p:cNvPr>
            <p:cNvSpPr txBox="1"/>
            <p:nvPr/>
          </p:nvSpPr>
          <p:spPr>
            <a:xfrm>
              <a:off x="1766114" y="2331425"/>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6" name="TextBox 85">
              <a:extLst>
                <a:ext uri="{FF2B5EF4-FFF2-40B4-BE49-F238E27FC236}">
                  <a16:creationId xmlns:a16="http://schemas.microsoft.com/office/drawing/2014/main" id="{D4FA2111-381F-17DD-ABC1-3C80788ADF1B}"/>
                </a:ext>
              </a:extLst>
            </p:cNvPr>
            <p:cNvSpPr txBox="1"/>
            <p:nvPr/>
          </p:nvSpPr>
          <p:spPr>
            <a:xfrm>
              <a:off x="2204107" y="2826060"/>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7" name="TextBox 86">
              <a:extLst>
                <a:ext uri="{FF2B5EF4-FFF2-40B4-BE49-F238E27FC236}">
                  <a16:creationId xmlns:a16="http://schemas.microsoft.com/office/drawing/2014/main" id="{D4E5D286-E284-7087-4F78-D8E60F9D6532}"/>
                </a:ext>
              </a:extLst>
            </p:cNvPr>
            <p:cNvSpPr txBox="1"/>
            <p:nvPr/>
          </p:nvSpPr>
          <p:spPr>
            <a:xfrm>
              <a:off x="3212175" y="3189139"/>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8" name="TextBox 87">
              <a:extLst>
                <a:ext uri="{FF2B5EF4-FFF2-40B4-BE49-F238E27FC236}">
                  <a16:creationId xmlns:a16="http://schemas.microsoft.com/office/drawing/2014/main" id="{7DD27945-17AF-E125-F552-9022DC11330F}"/>
                </a:ext>
              </a:extLst>
            </p:cNvPr>
            <p:cNvSpPr txBox="1"/>
            <p:nvPr/>
          </p:nvSpPr>
          <p:spPr>
            <a:xfrm>
              <a:off x="3268342" y="3189101"/>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89" name="TextBox 88">
              <a:extLst>
                <a:ext uri="{FF2B5EF4-FFF2-40B4-BE49-F238E27FC236}">
                  <a16:creationId xmlns:a16="http://schemas.microsoft.com/office/drawing/2014/main" id="{2F1762B9-C5DD-8794-E3CB-207E5F3815C2}"/>
                </a:ext>
              </a:extLst>
            </p:cNvPr>
            <p:cNvSpPr txBox="1"/>
            <p:nvPr/>
          </p:nvSpPr>
          <p:spPr>
            <a:xfrm>
              <a:off x="3332546" y="3189101"/>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0" name="TextBox 89">
              <a:extLst>
                <a:ext uri="{FF2B5EF4-FFF2-40B4-BE49-F238E27FC236}">
                  <a16:creationId xmlns:a16="http://schemas.microsoft.com/office/drawing/2014/main" id="{B54414CD-DC0A-0323-0721-B38210816FC9}"/>
                </a:ext>
              </a:extLst>
            </p:cNvPr>
            <p:cNvSpPr txBox="1"/>
            <p:nvPr/>
          </p:nvSpPr>
          <p:spPr>
            <a:xfrm>
              <a:off x="3356571" y="3190330"/>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1" name="TextBox 90">
              <a:extLst>
                <a:ext uri="{FF2B5EF4-FFF2-40B4-BE49-F238E27FC236}">
                  <a16:creationId xmlns:a16="http://schemas.microsoft.com/office/drawing/2014/main" id="{FAB49B6F-45B3-A476-2130-437E8857298D}"/>
                </a:ext>
              </a:extLst>
            </p:cNvPr>
            <p:cNvSpPr txBox="1"/>
            <p:nvPr/>
          </p:nvSpPr>
          <p:spPr>
            <a:xfrm>
              <a:off x="3391737" y="3189101"/>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2" name="TextBox 91">
              <a:extLst>
                <a:ext uri="{FF2B5EF4-FFF2-40B4-BE49-F238E27FC236}">
                  <a16:creationId xmlns:a16="http://schemas.microsoft.com/office/drawing/2014/main" id="{84FBF2D2-7067-E39E-133F-171935817D09}"/>
                </a:ext>
              </a:extLst>
            </p:cNvPr>
            <p:cNvSpPr txBox="1"/>
            <p:nvPr/>
          </p:nvSpPr>
          <p:spPr>
            <a:xfrm>
              <a:off x="3406383" y="3189101"/>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3" name="TextBox 92">
              <a:extLst>
                <a:ext uri="{FF2B5EF4-FFF2-40B4-BE49-F238E27FC236}">
                  <a16:creationId xmlns:a16="http://schemas.microsoft.com/office/drawing/2014/main" id="{730264F0-A277-ED60-79AF-AB05C47D1535}"/>
                </a:ext>
              </a:extLst>
            </p:cNvPr>
            <p:cNvSpPr txBox="1"/>
            <p:nvPr/>
          </p:nvSpPr>
          <p:spPr>
            <a:xfrm>
              <a:off x="3620205" y="324915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4" name="TextBox 93">
              <a:extLst>
                <a:ext uri="{FF2B5EF4-FFF2-40B4-BE49-F238E27FC236}">
                  <a16:creationId xmlns:a16="http://schemas.microsoft.com/office/drawing/2014/main" id="{3A51D2FB-789D-580D-2DE2-05DB3DD3B52E}"/>
                </a:ext>
              </a:extLst>
            </p:cNvPr>
            <p:cNvSpPr txBox="1"/>
            <p:nvPr/>
          </p:nvSpPr>
          <p:spPr>
            <a:xfrm>
              <a:off x="3444166" y="3193060"/>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5" name="TextBox 94">
              <a:extLst>
                <a:ext uri="{FF2B5EF4-FFF2-40B4-BE49-F238E27FC236}">
                  <a16:creationId xmlns:a16="http://schemas.microsoft.com/office/drawing/2014/main" id="{556BB85A-1073-7044-CAFF-1CF7526335FD}"/>
                </a:ext>
              </a:extLst>
            </p:cNvPr>
            <p:cNvSpPr txBox="1"/>
            <p:nvPr/>
          </p:nvSpPr>
          <p:spPr>
            <a:xfrm>
              <a:off x="3908479" y="3252471"/>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6" name="TextBox 95">
              <a:extLst>
                <a:ext uri="{FF2B5EF4-FFF2-40B4-BE49-F238E27FC236}">
                  <a16:creationId xmlns:a16="http://schemas.microsoft.com/office/drawing/2014/main" id="{D0C056A5-C5F1-64F2-F171-2C8ACC481502}"/>
                </a:ext>
              </a:extLst>
            </p:cNvPr>
            <p:cNvSpPr txBox="1"/>
            <p:nvPr/>
          </p:nvSpPr>
          <p:spPr>
            <a:xfrm>
              <a:off x="4254250" y="3271286"/>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7" name="TextBox 96">
              <a:extLst>
                <a:ext uri="{FF2B5EF4-FFF2-40B4-BE49-F238E27FC236}">
                  <a16:creationId xmlns:a16="http://schemas.microsoft.com/office/drawing/2014/main" id="{0B7D079A-A277-36E9-917E-D8C8097701FD}"/>
                </a:ext>
              </a:extLst>
            </p:cNvPr>
            <p:cNvSpPr txBox="1"/>
            <p:nvPr/>
          </p:nvSpPr>
          <p:spPr>
            <a:xfrm>
              <a:off x="4460386" y="3272657"/>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8" name="TextBox 97">
              <a:extLst>
                <a:ext uri="{FF2B5EF4-FFF2-40B4-BE49-F238E27FC236}">
                  <a16:creationId xmlns:a16="http://schemas.microsoft.com/office/drawing/2014/main" id="{49AF2F80-A9DF-0FD6-6320-D0EEF40A7492}"/>
                </a:ext>
              </a:extLst>
            </p:cNvPr>
            <p:cNvSpPr txBox="1"/>
            <p:nvPr/>
          </p:nvSpPr>
          <p:spPr>
            <a:xfrm>
              <a:off x="4730884" y="328999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99" name="TextBox 98">
              <a:extLst>
                <a:ext uri="{FF2B5EF4-FFF2-40B4-BE49-F238E27FC236}">
                  <a16:creationId xmlns:a16="http://schemas.microsoft.com/office/drawing/2014/main" id="{80904D2A-A9F9-6500-7398-87EB3340D839}"/>
                </a:ext>
              </a:extLst>
            </p:cNvPr>
            <p:cNvSpPr txBox="1"/>
            <p:nvPr/>
          </p:nvSpPr>
          <p:spPr>
            <a:xfrm>
              <a:off x="4810826" y="328999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100" name="TextBox 99">
              <a:extLst>
                <a:ext uri="{FF2B5EF4-FFF2-40B4-BE49-F238E27FC236}">
                  <a16:creationId xmlns:a16="http://schemas.microsoft.com/office/drawing/2014/main" id="{6596E98D-1291-E32C-9E63-4D46BEA7EC7F}"/>
                </a:ext>
              </a:extLst>
            </p:cNvPr>
            <p:cNvSpPr txBox="1"/>
            <p:nvPr/>
          </p:nvSpPr>
          <p:spPr>
            <a:xfrm>
              <a:off x="4870803" y="328999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101" name="TextBox 100">
              <a:extLst>
                <a:ext uri="{FF2B5EF4-FFF2-40B4-BE49-F238E27FC236}">
                  <a16:creationId xmlns:a16="http://schemas.microsoft.com/office/drawing/2014/main" id="{DCDB0785-F571-3DC8-8155-CA0AC18D0FA8}"/>
                </a:ext>
              </a:extLst>
            </p:cNvPr>
            <p:cNvSpPr txBox="1"/>
            <p:nvPr/>
          </p:nvSpPr>
          <p:spPr>
            <a:xfrm>
              <a:off x="5015170" y="329044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102" name="TextBox 101">
              <a:extLst>
                <a:ext uri="{FF2B5EF4-FFF2-40B4-BE49-F238E27FC236}">
                  <a16:creationId xmlns:a16="http://schemas.microsoft.com/office/drawing/2014/main" id="{66DA383F-024C-9B17-213F-5685CDA669BB}"/>
                </a:ext>
              </a:extLst>
            </p:cNvPr>
            <p:cNvSpPr txBox="1"/>
            <p:nvPr/>
          </p:nvSpPr>
          <p:spPr>
            <a:xfrm>
              <a:off x="5030360" y="328999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103" name="TextBox 102">
              <a:extLst>
                <a:ext uri="{FF2B5EF4-FFF2-40B4-BE49-F238E27FC236}">
                  <a16:creationId xmlns:a16="http://schemas.microsoft.com/office/drawing/2014/main" id="{CB9BE69D-DEEE-5155-E964-F08C6F413E1D}"/>
                </a:ext>
              </a:extLst>
            </p:cNvPr>
            <p:cNvSpPr txBox="1"/>
            <p:nvPr/>
          </p:nvSpPr>
          <p:spPr>
            <a:xfrm>
              <a:off x="5044477" y="328999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104" name="TextBox 103">
              <a:extLst>
                <a:ext uri="{FF2B5EF4-FFF2-40B4-BE49-F238E27FC236}">
                  <a16:creationId xmlns:a16="http://schemas.microsoft.com/office/drawing/2014/main" id="{83547FC0-49C0-D119-2779-0835AE89E5B4}"/>
                </a:ext>
              </a:extLst>
            </p:cNvPr>
            <p:cNvSpPr txBox="1"/>
            <p:nvPr/>
          </p:nvSpPr>
          <p:spPr>
            <a:xfrm>
              <a:off x="5060408" y="328999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105" name="TextBox 104">
              <a:extLst>
                <a:ext uri="{FF2B5EF4-FFF2-40B4-BE49-F238E27FC236}">
                  <a16:creationId xmlns:a16="http://schemas.microsoft.com/office/drawing/2014/main" id="{6F335790-A35C-A213-05DD-49C09A81310E}"/>
                </a:ext>
              </a:extLst>
            </p:cNvPr>
            <p:cNvSpPr txBox="1"/>
            <p:nvPr/>
          </p:nvSpPr>
          <p:spPr>
            <a:xfrm>
              <a:off x="5159424" y="3294685"/>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106" name="TextBox 105">
              <a:extLst>
                <a:ext uri="{FF2B5EF4-FFF2-40B4-BE49-F238E27FC236}">
                  <a16:creationId xmlns:a16="http://schemas.microsoft.com/office/drawing/2014/main" id="{944B1659-B1EF-4DB4-2B5A-39596B9718AE}"/>
                </a:ext>
              </a:extLst>
            </p:cNvPr>
            <p:cNvSpPr txBox="1"/>
            <p:nvPr/>
          </p:nvSpPr>
          <p:spPr>
            <a:xfrm>
              <a:off x="5194117" y="3293803"/>
              <a:ext cx="202842" cy="212413"/>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MX" sz="1333" b="0" i="0" u="none" strike="noStrike" kern="1200" cap="none" spc="0" normalizeH="0" baseline="0" noProof="0">
                  <a:ln>
                    <a:noFill/>
                  </a:ln>
                  <a:solidFill>
                    <a:srgbClr val="09345A"/>
                  </a:solidFill>
                  <a:effectLst/>
                  <a:uLnTx/>
                  <a:uFillTx/>
                  <a:latin typeface="Arial"/>
                  <a:ea typeface="+mn-ea"/>
                  <a:cs typeface="+mn-cs"/>
                </a:rPr>
                <a:t>+</a:t>
              </a:r>
            </a:p>
          </p:txBody>
        </p:sp>
        <p:sp>
          <p:nvSpPr>
            <p:cNvPr id="107" name="Freeform 42">
              <a:extLst>
                <a:ext uri="{FF2B5EF4-FFF2-40B4-BE49-F238E27FC236}">
                  <a16:creationId xmlns:a16="http://schemas.microsoft.com/office/drawing/2014/main" id="{57062452-E044-8D99-5E0C-619DE178CD57}"/>
                </a:ext>
              </a:extLst>
            </p:cNvPr>
            <p:cNvSpPr/>
            <p:nvPr/>
          </p:nvSpPr>
          <p:spPr>
            <a:xfrm>
              <a:off x="4671060" y="2796540"/>
              <a:ext cx="0" cy="880110"/>
            </a:xfrm>
            <a:custGeom>
              <a:avLst/>
              <a:gdLst>
                <a:gd name="connsiteX0" fmla="*/ 0 w 0"/>
                <a:gd name="connsiteY0" fmla="*/ 0 h 880110"/>
                <a:gd name="connsiteX1" fmla="*/ 0 w 0"/>
                <a:gd name="connsiteY1" fmla="*/ 880110 h 880110"/>
              </a:gdLst>
              <a:ahLst/>
              <a:cxnLst>
                <a:cxn ang="0">
                  <a:pos x="connsiteX0" y="connsiteY0"/>
                </a:cxn>
                <a:cxn ang="0">
                  <a:pos x="connsiteX1" y="connsiteY1"/>
                </a:cxn>
              </a:cxnLst>
              <a:rect l="l" t="t" r="r" b="b"/>
              <a:pathLst>
                <a:path h="880110">
                  <a:moveTo>
                    <a:pt x="0" y="0"/>
                  </a:moveTo>
                  <a:lnTo>
                    <a:pt x="0" y="880110"/>
                  </a:lnTo>
                </a:path>
              </a:pathLst>
            </a:custGeom>
            <a:noFill/>
            <a:ln w="1905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MX" sz="24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08" name="Chart 107">
              <a:extLst>
                <a:ext uri="{FF2B5EF4-FFF2-40B4-BE49-F238E27FC236}">
                  <a16:creationId xmlns:a16="http://schemas.microsoft.com/office/drawing/2014/main" id="{BA871621-2505-E88B-C566-172FC50C1C3E}"/>
                </a:ext>
              </a:extLst>
            </p:cNvPr>
            <p:cNvGraphicFramePr/>
            <p:nvPr/>
          </p:nvGraphicFramePr>
          <p:xfrm>
            <a:off x="907532" y="1353814"/>
            <a:ext cx="4812056" cy="2549698"/>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137" name="Group 136">
            <a:extLst>
              <a:ext uri="{FF2B5EF4-FFF2-40B4-BE49-F238E27FC236}">
                <a16:creationId xmlns:a16="http://schemas.microsoft.com/office/drawing/2014/main" id="{9039E89B-B266-3BA4-C5BB-E30D5F1B07EA}"/>
              </a:ext>
            </a:extLst>
          </p:cNvPr>
          <p:cNvGrpSpPr/>
          <p:nvPr/>
        </p:nvGrpSpPr>
        <p:grpSpPr>
          <a:xfrm>
            <a:off x="6901114" y="5241206"/>
            <a:ext cx="1535045" cy="1115557"/>
            <a:chOff x="10205683" y="2681695"/>
            <a:chExt cx="1463583" cy="552728"/>
          </a:xfrm>
        </p:grpSpPr>
        <p:sp>
          <p:nvSpPr>
            <p:cNvPr id="138" name="TextBox 137">
              <a:extLst>
                <a:ext uri="{FF2B5EF4-FFF2-40B4-BE49-F238E27FC236}">
                  <a16:creationId xmlns:a16="http://schemas.microsoft.com/office/drawing/2014/main" id="{00592DB7-56C9-4444-C792-9189856CE8E7}"/>
                </a:ext>
              </a:extLst>
            </p:cNvPr>
            <p:cNvSpPr txBox="1"/>
            <p:nvPr/>
          </p:nvSpPr>
          <p:spPr>
            <a:xfrm>
              <a:off x="10205683" y="2681695"/>
              <a:ext cx="1463583" cy="207749"/>
            </a:xfrm>
            <a:prstGeom prst="rect">
              <a:avLst/>
            </a:prstGeom>
            <a:noFill/>
          </p:spPr>
          <p:txBody>
            <a:bodyPr wrap="square" rtlCol="0" anchor="t">
              <a:spAutoFit/>
            </a:bodyPr>
            <a:lstStyle/>
            <a:p>
              <a:pPr marL="0" marR="0" lvl="0" indent="0" algn="l" defTabSz="913532" rtl="0" eaLnBrk="0"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9345A"/>
                  </a:solidFill>
                  <a:effectLst/>
                  <a:uLnTx/>
                  <a:uFillTx/>
                  <a:latin typeface="Arial"/>
                  <a:ea typeface="+mn-ea"/>
                  <a:cs typeface="Arial" panose="020B0604020202020204" pitchFamily="34" charset="0"/>
                  <a:sym typeface="Arial"/>
                </a:rPr>
                <a:t>Atezolizumab + CP/ET</a:t>
              </a:r>
            </a:p>
          </p:txBody>
        </p:sp>
        <p:sp>
          <p:nvSpPr>
            <p:cNvPr id="139" name="TextBox 138">
              <a:extLst>
                <a:ext uri="{FF2B5EF4-FFF2-40B4-BE49-F238E27FC236}">
                  <a16:creationId xmlns:a16="http://schemas.microsoft.com/office/drawing/2014/main" id="{FFE352F2-D3D1-9ECA-5A61-A9F910861AEC}"/>
                </a:ext>
              </a:extLst>
            </p:cNvPr>
            <p:cNvSpPr txBox="1"/>
            <p:nvPr/>
          </p:nvSpPr>
          <p:spPr>
            <a:xfrm>
              <a:off x="10224370" y="3026674"/>
              <a:ext cx="1183698" cy="207749"/>
            </a:xfrm>
            <a:prstGeom prst="rect">
              <a:avLst/>
            </a:prstGeom>
            <a:noFill/>
          </p:spPr>
          <p:txBody>
            <a:bodyPr wrap="square" rtlCol="0" anchor="ctr">
              <a:spAutoFit/>
            </a:bodyPr>
            <a:lstStyle/>
            <a:p>
              <a:pPr marL="0" marR="0" lvl="0" indent="0" algn="l" defTabSz="913532" rtl="0" eaLnBrk="0"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D77624"/>
                  </a:solidFill>
                  <a:effectLst/>
                  <a:uLnTx/>
                  <a:uFillTx/>
                  <a:latin typeface="Arial"/>
                  <a:ea typeface="+mn-ea"/>
                  <a:cs typeface="Arial" panose="020B0604020202020204" pitchFamily="34" charset="0"/>
                  <a:sym typeface="Arial"/>
                </a:rPr>
                <a:t>Placebo + CP/ET</a:t>
              </a:r>
            </a:p>
          </p:txBody>
        </p:sp>
      </p:grpSp>
      <p:sp>
        <p:nvSpPr>
          <p:cNvPr id="140" name="Oval 139">
            <a:extLst>
              <a:ext uri="{FF2B5EF4-FFF2-40B4-BE49-F238E27FC236}">
                <a16:creationId xmlns:a16="http://schemas.microsoft.com/office/drawing/2014/main" id="{764AA6C3-0C5F-8C05-28C7-D463CC908235}"/>
              </a:ext>
            </a:extLst>
          </p:cNvPr>
          <p:cNvSpPr/>
          <p:nvPr/>
        </p:nvSpPr>
        <p:spPr>
          <a:xfrm>
            <a:off x="5337320" y="4832512"/>
            <a:ext cx="1303905" cy="132361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04489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85CB-FC94-B5BD-9BE0-96AF8AD77CB2}"/>
              </a:ext>
            </a:extLst>
          </p:cNvPr>
          <p:cNvSpPr>
            <a:spLocks noGrp="1"/>
          </p:cNvSpPr>
          <p:nvPr>
            <p:ph type="title"/>
          </p:nvPr>
        </p:nvSpPr>
        <p:spPr>
          <a:xfrm>
            <a:off x="567779" y="104565"/>
            <a:ext cx="10972800" cy="1371600"/>
          </a:xfrm>
        </p:spPr>
        <p:txBody>
          <a:bodyPr>
            <a:normAutofit/>
          </a:bodyPr>
          <a:lstStyle/>
          <a:p>
            <a:r>
              <a:rPr lang="en-US" sz="3600" b="1" dirty="0"/>
              <a:t>Approaches to Improve Long-term Outcomes</a:t>
            </a:r>
          </a:p>
        </p:txBody>
      </p:sp>
      <p:sp>
        <p:nvSpPr>
          <p:cNvPr id="78" name="TextBox 77">
            <a:extLst>
              <a:ext uri="{FF2B5EF4-FFF2-40B4-BE49-F238E27FC236}">
                <a16:creationId xmlns:a16="http://schemas.microsoft.com/office/drawing/2014/main" id="{64F2E052-245F-8A6D-500C-6DE3E0A794A5}"/>
              </a:ext>
            </a:extLst>
          </p:cNvPr>
          <p:cNvSpPr txBox="1"/>
          <p:nvPr/>
        </p:nvSpPr>
        <p:spPr>
          <a:xfrm>
            <a:off x="1448791" y="1476165"/>
            <a:ext cx="9417131" cy="427809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Seek to understand heterogeneity and determinants of response and resistance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Optimize front line therapy with additional agents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Add novel agents in the maintenance setting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Improve support of our patients throughout their journey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43030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Chiang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640072968"/>
              </p:ext>
            </p:extLst>
          </p:nvPr>
        </p:nvGraphicFramePr>
        <p:xfrm>
          <a:off x="1236095" y="1844824"/>
          <a:ext cx="9719807" cy="337581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828092">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AstraZeneca Pharmaceuticals LP, Daiichi Sankyo Inc, Fosun Pharma, Genentech, a member of the Roche Group, Janssen Biotech Inc,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2809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Amgen Inc, AstraZeneca Pharmaceuticals LP, Bristol Myers Squibb, Genentech, a member of the Roche Group, Zai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0579731"/>
                  </a:ext>
                </a:extLst>
              </a:tr>
              <a:tr h="828092">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5127025"/>
                  </a:ext>
                </a:extLst>
              </a:tr>
              <a:tr h="828092">
                <a:tc>
                  <a:txBody>
                    <a:bodyPr/>
                    <a:lstStyle/>
                    <a:p>
                      <a:r>
                        <a:rPr lang="en-US" sz="1800" b="1" kern="1200" dirty="0">
                          <a:solidFill>
                            <a:schemeClr val="tx1"/>
                          </a:solidFill>
                          <a:effectLst/>
                          <a:latin typeface="+mn-lt"/>
                          <a:ea typeface="+mn-ea"/>
                          <a:cs typeface="+mn-cs"/>
                        </a:rPr>
                        <a:t>Internal Education Lecture on SCLC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 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4426222"/>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D18E9-67D3-AF98-A1B7-FE8122A8D1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D74138-BD05-446E-DD00-D11CC09E718F}"/>
              </a:ext>
            </a:extLst>
          </p:cNvPr>
          <p:cNvSpPr/>
          <p:nvPr/>
        </p:nvSpPr>
        <p:spPr bwMode="auto">
          <a:xfrm>
            <a:off x="758948" y="2204864"/>
            <a:ext cx="1052076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C51D745-FD1E-050C-CBA5-61EE58903105}"/>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90E79BD-3AB4-542D-3766-380457F46266}"/>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chemeClr val="bg1"/>
                </a:solidFill>
              </a:rPr>
              <a:t>Case Presentation: </a:t>
            </a:r>
            <a:r>
              <a:rPr lang="en-US" sz="2200" dirty="0" err="1">
                <a:solidFill>
                  <a:schemeClr val="bg1"/>
                </a:solidFill>
              </a:rPr>
              <a:t>Ms</a:t>
            </a:r>
            <a:r>
              <a:rPr lang="en-US" sz="2200" dirty="0">
                <a:solidFill>
                  <a:schemeClr val="bg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rgbClr val="000000"/>
                </a:solidFill>
                <a:effectLst/>
                <a:latin typeface="+mn-lt"/>
                <a:ea typeface="Calibri" panose="020F0502020204030204" pitchFamily="34" charset="0"/>
              </a:rPr>
              <a:t>Future Directions in th</a:t>
            </a:r>
            <a:r>
              <a:rPr lang="en-US" sz="2200" dirty="0">
                <a:latin typeface="+mn-lt"/>
                <a:ea typeface="Calibri" panose="020F0502020204030204" pitchFamily="34" charset="0"/>
              </a:rPr>
              <a:t>e Management of </a:t>
            </a:r>
            <a:r>
              <a:rPr lang="en-US" sz="2200" b="1" dirty="0">
                <a:solidFill>
                  <a:srgbClr val="000000"/>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3575351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63CF-3DE9-BA47-AD6C-3CA9A50B60E1}"/>
              </a:ext>
            </a:extLst>
          </p:cNvPr>
          <p:cNvSpPr>
            <a:spLocks noGrp="1"/>
          </p:cNvSpPr>
          <p:nvPr>
            <p:ph type="ctrTitle"/>
          </p:nvPr>
        </p:nvSpPr>
        <p:spPr>
          <a:xfrm>
            <a:off x="1106424" y="1489075"/>
            <a:ext cx="10461994" cy="1680909"/>
          </a:xfrm>
        </p:spPr>
        <p:txBody>
          <a:bodyPr/>
          <a:lstStyle/>
          <a:p>
            <a:r>
              <a:rPr lang="en-US" sz="4400" dirty="0"/>
              <a:t>Small-Cell Lung Cancer </a:t>
            </a:r>
            <a:br>
              <a:rPr lang="en-US" sz="4400" dirty="0"/>
            </a:br>
            <a:r>
              <a:rPr lang="en-US" sz="4400" dirty="0"/>
              <a:t>Case Presentation</a:t>
            </a:r>
          </a:p>
        </p:txBody>
      </p:sp>
      <p:sp>
        <p:nvSpPr>
          <p:cNvPr id="3" name="Subtitle 2">
            <a:extLst>
              <a:ext uri="{FF2B5EF4-FFF2-40B4-BE49-F238E27FC236}">
                <a16:creationId xmlns:a16="http://schemas.microsoft.com/office/drawing/2014/main" id="{E02C1933-575E-314E-A8C0-02AE388116AE}"/>
              </a:ext>
            </a:extLst>
          </p:cNvPr>
          <p:cNvSpPr>
            <a:spLocks noGrp="1"/>
          </p:cNvSpPr>
          <p:nvPr>
            <p:ph type="subTitle" idx="1"/>
          </p:nvPr>
        </p:nvSpPr>
        <p:spPr>
          <a:xfrm>
            <a:off x="1106424" y="3576591"/>
            <a:ext cx="9522781" cy="2276650"/>
          </a:xfrm>
        </p:spPr>
        <p:txBody>
          <a:bodyPr/>
          <a:lstStyle/>
          <a:p>
            <a:r>
              <a:rPr lang="en-US" b="1" dirty="0"/>
              <a:t>Elizabeth Krueger, NP</a:t>
            </a:r>
          </a:p>
          <a:p>
            <a:r>
              <a:rPr lang="en-US" dirty="0"/>
              <a:t>Nurse Practitioner</a:t>
            </a:r>
            <a:br>
              <a:rPr lang="en-US" dirty="0"/>
            </a:br>
            <a:r>
              <a:rPr lang="en-US" dirty="0"/>
              <a:t>Massachusetts General Hospital Center</a:t>
            </a:r>
          </a:p>
          <a:p>
            <a:r>
              <a:rPr lang="en-US" dirty="0"/>
              <a:t>for Thoracic Cancers</a:t>
            </a:r>
          </a:p>
          <a:p>
            <a:r>
              <a:rPr lang="en-US" dirty="0"/>
              <a:t>Boston, Massachusetts</a:t>
            </a:r>
          </a:p>
        </p:txBody>
      </p:sp>
    </p:spTree>
    <p:custDataLst>
      <p:tags r:id="rId1"/>
    </p:custDataLst>
    <p:extLst>
      <p:ext uri="{BB962C8B-B14F-4D97-AF65-F5344CB8AC3E}">
        <p14:creationId xmlns:p14="http://schemas.microsoft.com/office/powerpoint/2010/main" val="34372023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A8CD-5CC2-46C7-8842-23D8FAAAB241}"/>
              </a:ext>
            </a:extLst>
          </p:cNvPr>
          <p:cNvSpPr>
            <a:spLocks noGrp="1"/>
          </p:cNvSpPr>
          <p:nvPr>
            <p:ph type="title"/>
          </p:nvPr>
        </p:nvSpPr>
        <p:spPr>
          <a:xfrm>
            <a:off x="641350" y="253712"/>
            <a:ext cx="10902950" cy="702024"/>
          </a:xfrm>
        </p:spPr>
        <p:txBody>
          <a:bodyPr/>
          <a:lstStyle/>
          <a:p>
            <a:r>
              <a:rPr lang="en-US" b="1" dirty="0"/>
              <a:t>Case Presentation: 63-year-old man </a:t>
            </a:r>
          </a:p>
        </p:txBody>
      </p:sp>
      <p:sp>
        <p:nvSpPr>
          <p:cNvPr id="5" name="TextBox 4">
            <a:extLst>
              <a:ext uri="{FF2B5EF4-FFF2-40B4-BE49-F238E27FC236}">
                <a16:creationId xmlns:a16="http://schemas.microsoft.com/office/drawing/2014/main" id="{5BBACEB7-E1C2-F2ED-79D6-1B8A5374C1FF}"/>
              </a:ext>
            </a:extLst>
          </p:cNvPr>
          <p:cNvSpPr txBox="1"/>
          <p:nvPr/>
        </p:nvSpPr>
        <p:spPr>
          <a:xfrm>
            <a:off x="641350" y="1073404"/>
            <a:ext cx="1090295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mn-cs"/>
              </a:rPr>
              <a:t>63yo </a:t>
            </a:r>
            <a:r>
              <a:rPr kumimoji="0" lang="en-US" sz="1800" b="0" i="0" u="none" strike="noStrike" kern="1200" cap="none" spc="0" normalizeH="0" baseline="0" noProof="0" dirty="0">
                <a:ln>
                  <a:noFill/>
                </a:ln>
                <a:solidFill>
                  <a:srgbClr val="000000"/>
                </a:solidFill>
                <a:effectLst/>
                <a:uLnTx/>
                <a:uFillTx/>
                <a:latin typeface="Calibri"/>
                <a:ea typeface="+mn-ea"/>
                <a:cs typeface="+mn-cs"/>
              </a:rPr>
              <a:t>male, former smoker with ES-SCLC diagnosed 1/2022 when he presented to local ED with difficulty speaking s/p fall (ultimately thought due to seizure activity)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Diagnostics: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Brain MRI with at least 7 brain metastases including 2.8cm R frontal lesion, 1.5cm R frontal lesion and 2cm L cerebellar lesion.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PET CT with 1.5cm RUL nodule and 1.5cm R hilar node.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Bronch</a:t>
            </a:r>
            <a:r>
              <a:rPr kumimoji="0" lang="en-US" sz="1800" b="0" i="0" u="none" strike="noStrike" kern="1200" cap="none" spc="0" normalizeH="0" baseline="0" noProof="0" dirty="0">
                <a:ln>
                  <a:noFill/>
                </a:ln>
                <a:solidFill>
                  <a:srgbClr val="000000"/>
                </a:solidFill>
                <a:effectLst/>
                <a:uLnTx/>
                <a:uFillTx/>
                <a:latin typeface="Calibri"/>
                <a:ea typeface="+mn-ea"/>
                <a:cs typeface="+mn-cs"/>
              </a:rPr>
              <a:t>/EBUS + small cell lung CA (positive TTF-1, INSMI, synaptophysin, chromogranin and negative for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Napsin</a:t>
            </a:r>
            <a:r>
              <a:rPr kumimoji="0" lang="en-US" sz="1800" b="0" i="0" u="none" strike="noStrike" kern="1200" cap="none" spc="0" normalizeH="0" baseline="0" noProof="0" dirty="0">
                <a:ln>
                  <a:noFill/>
                </a:ln>
                <a:solidFill>
                  <a:srgbClr val="000000"/>
                </a:solidFill>
                <a:effectLst/>
                <a:uLnTx/>
                <a:uFillTx/>
                <a:latin typeface="Calibri"/>
                <a:ea typeface="+mn-ea"/>
                <a:cs typeface="+mn-cs"/>
              </a:rPr>
              <a:t> A, p40. P53 overexpressed, RB loss. Molecular diagnostics negative for fusion transcripts).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Treatment History:</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Completed HA-WBRT followed by 1L carboplatin/etoposide/atezolizumab x 4 cycles (3/2022-5/2022) followed by maintenance atezolizumab. </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Fatigue, appetite changes, immune mediated skin toxicity (pruritus, lichenoid plaques, requiring standing hydroxyzine TID).</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SBRT to enlarging RUL and LUL FDG avid nodules (7/2023) and continued atezolizumab</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4/2024 with progression in RUL, R hilum and LUL. Rechallenged with carboplatin/etoposide (and ongoing atezolizumab) x 4 given prior response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November 2024 symptomatic, diffuse progression in lungs, nodes and liver. Transitioned to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tarlatamab</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926421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A8CD-5CC2-46C7-8842-23D8FAAAB241}"/>
              </a:ext>
            </a:extLst>
          </p:cNvPr>
          <p:cNvSpPr>
            <a:spLocks noGrp="1"/>
          </p:cNvSpPr>
          <p:nvPr>
            <p:ph type="title"/>
          </p:nvPr>
        </p:nvSpPr>
        <p:spPr>
          <a:xfrm>
            <a:off x="641350" y="523875"/>
            <a:ext cx="10902950" cy="702024"/>
          </a:xfrm>
        </p:spPr>
        <p:txBody>
          <a:bodyPr/>
          <a:lstStyle/>
          <a:p>
            <a:r>
              <a:rPr lang="en-US" b="1" dirty="0"/>
              <a:t>Case Presentation: 63-year-old man (continued)</a:t>
            </a:r>
            <a:endParaRPr lang="en-US" dirty="0"/>
          </a:p>
        </p:txBody>
      </p:sp>
      <p:sp>
        <p:nvSpPr>
          <p:cNvPr id="5" name="TextBox 4">
            <a:extLst>
              <a:ext uri="{FF2B5EF4-FFF2-40B4-BE49-F238E27FC236}">
                <a16:creationId xmlns:a16="http://schemas.microsoft.com/office/drawing/2014/main" id="{5BBACEB7-E1C2-F2ED-79D6-1B8A5374C1FF}"/>
              </a:ext>
            </a:extLst>
          </p:cNvPr>
          <p:cNvSpPr txBox="1"/>
          <p:nvPr/>
        </p:nvSpPr>
        <p:spPr>
          <a:xfrm>
            <a:off x="574675" y="1281529"/>
            <a:ext cx="10902950" cy="47397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PMH significant for anxiety, depression, osteoarthritis (elbow, hip), GERD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Treatment course complicated by PE requiring apixaban, T11 compression fracture (not pathologic) requiring kyphoplasty, urinary frequency and nocturia (requiring  3 drug regimen), chronic headaches (thought post-concussive in setting of fall 2021, prior CNS disease and treatment; requires bilateral myofascial trigger point injections), fatigue (requiring stimulant), cognitive and memory changes (requiring neuropsychological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Co-managed with medical oncology, radiation oncology, neuro oncology, dermatology, urology, social work, palliative care and psychiatry.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Retired accountant. College graduate. Single/never married, no children. Lives alone currently but has occasionally had roommates. Sold home shortly after diagnosis, financially savvy, self-motivated to optimize community resources. Parents passed of malignancies (possible lymphoma and GI) when older teen/early 20s, raised younger siblings (sister and a brother). Sister splits time between MA and FL. Brother lives locally but “untrustworthy.” Family does not attend appointments but pt has allowed us to call sister at scan review/treatment changes and as his functional status has declined.</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396112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A8CD-5CC2-46C7-8842-23D8FAAAB241}"/>
              </a:ext>
            </a:extLst>
          </p:cNvPr>
          <p:cNvSpPr>
            <a:spLocks noGrp="1"/>
          </p:cNvSpPr>
          <p:nvPr>
            <p:ph type="title"/>
          </p:nvPr>
        </p:nvSpPr>
        <p:spPr>
          <a:xfrm>
            <a:off x="641350" y="325571"/>
            <a:ext cx="10902950" cy="702024"/>
          </a:xfrm>
        </p:spPr>
        <p:txBody>
          <a:bodyPr/>
          <a:lstStyle/>
          <a:p>
            <a:r>
              <a:rPr lang="en-US" b="1" dirty="0"/>
              <a:t>Case Presentation: 63-year-old man (continued)</a:t>
            </a:r>
            <a:endParaRPr lang="en-US" dirty="0"/>
          </a:p>
        </p:txBody>
      </p:sp>
      <p:sp>
        <p:nvSpPr>
          <p:cNvPr id="5" name="TextBox 4">
            <a:extLst>
              <a:ext uri="{FF2B5EF4-FFF2-40B4-BE49-F238E27FC236}">
                <a16:creationId xmlns:a16="http://schemas.microsoft.com/office/drawing/2014/main" id="{5BBACEB7-E1C2-F2ED-79D6-1B8A5374C1FF}"/>
              </a:ext>
            </a:extLst>
          </p:cNvPr>
          <p:cNvSpPr txBox="1"/>
          <p:nvPr/>
        </p:nvSpPr>
        <p:spPr>
          <a:xfrm>
            <a:off x="488950" y="1027595"/>
            <a:ext cx="10902950" cy="52937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12/4/24 C1D1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tarlatamab</a:t>
            </a:r>
            <a:r>
              <a:rPr kumimoji="0" lang="en-US" sz="1800" b="0" i="0" u="none" strike="noStrike" kern="1200" cap="none" spc="0" normalizeH="0" baseline="0" noProof="0" dirty="0">
                <a:ln>
                  <a:noFill/>
                </a:ln>
                <a:solidFill>
                  <a:srgbClr val="000000"/>
                </a:solidFill>
                <a:effectLst/>
                <a:uLnTx/>
                <a:uFillTx/>
                <a:latin typeface="Calibri"/>
                <a:ea typeface="+mn-ea"/>
                <a:cs typeface="+mn-cs"/>
              </a:rPr>
              <a:t> 1mg – symptomatically tolerated well with mild nausea and diarrhea x 2. Significant distress r/t shared inpatient room, interior bed without window, roommate on comfort measures due to ongoing capacity challenges.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12/11/24 C1D8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tarlatamab</a:t>
            </a:r>
            <a:r>
              <a:rPr kumimoji="0" lang="en-US" sz="1800" b="0" i="0" u="none" strike="noStrike" kern="1200" cap="none" spc="0" normalizeH="0" baseline="0" noProof="0" dirty="0">
                <a:ln>
                  <a:noFill/>
                </a:ln>
                <a:solidFill>
                  <a:srgbClr val="000000"/>
                </a:solidFill>
                <a:effectLst/>
                <a:uLnTx/>
                <a:uFillTx/>
                <a:latin typeface="Calibri"/>
                <a:ea typeface="+mn-ea"/>
                <a:cs typeface="+mn-cs"/>
              </a:rPr>
              <a:t> 10mg. VNA RN paged weekend first responder C1D13 reporting generalized weakness, lightheadedness and multiple falls. Anticoagulated, unclear if head strike/LOC. Pt refused ED and refused clinic evaluations until next scheduled visit 12/18/24. Did invest in Life Alert system. VNA RN daily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followup</a:t>
            </a:r>
            <a:r>
              <a:rPr kumimoji="0" lang="en-US" sz="1800" b="0" i="0" u="none" strike="noStrike" kern="1200" cap="none" spc="0" normalizeH="0" baseline="0" noProof="0" dirty="0">
                <a:ln>
                  <a:noFill/>
                </a:ln>
                <a:solidFill>
                  <a:srgbClr val="000000"/>
                </a:solidFill>
                <a:effectLst/>
                <a:uLnTx/>
                <a:uFillTx/>
                <a:latin typeface="Calibri"/>
                <a:ea typeface="+mn-ea"/>
                <a:cs typeface="+mn-cs"/>
              </a:rPr>
              <a:t>. Vital signs stable.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12/18/24 C1D15 held for ongoing weakness, gait instability and pt’s preference to avoid worsening toxicity over holidays. Started home PT. Arranged cane/walker.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1/8/25 PS improved, noting improvement in pre-treatment constitutional and respiratory complaints. Worsening diffuse pains, starts oxycodone as needed. Due to delays in dosing repeat C1D1 1mg ramp up dosing.</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1/15/25 Repeat C1D8, given h/o delayed neurotoxicity and concerns would not present to clinic for urgent evaluation is given 10mg IV dexamethasone prior to hospital discharge.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1/22/25 Reports good tolerance without recurrent neuro complaints or worsening constitutional complaints. Treated C1D15 and transitions to ambulatory observation per protocol. Using approx. 40mg oxycodone for diffuse pains, add long acting opioids.</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66187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A8CD-5CC2-46C7-8842-23D8FAAAB241}"/>
              </a:ext>
            </a:extLst>
          </p:cNvPr>
          <p:cNvSpPr>
            <a:spLocks noGrp="1"/>
          </p:cNvSpPr>
          <p:nvPr>
            <p:ph type="title"/>
          </p:nvPr>
        </p:nvSpPr>
        <p:spPr>
          <a:xfrm>
            <a:off x="641350" y="523875"/>
            <a:ext cx="10902950" cy="702024"/>
          </a:xfrm>
        </p:spPr>
        <p:txBody>
          <a:bodyPr/>
          <a:lstStyle/>
          <a:p>
            <a:r>
              <a:rPr lang="en-US" b="1" dirty="0"/>
              <a:t>Case Presentation: 63-year-old man (continued)</a:t>
            </a:r>
            <a:endParaRPr lang="en-US" dirty="0"/>
          </a:p>
        </p:txBody>
      </p:sp>
      <p:sp>
        <p:nvSpPr>
          <p:cNvPr id="5" name="TextBox 4">
            <a:extLst>
              <a:ext uri="{FF2B5EF4-FFF2-40B4-BE49-F238E27FC236}">
                <a16:creationId xmlns:a16="http://schemas.microsoft.com/office/drawing/2014/main" id="{5BBACEB7-E1C2-F2ED-79D6-1B8A5374C1FF}"/>
              </a:ext>
            </a:extLst>
          </p:cNvPr>
          <p:cNvSpPr txBox="1"/>
          <p:nvPr/>
        </p:nvSpPr>
        <p:spPr>
          <a:xfrm>
            <a:off x="574675" y="1347220"/>
            <a:ext cx="10902950" cy="58785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2/12/25 C2D1 delayed 1 week as pt forgot about previously scheduled visit. Reports mild nausea, bowel changes, weight loss (10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lbs</a:t>
            </a:r>
            <a:r>
              <a:rPr kumimoji="0" lang="en-US" sz="1800" b="0" i="0" u="none" strike="noStrike" kern="1200" cap="none" spc="0" normalizeH="0" baseline="0" noProof="0" dirty="0">
                <a:ln>
                  <a:noFill/>
                </a:ln>
                <a:solidFill>
                  <a:srgbClr val="000000"/>
                </a:solidFill>
                <a:effectLst/>
                <a:uLnTx/>
                <a:uFillTx/>
                <a:latin typeface="Calibri"/>
                <a:ea typeface="+mn-ea"/>
                <a:cs typeface="+mn-cs"/>
              </a:rPr>
              <a:t>), worsening pain and new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bLE</a:t>
            </a:r>
            <a:r>
              <a:rPr kumimoji="0" lang="en-US" sz="1800" b="0" i="0" u="none" strike="noStrike" kern="1200" cap="none" spc="0" normalizeH="0" baseline="0" noProof="0" dirty="0">
                <a:ln>
                  <a:noFill/>
                </a:ln>
                <a:solidFill>
                  <a:srgbClr val="000000"/>
                </a:solidFill>
                <a:effectLst/>
                <a:uLnTx/>
                <a:uFillTx/>
                <a:latin typeface="Calibri"/>
                <a:ea typeface="+mn-ea"/>
                <a:cs typeface="+mn-cs"/>
              </a:rPr>
              <a:t> neuropathy. Plan to treat and obtain new restaging scans prior to next visit – CT Chest/Abd/</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Pelv</a:t>
            </a:r>
            <a:r>
              <a:rPr kumimoji="0" lang="en-US" sz="1800" b="0" i="0" u="none" strike="noStrike" kern="1200" cap="none" spc="0" normalizeH="0" baseline="0" noProof="0" dirty="0">
                <a:ln>
                  <a:noFill/>
                </a:ln>
                <a:solidFill>
                  <a:srgbClr val="000000"/>
                </a:solidFill>
                <a:effectLst/>
                <a:uLnTx/>
                <a:uFillTx/>
                <a:latin typeface="Calibri"/>
                <a:ea typeface="+mn-ea"/>
                <a:cs typeface="+mn-cs"/>
              </a:rPr>
              <a:t>, MRI Brain and add MRI total spine (CTs previously without bony metastases). Discussed symptoms possibly r/t disease or treatment toxicity.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Restaging with nice response in liver, stable disease in chest. MRI Brain without new, progressive disease. MRI total spine aborted d/t pain – rescheduled 4/2/25 per patient preference.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Plan to continue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tarlatamab</a:t>
            </a:r>
            <a:r>
              <a:rPr kumimoji="0" lang="en-US" sz="1800" b="0" i="0" u="none" strike="noStrike" kern="1200" cap="none" spc="0" normalizeH="0" baseline="0" noProof="0" dirty="0">
                <a:ln>
                  <a:noFill/>
                </a:ln>
                <a:solidFill>
                  <a:srgbClr val="000000"/>
                </a:solidFill>
                <a:effectLst/>
                <a:uLnTx/>
                <a:uFillTx/>
                <a:latin typeface="Calibri"/>
                <a:ea typeface="+mn-ea"/>
                <a:cs typeface="+mn-cs"/>
              </a:rPr>
              <a:t> with restaging q2 cycles or as clinically necessary.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Admitted OSH 3/22-3/24/25 c/o confusion, pain, urinary retention s/p multiple falls (tripped over dog’s leash). Polypharmacy likely contributing.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3/26/25 Reports fatigue, taste changes, weight loss. C3D15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tarlatamab</a:t>
            </a: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4/1/25 Calls to report 2 falls at home, 1 with head strike. Also reports new scant hematuria. Recommend urgent visit vs local ED but pt declines both. Plan daily VNA RN visit and daily medical oncology telephone check-ins.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4/2/25 MRI total spine performed – h</a:t>
            </a:r>
            <a:r>
              <a:rPr kumimoji="0" lang="en-US" sz="1800" b="0" i="0" u="none" strike="noStrike" kern="1200" cap="none" spc="0" normalizeH="0" baseline="0" noProof="0" dirty="0">
                <a:ln>
                  <a:noFill/>
                </a:ln>
                <a:solidFill>
                  <a:srgbClr val="000000"/>
                </a:solidFill>
                <a:effectLst/>
                <a:uLnTx/>
                <a:uFillTx/>
                <a:latin typeface="inherit"/>
                <a:ea typeface="+mn-ea"/>
                <a:cs typeface="+mn-cs"/>
              </a:rPr>
              <a:t>as significant multilevel degenerative joint disease but no evidence of osseous metastases or leptomeningeal disease. His pain is likely due to arthritis and possibly aggravated by </a:t>
            </a:r>
            <a:r>
              <a:rPr kumimoji="0" lang="en-US" sz="1800" b="0" i="0" u="none" strike="noStrike" kern="1200" cap="none" spc="0" normalizeH="0" baseline="0" noProof="0" dirty="0" err="1">
                <a:ln>
                  <a:noFill/>
                </a:ln>
                <a:solidFill>
                  <a:srgbClr val="000000"/>
                </a:solidFill>
                <a:effectLst/>
                <a:uLnTx/>
                <a:uFillTx/>
                <a:latin typeface="inherit"/>
                <a:ea typeface="+mn-ea"/>
                <a:cs typeface="+mn-cs"/>
              </a:rPr>
              <a:t>tarlatamab</a:t>
            </a:r>
            <a:r>
              <a:rPr kumimoji="0" lang="en-US" sz="1800" b="0" i="0" u="none" strike="noStrike" kern="1200" cap="none" spc="0" normalizeH="0" baseline="0" noProof="0" dirty="0">
                <a:ln>
                  <a:noFill/>
                </a:ln>
                <a:solidFill>
                  <a:srgbClr val="000000"/>
                </a:solidFill>
                <a:effectLst/>
                <a:uLnTx/>
                <a:uFillTx/>
                <a:latin typeface="inherit"/>
                <a:ea typeface="+mn-ea"/>
                <a:cs typeface="+mn-cs"/>
              </a:rPr>
              <a:t>.</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nherit"/>
                <a:ea typeface="+mn-ea"/>
                <a:cs typeface="+mn-cs"/>
              </a:rPr>
              <a:t> </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23936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A8CD-5CC2-46C7-8842-23D8FAAAB241}"/>
              </a:ext>
            </a:extLst>
          </p:cNvPr>
          <p:cNvSpPr>
            <a:spLocks noGrp="1"/>
          </p:cNvSpPr>
          <p:nvPr>
            <p:ph type="title"/>
          </p:nvPr>
        </p:nvSpPr>
        <p:spPr>
          <a:xfrm>
            <a:off x="641350" y="371266"/>
            <a:ext cx="10902950" cy="702024"/>
          </a:xfrm>
        </p:spPr>
        <p:txBody>
          <a:bodyPr/>
          <a:lstStyle/>
          <a:p>
            <a:r>
              <a:rPr lang="en-US" b="1" dirty="0"/>
              <a:t>Patient specific challenges and considerations</a:t>
            </a:r>
          </a:p>
        </p:txBody>
      </p:sp>
      <p:sp>
        <p:nvSpPr>
          <p:cNvPr id="5" name="TextBox 4">
            <a:extLst>
              <a:ext uri="{FF2B5EF4-FFF2-40B4-BE49-F238E27FC236}">
                <a16:creationId xmlns:a16="http://schemas.microsoft.com/office/drawing/2014/main" id="{5BBACEB7-E1C2-F2ED-79D6-1B8A5374C1FF}"/>
              </a:ext>
            </a:extLst>
          </p:cNvPr>
          <p:cNvSpPr txBox="1"/>
          <p:nvPr/>
        </p:nvSpPr>
        <p:spPr>
          <a:xfrm>
            <a:off x="641350" y="893625"/>
            <a:ext cx="10902950"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Physical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Enjoyed several years of disease stability and good functional status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Local progression amenable to targeted interventions (rarely see in SCLC given aggressiveness of disease)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High healthcare utilizer for comorbid conditions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Neurological complaints due to disease, prior and current therapy, ? Psychiatric component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Psychological/Social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Limited supports (partly a decision)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Cognitive and memory changes requiring frequent reeducation (always in writing) and reinforcement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 Undiagnosed personality disorder – splitting and undermining providers; pleasant and cooperative in person vs angry, suspicious in writing. Maintain primary MD/APP, treating RN and shared visits with multidisciplinary providers whenever possible. Have offered to help coordinate 2</a:t>
            </a:r>
            <a:r>
              <a:rPr kumimoji="0" lang="en-US" sz="1600" b="0" i="0" u="none" strike="noStrike" kern="1200" cap="none" spc="0" normalizeH="0" baseline="30000" noProof="0" dirty="0">
                <a:ln>
                  <a:noFill/>
                </a:ln>
                <a:solidFill>
                  <a:srgbClr val="000000"/>
                </a:solidFill>
                <a:effectLst/>
                <a:uLnTx/>
                <a:uFillTx/>
                <a:latin typeface="Calibri"/>
                <a:ea typeface="+mn-ea"/>
                <a:cs typeface="+mn-cs"/>
              </a:rPr>
              <a:t>nd</a:t>
            </a:r>
            <a:r>
              <a:rPr kumimoji="0" lang="en-US" sz="1600" b="0" i="0" u="none" strike="noStrike" kern="1200" cap="none" spc="0" normalizeH="0" baseline="0" noProof="0" dirty="0">
                <a:ln>
                  <a:noFill/>
                </a:ln>
                <a:solidFill>
                  <a:srgbClr val="000000"/>
                </a:solidFill>
                <a:effectLst/>
                <a:uLnTx/>
                <a:uFillTx/>
                <a:latin typeface="Calibri"/>
                <a:ea typeface="+mn-ea"/>
                <a:cs typeface="+mn-cs"/>
              </a:rPr>
              <a:t> opinions but repeatedly declines.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“Budgeted” for 1-1.5 yr life expectancy – Increasing financial toxicity. Existential crisis due to good response and inability to plan for future. Increasing financial toxicity.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Operational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Prefers written communication within electronic medical record over telephone which can cause delays in evaluation and management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Lives ~2 hours from hospital, relies on ride service so frequently declines urgent visits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Visiting RN services in place and presents to local ED for symptoms and side effects – care coordination challenging. Finds VNA “intrusive”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Delays in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tarlatamab</a:t>
            </a:r>
            <a:r>
              <a:rPr kumimoji="0" lang="en-US" sz="1600" b="0" i="0" u="none" strike="noStrike" kern="1200" cap="none" spc="0" normalizeH="0" baseline="0" noProof="0" dirty="0">
                <a:ln>
                  <a:noFill/>
                </a:ln>
                <a:solidFill>
                  <a:srgbClr val="000000"/>
                </a:solidFill>
                <a:effectLst/>
                <a:uLnTx/>
                <a:uFillTx/>
                <a:latin typeface="Calibri"/>
                <a:ea typeface="+mn-ea"/>
                <a:cs typeface="+mn-cs"/>
              </a:rPr>
              <a:t> infusions can result in need to repeat step-up dosing, hospital admissions and create capacity challenges in infusion due to length of observations</a:t>
            </a:r>
          </a:p>
        </p:txBody>
      </p:sp>
    </p:spTree>
    <p:extLst>
      <p:ext uri="{BB962C8B-B14F-4D97-AF65-F5344CB8AC3E}">
        <p14:creationId xmlns:p14="http://schemas.microsoft.com/office/powerpoint/2010/main" val="2506651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BD16-99DD-469C-ACC3-B7E7E535C527}"/>
              </a:ext>
            </a:extLst>
          </p:cNvPr>
          <p:cNvSpPr>
            <a:spLocks noGrp="1"/>
          </p:cNvSpPr>
          <p:nvPr>
            <p:ph type="title"/>
          </p:nvPr>
        </p:nvSpPr>
        <p:spPr/>
        <p:txBody>
          <a:bodyPr/>
          <a:lstStyle/>
          <a:p>
            <a:r>
              <a:rPr lang="en-US" dirty="0"/>
              <a:t>Patient Education- Side effect management</a:t>
            </a:r>
          </a:p>
        </p:txBody>
      </p:sp>
      <p:sp>
        <p:nvSpPr>
          <p:cNvPr id="3" name="Content Placeholder 2">
            <a:extLst>
              <a:ext uri="{FF2B5EF4-FFF2-40B4-BE49-F238E27FC236}">
                <a16:creationId xmlns:a16="http://schemas.microsoft.com/office/drawing/2014/main" id="{66ECA94C-8CC6-44CE-ACB3-20352EFB0587}"/>
              </a:ext>
            </a:extLst>
          </p:cNvPr>
          <p:cNvSpPr>
            <a:spLocks noGrp="1"/>
          </p:cNvSpPr>
          <p:nvPr>
            <p:ph idx="1"/>
          </p:nvPr>
        </p:nvSpPr>
        <p:spPr>
          <a:xfrm>
            <a:off x="639759" y="1379361"/>
            <a:ext cx="10902950" cy="4504079"/>
          </a:xfrm>
          <a:solidFill>
            <a:schemeClr val="tx2">
              <a:lumMod val="60000"/>
              <a:lumOff val="40000"/>
            </a:schemeClr>
          </a:solidFill>
        </p:spPr>
        <p:txBody>
          <a:bodyPr/>
          <a:lstStyle/>
          <a:p>
            <a:pPr marL="579438" indent="-284163">
              <a:lnSpc>
                <a:spcPct val="150000"/>
              </a:lnSpc>
              <a:buFont typeface="Arial" panose="020B0604020202020204" pitchFamily="34" charset="0"/>
              <a:buChar char="•"/>
            </a:pPr>
            <a:r>
              <a:rPr lang="en-US" b="1" dirty="0"/>
              <a:t>As needed antiemetics and bowel medications</a:t>
            </a:r>
          </a:p>
          <a:p>
            <a:pPr marL="579438" indent="-284163">
              <a:lnSpc>
                <a:spcPct val="150000"/>
              </a:lnSpc>
              <a:buFont typeface="Arial" panose="020B0604020202020204" pitchFamily="34" charset="0"/>
              <a:buChar char="•"/>
            </a:pPr>
            <a:r>
              <a:rPr lang="en-US" b="1" dirty="0"/>
              <a:t>Encourage fluids (mindful that ES-SCLC may require fluid restriction for SIADH) and small, frequent meals/snacks with emphasis on protein</a:t>
            </a:r>
          </a:p>
          <a:p>
            <a:pPr marL="579438" indent="-284163">
              <a:lnSpc>
                <a:spcPct val="150000"/>
              </a:lnSpc>
              <a:buFont typeface="Arial" panose="020B0604020202020204" pitchFamily="34" charset="0"/>
              <a:buChar char="•"/>
            </a:pPr>
            <a:r>
              <a:rPr lang="en-US" b="1" dirty="0"/>
              <a:t>Nutrition consultation</a:t>
            </a:r>
          </a:p>
          <a:p>
            <a:pPr marL="579438" indent="-284163">
              <a:lnSpc>
                <a:spcPct val="150000"/>
              </a:lnSpc>
              <a:buFont typeface="Arial" panose="020B0604020202020204" pitchFamily="34" charset="0"/>
              <a:buChar char="•"/>
            </a:pPr>
            <a:r>
              <a:rPr lang="en-US" b="1" dirty="0"/>
              <a:t>For taste changes use plastic utensils, chew on cardamom, suck on citrus candies</a:t>
            </a:r>
          </a:p>
          <a:p>
            <a:pPr marL="579438" indent="-284163">
              <a:lnSpc>
                <a:spcPct val="150000"/>
              </a:lnSpc>
              <a:buFont typeface="Arial" panose="020B0604020202020204" pitchFamily="34" charset="0"/>
              <a:buChar char="•"/>
            </a:pPr>
            <a:r>
              <a:rPr lang="en-US" b="1" dirty="0"/>
              <a:t>As needed APAP, NSAIDs or consider complementary supportive care (yoga, reiki, massage, acupuncture) for muscle and joint pains</a:t>
            </a:r>
          </a:p>
          <a:p>
            <a:pPr marL="579438" indent="-284163">
              <a:lnSpc>
                <a:spcPct val="150000"/>
              </a:lnSpc>
              <a:buFont typeface="Arial" panose="020B0604020202020204" pitchFamily="34" charset="0"/>
              <a:buChar char="•"/>
            </a:pPr>
            <a:r>
              <a:rPr lang="en-US" b="1" dirty="0"/>
              <a:t>Fertility/Sexuality counseling</a:t>
            </a:r>
          </a:p>
          <a:p>
            <a:pPr marL="579438" indent="-284163">
              <a:lnSpc>
                <a:spcPct val="150000"/>
              </a:lnSpc>
              <a:buFont typeface="Arial" panose="020B0604020202020204" pitchFamily="34" charset="0"/>
              <a:buChar char="•"/>
            </a:pPr>
            <a:r>
              <a:rPr lang="en-US" b="1" dirty="0"/>
              <a:t>Speak to provider before beginning any new medications, herbs or supplements</a:t>
            </a:r>
            <a:endParaRPr lang="en-US" dirty="0"/>
          </a:p>
          <a:p>
            <a:pPr marL="579438" indent="-284163"/>
            <a:endParaRPr lang="en-US" dirty="0"/>
          </a:p>
        </p:txBody>
      </p:sp>
    </p:spTree>
    <p:extLst>
      <p:ext uri="{BB962C8B-B14F-4D97-AF65-F5344CB8AC3E}">
        <p14:creationId xmlns:p14="http://schemas.microsoft.com/office/powerpoint/2010/main" val="2585819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930753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0A854-C48C-AADC-B7D1-3DC8F2615A4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92200AD-F974-A6C0-ADC7-518657A560A4}"/>
              </a:ext>
            </a:extLst>
          </p:cNvPr>
          <p:cNvSpPr/>
          <p:nvPr/>
        </p:nvSpPr>
        <p:spPr bwMode="auto">
          <a:xfrm>
            <a:off x="758948" y="2780928"/>
            <a:ext cx="1052076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2EB7E22-283A-8223-506F-4F5E2627905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70B4C10-CAFC-79B5-602A-BB854DD26D7F}"/>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chemeClr val="bg1"/>
                </a:solidFill>
              </a:rPr>
              <a:t>Module 2: Current Role of </a:t>
            </a:r>
            <a:r>
              <a:rPr lang="en-US" sz="2200" dirty="0" err="1">
                <a:solidFill>
                  <a:schemeClr val="bg1"/>
                </a:solidFill>
              </a:rPr>
              <a:t>Tarlatamab</a:t>
            </a:r>
            <a:r>
              <a:rPr lang="en-US" sz="2200" dirty="0">
                <a:solidFill>
                  <a:schemeClr val="bg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rgbClr val="000000"/>
                </a:solidFill>
                <a:effectLst/>
                <a:latin typeface="+mn-lt"/>
                <a:ea typeface="Calibri" panose="020F0502020204030204" pitchFamily="34" charset="0"/>
              </a:rPr>
              <a:t>Future Directions in th</a:t>
            </a:r>
            <a:r>
              <a:rPr lang="en-US" sz="2200" dirty="0">
                <a:latin typeface="+mn-lt"/>
                <a:ea typeface="Calibri" panose="020F0502020204030204" pitchFamily="34" charset="0"/>
              </a:rPr>
              <a:t>e Management of </a:t>
            </a:r>
            <a:r>
              <a:rPr lang="en-US" sz="2200" b="1" dirty="0">
                <a:solidFill>
                  <a:srgbClr val="000000"/>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2821672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Krueger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2026576449"/>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558" y="1062699"/>
            <a:ext cx="9311007" cy="2690794"/>
          </a:xfrm>
        </p:spPr>
        <p:txBody>
          <a:bodyPr>
            <a:normAutofit/>
          </a:bodyPr>
          <a:lstStyle/>
          <a:p>
            <a:pPr marL="0" marR="0">
              <a:spcBef>
                <a:spcPts val="0"/>
              </a:spcBef>
              <a:spcAft>
                <a:spcPts val="0"/>
              </a:spcAft>
            </a:pPr>
            <a:r>
              <a:rPr lang="en-US" sz="3600" b="1" dirty="0">
                <a:effectLst/>
              </a:rPr>
              <a:t>Advances in Treatmen</a:t>
            </a:r>
            <a:r>
              <a:rPr lang="en-US" sz="3600" dirty="0"/>
              <a:t>t of </a:t>
            </a:r>
            <a:br>
              <a:rPr lang="en-US" sz="3600" dirty="0"/>
            </a:br>
            <a:r>
              <a:rPr lang="en-US" sz="3600" dirty="0"/>
              <a:t>Relapsed </a:t>
            </a:r>
            <a:r>
              <a:rPr lang="en-US" sz="3600" b="1" dirty="0">
                <a:effectLst/>
              </a:rPr>
              <a:t>SCLC: Tarlatamab</a:t>
            </a:r>
          </a:p>
        </p:txBody>
      </p:sp>
      <p:sp>
        <p:nvSpPr>
          <p:cNvPr id="4" name="Text Placeholder 3"/>
          <p:cNvSpPr>
            <a:spLocks noGrp="1"/>
          </p:cNvSpPr>
          <p:nvPr>
            <p:ph type="body" sz="quarter" idx="10"/>
          </p:nvPr>
        </p:nvSpPr>
        <p:spPr>
          <a:xfrm>
            <a:off x="187557" y="4498998"/>
            <a:ext cx="8874249" cy="2380268"/>
          </a:xfrm>
          <a:solidFill>
            <a:schemeClr val="bg1"/>
          </a:solidFill>
        </p:spPr>
        <p:txBody>
          <a:bodyPr vert="horz" lIns="91440" tIns="45720" rIns="91440" bIns="45720" rtlCol="0" anchor="t">
            <a:normAutofit fontScale="85000" lnSpcReduction="20000"/>
          </a:bodyPr>
          <a:lstStyle/>
          <a:p>
            <a:r>
              <a:rPr lang="en-US" sz="2800" dirty="0"/>
              <a:t>Anne Chiang MD, PhD, FASCO</a:t>
            </a:r>
          </a:p>
          <a:p>
            <a:r>
              <a:rPr lang="en-US" sz="2800" dirty="0"/>
              <a:t>Associate Professor, Division of Thoracic Medical Oncology</a:t>
            </a:r>
          </a:p>
          <a:p>
            <a:r>
              <a:rPr lang="en-US" sz="2800" dirty="0"/>
              <a:t>Yale University School of Medicine </a:t>
            </a:r>
          </a:p>
          <a:p>
            <a:r>
              <a:rPr lang="en-US" sz="2800" dirty="0"/>
              <a:t>Associate Yale Cancer Center Director, Clinical Initiatives</a:t>
            </a:r>
            <a:endParaRPr lang="en-US" sz="2800" dirty="0">
              <a:cs typeface="Arial"/>
            </a:endParaRPr>
          </a:p>
          <a:p>
            <a:endParaRPr lang="en-US" sz="2800" dirty="0"/>
          </a:p>
          <a:p>
            <a:r>
              <a:rPr lang="en-US" sz="2800" dirty="0"/>
              <a:t> </a:t>
            </a:r>
          </a:p>
          <a:p>
            <a:endParaRPr lang="en-US" dirty="0"/>
          </a:p>
          <a:p>
            <a:endParaRPr lang="en-US" dirty="0"/>
          </a:p>
          <a:p>
            <a:endParaRPr lang="en-US" dirty="0"/>
          </a:p>
        </p:txBody>
      </p:sp>
    </p:spTree>
    <p:extLst>
      <p:ext uri="{BB962C8B-B14F-4D97-AF65-F5344CB8AC3E}">
        <p14:creationId xmlns:p14="http://schemas.microsoft.com/office/powerpoint/2010/main" val="12686932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45" y="592254"/>
            <a:ext cx="11545070" cy="1190042"/>
          </a:xfrm>
        </p:spPr>
        <p:txBody>
          <a:bodyPr>
            <a:noAutofit/>
          </a:bodyPr>
          <a:lstStyle/>
          <a:p>
            <a:r>
              <a:rPr lang="en-US" b="1" dirty="0"/>
              <a:t>Targeting DLL3 expression to improve the immune response in SCLC</a:t>
            </a:r>
            <a:br>
              <a:rPr lang="en-US" sz="3600" dirty="0"/>
            </a:br>
            <a:endParaRPr lang="en-US" sz="3600" dirty="0"/>
          </a:p>
        </p:txBody>
      </p:sp>
      <p:sp>
        <p:nvSpPr>
          <p:cNvPr id="5" name="TextBox 4"/>
          <p:cNvSpPr txBox="1"/>
          <p:nvPr/>
        </p:nvSpPr>
        <p:spPr>
          <a:xfrm>
            <a:off x="183407" y="1790319"/>
            <a:ext cx="5912594" cy="3785652"/>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Tarlatamab is a bispecific T cell engager (</a:t>
            </a:r>
            <a:r>
              <a:rPr kumimoji="0" lang="en-US" sz="2400" b="0" i="0" u="none" strike="noStrike" kern="1200" cap="none" spc="0" normalizeH="0" baseline="0" noProof="0" dirty="0" err="1">
                <a:ln>
                  <a:noFill/>
                </a:ln>
                <a:solidFill>
                  <a:prstClr val="black"/>
                </a:solidFill>
                <a:effectLst/>
                <a:uLnTx/>
                <a:uFillTx/>
                <a:latin typeface="Arial" panose="020B0604020202020204"/>
                <a:ea typeface="+mn-ea"/>
                <a:cs typeface="+mn-cs"/>
              </a:rPr>
              <a:t>BiTE</a:t>
            </a: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 combining the binding specificities for DLL3 and CD3 genetically fused to the IgG Fc region</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Designed to induce T cell proliferation and tumor cell lysis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Adoptive cellular therapy using modified T cells to express a CAR targeting DLL3 </a:t>
            </a:r>
          </a:p>
        </p:txBody>
      </p:sp>
      <p:sp>
        <p:nvSpPr>
          <p:cNvPr id="6" name="Title 1">
            <a:extLst>
              <a:ext uri="{FF2B5EF4-FFF2-40B4-BE49-F238E27FC236}">
                <a16:creationId xmlns:a16="http://schemas.microsoft.com/office/drawing/2014/main" id="{E073B471-EA0F-4C4E-BA70-3ECA97E2AB46}"/>
              </a:ext>
            </a:extLst>
          </p:cNvPr>
          <p:cNvSpPr txBox="1">
            <a:spLocks/>
          </p:cNvSpPr>
          <p:nvPr/>
        </p:nvSpPr>
        <p:spPr>
          <a:xfrm>
            <a:off x="1571625" y="1689805"/>
            <a:ext cx="8985250" cy="449476"/>
          </a:xfrm>
        </p:spPr>
        <p:txBody>
          <a:bodyP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cs typeface="Calibri"/>
              <a:sym typeface="Calibri"/>
            </a:endParaRPr>
          </a:p>
        </p:txBody>
      </p:sp>
      <p:pic>
        <p:nvPicPr>
          <p:cNvPr id="8" name="Picture 7"/>
          <p:cNvPicPr>
            <a:picLocks noChangeAspect="1"/>
          </p:cNvPicPr>
          <p:nvPr/>
        </p:nvPicPr>
        <p:blipFill>
          <a:blip r:embed="rId2"/>
          <a:stretch>
            <a:fillRect/>
          </a:stretch>
        </p:blipFill>
        <p:spPr>
          <a:xfrm>
            <a:off x="6494031" y="1689805"/>
            <a:ext cx="5140621" cy="2231321"/>
          </a:xfrm>
          <a:prstGeom prst="rect">
            <a:avLst/>
          </a:prstGeom>
        </p:spPr>
      </p:pic>
      <p:pic>
        <p:nvPicPr>
          <p:cNvPr id="9" name="Picture 8"/>
          <p:cNvPicPr>
            <a:picLocks noChangeAspect="1"/>
          </p:cNvPicPr>
          <p:nvPr/>
        </p:nvPicPr>
        <p:blipFill>
          <a:blip r:embed="rId3"/>
          <a:stretch>
            <a:fillRect/>
          </a:stretch>
        </p:blipFill>
        <p:spPr>
          <a:xfrm>
            <a:off x="6386766" y="3936041"/>
            <a:ext cx="5320758" cy="2165271"/>
          </a:xfrm>
          <a:prstGeom prst="rect">
            <a:avLst/>
          </a:prstGeom>
        </p:spPr>
      </p:pic>
      <p:sp>
        <p:nvSpPr>
          <p:cNvPr id="10" name="Text Box 4">
            <a:extLst>
              <a:ext uri="{FF2B5EF4-FFF2-40B4-BE49-F238E27FC236}">
                <a16:creationId xmlns:a16="http://schemas.microsoft.com/office/drawing/2014/main" id="{5C13800A-6DAB-4BE3-9B5E-FAF761820010}"/>
              </a:ext>
            </a:extLst>
          </p:cNvPr>
          <p:cNvSpPr txBox="1">
            <a:spLocks noChangeArrowheads="1"/>
          </p:cNvSpPr>
          <p:nvPr/>
        </p:nvSpPr>
        <p:spPr bwMode="auto">
          <a:xfrm>
            <a:off x="7825463" y="6156487"/>
            <a:ext cx="3217675" cy="2185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msgothic"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msgothic"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msgothic"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msgothic" charset="0"/>
              </a:defRPr>
            </a:lvl9p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rPr>
              <a:t>Owen DH, et al. J </a:t>
            </a:r>
            <a:r>
              <a:rPr kumimoji="0" lang="en-GB" alt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rPr>
              <a:t>Hematol</a:t>
            </a: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en-GB" alt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rPr>
              <a:t>Oncol</a:t>
            </a:r>
            <a:r>
              <a:rPr kumimoji="0" lang="en-GB" altLang="en-US" sz="1200" b="1" i="0" u="none" strike="noStrike" kern="1200" cap="none" spc="0" normalizeH="0" baseline="0" noProof="0" dirty="0">
                <a:ln>
                  <a:noFill/>
                </a:ln>
                <a:solidFill>
                  <a:prstClr val="black"/>
                </a:solidFill>
                <a:effectLst/>
                <a:uLnTx/>
                <a:uFillTx/>
                <a:latin typeface="Arial" panose="020B0604020202020204" pitchFamily="34" charset="0"/>
                <a:ea typeface="+mn-ea"/>
              </a:rPr>
              <a:t> 2019</a:t>
            </a:r>
          </a:p>
        </p:txBody>
      </p:sp>
      <p:sp>
        <p:nvSpPr>
          <p:cNvPr id="11" name="TextBox 10"/>
          <p:cNvSpPr txBox="1"/>
          <p:nvPr/>
        </p:nvSpPr>
        <p:spPr>
          <a:xfrm>
            <a:off x="6630221" y="1674890"/>
            <a:ext cx="187158" cy="27699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sym typeface="Helvetica"/>
            </a:endParaRPr>
          </a:p>
        </p:txBody>
      </p:sp>
      <p:sp>
        <p:nvSpPr>
          <p:cNvPr id="12" name="TextBox 11"/>
          <p:cNvSpPr txBox="1"/>
          <p:nvPr/>
        </p:nvSpPr>
        <p:spPr>
          <a:xfrm>
            <a:off x="6630221" y="3950749"/>
            <a:ext cx="187158" cy="27699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sym typeface="Helvetica"/>
            </a:endParaRPr>
          </a:p>
        </p:txBody>
      </p:sp>
    </p:spTree>
    <p:extLst>
      <p:ext uri="{BB962C8B-B14F-4D97-AF65-F5344CB8AC3E}">
        <p14:creationId xmlns:p14="http://schemas.microsoft.com/office/powerpoint/2010/main" val="8387703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5F2E9AB1-73C4-7C6B-8470-785B207803A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4615" t="19450" r="37193" b="44422"/>
          <a:stretch/>
        </p:blipFill>
        <p:spPr>
          <a:xfrm>
            <a:off x="1028746" y="457201"/>
            <a:ext cx="10134507" cy="5392616"/>
          </a:xfrm>
          <a:prstGeom prst="rect">
            <a:avLst/>
          </a:prstGeom>
        </p:spPr>
      </p:pic>
    </p:spTree>
    <p:extLst>
      <p:ext uri="{BB962C8B-B14F-4D97-AF65-F5344CB8AC3E}">
        <p14:creationId xmlns:p14="http://schemas.microsoft.com/office/powerpoint/2010/main" val="3573188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C06C09-3D76-E34D-394D-02ABBCA80C73}"/>
              </a:ext>
            </a:extLst>
          </p:cNvPr>
          <p:cNvSpPr txBox="1"/>
          <p:nvPr/>
        </p:nvSpPr>
        <p:spPr>
          <a:xfrm>
            <a:off x="647501" y="5543202"/>
            <a:ext cx="9973607" cy="60561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Data cutoff, June 27, 2023. Median follow-up was 10.6 months for tarlatamab 10 mg and 10.3 months for tarlatamab 100 mg.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*No patients of American Indian, Alaska Native, Native Hawaiian, or other Pacific Islander race were enrolled.</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30000" noProof="0" dirty="0">
                <a:ln>
                  <a:noFill/>
                </a:ln>
                <a:solidFill>
                  <a:srgbClr val="FFFFFF">
                    <a:lumMod val="50000"/>
                  </a:srgbClr>
                </a:solidFill>
                <a:effectLst/>
                <a:uLnTx/>
                <a:uFillTx/>
                <a:latin typeface="Arial Narrow" panose="020B0606020202030204" pitchFamily="34" charset="0"/>
                <a:ea typeface="+mn-ea"/>
                <a:cs typeface="Arial"/>
                <a:sym typeface="Arial"/>
              </a:rPr>
              <a:t>†</a:t>
            </a: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Platinum sensitivity was calculated as end of first-line platinum therapy to date of first progression.</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30000" noProof="0" dirty="0">
                <a:ln>
                  <a:noFill/>
                </a:ln>
                <a:solidFill>
                  <a:srgbClr val="8B8B8B"/>
                </a:solidFill>
                <a:effectLst/>
                <a:uLnTx/>
                <a:uFillTx/>
                <a:latin typeface="Arial Narrow" panose="020B0606020202030204" pitchFamily="34" charset="0"/>
                <a:ea typeface="+mn-ea"/>
                <a:cs typeface="Arial"/>
                <a:sym typeface="Arial"/>
              </a:rPr>
              <a:t>‡</a:t>
            </a:r>
            <a:r>
              <a:rPr kumimoji="0" lang="en-US" sz="667" b="0" i="0" u="none" strike="noStrike" kern="0" cap="none" spc="0" normalizeH="0" baseline="0" noProof="0" dirty="0">
                <a:ln>
                  <a:noFill/>
                </a:ln>
                <a:solidFill>
                  <a:srgbClr val="8B8B8B"/>
                </a:solidFill>
                <a:effectLst/>
                <a:uLnTx/>
                <a:uFillTx/>
                <a:latin typeface="Arial Narrow" panose="020B0606020202030204" pitchFamily="34" charset="0"/>
                <a:ea typeface="+mn-ea"/>
                <a:cs typeface="Arial"/>
                <a:sym typeface="Arial"/>
              </a:rPr>
              <a:t>DLL3 sample analysis from Part 3 in progress.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67" b="1"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DLL3</a:t>
            </a: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 delta-like ligand 3; </a:t>
            </a:r>
            <a:r>
              <a:rPr kumimoji="0" lang="en-US" sz="667" b="1"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ECOG</a:t>
            </a: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 Eastern Cooperative Oncology Group; </a:t>
            </a:r>
            <a:r>
              <a:rPr kumimoji="0" lang="en-US" sz="667" b="1"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N/A</a:t>
            </a: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 not available; </a:t>
            </a:r>
            <a:r>
              <a:rPr kumimoji="0" lang="en-US" sz="667" b="1"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PD-(L)1</a:t>
            </a: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 programmed death 1 / ligand 1.</a:t>
            </a:r>
          </a:p>
        </p:txBody>
      </p:sp>
      <p:graphicFrame>
        <p:nvGraphicFramePr>
          <p:cNvPr id="2" name="Content Placeholder 3">
            <a:extLst>
              <a:ext uri="{FF2B5EF4-FFF2-40B4-BE49-F238E27FC236}">
                <a16:creationId xmlns:a16="http://schemas.microsoft.com/office/drawing/2014/main" id="{F2466B42-041D-30F2-2B0B-69E4A291153D}"/>
              </a:ext>
            </a:extLst>
          </p:cNvPr>
          <p:cNvGraphicFramePr>
            <a:graphicFrameLocks/>
          </p:cNvGraphicFramePr>
          <p:nvPr/>
        </p:nvGraphicFramePr>
        <p:xfrm>
          <a:off x="792481" y="943481"/>
          <a:ext cx="10607038" cy="4442460"/>
        </p:xfrm>
        <a:graphic>
          <a:graphicData uri="http://schemas.openxmlformats.org/drawingml/2006/table">
            <a:tbl>
              <a:tblPr firstRow="1" bandRow="1">
                <a:tableStyleId>{5C22544A-7EE6-4342-B048-85BDC9FD1C3A}</a:tableStyleId>
              </a:tblPr>
              <a:tblGrid>
                <a:gridCol w="5151991">
                  <a:extLst>
                    <a:ext uri="{9D8B030D-6E8A-4147-A177-3AD203B41FA5}">
                      <a16:colId xmlns:a16="http://schemas.microsoft.com/office/drawing/2014/main" val="2449983257"/>
                    </a:ext>
                  </a:extLst>
                </a:gridCol>
                <a:gridCol w="1818349">
                  <a:extLst>
                    <a:ext uri="{9D8B030D-6E8A-4147-A177-3AD203B41FA5}">
                      <a16:colId xmlns:a16="http://schemas.microsoft.com/office/drawing/2014/main" val="266709352"/>
                    </a:ext>
                  </a:extLst>
                </a:gridCol>
                <a:gridCol w="1818349">
                  <a:extLst>
                    <a:ext uri="{9D8B030D-6E8A-4147-A177-3AD203B41FA5}">
                      <a16:colId xmlns:a16="http://schemas.microsoft.com/office/drawing/2014/main" val="4077201426"/>
                    </a:ext>
                  </a:extLst>
                </a:gridCol>
                <a:gridCol w="1818349">
                  <a:extLst>
                    <a:ext uri="{9D8B030D-6E8A-4147-A177-3AD203B41FA5}">
                      <a16:colId xmlns:a16="http://schemas.microsoft.com/office/drawing/2014/main" val="3100327575"/>
                    </a:ext>
                  </a:extLst>
                </a:gridCol>
              </a:tblGrid>
              <a:tr h="614750">
                <a:tc>
                  <a:txBody>
                    <a:bodyPr/>
                    <a:lstStyle/>
                    <a:p>
                      <a:pPr algn="l">
                        <a:lnSpc>
                          <a:spcPts val="1520"/>
                        </a:lnSpc>
                        <a:spcBef>
                          <a:spcPts val="0"/>
                        </a:spcBef>
                        <a:spcAft>
                          <a:spcPts val="0"/>
                        </a:spcAft>
                      </a:pPr>
                      <a:endParaRPr lang="en-US" sz="1500" b="1" i="0" u="none" strike="noStrike" cap="none" spc="0" baseline="0" dirty="0">
                        <a:ln>
                          <a:noFill/>
                        </a:ln>
                        <a:solidFill>
                          <a:schemeClr val="lt1"/>
                        </a:solidFill>
                        <a:effectLst/>
                        <a:uFillTx/>
                        <a:latin typeface="Arial Narrow" panose="020B0606020202030204" pitchFamily="34" charset="0"/>
                        <a:ea typeface="+mn-ea"/>
                        <a:cs typeface="Arial" panose="020B0604020202020204" pitchFamily="34" charset="0"/>
                        <a:sym typeface="Gill Sans"/>
                      </a:endParaRPr>
                    </a:p>
                  </a:txBody>
                  <a:tcPr marL="121920" marR="121920" marT="60960" marB="60960" anchor="ctr">
                    <a:solidFill>
                      <a:srgbClr val="163A79"/>
                    </a:solidFill>
                  </a:tcPr>
                </a:tc>
                <a:tc>
                  <a:txBody>
                    <a:bodyPr/>
                    <a:lstStyle/>
                    <a:p>
                      <a:pPr algn="ctr">
                        <a:lnSpc>
                          <a:spcPts val="1520"/>
                        </a:lnSpc>
                        <a:spcBef>
                          <a:spcPts val="0"/>
                        </a:spcBef>
                        <a:spcAft>
                          <a:spcPts val="0"/>
                        </a:spcAft>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Part 1 + 2</a:t>
                      </a:r>
                    </a:p>
                    <a:p>
                      <a:pPr algn="ctr">
                        <a:lnSpc>
                          <a:spcPts val="1520"/>
                        </a:lnSpc>
                        <a:spcBef>
                          <a:spcPts val="0"/>
                        </a:spcBef>
                        <a:spcAft>
                          <a:spcPts val="0"/>
                        </a:spcAft>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Tarlatamab 10 mg</a:t>
                      </a:r>
                    </a:p>
                    <a:p>
                      <a:pPr algn="ctr">
                        <a:lnSpc>
                          <a:spcPts val="1520"/>
                        </a:lnSpc>
                        <a:spcBef>
                          <a:spcPts val="0"/>
                        </a:spcBef>
                        <a:spcAft>
                          <a:spcPts val="0"/>
                        </a:spcAft>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(n = 100)</a:t>
                      </a:r>
                      <a:endParaRPr lang="en-US" sz="1500" dirty="0">
                        <a:solidFill>
                          <a:schemeClr val="bg1"/>
                        </a:solidFill>
                        <a:latin typeface="Arial Narrow" panose="020B0606020202030204" pitchFamily="34" charset="0"/>
                        <a:cs typeface="Arial" panose="020B0604020202020204" pitchFamily="34" charset="0"/>
                      </a:endParaRPr>
                    </a:p>
                  </a:txBody>
                  <a:tcPr marL="121920" marR="121920" marT="60960" marB="60960" anchor="ctr">
                    <a:solidFill>
                      <a:srgbClr val="163A79"/>
                    </a:solidFill>
                  </a:tcPr>
                </a:tc>
                <a:tc>
                  <a:txBody>
                    <a:bodyPr/>
                    <a:lstStyle/>
                    <a:p>
                      <a:pPr marL="0" marR="0" lvl="0" indent="0" algn="ctr" defTabSz="914400" rtl="0" eaLnBrk="1" fontAlgn="auto" latinLnBrk="0" hangingPunct="1">
                        <a:lnSpc>
                          <a:spcPts val="1520"/>
                        </a:lnSpc>
                        <a:spcBef>
                          <a:spcPts val="0"/>
                        </a:spcBef>
                        <a:spcAft>
                          <a:spcPts val="0"/>
                        </a:spcAft>
                        <a:buClr>
                          <a:srgbClr val="000000"/>
                        </a:buClr>
                        <a:buSzTx/>
                        <a:buFont typeface="Arial"/>
                        <a:buNone/>
                        <a:tabLst/>
                        <a:defRPr/>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Part 1</a:t>
                      </a:r>
                    </a:p>
                    <a:p>
                      <a:pPr algn="ctr">
                        <a:lnSpc>
                          <a:spcPts val="1520"/>
                        </a:lnSpc>
                        <a:spcBef>
                          <a:spcPts val="0"/>
                        </a:spcBef>
                        <a:spcAft>
                          <a:spcPts val="0"/>
                        </a:spcAft>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Tarlatamab 100 mg</a:t>
                      </a:r>
                    </a:p>
                    <a:p>
                      <a:pPr algn="ctr">
                        <a:lnSpc>
                          <a:spcPts val="1520"/>
                        </a:lnSpc>
                        <a:spcBef>
                          <a:spcPts val="0"/>
                        </a:spcBef>
                        <a:spcAft>
                          <a:spcPts val="0"/>
                        </a:spcAft>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(n = 88)</a:t>
                      </a:r>
                      <a:endParaRPr lang="en-US" sz="1500" strike="noStrike" dirty="0">
                        <a:solidFill>
                          <a:schemeClr val="bg1"/>
                        </a:solidFill>
                        <a:latin typeface="Arial Narrow" panose="020B0606020202030204" pitchFamily="34" charset="0"/>
                        <a:cs typeface="Arial" panose="020B0604020202020204" pitchFamily="34" charset="0"/>
                      </a:endParaRPr>
                    </a:p>
                  </a:txBody>
                  <a:tcPr marL="121920" marR="121920" marT="60960" marB="60960" anchor="ctr">
                    <a:solidFill>
                      <a:srgbClr val="163A79"/>
                    </a:solidFill>
                  </a:tcPr>
                </a:tc>
                <a:tc>
                  <a:txBody>
                    <a:bodyPr/>
                    <a:lstStyle/>
                    <a:p>
                      <a:pPr marL="0" marR="0" lvl="0" indent="0" algn="ctr" defTabSz="914400" rtl="0" eaLnBrk="1" fontAlgn="auto" latinLnBrk="0" hangingPunct="1">
                        <a:lnSpc>
                          <a:spcPts val="1520"/>
                        </a:lnSpc>
                        <a:spcBef>
                          <a:spcPts val="0"/>
                        </a:spcBef>
                        <a:spcAft>
                          <a:spcPts val="0"/>
                        </a:spcAft>
                        <a:buClr>
                          <a:srgbClr val="000000"/>
                        </a:buClr>
                        <a:buSzTx/>
                        <a:buFont typeface="Arial"/>
                        <a:buNone/>
                        <a:tabLst/>
                        <a:defRPr/>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Part 3</a:t>
                      </a:r>
                    </a:p>
                    <a:p>
                      <a:pPr algn="ctr">
                        <a:lnSpc>
                          <a:spcPts val="1520"/>
                        </a:lnSpc>
                        <a:spcBef>
                          <a:spcPts val="0"/>
                        </a:spcBef>
                        <a:spcAft>
                          <a:spcPts val="0"/>
                        </a:spcAft>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Tarlatamab 10 mg</a:t>
                      </a:r>
                    </a:p>
                    <a:p>
                      <a:pPr algn="ctr">
                        <a:lnSpc>
                          <a:spcPts val="1520"/>
                        </a:lnSpc>
                        <a:spcBef>
                          <a:spcPts val="0"/>
                        </a:spcBef>
                        <a:spcAft>
                          <a:spcPts val="0"/>
                        </a:spcAft>
                      </a:pP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(n = 34)</a:t>
                      </a:r>
                      <a:endParaRPr lang="en-US" sz="1500" dirty="0">
                        <a:solidFill>
                          <a:schemeClr val="bg1"/>
                        </a:solidFill>
                        <a:latin typeface="Arial Narrow" panose="020B0606020202030204" pitchFamily="34" charset="0"/>
                        <a:cs typeface="Arial" panose="020B0604020202020204" pitchFamily="34" charset="0"/>
                      </a:endParaRPr>
                    </a:p>
                  </a:txBody>
                  <a:tcPr marL="121920" marR="121920" marT="60960" marB="60960" anchor="ctr">
                    <a:solidFill>
                      <a:srgbClr val="163A79"/>
                    </a:solidFill>
                  </a:tcPr>
                </a:tc>
                <a:extLst>
                  <a:ext uri="{0D108BD9-81ED-4DB2-BD59-A6C34878D82A}">
                    <a16:rowId xmlns:a16="http://schemas.microsoft.com/office/drawing/2014/main" val="4025827116"/>
                  </a:ext>
                </a:extLst>
              </a:tr>
              <a:tr h="266778">
                <a:tc>
                  <a:txBody>
                    <a:bodyPr/>
                    <a:lstStyle/>
                    <a:p>
                      <a:pPr marL="91440" indent="0" algn="l">
                        <a:lnSpc>
                          <a:spcPts val="1520"/>
                        </a:lnSpc>
                        <a:spcBef>
                          <a:spcPts val="0"/>
                        </a:spcBef>
                        <a:spcAft>
                          <a:spcPts val="0"/>
                        </a:spcAft>
                      </a:pPr>
                      <a:r>
                        <a:rPr lang="en-US" sz="1500" b="1" dirty="0">
                          <a:solidFill>
                            <a:srgbClr val="163A79"/>
                          </a:solidFill>
                          <a:latin typeface="Arial Narrow" panose="020B0606020202030204" pitchFamily="34" charset="0"/>
                          <a:cs typeface="Arial" panose="020B0604020202020204" pitchFamily="34" charset="0"/>
                        </a:rPr>
                        <a:t>Median age, years (range)</a:t>
                      </a:r>
                    </a:p>
                  </a:txBody>
                  <a:tcPr marL="121920" marR="121920" marT="60960" marB="6096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64 (35–82)</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62 (34–80)</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66 (49–80)</a:t>
                      </a:r>
                    </a:p>
                  </a:txBody>
                  <a:tcPr marL="16933" marR="16933" marT="0" marB="0" anchor="ctr">
                    <a:noFill/>
                  </a:tcPr>
                </a:tc>
                <a:extLst>
                  <a:ext uri="{0D108BD9-81ED-4DB2-BD59-A6C34878D82A}">
                    <a16:rowId xmlns:a16="http://schemas.microsoft.com/office/drawing/2014/main" val="3517285124"/>
                  </a:ext>
                </a:extLst>
              </a:tr>
              <a:tr h="266778">
                <a:tc>
                  <a:txBody>
                    <a:bodyPr/>
                    <a:lstStyle/>
                    <a:p>
                      <a:pPr marL="91440" indent="0" algn="l">
                        <a:lnSpc>
                          <a:spcPts val="1520"/>
                        </a:lnSpc>
                        <a:spcBef>
                          <a:spcPts val="0"/>
                        </a:spcBef>
                        <a:spcAft>
                          <a:spcPts val="0"/>
                        </a:spcAft>
                      </a:pPr>
                      <a:r>
                        <a:rPr lang="en-US" sz="1500" b="1" dirty="0">
                          <a:solidFill>
                            <a:srgbClr val="163A79"/>
                          </a:solidFill>
                          <a:latin typeface="Arial Narrow" panose="020B0606020202030204" pitchFamily="34" charset="0"/>
                          <a:cs typeface="Arial" panose="020B0604020202020204" pitchFamily="34" charset="0"/>
                        </a:rPr>
                        <a:t>Male, %</a:t>
                      </a:r>
                    </a:p>
                  </a:txBody>
                  <a:tcPr marL="121920" marR="121920" marT="60960" marB="6096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72</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70</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71</a:t>
                      </a:r>
                    </a:p>
                  </a:txBody>
                  <a:tcPr marL="16933" marR="16933" marT="0" marB="0" anchor="ctr">
                    <a:solidFill>
                      <a:srgbClr val="E5EEF5"/>
                    </a:solidFill>
                  </a:tcPr>
                </a:tc>
                <a:extLst>
                  <a:ext uri="{0D108BD9-81ED-4DB2-BD59-A6C34878D82A}">
                    <a16:rowId xmlns:a16="http://schemas.microsoft.com/office/drawing/2014/main" val="3481249141"/>
                  </a:ext>
                </a:extLst>
              </a:tr>
              <a:tr h="266778">
                <a:tc>
                  <a:txBody>
                    <a:bodyPr/>
                    <a:lstStyle/>
                    <a:p>
                      <a:pPr marL="91440" indent="0" algn="l">
                        <a:lnSpc>
                          <a:spcPts val="1520"/>
                        </a:lnSpc>
                        <a:spcBef>
                          <a:spcPts val="0"/>
                        </a:spcBef>
                        <a:spcAft>
                          <a:spcPts val="0"/>
                        </a:spcAft>
                      </a:pPr>
                      <a:r>
                        <a:rPr lang="en-US" sz="1500" b="1" dirty="0">
                          <a:solidFill>
                            <a:srgbClr val="163A79"/>
                          </a:solidFill>
                          <a:latin typeface="Arial Narrow" panose="020B0606020202030204" pitchFamily="34" charset="0"/>
                          <a:cs typeface="Arial" panose="020B0604020202020204" pitchFamily="34" charset="0"/>
                        </a:rPr>
                        <a:t>Asian / Black or African American / White,* %</a:t>
                      </a:r>
                    </a:p>
                  </a:txBody>
                  <a:tcPr marL="121920" marR="121920" marT="60960" marB="6096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41 / 0 / 58</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41 / 0 / 58</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6 / 3 / 91</a:t>
                      </a:r>
                    </a:p>
                  </a:txBody>
                  <a:tcPr marL="16933" marR="16933" marT="0" marB="0" anchor="ctr">
                    <a:noFill/>
                  </a:tcPr>
                </a:tc>
                <a:extLst>
                  <a:ext uri="{0D108BD9-81ED-4DB2-BD59-A6C34878D82A}">
                    <a16:rowId xmlns:a16="http://schemas.microsoft.com/office/drawing/2014/main" val="291148706"/>
                  </a:ext>
                </a:extLst>
              </a:tr>
              <a:tr h="266778">
                <a:tc>
                  <a:txBody>
                    <a:bodyPr/>
                    <a:lstStyle/>
                    <a:p>
                      <a:pPr marL="91440" indent="0" algn="l">
                        <a:lnSpc>
                          <a:spcPts val="1520"/>
                        </a:lnSpc>
                        <a:spcBef>
                          <a:spcPts val="0"/>
                        </a:spcBef>
                        <a:spcAft>
                          <a:spcPts val="0"/>
                        </a:spcAft>
                      </a:pPr>
                      <a:r>
                        <a:rPr lang="en-US" sz="1500" b="1" dirty="0">
                          <a:solidFill>
                            <a:srgbClr val="163A79"/>
                          </a:solidFill>
                          <a:latin typeface="Arial Narrow" panose="020B0606020202030204" pitchFamily="34" charset="0"/>
                          <a:cs typeface="Arial" panose="020B0604020202020204" pitchFamily="34" charset="0"/>
                        </a:rPr>
                        <a:t>Ever smoker / non-smoker, %</a:t>
                      </a:r>
                    </a:p>
                  </a:txBody>
                  <a:tcPr marL="121920" marR="121920" marT="60960" marB="6096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92 / 8</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strike="noStrike"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94 / </a:t>
                      </a: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6</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97 / 3</a:t>
                      </a:r>
                    </a:p>
                  </a:txBody>
                  <a:tcPr marL="16933" marR="16933" marT="0" marB="0" anchor="ctr">
                    <a:solidFill>
                      <a:srgbClr val="E5EEF5"/>
                    </a:solidFill>
                  </a:tcPr>
                </a:tc>
                <a:extLst>
                  <a:ext uri="{0D108BD9-81ED-4DB2-BD59-A6C34878D82A}">
                    <a16:rowId xmlns:a16="http://schemas.microsoft.com/office/drawing/2014/main" val="363489925"/>
                  </a:ext>
                </a:extLst>
              </a:tr>
              <a:tr h="266778">
                <a:tc>
                  <a:txBody>
                    <a:bodyPr/>
                    <a:lstStyle/>
                    <a:p>
                      <a:pPr marL="91440" indent="0" algn="l">
                        <a:lnSpc>
                          <a:spcPts val="1520"/>
                        </a:lnSpc>
                        <a:spcBef>
                          <a:spcPts val="0"/>
                        </a:spcBef>
                        <a:spcAft>
                          <a:spcPts val="0"/>
                        </a:spcAft>
                      </a:pPr>
                      <a:r>
                        <a:rPr lang="en-US" sz="1500" b="1" dirty="0">
                          <a:solidFill>
                            <a:srgbClr val="163A79"/>
                          </a:solidFill>
                          <a:latin typeface="Arial Narrow" panose="020B0606020202030204" pitchFamily="34" charset="0"/>
                          <a:cs typeface="Arial" panose="020B0604020202020204" pitchFamily="34" charset="0"/>
                        </a:rPr>
                        <a:t>ECOG performance status: 0 /</a:t>
                      </a:r>
                      <a:r>
                        <a:rPr lang="en-US" sz="1500" b="1" dirty="0">
                          <a:solidFill>
                            <a:srgbClr val="FF0000"/>
                          </a:solidFill>
                          <a:latin typeface="Arial Narrow" panose="020B0606020202030204" pitchFamily="34" charset="0"/>
                          <a:cs typeface="Arial" panose="020B0604020202020204" pitchFamily="34" charset="0"/>
                        </a:rPr>
                        <a:t> </a:t>
                      </a:r>
                      <a:r>
                        <a:rPr lang="en-US" sz="1500" b="1" dirty="0">
                          <a:solidFill>
                            <a:srgbClr val="163A79"/>
                          </a:solidFill>
                          <a:latin typeface="Arial Narrow" panose="020B0606020202030204" pitchFamily="34" charset="0"/>
                          <a:cs typeface="Arial" panose="020B0604020202020204" pitchFamily="34" charset="0"/>
                        </a:rPr>
                        <a:t>1, %</a:t>
                      </a:r>
                    </a:p>
                  </a:txBody>
                  <a:tcPr marL="121920" marR="121920" marT="60960" marB="6096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26 / 74</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27 / 73</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29 / 71</a:t>
                      </a:r>
                    </a:p>
                  </a:txBody>
                  <a:tcPr marL="16933" marR="16933" marT="0" marB="0" anchor="ctr">
                    <a:noFill/>
                  </a:tcPr>
                </a:tc>
                <a:extLst>
                  <a:ext uri="{0D108BD9-81ED-4DB2-BD59-A6C34878D82A}">
                    <a16:rowId xmlns:a16="http://schemas.microsoft.com/office/drawing/2014/main" val="723389883"/>
                  </a:ext>
                </a:extLst>
              </a:tr>
              <a:tr h="266778">
                <a:tc>
                  <a:txBody>
                    <a:bodyPr/>
                    <a:lstStyle/>
                    <a:p>
                      <a:pPr marL="91440" indent="0" algn="l">
                        <a:lnSpc>
                          <a:spcPts val="1520"/>
                        </a:lnSpc>
                        <a:spcBef>
                          <a:spcPts val="0"/>
                        </a:spcBef>
                        <a:spcAft>
                          <a:spcPts val="0"/>
                        </a:spcAft>
                      </a:pPr>
                      <a:r>
                        <a:rPr lang="en-US" sz="1500" b="1" dirty="0">
                          <a:solidFill>
                            <a:srgbClr val="163A79"/>
                          </a:solidFill>
                          <a:latin typeface="Arial Narrow" panose="020B0606020202030204" pitchFamily="34" charset="0"/>
                          <a:cs typeface="Arial" panose="020B0604020202020204" pitchFamily="34" charset="0"/>
                        </a:rPr>
                        <a:t>Prior lines of therapy, median (range)</a:t>
                      </a:r>
                    </a:p>
                  </a:txBody>
                  <a:tcPr marL="121920" marR="121920" marT="60960" marB="6096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 (1–6)</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 (1–8)</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 (2–6)</a:t>
                      </a:r>
                    </a:p>
                  </a:txBody>
                  <a:tcPr marL="16933" marR="16933" marT="0" marB="0" anchor="ctr">
                    <a:solidFill>
                      <a:srgbClr val="E5EEF5"/>
                    </a:solidFill>
                  </a:tcPr>
                </a:tc>
                <a:extLst>
                  <a:ext uri="{0D108BD9-81ED-4DB2-BD59-A6C34878D82A}">
                    <a16:rowId xmlns:a16="http://schemas.microsoft.com/office/drawing/2014/main" val="3411025900"/>
                  </a:ext>
                </a:extLst>
              </a:tr>
              <a:tr h="266778">
                <a:tc>
                  <a:txBody>
                    <a:bodyPr/>
                    <a:lstStyle/>
                    <a:p>
                      <a:pPr marL="91440" indent="0" algn="l">
                        <a:lnSpc>
                          <a:spcPts val="1520"/>
                        </a:lnSpc>
                        <a:spcBef>
                          <a:spcPts val="0"/>
                        </a:spcBef>
                        <a:spcAft>
                          <a:spcPts val="0"/>
                        </a:spcAft>
                      </a:pPr>
                      <a:r>
                        <a:rPr lang="en-US" sz="1500" b="1" dirty="0">
                          <a:solidFill>
                            <a:srgbClr val="163A79"/>
                          </a:solidFill>
                          <a:latin typeface="Arial Narrow" panose="020B0606020202030204" pitchFamily="34" charset="0"/>
                          <a:cs typeface="Arial" panose="020B0604020202020204" pitchFamily="34" charset="0"/>
                        </a:rPr>
                        <a:t>2 prior lines of therapy, %</a:t>
                      </a:r>
                    </a:p>
                  </a:txBody>
                  <a:tcPr marL="121920" marR="121920" marT="60960" marB="6096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65</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55</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65</a:t>
                      </a:r>
                    </a:p>
                  </a:txBody>
                  <a:tcPr marL="16933" marR="16933" marT="0" marB="0" anchor="ctr">
                    <a:noFill/>
                  </a:tcPr>
                </a:tc>
                <a:extLst>
                  <a:ext uri="{0D108BD9-81ED-4DB2-BD59-A6C34878D82A}">
                    <a16:rowId xmlns:a16="http://schemas.microsoft.com/office/drawing/2014/main" val="1913732211"/>
                  </a:ext>
                </a:extLst>
              </a:tr>
              <a:tr h="266778">
                <a:tc>
                  <a:txBody>
                    <a:bodyPr/>
                    <a:lstStyle/>
                    <a:p>
                      <a:pPr marL="91440" indent="0" algn="l">
                        <a:lnSpc>
                          <a:spcPts val="1520"/>
                        </a:lnSpc>
                        <a:spcBef>
                          <a:spcPts val="0"/>
                        </a:spcBef>
                        <a:spcAft>
                          <a:spcPts val="0"/>
                        </a:spcAft>
                      </a:pPr>
                      <a:r>
                        <a:rPr lang="en-US" sz="1500" b="1" strike="noStrike" dirty="0">
                          <a:solidFill>
                            <a:srgbClr val="163A79"/>
                          </a:solidFill>
                          <a:latin typeface="Arial Narrow" panose="020B0606020202030204" pitchFamily="34" charset="0"/>
                          <a:cs typeface="Arial" panose="020B0604020202020204" pitchFamily="34" charset="0"/>
                        </a:rPr>
                        <a:t>≥ </a:t>
                      </a:r>
                      <a:r>
                        <a:rPr lang="en-US" sz="1500" b="1" dirty="0">
                          <a:solidFill>
                            <a:srgbClr val="163A79"/>
                          </a:solidFill>
                          <a:latin typeface="Arial Narrow" panose="020B0606020202030204" pitchFamily="34" charset="0"/>
                          <a:cs typeface="Arial" panose="020B0604020202020204" pitchFamily="34" charset="0"/>
                        </a:rPr>
                        <a:t>3 prior lines of therapy, %</a:t>
                      </a:r>
                    </a:p>
                  </a:txBody>
                  <a:tcPr marL="121920" marR="121920" marT="60960" marB="6096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33</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43</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35</a:t>
                      </a:r>
                    </a:p>
                  </a:txBody>
                  <a:tcPr marL="16933" marR="16933" marT="0" marB="0" anchor="ctr">
                    <a:solidFill>
                      <a:srgbClr val="E5EEF5"/>
                    </a:solidFill>
                  </a:tcPr>
                </a:tc>
                <a:extLst>
                  <a:ext uri="{0D108BD9-81ED-4DB2-BD59-A6C34878D82A}">
                    <a16:rowId xmlns:a16="http://schemas.microsoft.com/office/drawing/2014/main" val="334025972"/>
                  </a:ext>
                </a:extLst>
              </a:tr>
              <a:tr h="266778">
                <a:tc>
                  <a:txBody>
                    <a:bodyPr/>
                    <a:lstStyle/>
                    <a:p>
                      <a:pPr marL="91440" marR="0" lvl="0" indent="0" algn="l" defTabSz="914400" rtl="0" eaLnBrk="1" fontAlgn="auto" latinLnBrk="0" hangingPunct="1">
                        <a:lnSpc>
                          <a:spcPts val="1520"/>
                        </a:lnSpc>
                        <a:spcBef>
                          <a:spcPts val="0"/>
                        </a:spcBef>
                        <a:spcAft>
                          <a:spcPts val="0"/>
                        </a:spcAft>
                        <a:buClrTx/>
                        <a:buSzTx/>
                        <a:buFontTx/>
                        <a:buNone/>
                        <a:tabLst/>
                        <a:defRPr/>
                      </a:pPr>
                      <a:r>
                        <a:rPr lang="en-US" sz="1500" b="1" dirty="0">
                          <a:solidFill>
                            <a:srgbClr val="163A79"/>
                          </a:solidFill>
                          <a:latin typeface="Arial Narrow" panose="020B0606020202030204" pitchFamily="34" charset="0"/>
                          <a:cs typeface="Arial" panose="020B0604020202020204" pitchFamily="34" charset="0"/>
                        </a:rPr>
                        <a:t>Prior anti-PD-(L)1 treatment, %</a:t>
                      </a:r>
                    </a:p>
                  </a:txBody>
                  <a:tcPr marL="121920" marR="121920" marT="60960" marB="6096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73</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70</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82</a:t>
                      </a:r>
                    </a:p>
                  </a:txBody>
                  <a:tcPr marL="16933" marR="16933" marT="0" marB="0" anchor="ctr">
                    <a:noFill/>
                  </a:tcPr>
                </a:tc>
                <a:extLst>
                  <a:ext uri="{0D108BD9-81ED-4DB2-BD59-A6C34878D82A}">
                    <a16:rowId xmlns:a16="http://schemas.microsoft.com/office/drawing/2014/main" val="797349026"/>
                  </a:ext>
                </a:extLst>
              </a:tr>
              <a:tr h="266778">
                <a:tc>
                  <a:txBody>
                    <a:bodyPr/>
                    <a:lstStyle/>
                    <a:p>
                      <a:pPr marL="91440" indent="0" algn="l">
                        <a:lnSpc>
                          <a:spcPts val="1520"/>
                        </a:lnSpc>
                        <a:spcBef>
                          <a:spcPts val="0"/>
                        </a:spcBef>
                        <a:spcAft>
                          <a:spcPts val="0"/>
                        </a:spcAft>
                      </a:pPr>
                      <a:r>
                        <a:rPr lang="en-US" sz="1500" b="1" dirty="0">
                          <a:solidFill>
                            <a:srgbClr val="163A79"/>
                          </a:solidFill>
                          <a:latin typeface="Arial Narrow" panose="020B0606020202030204" pitchFamily="34" charset="0"/>
                          <a:cs typeface="Arial" panose="020B0604020202020204" pitchFamily="34" charset="0"/>
                        </a:rPr>
                        <a:t>&lt; 90 days to progression after first-line platinum therapy,</a:t>
                      </a:r>
                      <a:r>
                        <a:rPr lang="en-US" sz="1500" b="1" baseline="30000" dirty="0">
                          <a:solidFill>
                            <a:srgbClr val="163A79"/>
                          </a:solidFill>
                          <a:latin typeface="Arial Narrow" panose="020B0606020202030204" pitchFamily="34" charset="0"/>
                          <a:cs typeface="Arial" panose="020B0604020202020204" pitchFamily="34" charset="0"/>
                        </a:rPr>
                        <a:t>†</a:t>
                      </a:r>
                      <a:r>
                        <a:rPr lang="en-US" sz="1500" b="1" dirty="0">
                          <a:solidFill>
                            <a:srgbClr val="163A79"/>
                          </a:solidFill>
                          <a:latin typeface="Arial Narrow" panose="020B0606020202030204" pitchFamily="34" charset="0"/>
                          <a:cs typeface="Arial" panose="020B0604020202020204" pitchFamily="34" charset="0"/>
                        </a:rPr>
                        <a:t> %</a:t>
                      </a:r>
                    </a:p>
                  </a:txBody>
                  <a:tcPr marL="121920" marR="121920" marT="60960" marB="60960" anchor="ctr">
                    <a:solidFill>
                      <a:srgbClr val="E5EEF5"/>
                    </a:solidFill>
                  </a:tcPr>
                </a:tc>
                <a:tc>
                  <a:txBody>
                    <a:bodyPr/>
                    <a:lstStyle/>
                    <a:p>
                      <a:pPr marL="0" marR="0" algn="ctr">
                        <a:lnSpc>
                          <a:spcPts val="1520"/>
                        </a:lnSpc>
                        <a:spcBef>
                          <a:spcPts val="0"/>
                        </a:spcBef>
                        <a:spcAft>
                          <a:spcPts val="0"/>
                        </a:spcAft>
                      </a:pPr>
                      <a:r>
                        <a:rPr lang="en-US" sz="1500" strike="noStrike"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28</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strike="noStrike"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20</a:t>
                      </a:r>
                      <a:endParaRPr lang="en-US" sz="1500" strike="sngStrike"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strike="noStrike"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21</a:t>
                      </a:r>
                      <a:endParaRPr lang="en-US" sz="1500" strike="sngStrike"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solidFill>
                      <a:srgbClr val="E5EEF5"/>
                    </a:solidFill>
                  </a:tcPr>
                </a:tc>
                <a:extLst>
                  <a:ext uri="{0D108BD9-81ED-4DB2-BD59-A6C34878D82A}">
                    <a16:rowId xmlns:a16="http://schemas.microsoft.com/office/drawing/2014/main" val="3525740268"/>
                  </a:ext>
                </a:extLst>
              </a:tr>
              <a:tr h="266778">
                <a:tc>
                  <a:txBody>
                    <a:bodyPr/>
                    <a:lstStyle/>
                    <a:p>
                      <a:pPr marL="91440" marR="0" lvl="0" indent="0" algn="l" defTabSz="914400" rtl="0" eaLnBrk="1" fontAlgn="auto" latinLnBrk="0" hangingPunct="1">
                        <a:lnSpc>
                          <a:spcPts val="1520"/>
                        </a:lnSpc>
                        <a:spcBef>
                          <a:spcPts val="0"/>
                        </a:spcBef>
                        <a:spcAft>
                          <a:spcPts val="0"/>
                        </a:spcAft>
                        <a:buClr>
                          <a:srgbClr val="000000"/>
                        </a:buClr>
                        <a:buSzTx/>
                        <a:buFont typeface="Arial"/>
                        <a:buNone/>
                        <a:tabLst/>
                        <a:defRPr/>
                      </a:pPr>
                      <a:r>
                        <a:rPr lang="en-US" sz="1500" b="1" dirty="0">
                          <a:solidFill>
                            <a:srgbClr val="163A79"/>
                          </a:solidFill>
                          <a:latin typeface="Arial Narrow" panose="020B0606020202030204" pitchFamily="34" charset="0"/>
                          <a:cs typeface="Arial" panose="020B0604020202020204" pitchFamily="34" charset="0"/>
                        </a:rPr>
                        <a:t>Brain / liver metastases, %</a:t>
                      </a:r>
                    </a:p>
                  </a:txBody>
                  <a:tcPr marL="121920" marR="121920" marT="60960" marB="6096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23 / 39</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36 / 34</a:t>
                      </a:r>
                    </a:p>
                  </a:txBody>
                  <a:tcPr marL="16933" marR="16933" marT="0" marB="0" anchor="ctr">
                    <a:no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12 / 35</a:t>
                      </a:r>
                    </a:p>
                  </a:txBody>
                  <a:tcPr marL="16933" marR="16933" marT="0" marB="0" anchor="ctr">
                    <a:noFill/>
                  </a:tcPr>
                </a:tc>
                <a:extLst>
                  <a:ext uri="{0D108BD9-81ED-4DB2-BD59-A6C34878D82A}">
                    <a16:rowId xmlns:a16="http://schemas.microsoft.com/office/drawing/2014/main" val="1221370652"/>
                  </a:ext>
                </a:extLst>
              </a:tr>
              <a:tr h="266778">
                <a:tc>
                  <a:txBody>
                    <a:bodyPr/>
                    <a:lstStyle/>
                    <a:p>
                      <a:pPr marL="91440" indent="0" algn="l">
                        <a:lnSpc>
                          <a:spcPts val="1520"/>
                        </a:lnSpc>
                        <a:spcBef>
                          <a:spcPts val="0"/>
                        </a:spcBef>
                        <a:spcAft>
                          <a:spcPts val="0"/>
                        </a:spcAft>
                      </a:pPr>
                      <a:r>
                        <a:rPr lang="pt-BR" sz="1500" b="1" dirty="0">
                          <a:solidFill>
                            <a:srgbClr val="163A79"/>
                          </a:solidFill>
                          <a:latin typeface="Arial Narrow" panose="020B0606020202030204" pitchFamily="34" charset="0"/>
                          <a:cs typeface="Arial" panose="020B0604020202020204" pitchFamily="34" charset="0"/>
                        </a:rPr>
                        <a:t>DLL3 expression (&gt; 0%), n/N evaluable (%)</a:t>
                      </a:r>
                      <a:endParaRPr lang="en-US" sz="1500" b="1" dirty="0">
                        <a:solidFill>
                          <a:srgbClr val="163A79"/>
                        </a:solidFill>
                        <a:latin typeface="Arial Narrow" panose="020B0606020202030204" pitchFamily="34" charset="0"/>
                        <a:cs typeface="Arial" panose="020B0604020202020204" pitchFamily="34" charset="0"/>
                      </a:endParaRPr>
                    </a:p>
                  </a:txBody>
                  <a:tcPr marL="121920" marR="121920" marT="60960" marB="6096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80/83 (96)</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71/74 (96)</a:t>
                      </a:r>
                    </a:p>
                  </a:txBody>
                  <a:tcPr marL="16933" marR="16933" marT="0" marB="0" anchor="ctr">
                    <a:solidFill>
                      <a:srgbClr val="E5EEF5"/>
                    </a:solidFill>
                  </a:tcPr>
                </a:tc>
                <a:tc>
                  <a:txBody>
                    <a:bodyPr/>
                    <a:lstStyle/>
                    <a:p>
                      <a:pPr marL="0" marR="0" algn="ctr">
                        <a:lnSpc>
                          <a:spcPts val="1520"/>
                        </a:lnSpc>
                        <a:spcBef>
                          <a:spcPts val="0"/>
                        </a:spcBef>
                        <a:spcAft>
                          <a:spcPts val="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N/A</a:t>
                      </a:r>
                      <a:r>
                        <a:rPr lang="en-US" sz="1500" baseline="300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a:t>
                      </a:r>
                    </a:p>
                  </a:txBody>
                  <a:tcPr marL="16933" marR="16933" marT="0" marB="0" anchor="ctr">
                    <a:solidFill>
                      <a:srgbClr val="E5EEF5"/>
                    </a:solidFill>
                  </a:tcPr>
                </a:tc>
                <a:extLst>
                  <a:ext uri="{0D108BD9-81ED-4DB2-BD59-A6C34878D82A}">
                    <a16:rowId xmlns:a16="http://schemas.microsoft.com/office/drawing/2014/main" val="2568189385"/>
                  </a:ext>
                </a:extLst>
              </a:tr>
            </a:tbl>
          </a:graphicData>
        </a:graphic>
      </p:graphicFrame>
      <p:sp>
        <p:nvSpPr>
          <p:cNvPr id="6" name="Title 5">
            <a:extLst>
              <a:ext uri="{FF2B5EF4-FFF2-40B4-BE49-F238E27FC236}">
                <a16:creationId xmlns:a16="http://schemas.microsoft.com/office/drawing/2014/main" id="{36213555-25D8-F0E4-AC71-4EF4F232BC84}"/>
              </a:ext>
            </a:extLst>
          </p:cNvPr>
          <p:cNvSpPr>
            <a:spLocks noGrp="1"/>
          </p:cNvSpPr>
          <p:nvPr>
            <p:ph type="title" idx="4294967295"/>
          </p:nvPr>
        </p:nvSpPr>
        <p:spPr>
          <a:xfrm>
            <a:off x="445477" y="145144"/>
            <a:ext cx="11292498" cy="923243"/>
          </a:xfrm>
        </p:spPr>
        <p:txBody>
          <a:bodyPr>
            <a:normAutofit/>
          </a:bodyPr>
          <a:lstStyle/>
          <a:p>
            <a:r>
              <a:rPr lang="en-US" b="1" dirty="0">
                <a:solidFill>
                  <a:srgbClr val="163A79"/>
                </a:solidFill>
              </a:rPr>
              <a:t>Baseline Characteristics</a:t>
            </a:r>
          </a:p>
        </p:txBody>
      </p:sp>
      <p:sp>
        <p:nvSpPr>
          <p:cNvPr id="3" name="Rectangle 2">
            <a:extLst>
              <a:ext uri="{FF2B5EF4-FFF2-40B4-BE49-F238E27FC236}">
                <a16:creationId xmlns:a16="http://schemas.microsoft.com/office/drawing/2014/main" id="{02822E6A-DCFE-3C0B-97D1-6268D06F55CC}"/>
              </a:ext>
            </a:extLst>
          </p:cNvPr>
          <p:cNvSpPr/>
          <p:nvPr/>
        </p:nvSpPr>
        <p:spPr>
          <a:xfrm>
            <a:off x="792481" y="3860189"/>
            <a:ext cx="10607039" cy="6056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6F38AF7E-8897-9207-447F-14B470802DD3}"/>
              </a:ext>
            </a:extLst>
          </p:cNvPr>
          <p:cNvSpPr txBox="1"/>
          <p:nvPr/>
        </p:nvSpPr>
        <p:spPr>
          <a:xfrm>
            <a:off x="5909912" y="943482"/>
            <a:ext cx="1857675" cy="4442460"/>
          </a:xfrm>
          <a:prstGeom prst="rect">
            <a:avLst/>
          </a:prstGeom>
          <a:noFill/>
          <a:ln w="38100">
            <a:solidFill>
              <a:srgbClr val="C00000"/>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 Placeholder 7">
            <a:extLst>
              <a:ext uri="{FF2B5EF4-FFF2-40B4-BE49-F238E27FC236}">
                <a16:creationId xmlns:a16="http://schemas.microsoft.com/office/drawing/2014/main" id="{903FAD25-1B66-D605-6B70-1FB4459C881E}"/>
              </a:ext>
            </a:extLst>
          </p:cNvPr>
          <p:cNvSpPr txBox="1">
            <a:spLocks/>
          </p:cNvSpPr>
          <p:nvPr/>
        </p:nvSpPr>
        <p:spPr>
          <a:xfrm>
            <a:off x="7772400" y="6617142"/>
            <a:ext cx="3939598" cy="24085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Ahn</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M-J et al. N Engl J Med 2023;389:2063-2075. </a:t>
            </a:r>
          </a:p>
        </p:txBody>
      </p:sp>
    </p:spTree>
    <p:extLst>
      <p:ext uri="{BB962C8B-B14F-4D97-AF65-F5344CB8AC3E}">
        <p14:creationId xmlns:p14="http://schemas.microsoft.com/office/powerpoint/2010/main" val="3498409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1FFC59-FA3B-BC73-BFF1-C8563A281FC9}"/>
              </a:ext>
            </a:extLst>
          </p:cNvPr>
          <p:cNvSpPr txBox="1"/>
          <p:nvPr/>
        </p:nvSpPr>
        <p:spPr>
          <a:xfrm>
            <a:off x="98637" y="5828564"/>
            <a:ext cx="9973604" cy="40030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Data cutoff, June 27, 2023. Median follow-up was 10.6 months for tarlatamab 10 mg and 10.3 months for tarlatamab 100 mg. The efficacy analysis set consists of patients</a:t>
            </a:r>
            <a:r>
              <a:rPr kumimoji="0" lang="en-US" sz="667" b="0" i="0" u="none" strike="noStrike" kern="0" cap="none" spc="0" normalizeH="0" baseline="0" noProof="0" dirty="0">
                <a:ln>
                  <a:noFill/>
                </a:ln>
                <a:solidFill>
                  <a:srgbClr val="FF0000"/>
                </a:solidFill>
                <a:effectLst/>
                <a:uLnTx/>
                <a:uFillTx/>
                <a:latin typeface="Arial Narrow" panose="020B0606020202030204" pitchFamily="34" charset="0"/>
                <a:ea typeface="+mn-ea"/>
                <a:cs typeface="Arial"/>
                <a:sym typeface="Arial"/>
              </a:rPr>
              <a:t> </a:t>
            </a:r>
            <a:r>
              <a:rPr kumimoji="0" lang="en-US" sz="667" b="0" i="0" u="none" strike="noStrike" kern="0" cap="none" spc="0" normalizeH="0" baseline="0" noProof="0" dirty="0">
                <a:ln>
                  <a:noFill/>
                </a:ln>
                <a:solidFill>
                  <a:srgbClr val="8B8B8B"/>
                </a:solidFill>
                <a:effectLst/>
                <a:uLnTx/>
                <a:uFillTx/>
                <a:latin typeface="Arial Narrow" panose="020B0606020202030204" pitchFamily="34" charset="0"/>
                <a:ea typeface="+mn-ea"/>
                <a:cs typeface="Arial"/>
                <a:sym typeface="Arial"/>
              </a:rPr>
              <a:t>in Parts 1 and 2 (N = 188). </a:t>
            </a:r>
            <a:br>
              <a:rPr kumimoji="0" lang="en-US" sz="667" b="0" i="0" u="none" strike="noStrike" kern="0" cap="none" spc="0" normalizeH="0" baseline="0" noProof="0" dirty="0">
                <a:ln>
                  <a:noFill/>
                </a:ln>
                <a:solidFill>
                  <a:srgbClr val="8B8B8B"/>
                </a:solidFill>
                <a:effectLst/>
                <a:uLnTx/>
                <a:uFillTx/>
                <a:latin typeface="Arial Narrow" panose="020B0606020202030204" pitchFamily="34" charset="0"/>
                <a:ea typeface="+mn-ea"/>
                <a:cs typeface="Arial"/>
                <a:sym typeface="Arial"/>
              </a:rPr>
            </a:br>
            <a:r>
              <a:rPr kumimoji="0" lang="en-US" sz="667" b="0" i="0" u="none" strike="noStrike" kern="0" cap="none" spc="0" normalizeH="0" baseline="0" noProof="0" dirty="0">
                <a:ln>
                  <a:noFill/>
                </a:ln>
                <a:solidFill>
                  <a:srgbClr val="8B8B8B"/>
                </a:solidFill>
                <a:effectLst/>
                <a:uLnTx/>
                <a:uFillTx/>
                <a:latin typeface="Arial Narrow" panose="020B0606020202030204" pitchFamily="34" charset="0"/>
                <a:ea typeface="+mn-ea"/>
                <a:cs typeface="Arial"/>
                <a:sym typeface="Arial"/>
              </a:rPr>
              <a:t>Part 3 did not have adequate follow-up for response analysis. </a:t>
            </a:r>
            <a:br>
              <a:rPr kumimoji="0" lang="en-US" sz="667" b="0" i="0" u="none" strike="noStrike" kern="0" cap="none" spc="0" normalizeH="0" baseline="0" noProof="0" dirty="0">
                <a:ln>
                  <a:noFill/>
                </a:ln>
                <a:solidFill>
                  <a:srgbClr val="8B8B8B"/>
                </a:solidFill>
                <a:effectLst/>
                <a:uLnTx/>
                <a:uFillTx/>
                <a:latin typeface="Arial Narrow" panose="020B0606020202030204" pitchFamily="34" charset="0"/>
                <a:ea typeface="+mn-ea"/>
                <a:cs typeface="Arial"/>
                <a:sym typeface="Arial"/>
              </a:rPr>
            </a:b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*Not evaluable and no post-baseline scan were considered non-responders for response analysis.  </a:t>
            </a:r>
            <a:r>
              <a:rPr kumimoji="0" lang="en-US" sz="667" b="1"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SCLC</a:t>
            </a:r>
            <a:r>
              <a:rPr kumimoji="0" lang="en-US" sz="667" b="0" i="0" u="none" strike="noStrike" kern="0" cap="none" spc="0" normalizeH="0" baseline="0" noProof="0" dirty="0">
                <a:ln>
                  <a:noFill/>
                </a:ln>
                <a:solidFill>
                  <a:srgbClr val="FFFFFF">
                    <a:lumMod val="50000"/>
                  </a:srgbClr>
                </a:solidFill>
                <a:effectLst/>
                <a:uLnTx/>
                <a:uFillTx/>
                <a:latin typeface="Arial Narrow" panose="020B0606020202030204" pitchFamily="34" charset="0"/>
                <a:ea typeface="+mn-ea"/>
                <a:cs typeface="Arial"/>
                <a:sym typeface="Arial"/>
              </a:rPr>
              <a:t>, small cell lung cancer. </a:t>
            </a:r>
          </a:p>
        </p:txBody>
      </p:sp>
      <p:sp>
        <p:nvSpPr>
          <p:cNvPr id="3" name="Title 2">
            <a:extLst>
              <a:ext uri="{FF2B5EF4-FFF2-40B4-BE49-F238E27FC236}">
                <a16:creationId xmlns:a16="http://schemas.microsoft.com/office/drawing/2014/main" id="{336B6E63-F1ED-4B82-B9A5-EF384D20BA72}"/>
              </a:ext>
            </a:extLst>
          </p:cNvPr>
          <p:cNvSpPr>
            <a:spLocks noGrp="1"/>
          </p:cNvSpPr>
          <p:nvPr>
            <p:ph type="title" idx="4294967295"/>
          </p:nvPr>
        </p:nvSpPr>
        <p:spPr>
          <a:xfrm>
            <a:off x="351692" y="234462"/>
            <a:ext cx="11386283" cy="1091101"/>
          </a:xfrm>
        </p:spPr>
        <p:txBody>
          <a:bodyPr>
            <a:normAutofit/>
          </a:bodyPr>
          <a:lstStyle/>
          <a:p>
            <a:r>
              <a:rPr lang="en-US" b="1" dirty="0">
                <a:solidFill>
                  <a:srgbClr val="163A79"/>
                </a:solidFill>
              </a:rPr>
              <a:t>Tarlatamab Anti-Tumor Activity</a:t>
            </a:r>
          </a:p>
        </p:txBody>
      </p:sp>
      <p:graphicFrame>
        <p:nvGraphicFramePr>
          <p:cNvPr id="5" name="Content Placeholder 3">
            <a:extLst>
              <a:ext uri="{FF2B5EF4-FFF2-40B4-BE49-F238E27FC236}">
                <a16:creationId xmlns:a16="http://schemas.microsoft.com/office/drawing/2014/main" id="{96940826-D299-8564-F4AF-EA8DEDF79FFE}"/>
              </a:ext>
            </a:extLst>
          </p:cNvPr>
          <p:cNvGraphicFramePr>
            <a:graphicFrameLocks/>
          </p:cNvGraphicFramePr>
          <p:nvPr/>
        </p:nvGraphicFramePr>
        <p:xfrm>
          <a:off x="792480" y="1093006"/>
          <a:ext cx="10607040" cy="4023249"/>
        </p:xfrm>
        <a:graphic>
          <a:graphicData uri="http://schemas.openxmlformats.org/drawingml/2006/table">
            <a:tbl>
              <a:tblPr firstRow="1" bandRow="1">
                <a:tableStyleId>{5C22544A-7EE6-4342-B048-85BDC9FD1C3A}</a:tableStyleId>
              </a:tblPr>
              <a:tblGrid>
                <a:gridCol w="6217920">
                  <a:extLst>
                    <a:ext uri="{9D8B030D-6E8A-4147-A177-3AD203B41FA5}">
                      <a16:colId xmlns:a16="http://schemas.microsoft.com/office/drawing/2014/main" val="2449983257"/>
                    </a:ext>
                  </a:extLst>
                </a:gridCol>
                <a:gridCol w="2194560">
                  <a:extLst>
                    <a:ext uri="{9D8B030D-6E8A-4147-A177-3AD203B41FA5}">
                      <a16:colId xmlns:a16="http://schemas.microsoft.com/office/drawing/2014/main" val="266709352"/>
                    </a:ext>
                  </a:extLst>
                </a:gridCol>
                <a:gridCol w="2194560">
                  <a:extLst>
                    <a:ext uri="{9D8B030D-6E8A-4147-A177-3AD203B41FA5}">
                      <a16:colId xmlns:a16="http://schemas.microsoft.com/office/drawing/2014/main" val="4077201426"/>
                    </a:ext>
                  </a:extLst>
                </a:gridCol>
              </a:tblGrid>
              <a:tr h="761889">
                <a:tc>
                  <a:txBody>
                    <a:bodyPr/>
                    <a:lstStyle/>
                    <a:p>
                      <a:pPr algn="l"/>
                      <a:r>
                        <a:rPr lang="en-US" sz="1500" b="1" i="0" u="none" strike="noStrike" cap="none" spc="0" baseline="0" dirty="0">
                          <a:ln>
                            <a:noFill/>
                          </a:ln>
                          <a:solidFill>
                            <a:schemeClr val="lt1"/>
                          </a:solidFill>
                          <a:effectLst/>
                          <a:uFillTx/>
                          <a:latin typeface="Arial Narrow" panose="020B0606020202030204" pitchFamily="34" charset="0"/>
                          <a:ea typeface="+mn-ea"/>
                          <a:cs typeface="Arial" panose="020B0604020202020204" pitchFamily="34" charset="0"/>
                          <a:sym typeface="Gill Sans"/>
                        </a:rPr>
                        <a:t>Outcome</a:t>
                      </a:r>
                    </a:p>
                  </a:txBody>
                  <a:tcPr marL="121920" marR="121920" marT="60960" marB="60960" anchor="ctr">
                    <a:solidFill>
                      <a:srgbClr val="163A79"/>
                    </a:solidFill>
                  </a:tcPr>
                </a:tc>
                <a:tc>
                  <a:txBody>
                    <a:bodyPr/>
                    <a:lstStyle/>
                    <a:p>
                      <a:pPr algn="ctr"/>
                      <a:r>
                        <a:rPr lang="en-GB" sz="1500" b="1" i="0" u="none" strike="noStrike" cap="none" spc="0" baseline="0" dirty="0">
                          <a:ln>
                            <a:noFill/>
                          </a:ln>
                          <a:solidFill>
                            <a:schemeClr val="lt1"/>
                          </a:solidFill>
                          <a:effectLst/>
                          <a:uFillTx/>
                          <a:latin typeface="Arial Narrow" panose="020B0606020202030204" pitchFamily="34" charset="0"/>
                          <a:ea typeface="+mn-ea"/>
                          <a:cs typeface="Arial" panose="020B0604020202020204" pitchFamily="34" charset="0"/>
                          <a:sym typeface="Gill Sans"/>
                        </a:rPr>
                        <a:t>Tarlatamab 10 mg</a:t>
                      </a:r>
                    </a:p>
                    <a:p>
                      <a:pPr algn="ctr"/>
                      <a:r>
                        <a:rPr lang="en-GB" sz="1500" b="1" i="0" u="none" strike="noStrike" cap="none" spc="0" baseline="0" dirty="0">
                          <a:ln>
                            <a:noFill/>
                          </a:ln>
                          <a:solidFill>
                            <a:schemeClr val="lt1"/>
                          </a:solidFill>
                          <a:effectLst/>
                          <a:uFillTx/>
                          <a:latin typeface="Arial Narrow" panose="020B0606020202030204" pitchFamily="34" charset="0"/>
                          <a:ea typeface="+mn-ea"/>
                          <a:cs typeface="Arial" panose="020B0604020202020204" pitchFamily="34" charset="0"/>
                          <a:sym typeface="Gill Sans"/>
                        </a:rPr>
                        <a:t>(n = </a:t>
                      </a: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100</a:t>
                      </a:r>
                      <a:r>
                        <a:rPr lang="en-GB" sz="1500" b="1" i="0" u="none" strike="noStrike" cap="none" spc="0" baseline="0" dirty="0">
                          <a:ln>
                            <a:noFill/>
                          </a:ln>
                          <a:solidFill>
                            <a:schemeClr val="lt1"/>
                          </a:solidFill>
                          <a:effectLst/>
                          <a:uFillTx/>
                          <a:latin typeface="Arial Narrow" panose="020B0606020202030204" pitchFamily="34" charset="0"/>
                          <a:ea typeface="+mn-ea"/>
                          <a:cs typeface="Arial" panose="020B0604020202020204" pitchFamily="34" charset="0"/>
                          <a:sym typeface="Gill Sans"/>
                        </a:rPr>
                        <a:t>)</a:t>
                      </a:r>
                      <a:endParaRPr lang="en-US" sz="1500" dirty="0">
                        <a:solidFill>
                          <a:schemeClr val="bg1"/>
                        </a:solidFill>
                        <a:latin typeface="Arial Narrow" panose="020B0606020202030204" pitchFamily="34" charset="0"/>
                        <a:cs typeface="Arial" panose="020B0604020202020204" pitchFamily="34" charset="0"/>
                      </a:endParaRPr>
                    </a:p>
                  </a:txBody>
                  <a:tcPr marL="121920" marR="121920" marT="60960" marB="60960" anchor="ctr">
                    <a:solidFill>
                      <a:srgbClr val="163A79"/>
                    </a:solidFill>
                  </a:tcPr>
                </a:tc>
                <a:tc>
                  <a:txBody>
                    <a:bodyPr/>
                    <a:lstStyle/>
                    <a:p>
                      <a:pPr algn="ctr"/>
                      <a:r>
                        <a:rPr lang="en-GB" sz="1500" b="1" i="0" u="none" strike="noStrike" cap="none" spc="0" baseline="0" dirty="0">
                          <a:ln>
                            <a:noFill/>
                          </a:ln>
                          <a:solidFill>
                            <a:schemeClr val="lt1"/>
                          </a:solidFill>
                          <a:effectLst/>
                          <a:uFillTx/>
                          <a:latin typeface="Arial Narrow" panose="020B0606020202030204" pitchFamily="34" charset="0"/>
                          <a:ea typeface="+mn-ea"/>
                          <a:cs typeface="Arial" panose="020B0604020202020204" pitchFamily="34" charset="0"/>
                          <a:sym typeface="Gill Sans"/>
                        </a:rPr>
                        <a:t>Tarlatamab 100 mg</a:t>
                      </a:r>
                    </a:p>
                    <a:p>
                      <a:pPr algn="ctr"/>
                      <a:r>
                        <a:rPr lang="en-GB" sz="1500" b="1" i="0" u="none" strike="noStrike" cap="none" spc="0" baseline="0" dirty="0">
                          <a:ln>
                            <a:noFill/>
                          </a:ln>
                          <a:solidFill>
                            <a:schemeClr val="lt1"/>
                          </a:solidFill>
                          <a:effectLst/>
                          <a:uFillTx/>
                          <a:latin typeface="Arial Narrow" panose="020B0606020202030204" pitchFamily="34" charset="0"/>
                          <a:ea typeface="+mn-ea"/>
                          <a:cs typeface="Arial" panose="020B0604020202020204" pitchFamily="34" charset="0"/>
                          <a:sym typeface="Gill Sans"/>
                        </a:rPr>
                        <a:t>(n = </a:t>
                      </a:r>
                      <a:r>
                        <a:rPr lang="en-GB" sz="1500" b="1" i="0" u="none" strike="noStrike" cap="none" spc="0" baseline="0" dirty="0">
                          <a:ln>
                            <a:noFill/>
                          </a:ln>
                          <a:solidFill>
                            <a:schemeClr val="bg1"/>
                          </a:solidFill>
                          <a:effectLst/>
                          <a:uFillTx/>
                          <a:latin typeface="Arial Narrow" panose="020B0606020202030204" pitchFamily="34" charset="0"/>
                          <a:ea typeface="+mn-ea"/>
                          <a:cs typeface="Arial" panose="020B0604020202020204" pitchFamily="34" charset="0"/>
                          <a:sym typeface="Gill Sans"/>
                        </a:rPr>
                        <a:t>88)</a:t>
                      </a:r>
                      <a:endParaRPr lang="en-US" sz="1500" strike="sngStrike" dirty="0">
                        <a:solidFill>
                          <a:schemeClr val="bg1"/>
                        </a:solidFill>
                        <a:latin typeface="Arial Narrow" panose="020B0606020202030204" pitchFamily="34" charset="0"/>
                        <a:cs typeface="Arial" panose="020B0604020202020204" pitchFamily="34" charset="0"/>
                      </a:endParaRPr>
                    </a:p>
                  </a:txBody>
                  <a:tcPr marL="121920" marR="121920" marT="60960" marB="60960" anchor="ctr">
                    <a:solidFill>
                      <a:srgbClr val="163A79"/>
                    </a:solidFill>
                  </a:tcPr>
                </a:tc>
                <a:extLst>
                  <a:ext uri="{0D108BD9-81ED-4DB2-BD59-A6C34878D82A}">
                    <a16:rowId xmlns:a16="http://schemas.microsoft.com/office/drawing/2014/main" val="4025827116"/>
                  </a:ext>
                </a:extLst>
              </a:tr>
              <a:tr h="568960">
                <a:tc>
                  <a:txBody>
                    <a:bodyPr/>
                    <a:lstStyle/>
                    <a:p>
                      <a:pPr marL="91440" indent="0" algn="l">
                        <a:lnSpc>
                          <a:spcPct val="100000"/>
                        </a:lnSpc>
                      </a:pPr>
                      <a:r>
                        <a:rPr lang="en-US" sz="1500" b="1" dirty="0">
                          <a:solidFill>
                            <a:srgbClr val="163A79"/>
                          </a:solidFill>
                          <a:latin typeface="Arial Narrow" panose="020B0606020202030204" pitchFamily="34" charset="0"/>
                          <a:cs typeface="Arial" panose="020B0604020202020204" pitchFamily="34" charset="0"/>
                        </a:rPr>
                        <a:t>Objective response rate</a:t>
                      </a:r>
                      <a:r>
                        <a:rPr lang="en-US" sz="1500" dirty="0">
                          <a:solidFill>
                            <a:srgbClr val="163A79"/>
                          </a:solidFill>
                          <a:latin typeface="Arial Narrow" panose="020B0606020202030204" pitchFamily="34" charset="0"/>
                          <a:cs typeface="Arial" panose="020B0604020202020204" pitchFamily="34" charset="0"/>
                        </a:rPr>
                        <a:t>, n (%)</a:t>
                      </a:r>
                    </a:p>
                    <a:p>
                      <a:pPr marL="91440" indent="0" algn="l">
                        <a:lnSpc>
                          <a:spcPct val="100000"/>
                        </a:lnSpc>
                      </a:pPr>
                      <a:r>
                        <a:rPr lang="en-US" sz="1500" dirty="0">
                          <a:solidFill>
                            <a:srgbClr val="163A79"/>
                          </a:solidFill>
                          <a:latin typeface="Arial Narrow" panose="020B0606020202030204" pitchFamily="34" charset="0"/>
                          <a:cs typeface="Arial" panose="020B0604020202020204" pitchFamily="34" charset="0"/>
                        </a:rPr>
                        <a:t>(97.5% CI)</a:t>
                      </a:r>
                    </a:p>
                  </a:txBody>
                  <a:tcPr marL="121920" marR="121920" marT="60960" marB="60960" anchor="ctr">
                    <a:noFill/>
                  </a:tcPr>
                </a:tc>
                <a:tc>
                  <a:txBody>
                    <a:bodyPr/>
                    <a:lstStyle/>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40 (40.0)</a:t>
                      </a:r>
                    </a:p>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(29.1, 51.7)</a:t>
                      </a:r>
                    </a:p>
                  </a:txBody>
                  <a:tcPr marL="16933" marR="16933" marT="0" marB="0" anchor="ctr">
                    <a:noFill/>
                  </a:tcPr>
                </a:tc>
                <a:tc>
                  <a:txBody>
                    <a:bodyPr/>
                    <a:lstStyle/>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28 (31.8)</a:t>
                      </a:r>
                    </a:p>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(21.1, 44.1)</a:t>
                      </a:r>
                    </a:p>
                  </a:txBody>
                  <a:tcPr marL="16933" marR="16933" marT="0" marB="0" anchor="ctr">
                    <a:noFill/>
                  </a:tcPr>
                </a:tc>
                <a:extLst>
                  <a:ext uri="{0D108BD9-81ED-4DB2-BD59-A6C34878D82A}">
                    <a16:rowId xmlns:a16="http://schemas.microsoft.com/office/drawing/2014/main" val="3517285124"/>
                  </a:ext>
                </a:extLst>
              </a:tr>
              <a:tr h="345440">
                <a:tc>
                  <a:txBody>
                    <a:bodyPr/>
                    <a:lstStyle/>
                    <a:p>
                      <a:pPr marL="274320" indent="0" algn="l">
                        <a:lnSpc>
                          <a:spcPct val="100000"/>
                        </a:lnSpc>
                      </a:pPr>
                      <a:r>
                        <a:rPr lang="en-US" sz="1500" dirty="0">
                          <a:solidFill>
                            <a:srgbClr val="163A79"/>
                          </a:solidFill>
                          <a:latin typeface="Arial Narrow" panose="020B0606020202030204" pitchFamily="34" charset="0"/>
                          <a:cs typeface="Arial" panose="020B0604020202020204" pitchFamily="34" charset="0"/>
                        </a:rPr>
                        <a:t>Complete response</a:t>
                      </a:r>
                    </a:p>
                  </a:txBody>
                  <a:tcPr marL="121920" marR="121920" marT="60960" marB="60960" anchor="ctr">
                    <a:solidFill>
                      <a:srgbClr val="E5EEF5"/>
                    </a:solid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1 (1)</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solidFill>
                      <a:srgbClr val="E5EEF5"/>
                    </a:solid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7 (8)</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solidFill>
                      <a:srgbClr val="E5EEF5"/>
                    </a:solidFill>
                  </a:tcPr>
                </a:tc>
                <a:extLst>
                  <a:ext uri="{0D108BD9-81ED-4DB2-BD59-A6C34878D82A}">
                    <a16:rowId xmlns:a16="http://schemas.microsoft.com/office/drawing/2014/main" val="3481249141"/>
                  </a:ext>
                </a:extLst>
              </a:tr>
              <a:tr h="345440">
                <a:tc>
                  <a:txBody>
                    <a:bodyPr/>
                    <a:lstStyle/>
                    <a:p>
                      <a:pPr marL="274320" indent="0" algn="l">
                        <a:lnSpc>
                          <a:spcPct val="100000"/>
                        </a:lnSpc>
                      </a:pPr>
                      <a:r>
                        <a:rPr lang="en-US" sz="1500" dirty="0">
                          <a:solidFill>
                            <a:srgbClr val="163A79"/>
                          </a:solidFill>
                          <a:latin typeface="Arial Narrow" panose="020B0606020202030204" pitchFamily="34" charset="0"/>
                          <a:cs typeface="Arial" panose="020B0604020202020204" pitchFamily="34" charset="0"/>
                        </a:rPr>
                        <a:t>Partial response</a:t>
                      </a:r>
                    </a:p>
                  </a:txBody>
                  <a:tcPr marL="121920" marR="121920" marT="60960" marB="60960" anchor="ctr">
                    <a:no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39 (39)</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no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21 (24)</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noFill/>
                  </a:tcPr>
                </a:tc>
                <a:extLst>
                  <a:ext uri="{0D108BD9-81ED-4DB2-BD59-A6C34878D82A}">
                    <a16:rowId xmlns:a16="http://schemas.microsoft.com/office/drawing/2014/main" val="291148706"/>
                  </a:ext>
                </a:extLst>
              </a:tr>
              <a:tr h="345440">
                <a:tc>
                  <a:txBody>
                    <a:bodyPr/>
                    <a:lstStyle/>
                    <a:p>
                      <a:pPr marL="274320" indent="0" algn="l">
                        <a:lnSpc>
                          <a:spcPct val="100000"/>
                        </a:lnSpc>
                      </a:pPr>
                      <a:r>
                        <a:rPr lang="en-US" sz="1500" dirty="0">
                          <a:solidFill>
                            <a:srgbClr val="163A79"/>
                          </a:solidFill>
                          <a:latin typeface="Arial Narrow" panose="020B0606020202030204" pitchFamily="34" charset="0"/>
                          <a:cs typeface="Arial" panose="020B0604020202020204" pitchFamily="34" charset="0"/>
                        </a:rPr>
                        <a:t>Stable disease</a:t>
                      </a:r>
                    </a:p>
                  </a:txBody>
                  <a:tcPr marL="121920" marR="121920" marT="60960" marB="60960" anchor="ctr">
                    <a:solidFill>
                      <a:srgbClr val="E5EEF5"/>
                    </a:solid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30 (30)</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solidFill>
                      <a:srgbClr val="E5EEF5"/>
                    </a:solid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27 (31)</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solidFill>
                      <a:srgbClr val="E5EEF5"/>
                    </a:solidFill>
                  </a:tcPr>
                </a:tc>
                <a:extLst>
                  <a:ext uri="{0D108BD9-81ED-4DB2-BD59-A6C34878D82A}">
                    <a16:rowId xmlns:a16="http://schemas.microsoft.com/office/drawing/2014/main" val="363489925"/>
                  </a:ext>
                </a:extLst>
              </a:tr>
              <a:tr h="345440">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163A79"/>
                          </a:solidFill>
                          <a:latin typeface="Arial Narrow" panose="020B0606020202030204" pitchFamily="34" charset="0"/>
                          <a:cs typeface="Arial" panose="020B0604020202020204" pitchFamily="34" charset="0"/>
                        </a:rPr>
                        <a:t>Progressive disease</a:t>
                      </a:r>
                    </a:p>
                  </a:txBody>
                  <a:tcPr marL="121920" marR="121920" marT="60960" marB="60960" anchor="ctr">
                    <a:no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20 (20)</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no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13 (15)</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noFill/>
                  </a:tcPr>
                </a:tc>
                <a:extLst>
                  <a:ext uri="{0D108BD9-81ED-4DB2-BD59-A6C34878D82A}">
                    <a16:rowId xmlns:a16="http://schemas.microsoft.com/office/drawing/2014/main" val="723389883"/>
                  </a:ext>
                </a:extLst>
              </a:tr>
              <a:tr h="345440">
                <a:tc>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163A79"/>
                          </a:solidFill>
                          <a:latin typeface="Arial Narrow" panose="020B0606020202030204" pitchFamily="34" charset="0"/>
                          <a:cs typeface="Arial" panose="020B0604020202020204" pitchFamily="34" charset="0"/>
                        </a:rPr>
                        <a:t>Not evaluable / no post-baseline scan*</a:t>
                      </a:r>
                    </a:p>
                  </a:txBody>
                  <a:tcPr marL="121920" marR="121920" marT="60960" marB="60960" anchor="ctr">
                    <a:solidFill>
                      <a:srgbClr val="E5EEF5"/>
                    </a:solid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10 (10)</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solidFill>
                      <a:srgbClr val="E5EEF5"/>
                    </a:solidFill>
                  </a:tcPr>
                </a:tc>
                <a:tc>
                  <a:txBody>
                    <a:bodyPr/>
                    <a:lstStyle/>
                    <a:p>
                      <a:pPr marL="0" marR="0" algn="ctr">
                        <a:lnSpc>
                          <a:spcPct val="107000"/>
                        </a:lnSpc>
                        <a:spcBef>
                          <a:spcPts val="100"/>
                        </a:spcBef>
                        <a:spcAft>
                          <a:spcPts val="100"/>
                        </a:spcAft>
                      </a:pPr>
                      <a:r>
                        <a:rPr lang="en-US" sz="15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rPr>
                        <a:t>20 (23)</a:t>
                      </a:r>
                      <a:endParaRPr lang="en-US" sz="2100" dirty="0">
                        <a:solidFill>
                          <a:srgbClr val="163A79"/>
                        </a:solidFill>
                        <a:effectLst/>
                        <a:latin typeface="Arial Narrow" panose="020B0606020202030204" pitchFamily="34" charset="0"/>
                        <a:ea typeface="DengXian" panose="02010600030101010101" pitchFamily="2" charset="-122"/>
                        <a:cs typeface="Times New Roman" panose="02020603050405020304" pitchFamily="18" charset="0"/>
                      </a:endParaRPr>
                    </a:p>
                  </a:txBody>
                  <a:tcPr marL="16933" marR="16933" marT="0" marB="0" anchor="ctr">
                    <a:solidFill>
                      <a:srgbClr val="E5EEF5"/>
                    </a:solidFill>
                  </a:tcPr>
                </a:tc>
                <a:extLst>
                  <a:ext uri="{0D108BD9-81ED-4DB2-BD59-A6C34878D82A}">
                    <a16:rowId xmlns:a16="http://schemas.microsoft.com/office/drawing/2014/main" val="3028018437"/>
                  </a:ext>
                </a:extLst>
              </a:tr>
              <a:tr h="345440">
                <a:tc>
                  <a:txBody>
                    <a:bodyPr/>
                    <a:lstStyle/>
                    <a:p>
                      <a:pPr marL="91440" indent="0" algn="l">
                        <a:lnSpc>
                          <a:spcPct val="100000"/>
                        </a:lnSpc>
                      </a:pPr>
                      <a:r>
                        <a:rPr lang="en-US" sz="1500" b="0" strike="noStrike" dirty="0">
                          <a:solidFill>
                            <a:srgbClr val="163A79"/>
                          </a:solidFill>
                          <a:latin typeface="Arial Narrow" panose="020B0606020202030204" pitchFamily="34" charset="0"/>
                          <a:cs typeface="Arial" panose="020B0604020202020204" pitchFamily="34" charset="0"/>
                        </a:rPr>
                        <a:t>Observed duration of response ≥ 6 months, n/N (%)</a:t>
                      </a:r>
                    </a:p>
                  </a:txBody>
                  <a:tcPr marL="121920" marR="121920" marT="60960" marB="60960" anchor="ctr">
                    <a:noFill/>
                  </a:tcPr>
                </a:tc>
                <a:tc>
                  <a:txBody>
                    <a:bodyPr/>
                    <a:lstStyle/>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23/40 (58)</a:t>
                      </a:r>
                    </a:p>
                  </a:txBody>
                  <a:tcPr marL="16933" marR="16933" marT="0" marB="0" anchor="ctr">
                    <a:noFill/>
                  </a:tcPr>
                </a:tc>
                <a:tc>
                  <a:txBody>
                    <a:bodyPr/>
                    <a:lstStyle/>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17/28 (61)</a:t>
                      </a:r>
                    </a:p>
                  </a:txBody>
                  <a:tcPr marL="16933" marR="16933" marT="0" marB="0" anchor="ctr">
                    <a:noFill/>
                  </a:tcPr>
                </a:tc>
                <a:extLst>
                  <a:ext uri="{0D108BD9-81ED-4DB2-BD59-A6C34878D82A}">
                    <a16:rowId xmlns:a16="http://schemas.microsoft.com/office/drawing/2014/main" val="1913732211"/>
                  </a:ext>
                </a:extLst>
              </a:tr>
              <a:tr h="568960">
                <a:tc>
                  <a:txBody>
                    <a:bodyPr/>
                    <a:lstStyle/>
                    <a:p>
                      <a:pPr marL="91440" indent="0" algn="l">
                        <a:lnSpc>
                          <a:spcPct val="100000"/>
                        </a:lnSpc>
                      </a:pPr>
                      <a:r>
                        <a:rPr lang="en-US" sz="1500" b="1" dirty="0">
                          <a:solidFill>
                            <a:srgbClr val="163A79"/>
                          </a:solidFill>
                          <a:latin typeface="Arial Narrow" panose="020B0606020202030204" pitchFamily="34" charset="0"/>
                          <a:cs typeface="Arial" panose="020B0604020202020204" pitchFamily="34" charset="0"/>
                        </a:rPr>
                        <a:t>Disease control rate</a:t>
                      </a:r>
                      <a:r>
                        <a:rPr lang="en-US" sz="1500" b="0" dirty="0">
                          <a:solidFill>
                            <a:srgbClr val="163A79"/>
                          </a:solidFill>
                          <a:latin typeface="Arial Narrow" panose="020B0606020202030204" pitchFamily="34" charset="0"/>
                          <a:cs typeface="Arial" panose="020B0604020202020204" pitchFamily="34" charset="0"/>
                        </a:rPr>
                        <a:t>, n (%)</a:t>
                      </a:r>
                    </a:p>
                    <a:p>
                      <a:pPr marL="91440" indent="0" algn="l">
                        <a:lnSpc>
                          <a:spcPct val="100000"/>
                        </a:lnSpc>
                      </a:pPr>
                      <a:r>
                        <a:rPr lang="en-US" sz="1500" b="0" dirty="0">
                          <a:solidFill>
                            <a:srgbClr val="163A79"/>
                          </a:solidFill>
                          <a:latin typeface="Arial Narrow" panose="020B0606020202030204" pitchFamily="34" charset="0"/>
                          <a:cs typeface="Arial" panose="020B0604020202020204" pitchFamily="34" charset="0"/>
                        </a:rPr>
                        <a:t>(95% CI)</a:t>
                      </a:r>
                    </a:p>
                  </a:txBody>
                  <a:tcPr marL="121920" marR="121920" marT="60960" marB="60960" anchor="ctr">
                    <a:solidFill>
                      <a:srgbClr val="E5EEF5"/>
                    </a:solidFill>
                  </a:tcPr>
                </a:tc>
                <a:tc>
                  <a:txBody>
                    <a:bodyPr/>
                    <a:lstStyle/>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70 (70.0)</a:t>
                      </a:r>
                    </a:p>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(60.0, 78.8)</a:t>
                      </a:r>
                    </a:p>
                  </a:txBody>
                  <a:tcPr marL="16933" marR="16933" marT="0" marB="0" anchor="ctr">
                    <a:solidFill>
                      <a:srgbClr val="E5EEF5"/>
                    </a:solidFill>
                  </a:tcPr>
                </a:tc>
                <a:tc>
                  <a:txBody>
                    <a:bodyPr/>
                    <a:lstStyle/>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55 (62.5)</a:t>
                      </a:r>
                    </a:p>
                    <a:p>
                      <a:pPr marL="0" marR="0" algn="ctr">
                        <a:spcBef>
                          <a:spcPts val="100"/>
                        </a:spcBef>
                        <a:spcAft>
                          <a:spcPts val="100"/>
                        </a:spcAft>
                      </a:pPr>
                      <a:r>
                        <a:rPr lang="en-US" sz="1500" dirty="0">
                          <a:solidFill>
                            <a:srgbClr val="163A79"/>
                          </a:solidFill>
                          <a:effectLst/>
                          <a:latin typeface="Arial Narrow" panose="020B0606020202030204" pitchFamily="34" charset="0"/>
                          <a:ea typeface="Times New Roman" panose="02020603050405020304" pitchFamily="18" charset="0"/>
                          <a:cs typeface="Arial" panose="020B0604020202020204" pitchFamily="34" charset="0"/>
                        </a:rPr>
                        <a:t>(51.5, 72.6)</a:t>
                      </a:r>
                    </a:p>
                  </a:txBody>
                  <a:tcPr marL="16933" marR="16933" marT="0" marB="0" anchor="ctr">
                    <a:solidFill>
                      <a:srgbClr val="E5EEF5"/>
                    </a:solidFill>
                  </a:tcPr>
                </a:tc>
                <a:extLst>
                  <a:ext uri="{0D108BD9-81ED-4DB2-BD59-A6C34878D82A}">
                    <a16:rowId xmlns:a16="http://schemas.microsoft.com/office/drawing/2014/main" val="334025972"/>
                  </a:ext>
                </a:extLst>
              </a:tr>
            </a:tbl>
          </a:graphicData>
        </a:graphic>
      </p:graphicFrame>
      <p:graphicFrame>
        <p:nvGraphicFramePr>
          <p:cNvPr id="7" name="Table 6">
            <a:extLst>
              <a:ext uri="{FF2B5EF4-FFF2-40B4-BE49-F238E27FC236}">
                <a16:creationId xmlns:a16="http://schemas.microsoft.com/office/drawing/2014/main" id="{6D90188D-27FE-2B2D-2116-C3D8B0167539}"/>
              </a:ext>
            </a:extLst>
          </p:cNvPr>
          <p:cNvGraphicFramePr>
            <a:graphicFrameLocks noGrp="1"/>
          </p:cNvGraphicFramePr>
          <p:nvPr/>
        </p:nvGraphicFramePr>
        <p:xfrm>
          <a:off x="257809" y="5310404"/>
          <a:ext cx="11676380" cy="518160"/>
        </p:xfrm>
        <a:graphic>
          <a:graphicData uri="http://schemas.openxmlformats.org/drawingml/2006/table">
            <a:tbl>
              <a:tblPr firstRow="1" bandRow="1"/>
              <a:tblGrid>
                <a:gridCol w="11676380">
                  <a:extLst>
                    <a:ext uri="{9D8B030D-6E8A-4147-A177-3AD203B41FA5}">
                      <a16:colId xmlns:a16="http://schemas.microsoft.com/office/drawing/2014/main" val="113846626"/>
                    </a:ext>
                  </a:extLst>
                </a:gridCol>
              </a:tblGrid>
              <a:tr h="400302">
                <a:tc>
                  <a:txBody>
                    <a:bodyPr/>
                    <a:lstStyle>
                      <a:lvl1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1pPr>
                      <a:lvl2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2pPr>
                      <a:lvl3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3pPr>
                      <a:lvl4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4pPr>
                      <a:lvl5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5pPr>
                      <a:lvl6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6pPr>
                      <a:lvl7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7pPr>
                      <a:lvl8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8pPr>
                      <a:lvl9pPr marL="0" marR="0" indent="0" algn="r" defTabSz="914400" rtl="0" latinLnBrk="0">
                        <a:lnSpc>
                          <a:spcPct val="100000"/>
                        </a:lnSpc>
                        <a:spcBef>
                          <a:spcPts val="0"/>
                        </a:spcBef>
                        <a:spcAft>
                          <a:spcPts val="0"/>
                        </a:spcAft>
                        <a:buClrTx/>
                        <a:buSzTx/>
                        <a:buFontTx/>
                        <a:buNone/>
                        <a:tabLst/>
                        <a:defRPr sz="1200" b="1" i="0" u="none" strike="noStrike" cap="none" spc="0" baseline="0">
                          <a:ln>
                            <a:noFill/>
                          </a:ln>
                          <a:solidFill>
                            <a:schemeClr val="lt1"/>
                          </a:solidFill>
                          <a:uFillTx/>
                          <a:latin typeface="Arial" panose="020B0604020202020204"/>
                          <a:sym typeface="Gill Sans"/>
                        </a:defRPr>
                      </a:lvl9pPr>
                    </a:lstStyle>
                    <a:p>
                      <a:pPr marL="0" lvl="2" indent="0" algn="l">
                        <a:spcBef>
                          <a:spcPts val="0"/>
                        </a:spcBef>
                        <a:buFont typeface="Arial" panose="020B0604020202020204" pitchFamily="34" charset="0"/>
                        <a:buNone/>
                      </a:pPr>
                      <a:r>
                        <a:rPr lang="en-US" sz="1800" b="1" strike="noStrike" baseline="0" dirty="0">
                          <a:solidFill>
                            <a:srgbClr val="163A79"/>
                          </a:solidFill>
                          <a:latin typeface="Arial Narrow" panose="020B0606020202030204" pitchFamily="34" charset="0"/>
                        </a:rPr>
                        <a:t>Tarlatamab 10 mg demonstrated anti-tumor activity in heavily pre-treated SCLC with an objective response rate of 40%</a:t>
                      </a:r>
                    </a:p>
                  </a:txBody>
                  <a:tcPr marL="243840" marR="243840" marT="121920" marB="121920">
                    <a:lnL w="76200" cap="flat" cmpd="sng" algn="ctr">
                      <a:solidFill>
                        <a:srgbClr val="163A7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706111674"/>
                  </a:ext>
                </a:extLst>
              </a:tr>
            </a:tbl>
          </a:graphicData>
        </a:graphic>
      </p:graphicFrame>
      <p:sp>
        <p:nvSpPr>
          <p:cNvPr id="2" name="Rectangle 1">
            <a:extLst>
              <a:ext uri="{FF2B5EF4-FFF2-40B4-BE49-F238E27FC236}">
                <a16:creationId xmlns:a16="http://schemas.microsoft.com/office/drawing/2014/main" id="{FAAB27D0-8453-EB9E-DBE7-2742BCE2CF61}"/>
              </a:ext>
            </a:extLst>
          </p:cNvPr>
          <p:cNvSpPr/>
          <p:nvPr/>
        </p:nvSpPr>
        <p:spPr>
          <a:xfrm>
            <a:off x="792481" y="1842151"/>
            <a:ext cx="10607039" cy="5962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98BDF013-E6AB-1C08-08FB-4A150C70AF6A}"/>
              </a:ext>
            </a:extLst>
          </p:cNvPr>
          <p:cNvSpPr/>
          <p:nvPr/>
        </p:nvSpPr>
        <p:spPr>
          <a:xfrm>
            <a:off x="792479" y="4197566"/>
            <a:ext cx="10607039" cy="936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E617875A-E531-00F5-F636-22D79A30B6C0}"/>
              </a:ext>
            </a:extLst>
          </p:cNvPr>
          <p:cNvSpPr txBox="1"/>
          <p:nvPr/>
        </p:nvSpPr>
        <p:spPr>
          <a:xfrm>
            <a:off x="1009611" y="2943811"/>
            <a:ext cx="10070444" cy="1560435"/>
          </a:xfrm>
          <a:prstGeom prst="rect">
            <a:avLst/>
          </a:prstGeom>
          <a:solidFill>
            <a:schemeClr val="bg1"/>
          </a:solidFill>
          <a:ln w="38100">
            <a:solidFill>
              <a:srgbClr val="FF0000"/>
            </a:solid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highlight>
                  <a:srgbClr val="FFFFFF"/>
                </a:highlight>
                <a:uLnTx/>
                <a:uFillTx/>
                <a:latin typeface="Roboto Cn" panose="02000000000000000000" pitchFamily="2" charset="0"/>
                <a:ea typeface="+mn-ea"/>
                <a:cs typeface="+mn-cs"/>
              </a:rPr>
              <a:t>FDA grants accelerated approval to </a:t>
            </a:r>
            <a:r>
              <a:rPr kumimoji="0" lang="en-US" sz="3200" b="1" i="0" u="none" strike="noStrike" kern="1200" cap="none" spc="0" normalizeH="0" baseline="0" noProof="0" dirty="0" err="1">
                <a:ln>
                  <a:noFill/>
                </a:ln>
                <a:solidFill>
                  <a:srgbClr val="FF0000"/>
                </a:solidFill>
                <a:effectLst/>
                <a:highlight>
                  <a:srgbClr val="FFFFFF"/>
                </a:highlight>
                <a:uLnTx/>
                <a:uFillTx/>
                <a:latin typeface="Roboto Cn" panose="02000000000000000000" pitchFamily="2" charset="0"/>
                <a:ea typeface="+mn-ea"/>
                <a:cs typeface="+mn-cs"/>
              </a:rPr>
              <a:t>tarlatamab-dlle</a:t>
            </a:r>
            <a:r>
              <a:rPr kumimoji="0" lang="en-US" sz="3200" b="1" i="0" u="none" strike="noStrike" kern="1200" cap="none" spc="0" normalizeH="0" baseline="0" noProof="0" dirty="0">
                <a:ln>
                  <a:noFill/>
                </a:ln>
                <a:solidFill>
                  <a:srgbClr val="FF0000"/>
                </a:solidFill>
                <a:effectLst/>
                <a:highlight>
                  <a:srgbClr val="FFFFFF"/>
                </a:highlight>
                <a:uLnTx/>
                <a:uFillTx/>
                <a:latin typeface="Roboto Cn" panose="02000000000000000000" pitchFamily="2" charset="0"/>
                <a:ea typeface="+mn-ea"/>
                <a:cs typeface="+mn-cs"/>
              </a:rPr>
              <a:t> for extensive stage small cell lung cancer on </a:t>
            </a:r>
            <a:br>
              <a:rPr kumimoji="0" lang="en-US" sz="3200" b="1" i="0" u="none" strike="noStrike" kern="1200" cap="none" spc="0" normalizeH="0" baseline="0" noProof="0" dirty="0">
                <a:ln>
                  <a:noFill/>
                </a:ln>
                <a:solidFill>
                  <a:srgbClr val="FF0000"/>
                </a:solidFill>
                <a:effectLst/>
                <a:highlight>
                  <a:srgbClr val="FFFFFF"/>
                </a:highlight>
                <a:uLnTx/>
                <a:uFillTx/>
                <a:latin typeface="Roboto Cn" panose="02000000000000000000" pitchFamily="2" charset="0"/>
                <a:ea typeface="+mn-ea"/>
                <a:cs typeface="+mn-cs"/>
              </a:rPr>
            </a:br>
            <a:r>
              <a:rPr kumimoji="0" lang="en-US" sz="3200" b="1" i="0" u="none" strike="noStrike" kern="1200" cap="none" spc="0" normalizeH="0" baseline="0" noProof="0" dirty="0">
                <a:ln>
                  <a:noFill/>
                </a:ln>
                <a:solidFill>
                  <a:srgbClr val="FF0000"/>
                </a:solidFill>
                <a:effectLst/>
                <a:highlight>
                  <a:srgbClr val="FFFFFF"/>
                </a:highlight>
                <a:uLnTx/>
                <a:uFillTx/>
                <a:latin typeface="Roboto Cn" panose="02000000000000000000" pitchFamily="2" charset="0"/>
                <a:ea typeface="+mn-ea"/>
                <a:cs typeface="+mn-cs"/>
              </a:rPr>
              <a:t>May 16, 2024</a:t>
            </a:r>
          </a:p>
        </p:txBody>
      </p:sp>
      <p:sp>
        <p:nvSpPr>
          <p:cNvPr id="11" name="Text Placeholder 7">
            <a:extLst>
              <a:ext uri="{FF2B5EF4-FFF2-40B4-BE49-F238E27FC236}">
                <a16:creationId xmlns:a16="http://schemas.microsoft.com/office/drawing/2014/main" id="{8625F4E7-A004-400B-83C1-585E9CCC1FA2}"/>
              </a:ext>
            </a:extLst>
          </p:cNvPr>
          <p:cNvSpPr txBox="1">
            <a:spLocks/>
          </p:cNvSpPr>
          <p:nvPr/>
        </p:nvSpPr>
        <p:spPr>
          <a:xfrm>
            <a:off x="7772400" y="6617142"/>
            <a:ext cx="3939598" cy="24085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Ahn</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M-J et al. N Engl J Med 2023;389:2063-2075. </a:t>
            </a:r>
          </a:p>
        </p:txBody>
      </p:sp>
    </p:spTree>
    <p:extLst>
      <p:ext uri="{BB962C8B-B14F-4D97-AF65-F5344CB8AC3E}">
        <p14:creationId xmlns:p14="http://schemas.microsoft.com/office/powerpoint/2010/main" val="1667940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9758-51B0-1D6E-1A12-B26B1B38F20F}"/>
              </a:ext>
            </a:extLst>
          </p:cNvPr>
          <p:cNvSpPr>
            <a:spLocks noGrp="1"/>
          </p:cNvSpPr>
          <p:nvPr>
            <p:ph type="title"/>
          </p:nvPr>
        </p:nvSpPr>
        <p:spPr>
          <a:xfrm>
            <a:off x="581232" y="164123"/>
            <a:ext cx="10772568" cy="1055077"/>
          </a:xfrm>
        </p:spPr>
        <p:txBody>
          <a:bodyPr/>
          <a:lstStyle/>
          <a:p>
            <a:r>
              <a:rPr lang="en-US" b="1" dirty="0" err="1">
                <a:solidFill>
                  <a:srgbClr val="14467E"/>
                </a:solidFill>
                <a:latin typeface="Arial" panose="020B0604020202020204" pitchFamily="34" charset="0"/>
                <a:cs typeface="Arial" panose="020B0604020202020204" pitchFamily="34" charset="0"/>
              </a:rPr>
              <a:t>Tarlatamab</a:t>
            </a:r>
            <a:r>
              <a:rPr lang="en-US" b="1" dirty="0">
                <a:solidFill>
                  <a:srgbClr val="14467E"/>
                </a:solidFill>
                <a:latin typeface="Arial" panose="020B0604020202020204" pitchFamily="34" charset="0"/>
                <a:cs typeface="Arial" panose="020B0604020202020204" pitchFamily="34" charset="0"/>
              </a:rPr>
              <a:t>: </a:t>
            </a:r>
            <a:r>
              <a:rPr lang="en-US" b="1" dirty="0">
                <a:solidFill>
                  <a:srgbClr val="003767"/>
                </a:solidFill>
                <a:latin typeface="Arial" panose="020B0604020202020204" pitchFamily="34" charset="0"/>
                <a:cs typeface="Arial" panose="020B0604020202020204" pitchFamily="34" charset="0"/>
              </a:rPr>
              <a:t>Adverse Events</a:t>
            </a:r>
          </a:p>
        </p:txBody>
      </p:sp>
      <p:sp>
        <p:nvSpPr>
          <p:cNvPr id="5" name="Text Placeholder 7">
            <a:extLst>
              <a:ext uri="{FF2B5EF4-FFF2-40B4-BE49-F238E27FC236}">
                <a16:creationId xmlns:a16="http://schemas.microsoft.com/office/drawing/2014/main" id="{E2FDA67D-5B8D-796E-76CC-E2C00017ECE3}"/>
              </a:ext>
            </a:extLst>
          </p:cNvPr>
          <p:cNvSpPr txBox="1">
            <a:spLocks/>
          </p:cNvSpPr>
          <p:nvPr/>
        </p:nvSpPr>
        <p:spPr>
          <a:xfrm>
            <a:off x="7772400" y="6617142"/>
            <a:ext cx="3939598" cy="24085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panose="020B0604020202020204"/>
                <a:ea typeface="+mn-ea"/>
                <a:cs typeface="+mn-cs"/>
              </a:rPr>
              <a:t>Ahn</a:t>
            </a: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 M-J et al. N Engl J Med 2023;389:2063-2075. </a:t>
            </a:r>
          </a:p>
        </p:txBody>
      </p:sp>
      <p:pic>
        <p:nvPicPr>
          <p:cNvPr id="8" name="Content Placeholder 3" descr="Image">
            <a:extLst>
              <a:ext uri="{FF2B5EF4-FFF2-40B4-BE49-F238E27FC236}">
                <a16:creationId xmlns:a16="http://schemas.microsoft.com/office/drawing/2014/main" id="{131A4DBD-3A00-B132-4663-30C2BED6C4CC}"/>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b="48617"/>
          <a:stretch/>
        </p:blipFill>
        <p:spPr>
          <a:xfrm>
            <a:off x="7772400" y="3066925"/>
            <a:ext cx="4419600" cy="2983199"/>
          </a:xfrm>
          <a:prstGeom prst="rect">
            <a:avLst/>
          </a:prstGeom>
          <a:ln>
            <a:solidFill>
              <a:schemeClr val="tx1">
                <a:lumMod val="85000"/>
                <a:lumOff val="15000"/>
              </a:schemeClr>
            </a:solidFill>
          </a:ln>
        </p:spPr>
      </p:pic>
      <p:sp>
        <p:nvSpPr>
          <p:cNvPr id="6" name="TextBox 5">
            <a:extLst>
              <a:ext uri="{FF2B5EF4-FFF2-40B4-BE49-F238E27FC236}">
                <a16:creationId xmlns:a16="http://schemas.microsoft.com/office/drawing/2014/main" id="{1246788D-5463-CB9F-0E43-F443469D96C1}"/>
              </a:ext>
            </a:extLst>
          </p:cNvPr>
          <p:cNvSpPr txBox="1"/>
          <p:nvPr/>
        </p:nvSpPr>
        <p:spPr>
          <a:xfrm>
            <a:off x="373488" y="1027673"/>
            <a:ext cx="10772568" cy="563231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Cytokine-release syndrome (CRS) is a systemic inflammatory syndrome with sudden release of cytokines presenting as fever +/- hypotension or hypoxia</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Grade 1/2 CRS seen in 56% patients, Grade 3 CRS seen in 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Immune effector cell-associated neurotoxicity syndrome (ICANS) characterized by confusion, cognitive deficit, weakness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Grade 1/2 seen in 12% patients, no Grade 3 ICANS seen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Other side effects include dysgeusia, decreased appetite, nausea, neutropenia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CRS mostly managed with acetaminophen, IV hydration, steroids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Other interventions at 10 mg dose: </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Tocilizumab used in 5% patients (7/133)  </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Supplemental Oxygen in 8% pts (11/133)</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Vasopressor support in 1% pts (1/133)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ICANS managed with steroids, neuro consult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Most centers admit patients after C1D1, D8 treatment for 22-24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hrs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Need to be within one hour of hospital for subsequent doses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Need reliable patients and caregivers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64716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39B8D44-A6A5-D548-BA0D-A16AABE71CA4}"/>
              </a:ext>
            </a:extLst>
          </p:cNvPr>
          <p:cNvSpPr>
            <a:spLocks noGrp="1"/>
          </p:cNvSpPr>
          <p:nvPr>
            <p:ph type="ctrTitle"/>
          </p:nvPr>
        </p:nvSpPr>
        <p:spPr>
          <a:xfrm>
            <a:off x="344155" y="1385333"/>
            <a:ext cx="11241491" cy="576000"/>
          </a:xfrm>
        </p:spPr>
        <p:txBody>
          <a:bodyPr vert="horz" lIns="121920" tIns="60960" rIns="121920" bIns="60960" rtlCol="0" anchor="t">
            <a:noAutofit/>
          </a:bodyPr>
          <a:lstStyle/>
          <a:p>
            <a:r>
              <a:rPr lang="en-GB" sz="2400" b="0" cap="none" dirty="0">
                <a:solidFill>
                  <a:srgbClr val="000000"/>
                </a:solidFill>
                <a:ea typeface="MS PGothic"/>
              </a:rPr>
              <a:t>Cycle 1 Safety Profile</a:t>
            </a:r>
            <a:endParaRPr lang="en-GB" sz="2400" b="0" cap="none" baseline="30000" dirty="0">
              <a:solidFill>
                <a:srgbClr val="000000"/>
              </a:solidFill>
              <a:highlight>
                <a:srgbClr val="FFFF00"/>
              </a:highlight>
              <a:ea typeface="MS PGothic"/>
            </a:endParaRPr>
          </a:p>
        </p:txBody>
      </p:sp>
      <p:sp>
        <p:nvSpPr>
          <p:cNvPr id="7" name="Rectangle 1">
            <a:extLst>
              <a:ext uri="{FF2B5EF4-FFF2-40B4-BE49-F238E27FC236}">
                <a16:creationId xmlns:a16="http://schemas.microsoft.com/office/drawing/2014/main" id="{8D3A9CD9-4464-9F7B-C283-9F913181852B}"/>
              </a:ext>
            </a:extLst>
          </p:cNvPr>
          <p:cNvSpPr>
            <a:spLocks noChangeArrowheads="1"/>
          </p:cNvSpPr>
          <p:nvPr/>
        </p:nvSpPr>
        <p:spPr bwMode="auto">
          <a:xfrm>
            <a:off x="4785785" y="1388433"/>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b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br>
            <a:endPar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nvGrpSpPr>
          <p:cNvPr id="30" name="Group 29">
            <a:extLst>
              <a:ext uri="{FF2B5EF4-FFF2-40B4-BE49-F238E27FC236}">
                <a16:creationId xmlns:a16="http://schemas.microsoft.com/office/drawing/2014/main" id="{2FDBE871-7186-D001-1F4D-E365255D8445}"/>
              </a:ext>
            </a:extLst>
          </p:cNvPr>
          <p:cNvGrpSpPr/>
          <p:nvPr/>
        </p:nvGrpSpPr>
        <p:grpSpPr>
          <a:xfrm>
            <a:off x="3814773" y="1541298"/>
            <a:ext cx="4916049" cy="3666461"/>
            <a:chOff x="3137106" y="1068525"/>
            <a:chExt cx="3687037" cy="2749846"/>
          </a:xfrm>
        </p:grpSpPr>
        <p:graphicFrame>
          <p:nvGraphicFramePr>
            <p:cNvPr id="23" name="Chart 22">
              <a:extLst>
                <a:ext uri="{FF2B5EF4-FFF2-40B4-BE49-F238E27FC236}">
                  <a16:creationId xmlns:a16="http://schemas.microsoft.com/office/drawing/2014/main" id="{2F01CCA5-0F64-421D-ABEF-22075C382477}"/>
                </a:ext>
              </a:extLst>
            </p:cNvPr>
            <p:cNvGraphicFramePr>
              <a:graphicFrameLocks/>
            </p:cNvGraphicFramePr>
            <p:nvPr/>
          </p:nvGraphicFramePr>
          <p:xfrm>
            <a:off x="3137106" y="1068525"/>
            <a:ext cx="3687037" cy="274984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370C1CC-E3B1-B435-AD69-1590A2D1C997}"/>
                </a:ext>
              </a:extLst>
            </p:cNvPr>
            <p:cNvSpPr txBox="1"/>
            <p:nvPr/>
          </p:nvSpPr>
          <p:spPr>
            <a:xfrm>
              <a:off x="5494437" y="2450990"/>
              <a:ext cx="232275" cy="19240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40</a:t>
              </a:r>
              <a:endParaRPr kumimoji="0" lang="en-GB" sz="1400" b="0" i="0" u="none" strike="noStrike" kern="1200" cap="none" spc="0" normalizeH="0" baseline="0" noProof="0">
                <a:ln>
                  <a:noFill/>
                </a:ln>
                <a:solidFill>
                  <a:srgbClr val="1E325F"/>
                </a:solidFill>
                <a:effectLst/>
                <a:uLnTx/>
                <a:uFillTx/>
                <a:latin typeface="Arial Narrow"/>
                <a:ea typeface="MS PGothic" panose="020B0600070205080204" pitchFamily="34" charset="-128"/>
                <a:cs typeface="Arial Narrow"/>
              </a:endParaRPr>
            </a:p>
          </p:txBody>
        </p:sp>
        <p:sp>
          <p:nvSpPr>
            <p:cNvPr id="10" name="TextBox 9">
              <a:extLst>
                <a:ext uri="{FF2B5EF4-FFF2-40B4-BE49-F238E27FC236}">
                  <a16:creationId xmlns:a16="http://schemas.microsoft.com/office/drawing/2014/main" id="{D519AEBA-00D0-DDA2-EC90-4D9A754FDABF}"/>
                </a:ext>
              </a:extLst>
            </p:cNvPr>
            <p:cNvSpPr txBox="1"/>
            <p:nvPr/>
          </p:nvSpPr>
          <p:spPr>
            <a:xfrm>
              <a:off x="6120970" y="2586456"/>
              <a:ext cx="232275" cy="19240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Arial Narrow"/>
                </a:rPr>
                <a:t>33</a:t>
              </a:r>
              <a:endParaRPr kumimoji="0" lang="en-GB" sz="14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Arial Narrow"/>
              </a:endParaRPr>
            </a:p>
          </p:txBody>
        </p:sp>
        <p:sp>
          <p:nvSpPr>
            <p:cNvPr id="24" name="TextBox 23">
              <a:extLst>
                <a:ext uri="{FF2B5EF4-FFF2-40B4-BE49-F238E27FC236}">
                  <a16:creationId xmlns:a16="http://schemas.microsoft.com/office/drawing/2014/main" id="{31062EE3-E14E-678B-8E70-2AAC3203B043}"/>
                </a:ext>
              </a:extLst>
            </p:cNvPr>
            <p:cNvSpPr txBox="1"/>
            <p:nvPr/>
          </p:nvSpPr>
          <p:spPr>
            <a:xfrm>
              <a:off x="5948695" y="3009793"/>
              <a:ext cx="232275" cy="19240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1E325F"/>
                  </a:solidFill>
                  <a:effectLst/>
                  <a:uLnTx/>
                  <a:uFillTx/>
                  <a:latin typeface="Arial Narrow"/>
                  <a:ea typeface="+mn-ea"/>
                  <a:cs typeface="Arial Narrow"/>
                </a:rPr>
                <a:t>10</a:t>
              </a:r>
              <a:endParaRPr kumimoji="0" lang="en-GB" sz="1400" b="0" i="0" u="none" strike="noStrike" kern="1200" cap="none" spc="0" normalizeH="0" baseline="0" noProof="0" dirty="0">
                <a:ln>
                  <a:noFill/>
                </a:ln>
                <a:solidFill>
                  <a:srgbClr val="1E325F"/>
                </a:solidFill>
                <a:effectLst/>
                <a:uLnTx/>
                <a:uFillTx/>
                <a:latin typeface="Arial Narrow"/>
                <a:ea typeface="+mn-ea"/>
                <a:cs typeface="Arial Narrow"/>
              </a:endParaRPr>
            </a:p>
          </p:txBody>
        </p:sp>
        <p:sp>
          <p:nvSpPr>
            <p:cNvPr id="25" name="TextBox 24">
              <a:extLst>
                <a:ext uri="{FF2B5EF4-FFF2-40B4-BE49-F238E27FC236}">
                  <a16:creationId xmlns:a16="http://schemas.microsoft.com/office/drawing/2014/main" id="{349193DF-A339-D55C-BC69-950857E0E827}"/>
                </a:ext>
              </a:extLst>
            </p:cNvPr>
            <p:cNvSpPr txBox="1"/>
            <p:nvPr/>
          </p:nvSpPr>
          <p:spPr>
            <a:xfrm>
              <a:off x="4065039" y="1460387"/>
              <a:ext cx="232275" cy="19240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1E325F"/>
                  </a:solidFill>
                  <a:effectLst/>
                  <a:uLnTx/>
                  <a:uFillTx/>
                  <a:latin typeface="Arial Narrow"/>
                  <a:ea typeface="+mn-ea"/>
                  <a:cs typeface="Arial Narrow"/>
                </a:rPr>
                <a:t>93</a:t>
              </a:r>
              <a:endParaRPr kumimoji="0" lang="en-GB" sz="1400" b="0" i="0" u="none" strike="noStrike" kern="1200" cap="none" spc="0" normalizeH="0" baseline="0" noProof="0" dirty="0">
                <a:ln>
                  <a:noFill/>
                </a:ln>
                <a:solidFill>
                  <a:srgbClr val="1E325F"/>
                </a:solidFill>
                <a:effectLst/>
                <a:uLnTx/>
                <a:uFillTx/>
                <a:latin typeface="Arial Narrow"/>
                <a:ea typeface="+mn-ea"/>
                <a:cs typeface="Arial Narrow"/>
              </a:endParaRPr>
            </a:p>
          </p:txBody>
        </p:sp>
        <p:sp>
          <p:nvSpPr>
            <p:cNvPr id="26" name="TextBox 25">
              <a:extLst>
                <a:ext uri="{FF2B5EF4-FFF2-40B4-BE49-F238E27FC236}">
                  <a16:creationId xmlns:a16="http://schemas.microsoft.com/office/drawing/2014/main" id="{E5DD9B0F-F93E-6FBE-FB6B-CB58F43F97AA}"/>
                </a:ext>
              </a:extLst>
            </p:cNvPr>
            <p:cNvSpPr txBox="1"/>
            <p:nvPr/>
          </p:nvSpPr>
          <p:spPr>
            <a:xfrm>
              <a:off x="4239896" y="1316455"/>
              <a:ext cx="279164" cy="19240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100</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27" name="TextBox 26">
              <a:extLst>
                <a:ext uri="{FF2B5EF4-FFF2-40B4-BE49-F238E27FC236}">
                  <a16:creationId xmlns:a16="http://schemas.microsoft.com/office/drawing/2014/main" id="{6F1D6FE1-041A-8535-CB6B-4E757D30DFCF}"/>
                </a:ext>
              </a:extLst>
            </p:cNvPr>
            <p:cNvSpPr txBox="1"/>
            <p:nvPr/>
          </p:nvSpPr>
          <p:spPr>
            <a:xfrm>
              <a:off x="4688632" y="2569521"/>
              <a:ext cx="232275" cy="19240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1E325F"/>
                  </a:solidFill>
                  <a:effectLst/>
                  <a:uLnTx/>
                  <a:uFillTx/>
                  <a:latin typeface="Arial Narrow"/>
                  <a:ea typeface="+mn-ea"/>
                  <a:cs typeface="Arial Narrow"/>
                </a:rPr>
                <a:t>30</a:t>
              </a:r>
              <a:endParaRPr kumimoji="0" lang="en-GB" sz="1400" b="0" i="0" u="none" strike="noStrike" kern="1200" cap="none" spc="0" normalizeH="0" baseline="0" noProof="0" dirty="0">
                <a:ln>
                  <a:noFill/>
                </a:ln>
                <a:solidFill>
                  <a:srgbClr val="1E325F"/>
                </a:solidFill>
                <a:effectLst/>
                <a:uLnTx/>
                <a:uFillTx/>
                <a:latin typeface="Arial Narrow"/>
                <a:ea typeface="+mn-ea"/>
                <a:cs typeface="Arial Narrow"/>
              </a:endParaRPr>
            </a:p>
          </p:txBody>
        </p:sp>
        <p:sp>
          <p:nvSpPr>
            <p:cNvPr id="28" name="TextBox 27">
              <a:extLst>
                <a:ext uri="{FF2B5EF4-FFF2-40B4-BE49-F238E27FC236}">
                  <a16:creationId xmlns:a16="http://schemas.microsoft.com/office/drawing/2014/main" id="{C80AA5C8-1C8B-976E-19AB-326ADC3E6727}"/>
                </a:ext>
              </a:extLst>
            </p:cNvPr>
            <p:cNvSpPr txBox="1"/>
            <p:nvPr/>
          </p:nvSpPr>
          <p:spPr>
            <a:xfrm>
              <a:off x="4874900" y="2679586"/>
              <a:ext cx="232275" cy="19240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28</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29" name="TextBox 28">
              <a:extLst>
                <a:ext uri="{FF2B5EF4-FFF2-40B4-BE49-F238E27FC236}">
                  <a16:creationId xmlns:a16="http://schemas.microsoft.com/office/drawing/2014/main" id="{B1F845BB-9D69-066E-BFF6-2CF319973D13}"/>
                </a:ext>
              </a:extLst>
            </p:cNvPr>
            <p:cNvSpPr txBox="1"/>
            <p:nvPr/>
          </p:nvSpPr>
          <p:spPr>
            <a:xfrm>
              <a:off x="5322156" y="2256256"/>
              <a:ext cx="232275" cy="19240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Arial Narrow"/>
                </a:rPr>
                <a:t>50</a:t>
              </a:r>
              <a:endParaRPr kumimoji="0" lang="en-GB" sz="1400" b="0" i="0" u="none" strike="noStrike" kern="1200" cap="none" spc="0" normalizeH="0" baseline="0" noProof="0" dirty="0">
                <a:ln>
                  <a:noFill/>
                </a:ln>
                <a:solidFill>
                  <a:srgbClr val="1E325F"/>
                </a:solidFill>
                <a:effectLst/>
                <a:uLnTx/>
                <a:uFillTx/>
                <a:latin typeface="Arial Narrow"/>
                <a:ea typeface="MS PGothic" panose="020B0600070205080204" pitchFamily="34" charset="-128"/>
                <a:cs typeface="Arial Narrow"/>
              </a:endParaRPr>
            </a:p>
          </p:txBody>
        </p:sp>
      </p:grpSp>
      <p:sp>
        <p:nvSpPr>
          <p:cNvPr id="32" name="TextBox 31">
            <a:extLst>
              <a:ext uri="{FF2B5EF4-FFF2-40B4-BE49-F238E27FC236}">
                <a16:creationId xmlns:a16="http://schemas.microsoft.com/office/drawing/2014/main" id="{400100D2-E4E7-0E9E-0B8B-E1652935481E}"/>
              </a:ext>
            </a:extLst>
          </p:cNvPr>
          <p:cNvSpPr txBox="1"/>
          <p:nvPr/>
        </p:nvSpPr>
        <p:spPr>
          <a:xfrm>
            <a:off x="9123832" y="1643216"/>
            <a:ext cx="2724013" cy="605422"/>
          </a:xfrm>
          <a:prstGeom prst="rect">
            <a:avLst/>
          </a:prstGeom>
          <a:noFill/>
        </p:spPr>
        <p:txBody>
          <a:bodyPr wrap="square">
            <a:spAutoFit/>
          </a:bodyPr>
          <a:lstStyle/>
          <a:p>
            <a:pPr marL="0" marR="0" lvl="0" indent="0" algn="ctr" defTabSz="609585" rtl="0" eaLnBrk="0" fontAlgn="base" latinLnBrk="0" hangingPunct="0">
              <a:lnSpc>
                <a:spcPct val="100000"/>
              </a:lnSpc>
              <a:spcBef>
                <a:spcPts val="0"/>
              </a:spcBef>
              <a:spcAft>
                <a:spcPts val="2400"/>
              </a:spcAft>
              <a:buClrTx/>
              <a:buSzTx/>
              <a:buFontTx/>
              <a:buNone/>
              <a:tabLst/>
              <a:defRPr/>
            </a:pPr>
            <a:r>
              <a:rPr kumimoji="0" lang="en-GB" sz="1667" b="1" i="0" u="none" strike="noStrike" kern="1200" cap="none" spc="0" normalizeH="0" baseline="0" noProof="0">
                <a:ln>
                  <a:noFill/>
                </a:ln>
                <a:solidFill>
                  <a:srgbClr val="000000"/>
                </a:solidFill>
                <a:effectLst/>
                <a:uLnTx/>
                <a:uFillTx/>
                <a:latin typeface="Arial" panose="020B0604020202020204"/>
                <a:ea typeface="+mn-ea"/>
                <a:cs typeface="+mn-cs"/>
              </a:rPr>
              <a:t>Hospitalizations due to AEs</a:t>
            </a:r>
          </a:p>
        </p:txBody>
      </p:sp>
      <p:cxnSp>
        <p:nvCxnSpPr>
          <p:cNvPr id="33" name="Straight Arrow Connector 32">
            <a:extLst>
              <a:ext uri="{FF2B5EF4-FFF2-40B4-BE49-F238E27FC236}">
                <a16:creationId xmlns:a16="http://schemas.microsoft.com/office/drawing/2014/main" id="{E60A45B7-C637-B6B7-E634-832D4F5D4662}"/>
              </a:ext>
            </a:extLst>
          </p:cNvPr>
          <p:cNvCxnSpPr>
            <a:cxnSpLocks/>
          </p:cNvCxnSpPr>
          <p:nvPr/>
        </p:nvCxnSpPr>
        <p:spPr>
          <a:xfrm flipV="1">
            <a:off x="8726323" y="1678409"/>
            <a:ext cx="0" cy="3447273"/>
          </a:xfrm>
          <a:prstGeom prst="straightConnector1">
            <a:avLst/>
          </a:prstGeom>
          <a:ln w="19050">
            <a:solidFill>
              <a:srgbClr val="A5A5A5">
                <a:alpha val="55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31" name="Chart 30">
            <a:extLst>
              <a:ext uri="{FF2B5EF4-FFF2-40B4-BE49-F238E27FC236}">
                <a16:creationId xmlns:a16="http://schemas.microsoft.com/office/drawing/2014/main" id="{9A9D423D-13B9-4607-E187-D39B335779AC}"/>
              </a:ext>
            </a:extLst>
          </p:cNvPr>
          <p:cNvGraphicFramePr/>
          <p:nvPr/>
        </p:nvGraphicFramePr>
        <p:xfrm>
          <a:off x="8848772" y="1843975"/>
          <a:ext cx="2855225" cy="34625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2CE01B74-96A1-480A-8A23-B7791017C5DF}"/>
              </a:ext>
            </a:extLst>
          </p:cNvPr>
          <p:cNvGraphicFramePr>
            <a:graphicFrameLocks/>
          </p:cNvGraphicFramePr>
          <p:nvPr/>
        </p:nvGraphicFramePr>
        <p:xfrm>
          <a:off x="531094" y="1590508"/>
          <a:ext cx="4303919" cy="3666461"/>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671AD750-70B1-23DA-1622-C29BB9B196D7}"/>
              </a:ext>
            </a:extLst>
          </p:cNvPr>
          <p:cNvSpPr txBox="1"/>
          <p:nvPr/>
        </p:nvSpPr>
        <p:spPr>
          <a:xfrm>
            <a:off x="1193026" y="1973478"/>
            <a:ext cx="309700"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97</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12" name="TextBox 11">
            <a:extLst>
              <a:ext uri="{FF2B5EF4-FFF2-40B4-BE49-F238E27FC236}">
                <a16:creationId xmlns:a16="http://schemas.microsoft.com/office/drawing/2014/main" id="{DE1C13B7-2F1C-CF3D-B5B6-5BBAE339A723}"/>
              </a:ext>
            </a:extLst>
          </p:cNvPr>
          <p:cNvSpPr txBox="1"/>
          <p:nvPr/>
        </p:nvSpPr>
        <p:spPr>
          <a:xfrm>
            <a:off x="1402679" y="1860588"/>
            <a:ext cx="432171"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100</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15" name="TextBox 14">
            <a:extLst>
              <a:ext uri="{FF2B5EF4-FFF2-40B4-BE49-F238E27FC236}">
                <a16:creationId xmlns:a16="http://schemas.microsoft.com/office/drawing/2014/main" id="{9DE9EF4A-B415-958F-9E0F-631EAC36821E}"/>
              </a:ext>
            </a:extLst>
          </p:cNvPr>
          <p:cNvSpPr txBox="1"/>
          <p:nvPr/>
        </p:nvSpPr>
        <p:spPr>
          <a:xfrm>
            <a:off x="1992928" y="3542634"/>
            <a:ext cx="309700"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33</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17" name="TextBox 16">
            <a:extLst>
              <a:ext uri="{FF2B5EF4-FFF2-40B4-BE49-F238E27FC236}">
                <a16:creationId xmlns:a16="http://schemas.microsoft.com/office/drawing/2014/main" id="{91D317F4-87A9-09AF-6CA2-3CF9A7287198}"/>
              </a:ext>
            </a:extLst>
          </p:cNvPr>
          <p:cNvSpPr txBox="1"/>
          <p:nvPr/>
        </p:nvSpPr>
        <p:spPr>
          <a:xfrm>
            <a:off x="2212258" y="3949035"/>
            <a:ext cx="309700"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17</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18" name="TextBox 17">
            <a:extLst>
              <a:ext uri="{FF2B5EF4-FFF2-40B4-BE49-F238E27FC236}">
                <a16:creationId xmlns:a16="http://schemas.microsoft.com/office/drawing/2014/main" id="{CDABA0EF-07B6-7A65-29CA-5B478280654D}"/>
              </a:ext>
            </a:extLst>
          </p:cNvPr>
          <p:cNvSpPr txBox="1"/>
          <p:nvPr/>
        </p:nvSpPr>
        <p:spPr>
          <a:xfrm>
            <a:off x="2812173" y="3215252"/>
            <a:ext cx="370187" cy="25654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47</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19" name="TextBox 18">
            <a:extLst>
              <a:ext uri="{FF2B5EF4-FFF2-40B4-BE49-F238E27FC236}">
                <a16:creationId xmlns:a16="http://schemas.microsoft.com/office/drawing/2014/main" id="{6BADD112-FB17-515F-CF39-44A13D0E690D}"/>
              </a:ext>
            </a:extLst>
          </p:cNvPr>
          <p:cNvSpPr txBox="1"/>
          <p:nvPr/>
        </p:nvSpPr>
        <p:spPr>
          <a:xfrm>
            <a:off x="3033116" y="3689390"/>
            <a:ext cx="309700"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28</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20" name="TextBox 19">
            <a:extLst>
              <a:ext uri="{FF2B5EF4-FFF2-40B4-BE49-F238E27FC236}">
                <a16:creationId xmlns:a16="http://schemas.microsoft.com/office/drawing/2014/main" id="{08EFCB05-C760-F522-4048-AA752F3C3AED}"/>
              </a:ext>
            </a:extLst>
          </p:cNvPr>
          <p:cNvSpPr txBox="1"/>
          <p:nvPr/>
        </p:nvSpPr>
        <p:spPr>
          <a:xfrm>
            <a:off x="3841075" y="3881298"/>
            <a:ext cx="309700"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S PGothic" panose="020B0600070205080204" pitchFamily="34" charset="-128"/>
                <a:cs typeface="Arial Narrow"/>
              </a:rPr>
              <a:t>20</a:t>
            </a:r>
            <a:endParaRPr kumimoji="0" lang="en-GB" sz="1400" b="0" i="0" u="none" strike="noStrike" kern="1200" cap="none" spc="0" normalizeH="0" baseline="0" noProof="0">
              <a:ln>
                <a:noFill/>
              </a:ln>
              <a:solidFill>
                <a:srgbClr val="1E325F"/>
              </a:solidFill>
              <a:effectLst/>
              <a:uLnTx/>
              <a:uFillTx/>
              <a:latin typeface="Arial Narrow"/>
              <a:ea typeface="MS PGothic" panose="020B0600070205080204" pitchFamily="34" charset="-128"/>
              <a:cs typeface="Arial Narrow"/>
            </a:endParaRPr>
          </a:p>
        </p:txBody>
      </p:sp>
      <p:sp>
        <p:nvSpPr>
          <p:cNvPr id="21" name="TextBox 20">
            <a:extLst>
              <a:ext uri="{FF2B5EF4-FFF2-40B4-BE49-F238E27FC236}">
                <a16:creationId xmlns:a16="http://schemas.microsoft.com/office/drawing/2014/main" id="{1EBD7197-3399-C8AB-C4BB-8E53365D9982}"/>
              </a:ext>
            </a:extLst>
          </p:cNvPr>
          <p:cNvSpPr txBox="1"/>
          <p:nvPr/>
        </p:nvSpPr>
        <p:spPr>
          <a:xfrm>
            <a:off x="3860431" y="2989478"/>
            <a:ext cx="309700"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55</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4" name="TextBox 3">
            <a:extLst>
              <a:ext uri="{FF2B5EF4-FFF2-40B4-BE49-F238E27FC236}">
                <a16:creationId xmlns:a16="http://schemas.microsoft.com/office/drawing/2014/main" id="{8B49468E-C73F-8DEA-D844-76C7493FDB05}"/>
              </a:ext>
            </a:extLst>
          </p:cNvPr>
          <p:cNvSpPr txBox="1"/>
          <p:nvPr/>
        </p:nvSpPr>
        <p:spPr>
          <a:xfrm>
            <a:off x="488003" y="5059312"/>
            <a:ext cx="8240925" cy="954300"/>
          </a:xfrm>
          <a:prstGeom prst="rect">
            <a:avLst/>
          </a:prstGeom>
          <a:noFill/>
        </p:spPr>
        <p:txBody>
          <a:bodyPr wrap="square">
            <a:spAutoFit/>
          </a:bodyPr>
          <a:lstStyle/>
          <a:p>
            <a:pPr marL="0" marR="0" lvl="0" indent="0" algn="l" defTabSz="609585" rtl="0" eaLnBrk="0" fontAlgn="base" latinLnBrk="0" hangingPunct="0">
              <a:lnSpc>
                <a:spcPct val="100000"/>
              </a:lnSpc>
              <a:spcBef>
                <a:spcPts val="0"/>
              </a:spcBef>
              <a:spcAft>
                <a:spcPts val="80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a:ea typeface="+mn-ea"/>
                <a:cs typeface="+mn-cs"/>
              </a:rPr>
              <a:t>The most common TRAEs (≥ 20% either group) within 24 hours post tarlatamab administration on cycle 1 day 1 or cycle 1 day 8 were CRS, nausea, and asthenia. </a:t>
            </a:r>
            <a:endParaRPr kumimoji="0" lang="en-GB" sz="1867"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C03273A0-6093-671F-CF9D-8700695A1101}"/>
              </a:ext>
            </a:extLst>
          </p:cNvPr>
          <p:cNvSpPr txBox="1"/>
          <p:nvPr/>
        </p:nvSpPr>
        <p:spPr>
          <a:xfrm>
            <a:off x="3604012" y="3892590"/>
            <a:ext cx="309700"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1E325F"/>
                </a:solidFill>
                <a:effectLst/>
                <a:uLnTx/>
                <a:uFillTx/>
                <a:latin typeface="Arial Narrow"/>
                <a:ea typeface="+mn-ea"/>
                <a:cs typeface="Arial Narrow"/>
              </a:rPr>
              <a:t>20</a:t>
            </a:r>
            <a:endParaRPr kumimoji="0" lang="en-GB" sz="1400" b="0" i="0" u="none" strike="noStrike" kern="1200" cap="none" spc="0" normalizeH="0" baseline="0" noProof="0">
              <a:ln>
                <a:noFill/>
              </a:ln>
              <a:solidFill>
                <a:srgbClr val="1E325F"/>
              </a:solidFill>
              <a:effectLst/>
              <a:uLnTx/>
              <a:uFillTx/>
              <a:latin typeface="Arial Narrow"/>
              <a:ea typeface="+mn-ea"/>
              <a:cs typeface="Arial Narrow"/>
            </a:endParaRPr>
          </a:p>
        </p:txBody>
      </p:sp>
      <p:sp>
        <p:nvSpPr>
          <p:cNvPr id="2" name="Titre 2">
            <a:extLst>
              <a:ext uri="{FF2B5EF4-FFF2-40B4-BE49-F238E27FC236}">
                <a16:creationId xmlns:a16="http://schemas.microsoft.com/office/drawing/2014/main" id="{E7AB1564-AE91-632C-9BFB-44ABF55C00DA}"/>
              </a:ext>
            </a:extLst>
          </p:cNvPr>
          <p:cNvSpPr txBox="1">
            <a:spLocks/>
          </p:cNvSpPr>
          <p:nvPr/>
        </p:nvSpPr>
        <p:spPr>
          <a:xfrm>
            <a:off x="125128" y="258419"/>
            <a:ext cx="11829449" cy="576000"/>
          </a:xfrm>
          <a:prstGeom prst="rect">
            <a:avLst/>
          </a:prstGeom>
        </p:spPr>
        <p:txBody>
          <a:bodyPr vert="horz" lIns="121920" tIns="60960" rIns="121920" bIns="60960" rtlCol="0" anchor="t">
            <a:noAutofit/>
          </a:bodyPr>
          <a:lstStyle>
            <a:lvl1pPr algn="l" defTabSz="914400" rtl="0" eaLnBrk="1" latinLnBrk="0" hangingPunct="1">
              <a:lnSpc>
                <a:spcPct val="80000"/>
              </a:lnSpc>
              <a:spcBef>
                <a:spcPct val="0"/>
              </a:spcBef>
              <a:buNone/>
              <a:defRPr sz="3733" b="1" i="0" kern="1200" cap="all">
                <a:solidFill>
                  <a:srgbClr val="3F466D"/>
                </a:solidFill>
                <a:latin typeface="+mn-lt"/>
                <a:ea typeface="+mj-ea"/>
                <a:cs typeface="Arial Narrow"/>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a:noFill/>
                </a:ln>
                <a:solidFill>
                  <a:srgbClr val="000000"/>
                </a:solidFill>
                <a:effectLst/>
                <a:uLnTx/>
                <a:uFillTx/>
                <a:latin typeface="Arial" panose="020B0604020202020204"/>
                <a:ea typeface="MS PGothic"/>
                <a:cs typeface="Arial Narrow"/>
              </a:rPr>
              <a:t>Looking Forward: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400" b="1" i="0" u="none" strike="noStrike" kern="1200" cap="none" spc="0" normalizeH="0" baseline="0" noProof="0" dirty="0">
                <a:ln>
                  <a:noFill/>
                </a:ln>
                <a:solidFill>
                  <a:srgbClr val="000000"/>
                </a:solidFill>
                <a:effectLst/>
                <a:uLnTx/>
                <a:uFillTx/>
                <a:latin typeface="Arial" panose="020B0604020202020204"/>
                <a:ea typeface="MS PGothic"/>
                <a:cs typeface="Arial Narrow"/>
              </a:rPr>
              <a:t>6-8h Outpatient vs 48h Inpatient Monitoring </a:t>
            </a:r>
            <a:endParaRPr kumimoji="0" lang="en-GB" sz="3400" b="0" i="0" u="none" strike="noStrike" kern="1200" cap="none" spc="0" normalizeH="0" baseline="30000" noProof="0" dirty="0">
              <a:ln>
                <a:noFill/>
              </a:ln>
              <a:solidFill>
                <a:srgbClr val="000000"/>
              </a:solidFill>
              <a:effectLst/>
              <a:highlight>
                <a:srgbClr val="FFFF00"/>
              </a:highlight>
              <a:uLnTx/>
              <a:uFillTx/>
              <a:latin typeface="Arial" panose="020B0604020202020204"/>
              <a:ea typeface="MS PGothic"/>
              <a:cs typeface="Arial Narrow"/>
            </a:endParaRPr>
          </a:p>
        </p:txBody>
      </p:sp>
      <p:sp>
        <p:nvSpPr>
          <p:cNvPr id="13" name="TextBox 12">
            <a:extLst>
              <a:ext uri="{FF2B5EF4-FFF2-40B4-BE49-F238E27FC236}">
                <a16:creationId xmlns:a16="http://schemas.microsoft.com/office/drawing/2014/main" id="{11C0D090-392E-F965-BC5B-1AC4F3D16AD0}"/>
              </a:ext>
            </a:extLst>
          </p:cNvPr>
          <p:cNvSpPr txBox="1"/>
          <p:nvPr/>
        </p:nvSpPr>
        <p:spPr>
          <a:xfrm>
            <a:off x="7546679" y="5939688"/>
            <a:ext cx="395037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Chiang et al, ESMO-IO poster 2024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Chiang et al, ESMO Open April 2025</a:t>
            </a:r>
            <a:r>
              <a:rPr kumimoji="0" lang="en-US" sz="1200" b="0" i="1" u="none" strike="noStrike" kern="1200" cap="none" spc="0" normalizeH="0" baseline="0" noProof="0" dirty="0">
                <a:ln>
                  <a:noFill/>
                </a:ln>
                <a:solidFill>
                  <a:srgbClr val="1F1F1F"/>
                </a:solidFill>
                <a:effectLst/>
                <a:uLnTx/>
                <a:uFillTx/>
                <a:latin typeface="ElsevierSans"/>
                <a:ea typeface="+mn-ea"/>
                <a:cs typeface="+mn-cs"/>
              </a:rPr>
              <a:t>, 104538</a:t>
            </a:r>
            <a:endPar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4586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54F8-AFFE-275C-E847-CFAA5B730E74}"/>
              </a:ext>
            </a:extLst>
          </p:cNvPr>
          <p:cNvSpPr>
            <a:spLocks noGrp="1"/>
          </p:cNvSpPr>
          <p:nvPr>
            <p:ph type="title"/>
          </p:nvPr>
        </p:nvSpPr>
        <p:spPr>
          <a:xfrm>
            <a:off x="166255" y="365128"/>
            <a:ext cx="12025745" cy="1190042"/>
          </a:xfrm>
        </p:spPr>
        <p:txBody>
          <a:bodyPr>
            <a:noAutofit/>
          </a:bodyPr>
          <a:lstStyle/>
          <a:p>
            <a:r>
              <a:rPr lang="en-US" b="1" dirty="0"/>
              <a:t>A Changing Landscape for Relapsed SCLC </a:t>
            </a:r>
          </a:p>
        </p:txBody>
      </p:sp>
      <p:graphicFrame>
        <p:nvGraphicFramePr>
          <p:cNvPr id="5" name="Content Placeholder 4">
            <a:extLst>
              <a:ext uri="{FF2B5EF4-FFF2-40B4-BE49-F238E27FC236}">
                <a16:creationId xmlns:a16="http://schemas.microsoft.com/office/drawing/2014/main" id="{2DDFE867-711E-0E4B-A5D3-8E09151CFB3E}"/>
              </a:ext>
            </a:extLst>
          </p:cNvPr>
          <p:cNvGraphicFramePr>
            <a:graphicFrameLocks noGrp="1"/>
          </p:cNvGraphicFramePr>
          <p:nvPr>
            <p:ph idx="1"/>
          </p:nvPr>
        </p:nvGraphicFramePr>
        <p:xfrm>
          <a:off x="166255" y="1363813"/>
          <a:ext cx="5929745" cy="4322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4">
            <a:extLst>
              <a:ext uri="{FF2B5EF4-FFF2-40B4-BE49-F238E27FC236}">
                <a16:creationId xmlns:a16="http://schemas.microsoft.com/office/drawing/2014/main" id="{E9283FAB-8B28-6C7A-1B9A-379B5B40FCCB}"/>
              </a:ext>
            </a:extLst>
          </p:cNvPr>
          <p:cNvGraphicFramePr>
            <a:graphicFrameLocks/>
          </p:cNvGraphicFramePr>
          <p:nvPr/>
        </p:nvGraphicFramePr>
        <p:xfrm>
          <a:off x="6176554" y="1363814"/>
          <a:ext cx="5768636" cy="43226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a:extLst>
              <a:ext uri="{FF2B5EF4-FFF2-40B4-BE49-F238E27FC236}">
                <a16:creationId xmlns:a16="http://schemas.microsoft.com/office/drawing/2014/main" id="{8A78BE4A-D066-B209-0778-DC21AE9077D1}"/>
              </a:ext>
            </a:extLst>
          </p:cNvPr>
          <p:cNvSpPr txBox="1"/>
          <p:nvPr/>
        </p:nvSpPr>
        <p:spPr>
          <a:xfrm>
            <a:off x="6843551" y="5711928"/>
            <a:ext cx="3749238" cy="369332"/>
          </a:xfrm>
          <a:prstGeom prst="rect">
            <a:avLst/>
          </a:prstGeom>
          <a:solidFill>
            <a:schemeClr val="accent2">
              <a:lumMod val="20000"/>
              <a:lumOff val="8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2024: post </a:t>
            </a:r>
            <a:r>
              <a:rPr kumimoji="0" lang="en-US" sz="1800" b="1" i="0" u="none" strike="noStrike" kern="1200" cap="none" spc="0" normalizeH="0" baseline="0" noProof="0" dirty="0" err="1">
                <a:ln>
                  <a:noFill/>
                </a:ln>
                <a:solidFill>
                  <a:prstClr val="black"/>
                </a:solidFill>
                <a:effectLst/>
                <a:uLnTx/>
                <a:uFillTx/>
                <a:latin typeface="Arial" panose="020B0604020202020204"/>
                <a:ea typeface="+mn-ea"/>
                <a:cs typeface="+mn-cs"/>
              </a:rPr>
              <a:t>Tarlatamab</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approval</a:t>
            </a:r>
          </a:p>
        </p:txBody>
      </p:sp>
      <p:sp>
        <p:nvSpPr>
          <p:cNvPr id="8" name="TextBox 7">
            <a:extLst>
              <a:ext uri="{FF2B5EF4-FFF2-40B4-BE49-F238E27FC236}">
                <a16:creationId xmlns:a16="http://schemas.microsoft.com/office/drawing/2014/main" id="{769CB01E-3BED-E330-1674-ECF4FF3BFF60}"/>
              </a:ext>
            </a:extLst>
          </p:cNvPr>
          <p:cNvSpPr txBox="1"/>
          <p:nvPr/>
        </p:nvSpPr>
        <p:spPr>
          <a:xfrm>
            <a:off x="1141750" y="5686432"/>
            <a:ext cx="3703381" cy="369332"/>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2023: pre </a:t>
            </a:r>
            <a:r>
              <a:rPr kumimoji="0" lang="en-US" sz="1800" b="1" i="0" u="none" strike="noStrike" kern="1200" cap="none" spc="0" normalizeH="0" baseline="0" noProof="0" dirty="0" err="1">
                <a:ln>
                  <a:noFill/>
                </a:ln>
                <a:solidFill>
                  <a:prstClr val="black"/>
                </a:solidFill>
                <a:effectLst/>
                <a:uLnTx/>
                <a:uFillTx/>
                <a:latin typeface="Arial" panose="020B0604020202020204"/>
                <a:ea typeface="+mn-ea"/>
                <a:cs typeface="+mn-cs"/>
              </a:rPr>
              <a:t>Tarlatamab</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approval </a:t>
            </a:r>
          </a:p>
        </p:txBody>
      </p:sp>
      <p:sp>
        <p:nvSpPr>
          <p:cNvPr id="4" name="TextBox 3">
            <a:extLst>
              <a:ext uri="{FF2B5EF4-FFF2-40B4-BE49-F238E27FC236}">
                <a16:creationId xmlns:a16="http://schemas.microsoft.com/office/drawing/2014/main" id="{2DDC1CB0-428D-5632-6D51-D6482FF196B7}"/>
              </a:ext>
            </a:extLst>
          </p:cNvPr>
          <p:cNvSpPr txBox="1"/>
          <p:nvPr/>
        </p:nvSpPr>
        <p:spPr>
          <a:xfrm>
            <a:off x="8399312" y="5065597"/>
            <a:ext cx="374923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Other: e.g. tri-specifics, CAR-T,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Radiopharmaceuticals</a:t>
            </a:r>
          </a:p>
        </p:txBody>
      </p:sp>
      <p:sp>
        <p:nvSpPr>
          <p:cNvPr id="3" name="TextBox 2">
            <a:extLst>
              <a:ext uri="{FF2B5EF4-FFF2-40B4-BE49-F238E27FC236}">
                <a16:creationId xmlns:a16="http://schemas.microsoft.com/office/drawing/2014/main" id="{9BD18BF9-3804-0E98-BA66-0F1B34744B66}"/>
              </a:ext>
            </a:extLst>
          </p:cNvPr>
          <p:cNvSpPr txBox="1"/>
          <p:nvPr/>
        </p:nvSpPr>
        <p:spPr>
          <a:xfrm>
            <a:off x="2469567" y="2036306"/>
            <a:ext cx="6615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2L</a:t>
            </a:r>
          </a:p>
        </p:txBody>
      </p:sp>
      <p:sp>
        <p:nvSpPr>
          <p:cNvPr id="9" name="TextBox 8">
            <a:extLst>
              <a:ext uri="{FF2B5EF4-FFF2-40B4-BE49-F238E27FC236}">
                <a16:creationId xmlns:a16="http://schemas.microsoft.com/office/drawing/2014/main" id="{CF4C2CCF-A2AF-E5E5-8DBF-832A082C69DB}"/>
              </a:ext>
            </a:extLst>
          </p:cNvPr>
          <p:cNvSpPr txBox="1"/>
          <p:nvPr/>
        </p:nvSpPr>
        <p:spPr>
          <a:xfrm>
            <a:off x="8399312" y="2036306"/>
            <a:ext cx="6615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2L</a:t>
            </a:r>
          </a:p>
        </p:txBody>
      </p:sp>
    </p:spTree>
    <p:extLst>
      <p:ext uri="{BB962C8B-B14F-4D97-AF65-F5344CB8AC3E}">
        <p14:creationId xmlns:p14="http://schemas.microsoft.com/office/powerpoint/2010/main" val="35667670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708" t="16515" r="52291" b="16666"/>
          <a:stretch/>
        </p:blipFill>
        <p:spPr>
          <a:xfrm>
            <a:off x="1067845" y="504092"/>
            <a:ext cx="10115970" cy="5744308"/>
          </a:xfrm>
          <a:prstGeom prst="rect">
            <a:avLst/>
          </a:prstGeom>
        </p:spPr>
      </p:pic>
    </p:spTree>
    <p:extLst>
      <p:ext uri="{BB962C8B-B14F-4D97-AF65-F5344CB8AC3E}">
        <p14:creationId xmlns:p14="http://schemas.microsoft.com/office/powerpoint/2010/main" val="20624171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14E02-207C-E48F-1C70-3FF23CE657C2}"/>
              </a:ext>
            </a:extLst>
          </p:cNvPr>
          <p:cNvSpPr>
            <a:spLocks noGrp="1"/>
          </p:cNvSpPr>
          <p:nvPr>
            <p:ph type="title"/>
          </p:nvPr>
        </p:nvSpPr>
        <p:spPr/>
        <p:txBody>
          <a:bodyPr/>
          <a:lstStyle/>
          <a:p>
            <a:r>
              <a:rPr lang="en-US" b="1" dirty="0"/>
              <a:t>Lurbinectedin</a:t>
            </a:r>
          </a:p>
        </p:txBody>
      </p:sp>
      <p:sp>
        <p:nvSpPr>
          <p:cNvPr id="10" name="Text Placeholder 5">
            <a:extLst>
              <a:ext uri="{FF2B5EF4-FFF2-40B4-BE49-F238E27FC236}">
                <a16:creationId xmlns:a16="http://schemas.microsoft.com/office/drawing/2014/main" id="{E9EC41BB-95DC-3697-063C-97878FBB5347}"/>
              </a:ext>
            </a:extLst>
          </p:cNvPr>
          <p:cNvSpPr txBox="1">
            <a:spLocks/>
          </p:cNvSpPr>
          <p:nvPr/>
        </p:nvSpPr>
        <p:spPr>
          <a:xfrm>
            <a:off x="406401" y="1536381"/>
            <a:ext cx="9264425" cy="3785239"/>
          </a:xfrm>
          <a:prstGeom prst="rect">
            <a:avLst/>
          </a:prstGeom>
        </p:spPr>
        <p:txBody>
          <a:bodyPr/>
          <a:lstStyle>
            <a:lvl1pPr marL="342900" indent="-342900" algn="l" rtl="0" eaLnBrk="1" fontAlgn="base" hangingPunct="1">
              <a:spcBef>
                <a:spcPct val="20000"/>
              </a:spcBef>
              <a:spcAft>
                <a:spcPct val="0"/>
              </a:spcAft>
              <a:buChar char="•"/>
              <a:defRPr sz="2400">
                <a:solidFill>
                  <a:srgbClr val="003767"/>
                </a:solidFill>
                <a:latin typeface="+mn-lt"/>
                <a:ea typeface="+mn-ea"/>
                <a:cs typeface="+mn-cs"/>
              </a:defRPr>
            </a:lvl1pPr>
            <a:lvl2pPr marL="742950" indent="-285750" algn="l" rtl="0" eaLnBrk="1" fontAlgn="base" hangingPunct="1">
              <a:spcBef>
                <a:spcPct val="20000"/>
              </a:spcBef>
              <a:spcAft>
                <a:spcPct val="0"/>
              </a:spcAft>
              <a:buChar char="–"/>
              <a:defRPr sz="2000">
                <a:solidFill>
                  <a:srgbClr val="003767"/>
                </a:solidFill>
                <a:latin typeface="+mn-lt"/>
                <a:ea typeface="+mn-ea"/>
              </a:defRPr>
            </a:lvl2pPr>
            <a:lvl3pPr marL="1143000" indent="-228600" algn="l" rtl="0" eaLnBrk="1" fontAlgn="base" hangingPunct="1">
              <a:spcBef>
                <a:spcPct val="20000"/>
              </a:spcBef>
              <a:spcAft>
                <a:spcPct val="0"/>
              </a:spcAft>
              <a:buChar char="•"/>
              <a:defRPr>
                <a:solidFill>
                  <a:srgbClr val="003767"/>
                </a:solidFill>
                <a:latin typeface="+mn-lt"/>
                <a:ea typeface="+mn-ea"/>
              </a:defRPr>
            </a:lvl3pPr>
            <a:lvl4pPr marL="1600200" indent="-228600" algn="l" rtl="0" eaLnBrk="1" fontAlgn="base" hangingPunct="1">
              <a:spcBef>
                <a:spcPct val="20000"/>
              </a:spcBef>
              <a:spcAft>
                <a:spcPct val="0"/>
              </a:spcAft>
              <a:defRPr sz="1800">
                <a:solidFill>
                  <a:srgbClr val="003767"/>
                </a:solidFill>
                <a:latin typeface="+mn-lt"/>
                <a:ea typeface="+mn-ea"/>
              </a:defRPr>
            </a:lvl4pPr>
            <a:lvl5pPr marL="2057400" indent="-228600" algn="l" rtl="0" eaLnBrk="1" fontAlgn="base" hangingPunct="1">
              <a:spcBef>
                <a:spcPct val="20000"/>
              </a:spcBef>
              <a:spcAft>
                <a:spcPct val="0"/>
              </a:spcAft>
              <a:buChar char="»"/>
              <a:defRPr sz="1800">
                <a:solidFill>
                  <a:srgbClr val="003767"/>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746741" marR="0" lvl="3" indent="-380990" algn="l" defTabSz="457200" rtl="0" eaLnBrk="1" fontAlgn="base" latinLnBrk="0" hangingPunct="1">
              <a:lnSpc>
                <a:spcPct val="100000"/>
              </a:lnSpc>
              <a:spcBef>
                <a:spcPct val="20000"/>
              </a:spcBef>
              <a:spcAft>
                <a:spcPct val="0"/>
              </a:spcAft>
              <a:buClrTx/>
              <a:buSzTx/>
              <a:buFontTx/>
              <a:buNone/>
              <a:tabLst/>
              <a:defRPr/>
            </a:pP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Selective inhibitor of transcription &amp; TME</a:t>
            </a:r>
          </a:p>
          <a:p>
            <a:pPr marL="746741" marR="0" lvl="3" indent="-380990" algn="l" defTabSz="457200" rtl="0" eaLnBrk="1" fontAlgn="base" latinLnBrk="0" hangingPunct="1">
              <a:lnSpc>
                <a:spcPct val="100000"/>
              </a:lnSpc>
              <a:spcBef>
                <a:spcPct val="20000"/>
              </a:spcBef>
              <a:spcAft>
                <a:spcPct val="0"/>
              </a:spcAft>
              <a:buClrTx/>
              <a:buSzTx/>
              <a:buFontTx/>
              <a:buNone/>
              <a:tabLst/>
              <a:defRPr/>
            </a:pPr>
            <a:endParaRPr kumimoji="0" lang="en-IN" sz="2400" b="1" i="0" u="none" strike="noStrike" kern="0" cap="none" spc="0" normalizeH="0" baseline="0" noProof="0" dirty="0">
              <a:ln>
                <a:noFill/>
              </a:ln>
              <a:solidFill>
                <a:srgbClr val="003767"/>
              </a:solidFill>
              <a:effectLst/>
              <a:uLnTx/>
              <a:uFillTx/>
              <a:latin typeface="Arial" panose="020B0604020202020204"/>
              <a:ea typeface="+mn-ea"/>
              <a:cs typeface="+mn-cs"/>
            </a:endParaRPr>
          </a:p>
          <a:p>
            <a:pPr marL="746741" marR="0" lvl="3" indent="-380990" algn="l" defTabSz="457200" rtl="0" eaLnBrk="1" fontAlgn="base" latinLnBrk="0" hangingPunct="1">
              <a:lnSpc>
                <a:spcPct val="100000"/>
              </a:lnSpc>
              <a:spcBef>
                <a:spcPct val="20000"/>
              </a:spcBef>
              <a:spcAft>
                <a:spcPct val="0"/>
              </a:spcAft>
              <a:buClrTx/>
              <a:buSzTx/>
              <a:buFontTx/>
              <a:buNone/>
              <a:tabLst/>
              <a:defRPr/>
            </a:pPr>
            <a:r>
              <a:rPr kumimoji="0" lang="en-IN" sz="2400" b="1" i="0" u="none" strike="noStrike" kern="0" cap="none" spc="0" normalizeH="0" baseline="0" noProof="0" dirty="0">
                <a:ln>
                  <a:noFill/>
                </a:ln>
                <a:solidFill>
                  <a:srgbClr val="003767"/>
                </a:solidFill>
                <a:effectLst/>
                <a:uLnTx/>
                <a:uFillTx/>
                <a:latin typeface="Arial" panose="020B0604020202020204"/>
                <a:ea typeface="+mn-ea"/>
                <a:cs typeface="+mn-cs"/>
              </a:rPr>
              <a:t>Phase 2 single-arm basket trial</a:t>
            </a:r>
          </a:p>
          <a:p>
            <a:pPr marL="746741" marR="0" lvl="3" indent="-380990" algn="l" defTabSz="457200" rtl="0" eaLnBrk="1" fontAlgn="base" latinLnBrk="0" hangingPunct="1">
              <a:lnSpc>
                <a:spcPct val="100000"/>
              </a:lnSpc>
              <a:spcBef>
                <a:spcPct val="20000"/>
              </a:spcBef>
              <a:spcAft>
                <a:spcPct val="0"/>
              </a:spcAft>
              <a:buClrTx/>
              <a:buSzTx/>
              <a:buFontTx/>
              <a:buNone/>
              <a:tabLst/>
              <a:defRPr/>
            </a:pP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105 pts with relapsed SCLC (2 or 3L)</a:t>
            </a:r>
          </a:p>
          <a:p>
            <a:pPr marL="746741" marR="0" lvl="3" indent="-380990" algn="l" defTabSz="457200" rtl="0" eaLnBrk="1" fontAlgn="base" latinLnBrk="0" hangingPunct="1">
              <a:lnSpc>
                <a:spcPct val="100000"/>
              </a:lnSpc>
              <a:spcBef>
                <a:spcPct val="20000"/>
              </a:spcBef>
              <a:spcAft>
                <a:spcPct val="0"/>
              </a:spcAft>
              <a:buClrTx/>
              <a:buSzTx/>
              <a:buFontTx/>
              <a:buNone/>
              <a:tabLst/>
              <a:defRPr/>
            </a:pP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3.2 mg/m</a:t>
            </a:r>
            <a:r>
              <a:rPr kumimoji="0" lang="en-IN" sz="2400" b="0" i="0" u="none" strike="noStrike" kern="0" cap="none" spc="0" normalizeH="0" baseline="30000" noProof="0" dirty="0">
                <a:ln>
                  <a:noFill/>
                </a:ln>
                <a:solidFill>
                  <a:srgbClr val="003767"/>
                </a:solidFill>
                <a:effectLst/>
                <a:uLnTx/>
                <a:uFillTx/>
                <a:latin typeface="Arial" panose="020B0604020202020204"/>
                <a:ea typeface="+mn-ea"/>
                <a:cs typeface="+mn-cs"/>
              </a:rPr>
              <a:t>2</a:t>
            </a: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 dose IV q3weeks </a:t>
            </a:r>
          </a:p>
          <a:p>
            <a:pPr marL="746741" marR="0" lvl="3" indent="-380990" algn="l" defTabSz="457200" rtl="0" eaLnBrk="1" fontAlgn="base" latinLnBrk="0" hangingPunct="1">
              <a:lnSpc>
                <a:spcPct val="100000"/>
              </a:lnSpc>
              <a:spcBef>
                <a:spcPct val="20000"/>
              </a:spcBef>
              <a:spcAft>
                <a:spcPct val="0"/>
              </a:spcAft>
              <a:buClrTx/>
              <a:buSzTx/>
              <a:buFontTx/>
              <a:buNone/>
              <a:tabLst/>
              <a:defRPr/>
            </a:pP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1̊ endpoint: Overall response rate = </a:t>
            </a:r>
            <a:r>
              <a:rPr kumimoji="0" lang="en-IN" sz="2400" b="1" i="0" u="none" strike="noStrike" kern="0" cap="none" spc="0" normalizeH="0" baseline="0" noProof="0" dirty="0">
                <a:ln>
                  <a:noFill/>
                </a:ln>
                <a:solidFill>
                  <a:srgbClr val="003767"/>
                </a:solidFill>
                <a:effectLst/>
                <a:uLnTx/>
                <a:uFillTx/>
                <a:latin typeface="Arial" panose="020B0604020202020204"/>
                <a:ea typeface="+mn-ea"/>
                <a:cs typeface="+mn-cs"/>
              </a:rPr>
              <a:t>35.2%</a:t>
            </a:r>
          </a:p>
          <a:p>
            <a:pPr marL="746741" marR="0" lvl="3" indent="-380990" algn="l" defTabSz="457200" rtl="0" eaLnBrk="1" fontAlgn="base" latinLnBrk="0" hangingPunct="1">
              <a:lnSpc>
                <a:spcPct val="100000"/>
              </a:lnSpc>
              <a:spcBef>
                <a:spcPct val="20000"/>
              </a:spcBef>
              <a:spcAft>
                <a:spcPct val="0"/>
              </a:spcAft>
              <a:buClrTx/>
              <a:buSzTx/>
              <a:buFontTx/>
              <a:buNone/>
              <a:tabLst/>
              <a:defRPr/>
            </a:pP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Platinum-response: </a:t>
            </a:r>
            <a:r>
              <a:rPr kumimoji="0" lang="en-IN" sz="2400" b="1" i="0" u="none" strike="noStrike" kern="0" cap="none" spc="0" normalizeH="0" baseline="0" noProof="0" dirty="0">
                <a:ln>
                  <a:noFill/>
                </a:ln>
                <a:solidFill>
                  <a:srgbClr val="003767"/>
                </a:solidFill>
                <a:effectLst/>
                <a:uLnTx/>
                <a:uFillTx/>
                <a:latin typeface="Arial" panose="020B0604020202020204"/>
                <a:ea typeface="+mn-ea"/>
                <a:cs typeface="+mn-cs"/>
              </a:rPr>
              <a:t>45.0% </a:t>
            </a: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(S) vs </a:t>
            </a:r>
            <a:r>
              <a:rPr kumimoji="0" lang="en-IN" sz="2400" b="1" i="0" u="none" strike="noStrike" kern="0" cap="none" spc="0" normalizeH="0" baseline="0" noProof="0" dirty="0">
                <a:ln>
                  <a:noFill/>
                </a:ln>
                <a:solidFill>
                  <a:srgbClr val="003767"/>
                </a:solidFill>
                <a:effectLst/>
                <a:uLnTx/>
                <a:uFillTx/>
                <a:latin typeface="Arial" panose="020B0604020202020204"/>
                <a:ea typeface="+mn-ea"/>
                <a:cs typeface="+mn-cs"/>
              </a:rPr>
              <a:t>22.2% </a:t>
            </a: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(R)</a:t>
            </a:r>
          </a:p>
          <a:p>
            <a:pPr marL="746741" marR="0" lvl="3" indent="-380990" algn="l" defTabSz="457200" rtl="0" eaLnBrk="1" fontAlgn="base" latinLnBrk="0" hangingPunct="1">
              <a:lnSpc>
                <a:spcPct val="100000"/>
              </a:lnSpc>
              <a:spcBef>
                <a:spcPct val="20000"/>
              </a:spcBef>
              <a:spcAft>
                <a:spcPct val="0"/>
              </a:spcAft>
              <a:buClrTx/>
              <a:buSzTx/>
              <a:buFontTx/>
              <a:buNone/>
              <a:tabLst/>
              <a:defRPr/>
            </a:pPr>
            <a:r>
              <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rPr>
              <a:t>Confirmatory Phase 3 in SCLC (ongoing)</a:t>
            </a:r>
          </a:p>
          <a:p>
            <a:pPr marL="746741" marR="0" lvl="3" indent="-380990" algn="l" defTabSz="457200" rtl="0" eaLnBrk="1" fontAlgn="base" latinLnBrk="0" hangingPunct="1">
              <a:lnSpc>
                <a:spcPct val="100000"/>
              </a:lnSpc>
              <a:spcBef>
                <a:spcPct val="20000"/>
              </a:spcBef>
              <a:spcAft>
                <a:spcPct val="0"/>
              </a:spcAft>
              <a:buClrTx/>
              <a:buSzTx/>
              <a:buFontTx/>
              <a:buNone/>
              <a:tabLst/>
              <a:defRPr/>
            </a:pPr>
            <a:endParaRPr kumimoji="0" lang="en-IN" sz="2400" b="0" i="0" u="none" strike="noStrike" kern="0" cap="none" spc="0" normalizeH="0" baseline="0" noProof="0" dirty="0">
              <a:ln>
                <a:noFill/>
              </a:ln>
              <a:solidFill>
                <a:srgbClr val="003767"/>
              </a:solidFill>
              <a:effectLst/>
              <a:uLnTx/>
              <a:uFillTx/>
              <a:latin typeface="Arial" panose="020B0604020202020204"/>
              <a:ea typeface="+mn-ea"/>
              <a:cs typeface="+mn-cs"/>
            </a:endParaRPr>
          </a:p>
          <a:p>
            <a:pPr marL="746741" marR="0" lvl="3" indent="-380990" algn="l" defTabSz="457200" rtl="0" eaLnBrk="1" fontAlgn="base" latinLnBrk="0" hangingPunct="1">
              <a:lnSpc>
                <a:spcPct val="100000"/>
              </a:lnSpc>
              <a:spcBef>
                <a:spcPct val="20000"/>
              </a:spcBef>
              <a:spcAft>
                <a:spcPct val="0"/>
              </a:spcAft>
              <a:buClrTx/>
              <a:buSzTx/>
              <a:buFontTx/>
              <a:buNone/>
              <a:tabLst/>
              <a:defRPr/>
            </a:pPr>
            <a:r>
              <a:rPr kumimoji="0" lang="en-IN" sz="2400" b="1" i="0" u="none" strike="noStrike" kern="0" cap="none" spc="0" normalizeH="0" baseline="0" noProof="0" dirty="0">
                <a:ln>
                  <a:noFill/>
                </a:ln>
                <a:solidFill>
                  <a:srgbClr val="003767"/>
                </a:solidFill>
                <a:effectLst/>
                <a:uLnTx/>
                <a:uFillTx/>
                <a:latin typeface="Arial" panose="020B0604020202020204"/>
                <a:ea typeface="+mn-ea"/>
                <a:cs typeface="+mn-cs"/>
              </a:rPr>
              <a:t>Accelerated FDA approval (June 2020)</a:t>
            </a:r>
          </a:p>
        </p:txBody>
      </p:sp>
      <p:pic>
        <p:nvPicPr>
          <p:cNvPr id="12" name="Picture 11" descr="A graph of a number of people&#10;&#10;Description automatically generated with medium confidence">
            <a:extLst>
              <a:ext uri="{FF2B5EF4-FFF2-40B4-BE49-F238E27FC236}">
                <a16:creationId xmlns:a16="http://schemas.microsoft.com/office/drawing/2014/main" id="{C69FB737-E2E0-AB80-BDA8-57C7E4B71A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951785" y="1080261"/>
            <a:ext cx="5085133" cy="4520119"/>
          </a:xfrm>
          <a:prstGeom prst="rect">
            <a:avLst/>
          </a:prstGeom>
        </p:spPr>
      </p:pic>
      <p:sp>
        <p:nvSpPr>
          <p:cNvPr id="2" name="TextBox 1">
            <a:extLst>
              <a:ext uri="{FF2B5EF4-FFF2-40B4-BE49-F238E27FC236}">
                <a16:creationId xmlns:a16="http://schemas.microsoft.com/office/drawing/2014/main" id="{87F71672-53ED-EC27-6E46-74424666C0C0}"/>
              </a:ext>
            </a:extLst>
          </p:cNvPr>
          <p:cNvSpPr txBox="1"/>
          <p:nvPr/>
        </p:nvSpPr>
        <p:spPr>
          <a:xfrm flipH="1">
            <a:off x="6522719" y="5888064"/>
            <a:ext cx="566928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Trigo</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et al, Lancet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Oncol</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21:645; </a:t>
            </a:r>
            <a:r>
              <a:rPr kumimoji="0" lang="en-US" sz="1200" b="0" i="1" u="none" strike="noStrike" kern="1200" cap="none" spc="0" normalizeH="0" baseline="0" noProof="0" dirty="0" err="1">
                <a:ln>
                  <a:noFill/>
                </a:ln>
                <a:solidFill>
                  <a:prstClr val="black"/>
                </a:solidFill>
                <a:effectLst/>
                <a:uLnTx/>
                <a:uFillTx/>
                <a:latin typeface="Arial" panose="020B0604020202020204"/>
                <a:ea typeface="+mn-ea"/>
                <a:cs typeface="+mn-cs"/>
              </a:rPr>
              <a:t>Subbiah</a:t>
            </a:r>
            <a:r>
              <a:rPr kumimoji="0" lang="en-US" sz="1200" b="0" i="1" u="none" strike="noStrike" kern="1200" cap="none" spc="0" normalizeH="0" baseline="0" noProof="0" dirty="0">
                <a:ln>
                  <a:noFill/>
                </a:ln>
                <a:solidFill>
                  <a:prstClr val="black"/>
                </a:solidFill>
                <a:effectLst/>
                <a:uLnTx/>
                <a:uFillTx/>
                <a:latin typeface="Arial" panose="020B0604020202020204"/>
                <a:ea typeface="+mn-ea"/>
                <a:cs typeface="+mn-cs"/>
              </a:rPr>
              <a:t> et al, Lung Cancer 150:90, 2020</a:t>
            </a:r>
          </a:p>
        </p:txBody>
      </p:sp>
    </p:spTree>
    <p:extLst>
      <p:ext uri="{BB962C8B-B14F-4D97-AF65-F5344CB8AC3E}">
        <p14:creationId xmlns:p14="http://schemas.microsoft.com/office/powerpoint/2010/main" val="277886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Sandy — Disclosures</a:t>
            </a:r>
          </a:p>
        </p:txBody>
      </p:sp>
      <p:graphicFrame>
        <p:nvGraphicFramePr>
          <p:cNvPr id="5" name="Content Placeholder 3">
            <a:extLst>
              <a:ext uri="{FF2B5EF4-FFF2-40B4-BE49-F238E27FC236}">
                <a16:creationId xmlns:a16="http://schemas.microsoft.com/office/drawing/2014/main" id="{2296D996-2D8B-F35A-B47F-1514A7FCFCDB}"/>
              </a:ext>
            </a:extLst>
          </p:cNvPr>
          <p:cNvGraphicFramePr>
            <a:graphicFrameLocks/>
          </p:cNvGraphicFramePr>
          <p:nvPr>
            <p:extLst>
              <p:ext uri="{D42A27DB-BD31-4B8C-83A1-F6EECF244321}">
                <p14:modId xmlns:p14="http://schemas.microsoft.com/office/powerpoint/2010/main" val="1862834801"/>
              </p:ext>
            </p:extLst>
          </p:nvPr>
        </p:nvGraphicFramePr>
        <p:xfrm>
          <a:off x="1236095" y="2204864"/>
          <a:ext cx="9719807" cy="208823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86409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AstraZeneca Pharmaceuticals LP, Janssen Biotech Inc, Jazz Pharmaceuticals Inc, Lilly, Merck,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3542346"/>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340F-F470-F96D-1145-86F919D63816}"/>
              </a:ext>
            </a:extLst>
          </p:cNvPr>
          <p:cNvSpPr>
            <a:spLocks noGrp="1"/>
          </p:cNvSpPr>
          <p:nvPr>
            <p:ph type="title"/>
          </p:nvPr>
        </p:nvSpPr>
        <p:spPr/>
        <p:txBody>
          <a:bodyPr>
            <a:normAutofit fontScale="90000"/>
          </a:bodyPr>
          <a:lstStyle/>
          <a:p>
            <a:r>
              <a:rPr lang="en-US" b="1" dirty="0"/>
              <a:t>Balancing Patient Factors for Treatment</a:t>
            </a:r>
          </a:p>
        </p:txBody>
      </p:sp>
      <p:sp>
        <p:nvSpPr>
          <p:cNvPr id="6" name="Text Placeholder 5">
            <a:extLst>
              <a:ext uri="{FF2B5EF4-FFF2-40B4-BE49-F238E27FC236}">
                <a16:creationId xmlns:a16="http://schemas.microsoft.com/office/drawing/2014/main" id="{AF89929B-BA88-6162-0E38-55BFE1E00E0D}"/>
              </a:ext>
            </a:extLst>
          </p:cNvPr>
          <p:cNvSpPr>
            <a:spLocks noGrp="1"/>
          </p:cNvSpPr>
          <p:nvPr>
            <p:ph type="body" idx="1"/>
          </p:nvPr>
        </p:nvSpPr>
        <p:spPr/>
        <p:txBody>
          <a:bodyPr/>
          <a:lstStyle/>
          <a:p>
            <a:r>
              <a:rPr lang="en-US" dirty="0"/>
              <a:t>Tarlatamab	</a:t>
            </a:r>
          </a:p>
        </p:txBody>
      </p:sp>
      <p:sp>
        <p:nvSpPr>
          <p:cNvPr id="7" name="Content Placeholder 6">
            <a:extLst>
              <a:ext uri="{FF2B5EF4-FFF2-40B4-BE49-F238E27FC236}">
                <a16:creationId xmlns:a16="http://schemas.microsoft.com/office/drawing/2014/main" id="{02CF901D-0A11-4636-798B-F2A4B1CA25F2}"/>
              </a:ext>
            </a:extLst>
          </p:cNvPr>
          <p:cNvSpPr>
            <a:spLocks noGrp="1"/>
          </p:cNvSpPr>
          <p:nvPr>
            <p:ph sz="half" idx="2"/>
          </p:nvPr>
        </p:nvSpPr>
        <p:spPr/>
        <p:txBody>
          <a:bodyPr/>
          <a:lstStyle/>
          <a:p>
            <a:r>
              <a:rPr lang="en-US" dirty="0"/>
              <a:t>Shorter platinum-free interval (e.g. </a:t>
            </a:r>
            <a:r>
              <a:rPr lang="en-US" dirty="0" err="1"/>
              <a:t>chemoresistant</a:t>
            </a:r>
            <a:r>
              <a:rPr lang="en-US" dirty="0"/>
              <a:t> disease)</a:t>
            </a:r>
          </a:p>
          <a:p>
            <a:r>
              <a:rPr lang="en-US" dirty="0"/>
              <a:t>More robust patients with better performance status</a:t>
            </a:r>
          </a:p>
          <a:p>
            <a:r>
              <a:rPr lang="en-US" dirty="0"/>
              <a:t>Reliable patient and caregiver</a:t>
            </a:r>
          </a:p>
          <a:p>
            <a:r>
              <a:rPr lang="en-US" dirty="0"/>
              <a:t>Live within 1 hour from hospital </a:t>
            </a:r>
          </a:p>
          <a:p>
            <a:endParaRPr lang="en-US" dirty="0"/>
          </a:p>
        </p:txBody>
      </p:sp>
      <p:sp>
        <p:nvSpPr>
          <p:cNvPr id="8" name="Text Placeholder 7">
            <a:extLst>
              <a:ext uri="{FF2B5EF4-FFF2-40B4-BE49-F238E27FC236}">
                <a16:creationId xmlns:a16="http://schemas.microsoft.com/office/drawing/2014/main" id="{A916D999-848A-8231-0F69-484D8B705FB0}"/>
              </a:ext>
            </a:extLst>
          </p:cNvPr>
          <p:cNvSpPr>
            <a:spLocks noGrp="1"/>
          </p:cNvSpPr>
          <p:nvPr>
            <p:ph type="body" sz="quarter" idx="3"/>
          </p:nvPr>
        </p:nvSpPr>
        <p:spPr/>
        <p:txBody>
          <a:bodyPr/>
          <a:lstStyle/>
          <a:p>
            <a:r>
              <a:rPr lang="en-US" dirty="0"/>
              <a:t>Lurbinectedin</a:t>
            </a:r>
          </a:p>
        </p:txBody>
      </p:sp>
      <p:sp>
        <p:nvSpPr>
          <p:cNvPr id="9" name="Content Placeholder 8">
            <a:extLst>
              <a:ext uri="{FF2B5EF4-FFF2-40B4-BE49-F238E27FC236}">
                <a16:creationId xmlns:a16="http://schemas.microsoft.com/office/drawing/2014/main" id="{722C7D86-FD0B-68E8-496C-4C7EBFB67F69}"/>
              </a:ext>
            </a:extLst>
          </p:cNvPr>
          <p:cNvSpPr>
            <a:spLocks noGrp="1"/>
          </p:cNvSpPr>
          <p:nvPr>
            <p:ph sz="quarter" idx="4"/>
          </p:nvPr>
        </p:nvSpPr>
        <p:spPr/>
        <p:txBody>
          <a:bodyPr/>
          <a:lstStyle/>
          <a:p>
            <a:r>
              <a:rPr lang="en-US" dirty="0"/>
              <a:t>Longer platinum-free interval</a:t>
            </a:r>
          </a:p>
          <a:p>
            <a:r>
              <a:rPr lang="en-US" dirty="0"/>
              <a:t>Older, more frail patients</a:t>
            </a:r>
          </a:p>
          <a:p>
            <a:r>
              <a:rPr lang="en-US" dirty="0"/>
              <a:t>Patients who live alone or far away (&gt;1h) from hospital</a:t>
            </a:r>
          </a:p>
          <a:p>
            <a:r>
              <a:rPr lang="en-US" dirty="0"/>
              <a:t>Need central line</a:t>
            </a:r>
          </a:p>
          <a:p>
            <a:endParaRPr lang="en-US" dirty="0"/>
          </a:p>
          <a:p>
            <a:endParaRPr lang="en-US" dirty="0"/>
          </a:p>
        </p:txBody>
      </p:sp>
    </p:spTree>
    <p:extLst>
      <p:ext uri="{BB962C8B-B14F-4D97-AF65-F5344CB8AC3E}">
        <p14:creationId xmlns:p14="http://schemas.microsoft.com/office/powerpoint/2010/main" val="36520505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7FC1AE-BD6F-C7F5-230C-77E2B5098065}"/>
              </a:ext>
            </a:extLst>
          </p:cNvPr>
          <p:cNvSpPr>
            <a:spLocks noGrp="1"/>
          </p:cNvSpPr>
          <p:nvPr>
            <p:ph type="title"/>
          </p:nvPr>
        </p:nvSpPr>
        <p:spPr/>
        <p:txBody>
          <a:bodyPr/>
          <a:lstStyle/>
          <a:p>
            <a:r>
              <a:rPr lang="en-US" dirty="0"/>
              <a:t>Clinical Cases </a:t>
            </a:r>
          </a:p>
        </p:txBody>
      </p:sp>
      <p:sp>
        <p:nvSpPr>
          <p:cNvPr id="8" name="Content Placeholder 7">
            <a:extLst>
              <a:ext uri="{FF2B5EF4-FFF2-40B4-BE49-F238E27FC236}">
                <a16:creationId xmlns:a16="http://schemas.microsoft.com/office/drawing/2014/main" id="{206DA789-190E-02BB-CB06-FE812D4F58CC}"/>
              </a:ext>
            </a:extLst>
          </p:cNvPr>
          <p:cNvSpPr>
            <a:spLocks noGrp="1"/>
          </p:cNvSpPr>
          <p:nvPr>
            <p:ph sz="half" idx="1"/>
          </p:nvPr>
        </p:nvSpPr>
        <p:spPr>
          <a:xfrm>
            <a:off x="6134100" y="1362898"/>
            <a:ext cx="5436268" cy="5129974"/>
          </a:xfrm>
        </p:spPr>
        <p:txBody>
          <a:bodyPr>
            <a:normAutofit fontScale="92500" lnSpcReduction="20000"/>
          </a:bodyPr>
          <a:lstStyle/>
          <a:p>
            <a:pPr>
              <a:lnSpc>
                <a:spcPct val="110000"/>
              </a:lnSpc>
            </a:pPr>
            <a:r>
              <a:rPr lang="en-US" sz="1900" dirty="0"/>
              <a:t>79 </a:t>
            </a:r>
            <a:r>
              <a:rPr lang="en-US" sz="1900" dirty="0" err="1"/>
              <a:t>yo</a:t>
            </a:r>
            <a:r>
              <a:rPr lang="en-US" sz="1900" dirty="0"/>
              <a:t> female h/o HTN, DM, COPD on 2L Oxygen for exertion, GERD, PE on anticoagulation, ECOG 1, lives with daughter </a:t>
            </a:r>
          </a:p>
          <a:p>
            <a:pPr>
              <a:lnSpc>
                <a:spcPct val="110000"/>
              </a:lnSpc>
            </a:pPr>
            <a:r>
              <a:rPr lang="en-US" sz="1900" dirty="0"/>
              <a:t>Diagnosed with ES-SCLC treated with carbo/</a:t>
            </a:r>
            <a:r>
              <a:rPr lang="en-US" sz="1900" dirty="0" err="1"/>
              <a:t>etop</a:t>
            </a:r>
            <a:r>
              <a:rPr lang="en-US" sz="1900" dirty="0"/>
              <a:t>/atezolizumab with response after 4 cycles, but progression after 5 cycles of maintenance </a:t>
            </a:r>
            <a:r>
              <a:rPr lang="en-US" sz="1900" dirty="0" err="1"/>
              <a:t>Atezo</a:t>
            </a:r>
            <a:r>
              <a:rPr lang="en-US" sz="1900" dirty="0"/>
              <a:t> </a:t>
            </a:r>
          </a:p>
          <a:p>
            <a:pPr>
              <a:lnSpc>
                <a:spcPct val="110000"/>
              </a:lnSpc>
            </a:pPr>
            <a:r>
              <a:rPr lang="en-US" sz="1900" dirty="0"/>
              <a:t>Treated with lurbinectedin x 2 cycles with progression </a:t>
            </a:r>
          </a:p>
          <a:p>
            <a:pPr>
              <a:lnSpc>
                <a:spcPct val="110000"/>
              </a:lnSpc>
            </a:pPr>
            <a:r>
              <a:rPr lang="en-US" sz="1900" dirty="0"/>
              <a:t>Started tarlatamab in 2/25 with G3 CRS with fever and hypoxemic respiratory failure after C1D1, treated with acetaminophen, Oxygen, steroids</a:t>
            </a:r>
          </a:p>
          <a:p>
            <a:pPr>
              <a:lnSpc>
                <a:spcPct val="110000"/>
              </a:lnSpc>
            </a:pPr>
            <a:r>
              <a:rPr lang="en-US" sz="1900" dirty="0"/>
              <a:t>C1D8 tolerated well with G1 CRS (chills, tachypnea), G1 ICANS (ICE score 8/10) treated with steroids with resolution</a:t>
            </a:r>
          </a:p>
          <a:p>
            <a:pPr>
              <a:lnSpc>
                <a:spcPct val="110000"/>
              </a:lnSpc>
            </a:pPr>
            <a:r>
              <a:rPr lang="en-US" sz="1900" dirty="0"/>
              <a:t>C1D15 tolerated well in outpatient clinic </a:t>
            </a:r>
          </a:p>
          <a:p>
            <a:pPr>
              <a:lnSpc>
                <a:spcPct val="110000"/>
              </a:lnSpc>
            </a:pPr>
            <a:endParaRPr lang="en-US" sz="2000" dirty="0"/>
          </a:p>
        </p:txBody>
      </p:sp>
      <p:sp>
        <p:nvSpPr>
          <p:cNvPr id="9" name="Content Placeholder 8">
            <a:extLst>
              <a:ext uri="{FF2B5EF4-FFF2-40B4-BE49-F238E27FC236}">
                <a16:creationId xmlns:a16="http://schemas.microsoft.com/office/drawing/2014/main" id="{35D9AB18-60E1-2838-8100-3FF39FE61DF3}"/>
              </a:ext>
            </a:extLst>
          </p:cNvPr>
          <p:cNvSpPr>
            <a:spLocks noGrp="1"/>
          </p:cNvSpPr>
          <p:nvPr>
            <p:ph sz="half" idx="2"/>
          </p:nvPr>
        </p:nvSpPr>
        <p:spPr>
          <a:xfrm>
            <a:off x="621632" y="1362898"/>
            <a:ext cx="5474368" cy="4756548"/>
          </a:xfrm>
        </p:spPr>
        <p:txBody>
          <a:bodyPr>
            <a:normAutofit fontScale="92500" lnSpcReduction="20000"/>
          </a:bodyPr>
          <a:lstStyle/>
          <a:p>
            <a:pPr>
              <a:lnSpc>
                <a:spcPct val="110000"/>
              </a:lnSpc>
            </a:pPr>
            <a:r>
              <a:rPr lang="en-US" sz="1900" dirty="0"/>
              <a:t>68 </a:t>
            </a:r>
            <a:r>
              <a:rPr lang="en-US" sz="1900" dirty="0" err="1"/>
              <a:t>yo</a:t>
            </a:r>
            <a:r>
              <a:rPr lang="en-US" sz="1900" dirty="0"/>
              <a:t> female h/o COPD, GERD, Graves disease, SIADH, PE on anticoagulation, ECOG 1</a:t>
            </a:r>
          </a:p>
          <a:p>
            <a:pPr>
              <a:lnSpc>
                <a:spcPct val="110000"/>
              </a:lnSpc>
            </a:pPr>
            <a:r>
              <a:rPr lang="en-US" sz="1900" dirty="0"/>
              <a:t>Diagnosed with LS-SCLC s/p definitive chemoradiation completed in 2/24</a:t>
            </a:r>
          </a:p>
          <a:p>
            <a:pPr>
              <a:lnSpc>
                <a:spcPct val="110000"/>
              </a:lnSpc>
            </a:pPr>
            <a:r>
              <a:rPr lang="en-US" sz="1900" dirty="0"/>
              <a:t>Recurrence 6 months later with metastases to brain, liver, bones, treated with gamma knife radiation followed by carbo/etoposide/durvalumab with response, then maintenance </a:t>
            </a:r>
            <a:r>
              <a:rPr lang="en-US" sz="1900" dirty="0" err="1"/>
              <a:t>durva</a:t>
            </a:r>
            <a:r>
              <a:rPr lang="en-US" sz="1900" dirty="0"/>
              <a:t> </a:t>
            </a:r>
          </a:p>
          <a:p>
            <a:pPr>
              <a:lnSpc>
                <a:spcPct val="110000"/>
              </a:lnSpc>
            </a:pPr>
            <a:r>
              <a:rPr lang="en-US" sz="1900" dirty="0"/>
              <a:t>Progression of disease and started tarlatamab 2/25</a:t>
            </a:r>
          </a:p>
          <a:p>
            <a:pPr>
              <a:lnSpc>
                <a:spcPct val="110000"/>
              </a:lnSpc>
            </a:pPr>
            <a:r>
              <a:rPr lang="en-US" sz="1900" dirty="0"/>
              <a:t>C1D1, D8, doses tolerated well with no CRS, ICANS during hospital observation stay</a:t>
            </a:r>
          </a:p>
          <a:p>
            <a:pPr>
              <a:lnSpc>
                <a:spcPct val="110000"/>
              </a:lnSpc>
            </a:pPr>
            <a:r>
              <a:rPr lang="en-US" sz="1900" dirty="0"/>
              <a:t>C1D15 tolerated well in outpatient clinic</a:t>
            </a:r>
          </a:p>
          <a:p>
            <a:pPr marL="0" indent="0">
              <a:lnSpc>
                <a:spcPct val="110000"/>
              </a:lnSpc>
              <a:buNone/>
            </a:pPr>
            <a:endParaRPr lang="en-US" sz="2000" dirty="0"/>
          </a:p>
        </p:txBody>
      </p:sp>
    </p:spTree>
    <p:extLst>
      <p:ext uri="{BB962C8B-B14F-4D97-AF65-F5344CB8AC3E}">
        <p14:creationId xmlns:p14="http://schemas.microsoft.com/office/powerpoint/2010/main" val="1974263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825" y="1506416"/>
            <a:ext cx="7239000" cy="5105400"/>
          </a:xfrm>
        </p:spPr>
        <p:txBody>
          <a:bodyPr>
            <a:noAutofit/>
          </a:bodyPr>
          <a:lstStyle/>
          <a:p>
            <a:r>
              <a:rPr lang="en-US" dirty="0"/>
              <a:t>Tarlatamab is an exciting new option to target the SCLC “immune desert”   </a:t>
            </a:r>
          </a:p>
          <a:p>
            <a:r>
              <a:rPr lang="en-US" dirty="0"/>
              <a:t>Side effects such as CRS and ICANS can be managed, primarily with hospital observation stay after C1D1 and D8  </a:t>
            </a:r>
          </a:p>
          <a:p>
            <a:r>
              <a:rPr lang="en-US" dirty="0"/>
              <a:t>Lurbinectedin is a useful tool for relapsed SCLC patients </a:t>
            </a:r>
          </a:p>
          <a:p>
            <a:r>
              <a:rPr lang="en-US" dirty="0"/>
              <a:t>Stay tuned for other agents including antibody-drug conjugates </a:t>
            </a:r>
          </a:p>
          <a:p>
            <a:pPr marL="0" indent="0">
              <a:buNone/>
            </a:pPr>
            <a:endParaRPr lang="en-US" dirty="0"/>
          </a:p>
          <a:p>
            <a:pPr marL="0" indent="0">
              <a:buNone/>
            </a:pPr>
            <a:endParaRPr lang="en-US" sz="2400" dirty="0"/>
          </a:p>
        </p:txBody>
      </p:sp>
      <p:sp>
        <p:nvSpPr>
          <p:cNvPr id="2" name="Title 1"/>
          <p:cNvSpPr>
            <a:spLocks noGrp="1"/>
          </p:cNvSpPr>
          <p:nvPr>
            <p:ph type="ctrTitle"/>
          </p:nvPr>
        </p:nvSpPr>
        <p:spPr>
          <a:xfrm>
            <a:off x="754521" y="647205"/>
            <a:ext cx="7772400" cy="646331"/>
          </a:xfrm>
        </p:spPr>
        <p:txBody>
          <a:bodyPr>
            <a:noAutofit/>
          </a:bodyPr>
          <a:lstStyle/>
          <a:p>
            <a:pPr>
              <a:spcBef>
                <a:spcPts val="250"/>
              </a:spcBef>
              <a:spcAft>
                <a:spcPts val="0"/>
              </a:spcAft>
              <a:buSzPts val="1100"/>
              <a:tabLst>
                <a:tab pos="295275" algn="l"/>
                <a:tab pos="295910" algn="l"/>
              </a:tabLst>
            </a:pPr>
            <a:r>
              <a:rPr lang="en-US" b="1" dirty="0"/>
              <a:t>SCLC: Key Points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951" y="1628101"/>
            <a:ext cx="3809999" cy="3601798"/>
          </a:xfrm>
          <a:prstGeom prst="rect">
            <a:avLst/>
          </a:prstGeom>
        </p:spPr>
      </p:pic>
    </p:spTree>
    <p:extLst>
      <p:ext uri="{BB962C8B-B14F-4D97-AF65-F5344CB8AC3E}">
        <p14:creationId xmlns:p14="http://schemas.microsoft.com/office/powerpoint/2010/main" val="2865307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239985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E0A0A-BEB7-B79D-C25C-A2514D298D5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1AFF85-E012-7E20-2CEA-3FF2BB76046D}"/>
              </a:ext>
            </a:extLst>
          </p:cNvPr>
          <p:cNvSpPr/>
          <p:nvPr/>
        </p:nvSpPr>
        <p:spPr bwMode="auto">
          <a:xfrm>
            <a:off x="758948" y="3429000"/>
            <a:ext cx="1052076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C3E2C97-3674-ED8E-4420-F809C9B01604}"/>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D89FAB2-27F2-FA61-D2E0-EDC0ADAF927A}"/>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chemeClr val="bg1"/>
                </a:solidFill>
              </a:rPr>
              <a:t>Case Presentation: </a:t>
            </a:r>
            <a:r>
              <a:rPr lang="en-US" sz="2200" dirty="0" err="1">
                <a:solidFill>
                  <a:schemeClr val="bg1"/>
                </a:solidFill>
              </a:rPr>
              <a:t>Ms</a:t>
            </a:r>
            <a:r>
              <a:rPr lang="en-US" sz="2200" dirty="0">
                <a:solidFill>
                  <a:schemeClr val="bg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rgbClr val="000000"/>
                </a:solidFill>
                <a:effectLst/>
                <a:latin typeface="+mn-lt"/>
                <a:ea typeface="Calibri" panose="020F0502020204030204" pitchFamily="34" charset="0"/>
              </a:rPr>
              <a:t>Future Directions in th</a:t>
            </a:r>
            <a:r>
              <a:rPr lang="en-US" sz="2200" dirty="0">
                <a:latin typeface="+mn-lt"/>
                <a:ea typeface="Calibri" panose="020F0502020204030204" pitchFamily="34" charset="0"/>
              </a:rPr>
              <a:t>e Management of </a:t>
            </a:r>
            <a:r>
              <a:rPr lang="en-US" sz="2200" b="1" dirty="0">
                <a:solidFill>
                  <a:srgbClr val="000000"/>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12306416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875D-DE81-F1CF-C9B6-19D848BFD911}"/>
              </a:ext>
            </a:extLst>
          </p:cNvPr>
          <p:cNvSpPr>
            <a:spLocks noGrp="1"/>
          </p:cNvSpPr>
          <p:nvPr>
            <p:ph type="ctrTitle"/>
          </p:nvPr>
        </p:nvSpPr>
        <p:spPr/>
        <p:txBody>
          <a:bodyPr/>
          <a:lstStyle/>
          <a:p>
            <a:r>
              <a:rPr lang="en-US" dirty="0"/>
              <a:t>Small-Cell Lung Cancer Case Presentation </a:t>
            </a:r>
          </a:p>
        </p:txBody>
      </p:sp>
      <p:sp>
        <p:nvSpPr>
          <p:cNvPr id="3" name="Subtitle 2">
            <a:extLst>
              <a:ext uri="{FF2B5EF4-FFF2-40B4-BE49-F238E27FC236}">
                <a16:creationId xmlns:a16="http://schemas.microsoft.com/office/drawing/2014/main" id="{5E881FE4-0DD8-0648-C73E-C191A1C3A93E}"/>
              </a:ext>
            </a:extLst>
          </p:cNvPr>
          <p:cNvSpPr>
            <a:spLocks noGrp="1"/>
          </p:cNvSpPr>
          <p:nvPr>
            <p:ph type="subTitle" idx="1"/>
          </p:nvPr>
        </p:nvSpPr>
        <p:spPr/>
        <p:txBody>
          <a:bodyPr>
            <a:normAutofit/>
          </a:bodyPr>
          <a:lstStyle/>
          <a:p>
            <a:r>
              <a:rPr lang="en-US" sz="3600" dirty="0"/>
              <a:t>Beth Sandy, MSN, CRNP, FAPO</a:t>
            </a:r>
          </a:p>
        </p:txBody>
      </p:sp>
    </p:spTree>
    <p:extLst>
      <p:ext uri="{BB962C8B-B14F-4D97-AF65-F5344CB8AC3E}">
        <p14:creationId xmlns:p14="http://schemas.microsoft.com/office/powerpoint/2010/main" val="1702265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9B737-15A0-D834-BA08-B04DC83906B8}"/>
              </a:ext>
            </a:extLst>
          </p:cNvPr>
          <p:cNvSpPr>
            <a:spLocks noGrp="1"/>
          </p:cNvSpPr>
          <p:nvPr>
            <p:ph type="title"/>
          </p:nvPr>
        </p:nvSpPr>
        <p:spPr/>
        <p:txBody>
          <a:bodyPr>
            <a:normAutofit/>
          </a:bodyPr>
          <a:lstStyle/>
          <a:p>
            <a:r>
              <a:rPr lang="en-US" sz="3600" b="1" dirty="0"/>
              <a:t>Case Presentation: 70-year-old woman</a:t>
            </a:r>
          </a:p>
        </p:txBody>
      </p:sp>
      <p:sp>
        <p:nvSpPr>
          <p:cNvPr id="3" name="Content Placeholder 2">
            <a:extLst>
              <a:ext uri="{FF2B5EF4-FFF2-40B4-BE49-F238E27FC236}">
                <a16:creationId xmlns:a16="http://schemas.microsoft.com/office/drawing/2014/main" id="{49A2B9F2-2274-FBCF-5FD8-579B11352216}"/>
              </a:ext>
            </a:extLst>
          </p:cNvPr>
          <p:cNvSpPr>
            <a:spLocks noGrp="1"/>
          </p:cNvSpPr>
          <p:nvPr>
            <p:ph idx="1"/>
          </p:nvPr>
        </p:nvSpPr>
        <p:spPr>
          <a:xfrm>
            <a:off x="838200" y="1605776"/>
            <a:ext cx="10515600" cy="4887099"/>
          </a:xfrm>
        </p:spPr>
        <p:txBody>
          <a:bodyPr>
            <a:normAutofit/>
          </a:bodyPr>
          <a:lstStyle/>
          <a:p>
            <a:r>
              <a:rPr lang="en-US" dirty="0"/>
              <a:t>70 y/o female, who is deaf, presented with chest pain and SOB in 1/2023 with 3.5cm R lung mass and 6cm hilar and mediastinal lymph nodes.</a:t>
            </a:r>
          </a:p>
          <a:p>
            <a:r>
              <a:rPr lang="en-US" dirty="0"/>
              <a:t>Bronchoscopy of nodes + SCLC</a:t>
            </a:r>
          </a:p>
          <a:p>
            <a:r>
              <a:rPr lang="en-US" dirty="0"/>
              <a:t>3/28/2023-6/2023 treated with etoposide/carboplatin X 4 cycles and XRT to chest overlapped C3 and C4</a:t>
            </a:r>
          </a:p>
          <a:p>
            <a:r>
              <a:rPr lang="en-US" dirty="0"/>
              <a:t>11/2023 progressive disease in the chest and now 8cm mass in the pelvis</a:t>
            </a:r>
          </a:p>
          <a:p>
            <a:r>
              <a:rPr lang="en-US" dirty="0"/>
              <a:t>11/2023 etoposide/carboplatin/atezolizumab X 4 cycles, followed by maintenance Atezolizumab</a:t>
            </a:r>
          </a:p>
          <a:p>
            <a:endParaRPr lang="en-US" dirty="0"/>
          </a:p>
          <a:p>
            <a:endParaRPr lang="en-US" dirty="0"/>
          </a:p>
        </p:txBody>
      </p:sp>
    </p:spTree>
    <p:extLst>
      <p:ext uri="{BB962C8B-B14F-4D97-AF65-F5344CB8AC3E}">
        <p14:creationId xmlns:p14="http://schemas.microsoft.com/office/powerpoint/2010/main" val="31402105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C72A2-8BF6-C5CF-F1EF-D2CF11F269C4}"/>
              </a:ext>
            </a:extLst>
          </p:cNvPr>
          <p:cNvSpPr>
            <a:spLocks noGrp="1"/>
          </p:cNvSpPr>
          <p:nvPr>
            <p:ph idx="1"/>
          </p:nvPr>
        </p:nvSpPr>
        <p:spPr>
          <a:xfrm>
            <a:off x="838200" y="1957982"/>
            <a:ext cx="10515600" cy="4351338"/>
          </a:xfrm>
        </p:spPr>
        <p:txBody>
          <a:bodyPr/>
          <a:lstStyle/>
          <a:p>
            <a:r>
              <a:rPr lang="en-US" dirty="0"/>
              <a:t>8/2024: disease progression and started on lurbinectedin</a:t>
            </a:r>
          </a:p>
          <a:p>
            <a:r>
              <a:rPr lang="en-US" dirty="0"/>
              <a:t>10/2024: developed brain </a:t>
            </a:r>
            <a:r>
              <a:rPr lang="en-US" dirty="0" err="1"/>
              <a:t>mets</a:t>
            </a:r>
            <a:r>
              <a:rPr lang="en-US" dirty="0"/>
              <a:t>, treated with WBXRT</a:t>
            </a:r>
          </a:p>
          <a:p>
            <a:r>
              <a:rPr lang="en-US" dirty="0"/>
              <a:t>10/2024: radiation to pelvic metastasis</a:t>
            </a:r>
          </a:p>
          <a:p>
            <a:r>
              <a:rPr lang="en-US" dirty="0"/>
              <a:t>11/2024: progression of disease on lurbinectedin</a:t>
            </a:r>
          </a:p>
          <a:p>
            <a:r>
              <a:rPr lang="en-US" dirty="0"/>
              <a:t>1/2025: started on </a:t>
            </a:r>
            <a:r>
              <a:rPr lang="en-US" dirty="0" err="1"/>
              <a:t>Tarlatamab</a:t>
            </a:r>
            <a:endParaRPr lang="en-US" dirty="0"/>
          </a:p>
          <a:p>
            <a:endParaRPr lang="en-US" dirty="0"/>
          </a:p>
        </p:txBody>
      </p:sp>
      <p:sp>
        <p:nvSpPr>
          <p:cNvPr id="5" name="Title 1">
            <a:extLst>
              <a:ext uri="{FF2B5EF4-FFF2-40B4-BE49-F238E27FC236}">
                <a16:creationId xmlns:a16="http://schemas.microsoft.com/office/drawing/2014/main" id="{90D8CC37-0E75-DE8A-7CAD-50C0F0893F84}"/>
              </a:ext>
            </a:extLst>
          </p:cNvPr>
          <p:cNvSpPr>
            <a:spLocks noGrp="1"/>
          </p:cNvSpPr>
          <p:nvPr>
            <p:ph type="title"/>
          </p:nvPr>
        </p:nvSpPr>
        <p:spPr/>
        <p:txBody>
          <a:bodyPr>
            <a:normAutofit/>
          </a:bodyPr>
          <a:lstStyle/>
          <a:p>
            <a:r>
              <a:rPr lang="en-US" sz="3600" b="1" dirty="0"/>
              <a:t>Case Presentation: 70-year-old woman (continued)</a:t>
            </a:r>
          </a:p>
        </p:txBody>
      </p:sp>
    </p:spTree>
    <p:extLst>
      <p:ext uri="{BB962C8B-B14F-4D97-AF65-F5344CB8AC3E}">
        <p14:creationId xmlns:p14="http://schemas.microsoft.com/office/powerpoint/2010/main" val="1448344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16D64-E80F-B5AF-6C2B-520DB4F9996D}"/>
              </a:ext>
            </a:extLst>
          </p:cNvPr>
          <p:cNvSpPr>
            <a:spLocks noGrp="1"/>
          </p:cNvSpPr>
          <p:nvPr>
            <p:ph idx="1"/>
          </p:nvPr>
        </p:nvSpPr>
        <p:spPr/>
        <p:txBody>
          <a:bodyPr/>
          <a:lstStyle/>
          <a:p>
            <a:r>
              <a:rPr lang="en-US" dirty="0"/>
              <a:t>Comes with her son. She lives alone.</a:t>
            </a:r>
          </a:p>
          <a:p>
            <a:r>
              <a:rPr lang="en-US" dirty="0"/>
              <a:t>They come from Delaware to Philadelphia. Has not been an issue for patient and family</a:t>
            </a:r>
          </a:p>
          <a:p>
            <a:pPr lvl="1"/>
            <a:r>
              <a:rPr lang="en-US" dirty="0"/>
              <a:t>They are dedicated to their mom, they want the best treatment</a:t>
            </a:r>
          </a:p>
          <a:p>
            <a:r>
              <a:rPr lang="en-US" dirty="0"/>
              <a:t>Need to have sign language interpreter available at visits</a:t>
            </a:r>
          </a:p>
          <a:p>
            <a:pPr lvl="1"/>
            <a:r>
              <a:rPr lang="en-US" dirty="0"/>
              <a:t>This was not always arranged, made things difficult</a:t>
            </a:r>
          </a:p>
          <a:p>
            <a:r>
              <a:rPr lang="en-US" dirty="0"/>
              <a:t>She has learned to trust me as her NP, reads my lips well</a:t>
            </a:r>
          </a:p>
          <a:p>
            <a:pPr lvl="1"/>
            <a:r>
              <a:rPr lang="en-US" dirty="0"/>
              <a:t>Refuses to see another NP…. She changes her schedule if I go on vacation.</a:t>
            </a:r>
          </a:p>
        </p:txBody>
      </p:sp>
      <p:sp>
        <p:nvSpPr>
          <p:cNvPr id="4" name="Title 1">
            <a:extLst>
              <a:ext uri="{FF2B5EF4-FFF2-40B4-BE49-F238E27FC236}">
                <a16:creationId xmlns:a16="http://schemas.microsoft.com/office/drawing/2014/main" id="{D771FAC5-3529-EE41-C6C3-05884EC1347C}"/>
              </a:ext>
            </a:extLst>
          </p:cNvPr>
          <p:cNvSpPr>
            <a:spLocks noGrp="1"/>
          </p:cNvSpPr>
          <p:nvPr>
            <p:ph type="title"/>
          </p:nvPr>
        </p:nvSpPr>
        <p:spPr>
          <a:xfrm>
            <a:off x="838200" y="365125"/>
            <a:ext cx="10515600" cy="1263675"/>
          </a:xfrm>
        </p:spPr>
        <p:txBody>
          <a:bodyPr>
            <a:normAutofit fontScale="90000"/>
          </a:bodyPr>
          <a:lstStyle/>
          <a:p>
            <a:br>
              <a:rPr lang="en-US" sz="4000" b="1" dirty="0"/>
            </a:br>
            <a:r>
              <a:rPr lang="en-US" sz="4000" b="1" dirty="0"/>
              <a:t>Case Presentation: 70-year-old woman (continued)</a:t>
            </a:r>
            <a:br>
              <a:rPr lang="en-US" sz="4000" b="1" dirty="0"/>
            </a:br>
            <a:r>
              <a:rPr lang="en-US" sz="4000" b="1" dirty="0"/>
              <a:t> </a:t>
            </a:r>
          </a:p>
        </p:txBody>
      </p:sp>
    </p:spTree>
    <p:extLst>
      <p:ext uri="{BB962C8B-B14F-4D97-AF65-F5344CB8AC3E}">
        <p14:creationId xmlns:p14="http://schemas.microsoft.com/office/powerpoint/2010/main" val="42298191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DFB7C-076E-7037-F0D4-4A87264F9686}"/>
              </a:ext>
            </a:extLst>
          </p:cNvPr>
          <p:cNvSpPr>
            <a:spLocks noGrp="1"/>
          </p:cNvSpPr>
          <p:nvPr>
            <p:ph type="title"/>
          </p:nvPr>
        </p:nvSpPr>
        <p:spPr/>
        <p:txBody>
          <a:bodyPr>
            <a:normAutofit/>
          </a:bodyPr>
          <a:lstStyle/>
          <a:p>
            <a:r>
              <a:rPr lang="en-US" sz="3600" b="1" dirty="0"/>
              <a:t>Case Presentation: 70-year-old woman (continued)</a:t>
            </a:r>
            <a:endParaRPr lang="en-US" sz="3600" dirty="0"/>
          </a:p>
        </p:txBody>
      </p:sp>
      <p:sp>
        <p:nvSpPr>
          <p:cNvPr id="3" name="Content Placeholder 2">
            <a:extLst>
              <a:ext uri="{FF2B5EF4-FFF2-40B4-BE49-F238E27FC236}">
                <a16:creationId xmlns:a16="http://schemas.microsoft.com/office/drawing/2014/main" id="{4437DADD-DE9D-D6DA-CE0C-5ABD37C7CA43}"/>
              </a:ext>
            </a:extLst>
          </p:cNvPr>
          <p:cNvSpPr>
            <a:spLocks noGrp="1"/>
          </p:cNvSpPr>
          <p:nvPr>
            <p:ph idx="1"/>
          </p:nvPr>
        </p:nvSpPr>
        <p:spPr/>
        <p:txBody>
          <a:bodyPr/>
          <a:lstStyle/>
          <a:p>
            <a:r>
              <a:rPr lang="en-US" dirty="0"/>
              <a:t>Admitted for monitoring of C1, had developed R arm pain. After infusion, sent her for </a:t>
            </a:r>
            <a:r>
              <a:rPr lang="en-US" dirty="0" err="1"/>
              <a:t>xray</a:t>
            </a:r>
            <a:r>
              <a:rPr lang="en-US" dirty="0"/>
              <a:t> of the R humerus which detected a new metastasis</a:t>
            </a:r>
          </a:p>
          <a:p>
            <a:r>
              <a:rPr lang="en-US" dirty="0"/>
              <a:t>While admitted for CRS monitoring, in the AM, she got out of bed and fell while walking to the bathroom and fractured her R humerus</a:t>
            </a:r>
          </a:p>
          <a:p>
            <a:r>
              <a:rPr lang="en-US" dirty="0"/>
              <a:t>Extended hospital stay, required surgery for rod placement. Had also had some mild, grade 1 CRS which delayed the surgery</a:t>
            </a:r>
          </a:p>
          <a:p>
            <a:r>
              <a:rPr lang="en-US" dirty="0"/>
              <a:t>She was discharged 2 weeks after 1</a:t>
            </a:r>
            <a:r>
              <a:rPr lang="en-US" baseline="30000" dirty="0"/>
              <a:t>st</a:t>
            </a:r>
            <a:r>
              <a:rPr lang="en-US" dirty="0"/>
              <a:t> dose of </a:t>
            </a:r>
            <a:r>
              <a:rPr lang="en-US" dirty="0" err="1"/>
              <a:t>Tarlatamab</a:t>
            </a:r>
            <a:endParaRPr lang="en-US" dirty="0"/>
          </a:p>
        </p:txBody>
      </p:sp>
    </p:spTree>
    <p:extLst>
      <p:ext uri="{BB962C8B-B14F-4D97-AF65-F5344CB8AC3E}">
        <p14:creationId xmlns:p14="http://schemas.microsoft.com/office/powerpoint/2010/main" val="199703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Schenk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449725524"/>
              </p:ext>
            </p:extLst>
          </p:nvPr>
        </p:nvGraphicFramePr>
        <p:xfrm>
          <a:off x="1236095" y="1335765"/>
          <a:ext cx="9719807" cy="5078853"/>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801411">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Boehringer Ingelheim Pharmaceuticals Inc, CDR-Life, Harpoon Therapeutics, Janssen Biotech Inc, Johnson &amp; Johnson Pharmaceuticals, Merck, Takeda Pharmaceuticals USA Inc, Thetis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1411">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Aadi Bioscience, ALIGN2ACTION Inc, Axon Advisors, </a:t>
                      </a:r>
                      <a:r>
                        <a:rPr lang="en-US" sz="1800" b="0" kern="1200" dirty="0" err="1">
                          <a:solidFill>
                            <a:schemeClr val="tx1"/>
                          </a:solidFill>
                          <a:effectLst/>
                          <a:latin typeface="+mn-lt"/>
                          <a:ea typeface="+mn-ea"/>
                          <a:cs typeface="+mn-cs"/>
                        </a:rPr>
                        <a:t>BeiGeneius</a:t>
                      </a:r>
                      <a:r>
                        <a:rPr lang="en-US" sz="1800" b="0" kern="1200" dirty="0">
                          <a:solidFill>
                            <a:schemeClr val="tx1"/>
                          </a:solidFill>
                          <a:effectLst/>
                          <a:latin typeface="+mn-lt"/>
                          <a:ea typeface="+mn-ea"/>
                          <a:cs typeface="+mn-cs"/>
                        </a:rPr>
                        <a:t>, Expert Connect, </a:t>
                      </a:r>
                      <a:r>
                        <a:rPr lang="en-US" sz="1800" b="0" kern="1200" dirty="0" err="1">
                          <a:solidFill>
                            <a:schemeClr val="tx1"/>
                          </a:solidFill>
                          <a:effectLst/>
                          <a:latin typeface="+mn-lt"/>
                          <a:ea typeface="+mn-ea"/>
                          <a:cs typeface="+mn-cs"/>
                        </a:rPr>
                        <a:t>GlobalData</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Guidepoint</a:t>
                      </a:r>
                      <a:r>
                        <a:rPr lang="en-US" sz="1800" b="0" kern="1200" dirty="0">
                          <a:solidFill>
                            <a:schemeClr val="tx1"/>
                          </a:solidFill>
                          <a:effectLst/>
                          <a:latin typeface="+mn-lt"/>
                          <a:ea typeface="+mn-ea"/>
                          <a:cs typeface="+mn-cs"/>
                        </a:rPr>
                        <a:t> Global LLC, HCG, Slingshot Insights, The </a:t>
                      </a:r>
                      <a:r>
                        <a:rPr lang="en-US" sz="1800" b="0" kern="1200" dirty="0" err="1">
                          <a:solidFill>
                            <a:schemeClr val="tx1"/>
                          </a:solidFill>
                          <a:effectLst/>
                          <a:latin typeface="+mn-lt"/>
                          <a:ea typeface="+mn-ea"/>
                          <a:cs typeface="+mn-cs"/>
                        </a:rPr>
                        <a:t>Scieomics</a:t>
                      </a:r>
                      <a:r>
                        <a:rPr lang="en-US" sz="1800" b="0" kern="1200" dirty="0">
                          <a:solidFill>
                            <a:schemeClr val="tx1"/>
                          </a:solidFill>
                          <a:effectLst/>
                          <a:latin typeface="+mn-lt"/>
                          <a:ea typeface="+mn-ea"/>
                          <a:cs typeface="+mn-cs"/>
                        </a:rPr>
                        <a:t> Group, Third Bridge, WC Communications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383197"/>
                  </a:ext>
                </a:extLst>
              </a:tr>
              <a:tr h="404078">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8583220"/>
                  </a:ext>
                </a:extLst>
              </a:tr>
              <a:tr h="801411">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Curio Science, Harpoon Therapeutics, Janssen Biotech Inc, </a:t>
                      </a:r>
                      <a:r>
                        <a:rPr lang="en-US" sz="1800" b="0" kern="1200" dirty="0" err="1">
                          <a:solidFill>
                            <a:schemeClr val="tx1"/>
                          </a:solidFill>
                          <a:effectLst/>
                          <a:latin typeface="+mn-lt"/>
                          <a:ea typeface="+mn-ea"/>
                          <a:cs typeface="+mn-cs"/>
                        </a:rPr>
                        <a:t>Nuvation</a:t>
                      </a:r>
                      <a:r>
                        <a:rPr lang="en-US" sz="1800" b="0" kern="1200" dirty="0">
                          <a:solidFill>
                            <a:schemeClr val="tx1"/>
                          </a:solidFill>
                          <a:effectLst/>
                          <a:latin typeface="+mn-lt"/>
                          <a:ea typeface="+mn-ea"/>
                          <a:cs typeface="+mn-cs"/>
                        </a:rPr>
                        <a:t> Bio</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9628359"/>
                  </a:ext>
                </a:extLst>
              </a:tr>
              <a:tr h="801411">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Thetis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8900923"/>
                  </a:ext>
                </a:extLst>
              </a:tr>
              <a:tr h="801411">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ASCO Direct, Cancer Therapy Advisor, Horizon CME, </a:t>
                      </a:r>
                      <a:r>
                        <a:rPr lang="en-US" sz="1800" b="0" kern="1200" dirty="0" err="1">
                          <a:solidFill>
                            <a:schemeClr val="tx1"/>
                          </a:solidFill>
                          <a:effectLst/>
                          <a:latin typeface="+mn-lt"/>
                          <a:ea typeface="+mn-ea"/>
                          <a:cs typeface="+mn-cs"/>
                        </a:rPr>
                        <a:t>IDEOlogy</a:t>
                      </a:r>
                      <a:r>
                        <a:rPr lang="en-US" sz="1800" b="0" kern="1200" dirty="0">
                          <a:solidFill>
                            <a:schemeClr val="tx1"/>
                          </a:solidFill>
                          <a:effectLst/>
                          <a:latin typeface="+mn-lt"/>
                          <a:ea typeface="+mn-ea"/>
                          <a:cs typeface="+mn-cs"/>
                        </a:rPr>
                        <a:t> Health, Medscape, </a:t>
                      </a:r>
                      <a:r>
                        <a:rPr lang="en-US" sz="1800" b="0" kern="1200" dirty="0" err="1">
                          <a:solidFill>
                            <a:schemeClr val="tx1"/>
                          </a:solidFill>
                          <a:effectLst/>
                          <a:latin typeface="+mn-lt"/>
                          <a:ea typeface="+mn-ea"/>
                          <a:cs typeface="+mn-cs"/>
                        </a:rPr>
                        <a:t>OncLive</a:t>
                      </a:r>
                      <a:r>
                        <a:rPr lang="en-US" sz="1800" b="0" kern="1200" dirty="0">
                          <a:solidFill>
                            <a:schemeClr val="tx1"/>
                          </a:solidFill>
                          <a:effectLst/>
                          <a:latin typeface="+mn-lt"/>
                          <a:ea typeface="+mn-ea"/>
                          <a:cs typeface="+mn-cs"/>
                        </a:rPr>
                        <a:t>, ROS1ders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7039113"/>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9DC8-B209-6C4E-498A-9C9FCD03435E}"/>
              </a:ext>
            </a:extLst>
          </p:cNvPr>
          <p:cNvSpPr>
            <a:spLocks noGrp="1"/>
          </p:cNvSpPr>
          <p:nvPr>
            <p:ph type="title"/>
          </p:nvPr>
        </p:nvSpPr>
        <p:spPr/>
        <p:txBody>
          <a:bodyPr>
            <a:normAutofit/>
          </a:bodyPr>
          <a:lstStyle/>
          <a:p>
            <a:r>
              <a:rPr lang="en-US" sz="3600" b="1" dirty="0"/>
              <a:t>Case Presentation: 70-year-old woman (continued)</a:t>
            </a:r>
            <a:endParaRPr lang="en-US" sz="3600" dirty="0"/>
          </a:p>
        </p:txBody>
      </p:sp>
      <p:sp>
        <p:nvSpPr>
          <p:cNvPr id="3" name="Content Placeholder 2">
            <a:extLst>
              <a:ext uri="{FF2B5EF4-FFF2-40B4-BE49-F238E27FC236}">
                <a16:creationId xmlns:a16="http://schemas.microsoft.com/office/drawing/2014/main" id="{D0BFB36F-31AD-1B69-E5CE-BB443F2921C6}"/>
              </a:ext>
            </a:extLst>
          </p:cNvPr>
          <p:cNvSpPr>
            <a:spLocks noGrp="1"/>
          </p:cNvSpPr>
          <p:nvPr>
            <p:ph idx="1"/>
          </p:nvPr>
        </p:nvSpPr>
        <p:spPr>
          <a:xfrm>
            <a:off x="202581" y="1690687"/>
            <a:ext cx="4692805" cy="2290297"/>
          </a:xfrm>
        </p:spPr>
        <p:txBody>
          <a:bodyPr>
            <a:normAutofit/>
          </a:bodyPr>
          <a:lstStyle/>
          <a:p>
            <a:r>
              <a:rPr lang="en-US" dirty="0"/>
              <a:t>Patient concerns:</a:t>
            </a:r>
          </a:p>
          <a:p>
            <a:pPr marL="457200" lvl="1" indent="0">
              <a:buNone/>
            </a:pPr>
            <a:r>
              <a:rPr lang="en-US" sz="2800" dirty="0"/>
              <a:t>#1: because discharged and complications, had to resume 1mg dose again in the step up</a:t>
            </a:r>
          </a:p>
          <a:p>
            <a:pPr marL="457200" lvl="1" indent="0">
              <a:buNone/>
            </a:pPr>
            <a:endParaRPr lang="en-US" sz="2800" dirty="0"/>
          </a:p>
        </p:txBody>
      </p:sp>
      <p:graphicFrame>
        <p:nvGraphicFramePr>
          <p:cNvPr id="4" name="Table 3">
            <a:extLst>
              <a:ext uri="{FF2B5EF4-FFF2-40B4-BE49-F238E27FC236}">
                <a16:creationId xmlns:a16="http://schemas.microsoft.com/office/drawing/2014/main" id="{B160E425-CC58-94D8-3D1E-02FD1C852FDB}"/>
              </a:ext>
            </a:extLst>
          </p:cNvPr>
          <p:cNvGraphicFramePr>
            <a:graphicFrameLocks noGrp="1"/>
          </p:cNvGraphicFramePr>
          <p:nvPr/>
        </p:nvGraphicFramePr>
        <p:xfrm>
          <a:off x="5097451" y="1945640"/>
          <a:ext cx="6984378" cy="1483360"/>
        </p:xfrm>
        <a:graphic>
          <a:graphicData uri="http://schemas.openxmlformats.org/drawingml/2006/table">
            <a:tbl>
              <a:tblPr firstRow="1" bandRow="1">
                <a:tableStyleId>{5C22544A-7EE6-4342-B048-85BDC9FD1C3A}</a:tableStyleId>
              </a:tblPr>
              <a:tblGrid>
                <a:gridCol w="2328126">
                  <a:extLst>
                    <a:ext uri="{9D8B030D-6E8A-4147-A177-3AD203B41FA5}">
                      <a16:colId xmlns:a16="http://schemas.microsoft.com/office/drawing/2014/main" val="1185188860"/>
                    </a:ext>
                  </a:extLst>
                </a:gridCol>
                <a:gridCol w="2328126">
                  <a:extLst>
                    <a:ext uri="{9D8B030D-6E8A-4147-A177-3AD203B41FA5}">
                      <a16:colId xmlns:a16="http://schemas.microsoft.com/office/drawing/2014/main" val="2709151545"/>
                    </a:ext>
                  </a:extLst>
                </a:gridCol>
                <a:gridCol w="2328126">
                  <a:extLst>
                    <a:ext uri="{9D8B030D-6E8A-4147-A177-3AD203B41FA5}">
                      <a16:colId xmlns:a16="http://schemas.microsoft.com/office/drawing/2014/main" val="2078285356"/>
                    </a:ext>
                  </a:extLst>
                </a:gridCol>
              </a:tblGrid>
              <a:tr h="370840">
                <a:tc>
                  <a:txBody>
                    <a:bodyPr/>
                    <a:lstStyle/>
                    <a:p>
                      <a:pPr algn="ctr"/>
                      <a:r>
                        <a:rPr lang="en-US" dirty="0"/>
                        <a:t>Last Dose Given</a:t>
                      </a:r>
                    </a:p>
                  </a:txBody>
                  <a:tcPr/>
                </a:tc>
                <a:tc>
                  <a:txBody>
                    <a:bodyPr/>
                    <a:lstStyle/>
                    <a:p>
                      <a:pPr algn="ctr"/>
                      <a:r>
                        <a:rPr lang="en-US" dirty="0"/>
                        <a:t>Time since dose</a:t>
                      </a:r>
                    </a:p>
                  </a:txBody>
                  <a:tcPr/>
                </a:tc>
                <a:tc>
                  <a:txBody>
                    <a:bodyPr/>
                    <a:lstStyle/>
                    <a:p>
                      <a:pPr algn="ctr"/>
                      <a:r>
                        <a:rPr lang="en-US" dirty="0"/>
                        <a:t>Action</a:t>
                      </a:r>
                    </a:p>
                  </a:txBody>
                  <a:tcPr/>
                </a:tc>
                <a:extLst>
                  <a:ext uri="{0D108BD9-81ED-4DB2-BD59-A6C34878D82A}">
                    <a16:rowId xmlns:a16="http://schemas.microsoft.com/office/drawing/2014/main" val="1401579427"/>
                  </a:ext>
                </a:extLst>
              </a:tr>
              <a:tr h="370840">
                <a:tc>
                  <a:txBody>
                    <a:bodyPr/>
                    <a:lstStyle/>
                    <a:p>
                      <a:r>
                        <a:rPr lang="en-US" dirty="0"/>
                        <a:t>1mg on Day 1</a:t>
                      </a:r>
                    </a:p>
                  </a:txBody>
                  <a:tcPr/>
                </a:tc>
                <a:tc>
                  <a:txBody>
                    <a:bodyPr/>
                    <a:lstStyle/>
                    <a:p>
                      <a:r>
                        <a:rPr lang="en-US" dirty="0"/>
                        <a:t>More than 2 weeks</a:t>
                      </a:r>
                    </a:p>
                  </a:txBody>
                  <a:tcPr/>
                </a:tc>
                <a:tc>
                  <a:txBody>
                    <a:bodyPr/>
                    <a:lstStyle/>
                    <a:p>
                      <a:r>
                        <a:rPr lang="en-US" dirty="0"/>
                        <a:t>Must restart step-up </a:t>
                      </a:r>
                    </a:p>
                  </a:txBody>
                  <a:tcPr/>
                </a:tc>
                <a:extLst>
                  <a:ext uri="{0D108BD9-81ED-4DB2-BD59-A6C34878D82A}">
                    <a16:rowId xmlns:a16="http://schemas.microsoft.com/office/drawing/2014/main" val="522874837"/>
                  </a:ext>
                </a:extLst>
              </a:tr>
              <a:tr h="370840">
                <a:tc>
                  <a:txBody>
                    <a:bodyPr/>
                    <a:lstStyle/>
                    <a:p>
                      <a:r>
                        <a:rPr lang="en-US" dirty="0"/>
                        <a:t>10mg on D8</a:t>
                      </a:r>
                    </a:p>
                  </a:txBody>
                  <a:tcPr/>
                </a:tc>
                <a:tc>
                  <a:txBody>
                    <a:bodyPr/>
                    <a:lstStyle/>
                    <a:p>
                      <a:r>
                        <a:rPr lang="en-US" dirty="0"/>
                        <a:t>More than 3 weeks</a:t>
                      </a:r>
                    </a:p>
                  </a:txBody>
                  <a:tcPr/>
                </a:tc>
                <a:tc>
                  <a:txBody>
                    <a:bodyPr/>
                    <a:lstStyle/>
                    <a:p>
                      <a:r>
                        <a:rPr lang="en-US" dirty="0"/>
                        <a:t>Must go back to 1mg</a:t>
                      </a:r>
                    </a:p>
                  </a:txBody>
                  <a:tcPr/>
                </a:tc>
                <a:extLst>
                  <a:ext uri="{0D108BD9-81ED-4DB2-BD59-A6C34878D82A}">
                    <a16:rowId xmlns:a16="http://schemas.microsoft.com/office/drawing/2014/main" val="3517196892"/>
                  </a:ext>
                </a:extLst>
              </a:tr>
              <a:tr h="370840">
                <a:tc>
                  <a:txBody>
                    <a:bodyPr/>
                    <a:lstStyle/>
                    <a:p>
                      <a:r>
                        <a:rPr lang="en-US" dirty="0"/>
                        <a:t>10mg on D15 or more</a:t>
                      </a:r>
                    </a:p>
                  </a:txBody>
                  <a:tcPr/>
                </a:tc>
                <a:tc>
                  <a:txBody>
                    <a:bodyPr/>
                    <a:lstStyle/>
                    <a:p>
                      <a:r>
                        <a:rPr lang="en-US" dirty="0"/>
                        <a:t>More than 4 weeks</a:t>
                      </a:r>
                    </a:p>
                  </a:txBody>
                  <a:tcPr/>
                </a:tc>
                <a:tc>
                  <a:txBody>
                    <a:bodyPr/>
                    <a:lstStyle/>
                    <a:p>
                      <a:r>
                        <a:rPr lang="en-US" dirty="0"/>
                        <a:t>Must go back to 1mg</a:t>
                      </a:r>
                    </a:p>
                  </a:txBody>
                  <a:tcPr/>
                </a:tc>
                <a:extLst>
                  <a:ext uri="{0D108BD9-81ED-4DB2-BD59-A6C34878D82A}">
                    <a16:rowId xmlns:a16="http://schemas.microsoft.com/office/drawing/2014/main" val="3932804942"/>
                  </a:ext>
                </a:extLst>
              </a:tr>
            </a:tbl>
          </a:graphicData>
        </a:graphic>
      </p:graphicFrame>
      <p:sp>
        <p:nvSpPr>
          <p:cNvPr id="5" name="Content Placeholder 2">
            <a:extLst>
              <a:ext uri="{FF2B5EF4-FFF2-40B4-BE49-F238E27FC236}">
                <a16:creationId xmlns:a16="http://schemas.microsoft.com/office/drawing/2014/main" id="{B6E8617C-0565-D793-0A63-93686A611144}"/>
              </a:ext>
            </a:extLst>
          </p:cNvPr>
          <p:cNvSpPr txBox="1">
            <a:spLocks/>
          </p:cNvSpPr>
          <p:nvPr/>
        </p:nvSpPr>
        <p:spPr>
          <a:xfrm>
            <a:off x="332679" y="4198860"/>
            <a:ext cx="11021121" cy="2290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Patient concerns: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#2: Because the patient is deaf will I have a hard time assessing for ICANS?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Because the patient has had WBXRT, will I have a hard time assessing for ICANS?</a:t>
            </a:r>
          </a:p>
        </p:txBody>
      </p:sp>
      <p:sp>
        <p:nvSpPr>
          <p:cNvPr id="7" name="TextBox 6">
            <a:extLst>
              <a:ext uri="{FF2B5EF4-FFF2-40B4-BE49-F238E27FC236}">
                <a16:creationId xmlns:a16="http://schemas.microsoft.com/office/drawing/2014/main" id="{B747B392-BCCD-1D2F-76CF-11CCEDE627F1}"/>
              </a:ext>
            </a:extLst>
          </p:cNvPr>
          <p:cNvSpPr txBox="1"/>
          <p:nvPr/>
        </p:nvSpPr>
        <p:spPr>
          <a:xfrm>
            <a:off x="202581" y="6522367"/>
            <a:ext cx="2493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Package Insert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Tarlatamab</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3/2025</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576652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380663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5F965-C291-B299-F712-3C4C79AE514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BE8DF0-0675-118F-3850-8EEDFFEEE797}"/>
              </a:ext>
            </a:extLst>
          </p:cNvPr>
          <p:cNvSpPr/>
          <p:nvPr/>
        </p:nvSpPr>
        <p:spPr bwMode="auto">
          <a:xfrm>
            <a:off x="758948" y="4005064"/>
            <a:ext cx="1052076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595041C-E963-9639-F754-19739F070FC0}"/>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E03FA7F-A8C9-DE47-FC04-1FB8ED8E5971}"/>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chemeClr val="bg1"/>
                </a:solidFill>
              </a:rPr>
              <a:t>Module 3: </a:t>
            </a:r>
            <a:r>
              <a:rPr lang="en-US" sz="2200" b="1" dirty="0">
                <a:solidFill>
                  <a:schemeClr val="bg1"/>
                </a:solidFill>
                <a:effectLst/>
                <a:latin typeface="+mn-lt"/>
                <a:ea typeface="Calibri" panose="020F0502020204030204" pitchFamily="34" charset="0"/>
              </a:rPr>
              <a:t>Future Directions in th</a:t>
            </a:r>
            <a:r>
              <a:rPr lang="en-US" sz="2200" dirty="0">
                <a:solidFill>
                  <a:schemeClr val="bg1"/>
                </a:solidFill>
                <a:latin typeface="+mn-lt"/>
                <a:ea typeface="Calibri" panose="020F0502020204030204" pitchFamily="34" charset="0"/>
              </a:rPr>
              <a:t>e Management of </a:t>
            </a:r>
            <a:r>
              <a:rPr lang="en-US" sz="2200" b="1" dirty="0">
                <a:solidFill>
                  <a:schemeClr val="bg1"/>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1689330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91A6-1034-EAAC-C9E6-4B8D407EE6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E0528C-C159-3F2E-554B-5AA941534858}"/>
              </a:ext>
            </a:extLst>
          </p:cNvPr>
          <p:cNvSpPr>
            <a:spLocks noGrp="1"/>
          </p:cNvSpPr>
          <p:nvPr>
            <p:ph type="title"/>
          </p:nvPr>
        </p:nvSpPr>
        <p:spPr>
          <a:xfrm>
            <a:off x="1026685" y="2857500"/>
            <a:ext cx="10358967" cy="1143000"/>
          </a:xfrm>
        </p:spPr>
        <p:txBody>
          <a:bodyPr/>
          <a:lstStyle/>
          <a:p>
            <a:r>
              <a:rPr lang="en-US" sz="3600" dirty="0"/>
              <a:t>Future Directions in SCLC Management</a:t>
            </a:r>
            <a:br>
              <a:rPr lang="en-US" sz="3200" dirty="0"/>
            </a:br>
            <a:br>
              <a:rPr lang="en-US" sz="3200" dirty="0"/>
            </a:br>
            <a:br>
              <a:rPr lang="en-US" sz="3200" dirty="0"/>
            </a:br>
            <a:r>
              <a:rPr lang="en-US" sz="2800" dirty="0">
                <a:solidFill>
                  <a:schemeClr val="tx1"/>
                </a:solidFill>
              </a:rPr>
              <a:t>Erin Schenk, MD, PhD</a:t>
            </a:r>
            <a:br>
              <a:rPr lang="en-US" sz="2800" dirty="0">
                <a:solidFill>
                  <a:schemeClr val="tx1"/>
                </a:solidFill>
              </a:rPr>
            </a:br>
            <a:r>
              <a:rPr lang="en-US" sz="2800" dirty="0">
                <a:solidFill>
                  <a:schemeClr val="tx1"/>
                </a:solidFill>
              </a:rPr>
              <a:t>Assistant Professor, Thoracic Oncology</a:t>
            </a:r>
            <a:br>
              <a:rPr lang="en-US" sz="2800" dirty="0">
                <a:solidFill>
                  <a:schemeClr val="tx1"/>
                </a:solidFill>
              </a:rPr>
            </a:br>
            <a:r>
              <a:rPr lang="en-US" sz="2800" dirty="0">
                <a:solidFill>
                  <a:schemeClr val="tx1"/>
                </a:solidFill>
              </a:rPr>
              <a:t>Division of Medical Oncology</a:t>
            </a:r>
            <a:br>
              <a:rPr lang="en-US" sz="2800" dirty="0">
                <a:solidFill>
                  <a:schemeClr val="tx1"/>
                </a:solidFill>
              </a:rPr>
            </a:br>
            <a:r>
              <a:rPr lang="en-US" sz="2800" dirty="0">
                <a:solidFill>
                  <a:schemeClr val="tx1"/>
                </a:solidFill>
              </a:rPr>
              <a:t> Department of Medicine</a:t>
            </a:r>
            <a:br>
              <a:rPr lang="en-US" sz="2800" dirty="0">
                <a:solidFill>
                  <a:schemeClr val="tx1"/>
                </a:solidFill>
              </a:rPr>
            </a:br>
            <a:r>
              <a:rPr lang="en-US" sz="2800" dirty="0">
                <a:solidFill>
                  <a:schemeClr val="tx1"/>
                </a:solidFill>
              </a:rPr>
              <a:t>University of Colorado Anschutz Medical Campus</a:t>
            </a:r>
            <a:br>
              <a:rPr lang="en-US" sz="3200" dirty="0"/>
            </a:br>
            <a:endParaRPr lang="en-US" sz="3200" dirty="0"/>
          </a:p>
        </p:txBody>
      </p:sp>
    </p:spTree>
    <p:extLst>
      <p:ext uri="{BB962C8B-B14F-4D97-AF65-F5344CB8AC3E}">
        <p14:creationId xmlns:p14="http://schemas.microsoft.com/office/powerpoint/2010/main" val="1535615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86588-38A7-BBD6-44EB-12E0A53942CF}"/>
              </a:ext>
            </a:extLst>
          </p:cNvPr>
          <p:cNvSpPr>
            <a:spLocks noGrp="1"/>
          </p:cNvSpPr>
          <p:nvPr>
            <p:ph type="title"/>
          </p:nvPr>
        </p:nvSpPr>
        <p:spPr/>
        <p:txBody>
          <a:bodyPr/>
          <a:lstStyle/>
          <a:p>
            <a:r>
              <a:rPr lang="en-US" sz="3600" dirty="0"/>
              <a:t>New and Emerging Targets for SCLC</a:t>
            </a:r>
          </a:p>
        </p:txBody>
      </p:sp>
      <p:pic>
        <p:nvPicPr>
          <p:cNvPr id="4" name="Picture 3">
            <a:extLst>
              <a:ext uri="{FF2B5EF4-FFF2-40B4-BE49-F238E27FC236}">
                <a16:creationId xmlns:a16="http://schemas.microsoft.com/office/drawing/2014/main" id="{CA8DB075-9FC7-9D8B-523E-A70CB49D4F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1010" y="1860505"/>
            <a:ext cx="6977947" cy="4184628"/>
          </a:xfrm>
          <a:prstGeom prst="rect">
            <a:avLst/>
          </a:prstGeom>
        </p:spPr>
      </p:pic>
      <p:pic>
        <p:nvPicPr>
          <p:cNvPr id="6" name="Picture 5">
            <a:extLst>
              <a:ext uri="{FF2B5EF4-FFF2-40B4-BE49-F238E27FC236}">
                <a16:creationId xmlns:a16="http://schemas.microsoft.com/office/drawing/2014/main" id="{A58413AB-75D6-CC4F-7300-347C807B5A6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861922" y="1817752"/>
            <a:ext cx="3789608" cy="4270135"/>
          </a:xfrm>
          <a:prstGeom prst="rect">
            <a:avLst/>
          </a:prstGeom>
        </p:spPr>
      </p:pic>
      <p:sp>
        <p:nvSpPr>
          <p:cNvPr id="7" name="CuadroTexto 5">
            <a:extLst>
              <a:ext uri="{FF2B5EF4-FFF2-40B4-BE49-F238E27FC236}">
                <a16:creationId xmlns:a16="http://schemas.microsoft.com/office/drawing/2014/main" id="{8E6912C7-B49B-C7DA-3FEB-059FA62C88A6}"/>
              </a:ext>
            </a:extLst>
          </p:cNvPr>
          <p:cNvSpPr txBox="1"/>
          <p:nvPr/>
        </p:nvSpPr>
        <p:spPr>
          <a:xfrm>
            <a:off x="0" y="6517786"/>
            <a:ext cx="11116019" cy="3231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s-ES_tradnl" sz="1500" b="0" i="0" u="none" strike="noStrike" kern="1200" cap="none" spc="0" normalizeH="0" baseline="0" noProof="0" dirty="0">
                <a:ln>
                  <a:noFill/>
                </a:ln>
                <a:solidFill>
                  <a:srgbClr val="000000"/>
                </a:solidFill>
                <a:effectLst/>
                <a:uLnTx/>
                <a:uFillTx/>
                <a:latin typeface="Calibri" panose="020F0502020204030204"/>
                <a:ea typeface="+mn-ea"/>
                <a:cs typeface="+mn-cs"/>
              </a:rPr>
              <a:t>Meng Y et al.  </a:t>
            </a:r>
            <a:r>
              <a:rPr kumimoji="0" lang="es-ES_tradnl" sz="1500" b="0" i="1" u="none" strike="noStrike" kern="1200" cap="none" spc="0" normalizeH="0" baseline="0" noProof="0" dirty="0">
                <a:ln>
                  <a:noFill/>
                </a:ln>
                <a:solidFill>
                  <a:srgbClr val="000000"/>
                </a:solidFill>
                <a:effectLst/>
                <a:uLnTx/>
                <a:uFillTx/>
                <a:latin typeface="Calibri" panose="020F0502020204030204"/>
                <a:ea typeface="+mn-ea"/>
                <a:cs typeface="+mn-cs"/>
              </a:rPr>
              <a:t>Disc </a:t>
            </a:r>
            <a:r>
              <a:rPr kumimoji="0" lang="es-ES_tradnl" sz="1500" b="0" i="1" u="none" strike="noStrike" kern="1200" cap="none" spc="0" normalizeH="0" baseline="0" noProof="0" dirty="0" err="1">
                <a:ln>
                  <a:noFill/>
                </a:ln>
                <a:solidFill>
                  <a:srgbClr val="000000"/>
                </a:solidFill>
                <a:effectLst/>
                <a:uLnTx/>
                <a:uFillTx/>
                <a:latin typeface="Calibri" panose="020F0502020204030204"/>
                <a:ea typeface="+mn-ea"/>
                <a:cs typeface="+mn-cs"/>
              </a:rPr>
              <a:t>Onc</a:t>
            </a:r>
            <a:r>
              <a:rPr kumimoji="0" lang="es-ES_tradnl" sz="15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500" b="0" i="0" u="none" strike="noStrike" kern="1200" cap="none" spc="0" normalizeH="0" baseline="0" noProof="0" dirty="0">
                <a:ln>
                  <a:noFill/>
                </a:ln>
                <a:solidFill>
                  <a:srgbClr val="000000"/>
                </a:solidFill>
                <a:effectLst/>
                <a:uLnTx/>
                <a:uFillTx/>
                <a:latin typeface="Calibri" panose="020F0502020204030204"/>
                <a:ea typeface="+mn-ea"/>
                <a:cs typeface="+mn-cs"/>
              </a:rPr>
              <a:t>2024;15:327; </a:t>
            </a:r>
            <a:r>
              <a:rPr kumimoji="0" lang="es-ES_tradnl" sz="1500" b="0" i="0" u="none" strike="noStrike" kern="1200" cap="none" spc="0" normalizeH="0" baseline="0" noProof="0" dirty="0" err="1">
                <a:ln>
                  <a:noFill/>
                </a:ln>
                <a:solidFill>
                  <a:srgbClr val="000000"/>
                </a:solidFill>
                <a:effectLst/>
                <a:uLnTx/>
                <a:uFillTx/>
                <a:latin typeface="Calibri" panose="020F0502020204030204"/>
                <a:ea typeface="+mn-ea"/>
                <a:cs typeface="+mn-cs"/>
              </a:rPr>
              <a:t>Bragasin</a:t>
            </a:r>
            <a:r>
              <a:rPr kumimoji="0" lang="es-ES_tradnl" sz="1500" b="0" i="0" u="none" strike="noStrike" kern="1200" cap="none" spc="0" normalizeH="0" baseline="0" noProof="0" dirty="0">
                <a:ln>
                  <a:noFill/>
                </a:ln>
                <a:solidFill>
                  <a:srgbClr val="000000"/>
                </a:solidFill>
                <a:effectLst/>
                <a:uLnTx/>
                <a:uFillTx/>
                <a:latin typeface="Calibri" panose="020F0502020204030204"/>
                <a:ea typeface="+mn-ea"/>
                <a:cs typeface="+mn-cs"/>
              </a:rPr>
              <a:t> EI et al. </a:t>
            </a:r>
            <a:r>
              <a:rPr kumimoji="0" lang="es-ES_tradnl" sz="1500" b="0" i="1" u="none" strike="noStrike" kern="1200" cap="none" spc="0" normalizeH="0" baseline="0" noProof="0" dirty="0" err="1">
                <a:ln>
                  <a:noFill/>
                </a:ln>
                <a:solidFill>
                  <a:srgbClr val="000000"/>
                </a:solidFill>
                <a:effectLst/>
                <a:uLnTx/>
                <a:uFillTx/>
                <a:latin typeface="Calibri" panose="020F0502020204030204"/>
                <a:ea typeface="+mn-ea"/>
                <a:cs typeface="+mn-cs"/>
              </a:rPr>
              <a:t>Explor</a:t>
            </a:r>
            <a:r>
              <a:rPr kumimoji="0" lang="es-ES_tradnl" sz="1500" b="0" i="1" u="none" strike="noStrike" kern="1200" cap="none" spc="0" normalizeH="0" baseline="0" noProof="0" dirty="0">
                <a:ln>
                  <a:noFill/>
                </a:ln>
                <a:solidFill>
                  <a:srgbClr val="000000"/>
                </a:solidFill>
                <a:effectLst/>
                <a:uLnTx/>
                <a:uFillTx/>
                <a:latin typeface="Calibri" panose="020F0502020204030204"/>
                <a:ea typeface="+mn-ea"/>
                <a:cs typeface="+mn-cs"/>
              </a:rPr>
              <a:t> Target </a:t>
            </a:r>
            <a:r>
              <a:rPr kumimoji="0" lang="es-ES_tradnl" sz="1500" b="0" i="1" u="none" strike="noStrike" kern="1200" cap="none" spc="0" normalizeH="0" baseline="0" noProof="0" dirty="0" err="1">
                <a:ln>
                  <a:noFill/>
                </a:ln>
                <a:solidFill>
                  <a:srgbClr val="000000"/>
                </a:solidFill>
                <a:effectLst/>
                <a:uLnTx/>
                <a:uFillTx/>
                <a:latin typeface="Calibri" panose="020F0502020204030204"/>
                <a:ea typeface="+mn-ea"/>
                <a:cs typeface="+mn-cs"/>
              </a:rPr>
              <a:t>Antitumor</a:t>
            </a:r>
            <a:r>
              <a:rPr kumimoji="0" lang="es-ES_tradnl" sz="15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500" b="0" i="1" u="none" strike="noStrike" kern="1200" cap="none" spc="0" normalizeH="0" baseline="0" noProof="0" dirty="0" err="1">
                <a:ln>
                  <a:noFill/>
                </a:ln>
                <a:solidFill>
                  <a:srgbClr val="000000"/>
                </a:solidFill>
                <a:effectLst/>
                <a:uLnTx/>
                <a:uFillTx/>
                <a:latin typeface="Calibri" panose="020F0502020204030204"/>
                <a:ea typeface="+mn-ea"/>
                <a:cs typeface="+mn-cs"/>
              </a:rPr>
              <a:t>Ther</a:t>
            </a:r>
            <a:r>
              <a:rPr kumimoji="0" lang="es-ES_tradnl" sz="15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500" b="0" i="0" u="none" strike="noStrike" kern="1200" cap="none" spc="0" normalizeH="0" baseline="0" noProof="0" dirty="0">
                <a:ln>
                  <a:noFill/>
                </a:ln>
                <a:solidFill>
                  <a:srgbClr val="000000"/>
                </a:solidFill>
                <a:effectLst/>
                <a:uLnTx/>
                <a:uFillTx/>
                <a:latin typeface="Calibri" panose="020F0502020204030204"/>
                <a:ea typeface="+mn-ea"/>
                <a:cs typeface="+mn-cs"/>
              </a:rPr>
              <a:t>2025;6:1002302.</a:t>
            </a:r>
            <a:endParaRPr kumimoji="0" lang="es-ES"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5932523-EADF-1DA1-6445-4FC9EDEB8B49}"/>
              </a:ext>
            </a:extLst>
          </p:cNvPr>
          <p:cNvSpPr txBox="1"/>
          <p:nvPr/>
        </p:nvSpPr>
        <p:spPr>
          <a:xfrm>
            <a:off x="1840719" y="1370013"/>
            <a:ext cx="35185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Antibody-Drug Conjugates</a:t>
            </a:r>
          </a:p>
        </p:txBody>
      </p:sp>
      <p:sp>
        <p:nvSpPr>
          <p:cNvPr id="9" name="TextBox 8">
            <a:extLst>
              <a:ext uri="{FF2B5EF4-FFF2-40B4-BE49-F238E27FC236}">
                <a16:creationId xmlns:a16="http://schemas.microsoft.com/office/drawing/2014/main" id="{4F148DB2-6CA8-93AC-E6F8-2147AE884D45}"/>
              </a:ext>
            </a:extLst>
          </p:cNvPr>
          <p:cNvSpPr txBox="1"/>
          <p:nvPr/>
        </p:nvSpPr>
        <p:spPr>
          <a:xfrm>
            <a:off x="7649065" y="1386431"/>
            <a:ext cx="42153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Novel Immune-Based Therapies</a:t>
            </a:r>
          </a:p>
        </p:txBody>
      </p:sp>
      <p:sp>
        <p:nvSpPr>
          <p:cNvPr id="3" name="Rectangle 2">
            <a:extLst>
              <a:ext uri="{FF2B5EF4-FFF2-40B4-BE49-F238E27FC236}">
                <a16:creationId xmlns:a16="http://schemas.microsoft.com/office/drawing/2014/main" id="{516444BA-4BA8-B9F7-2379-A7713E25BB7F}"/>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90284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281B-B0F5-A966-11D7-E91AF3F45C22}"/>
              </a:ext>
            </a:extLst>
          </p:cNvPr>
          <p:cNvSpPr>
            <a:spLocks noGrp="1"/>
          </p:cNvSpPr>
          <p:nvPr>
            <p:ph type="title"/>
          </p:nvPr>
        </p:nvSpPr>
        <p:spPr>
          <a:xfrm>
            <a:off x="892174" y="81957"/>
            <a:ext cx="10407649" cy="942612"/>
          </a:xfrm>
        </p:spPr>
        <p:txBody>
          <a:bodyPr/>
          <a:lstStyle/>
          <a:p>
            <a:r>
              <a:rPr lang="en-US" sz="3200" b="1" dirty="0">
                <a:latin typeface="Aptos" panose="020B0004020202020204" pitchFamily="34" charset="0"/>
              </a:rPr>
              <a:t>DeLLphi-304</a:t>
            </a:r>
          </a:p>
        </p:txBody>
      </p:sp>
      <p:pic>
        <p:nvPicPr>
          <p:cNvPr id="4" name="Content Placeholder 3" descr="A diagram of a study design&#10;&#10;Description automatically generated">
            <a:extLst>
              <a:ext uri="{FF2B5EF4-FFF2-40B4-BE49-F238E27FC236}">
                <a16:creationId xmlns:a16="http://schemas.microsoft.com/office/drawing/2014/main" id="{0CCE1BE0-B902-42CF-CCF0-ACF0204F4E0D}"/>
              </a:ext>
            </a:extLst>
          </p:cNvPr>
          <p:cNvPicPr>
            <a:picLocks noGrp="1" noChangeAspect="1"/>
          </p:cNvPicPr>
          <p:nvPr>
            <p:ph idx="1"/>
          </p:nvPr>
        </p:nvPicPr>
        <p:blipFill rotWithShape="1">
          <a:blip r:embed="rId2"/>
          <a:srcRect l="2807" t="12494" r="1403" b="2441"/>
          <a:stretch/>
        </p:blipFill>
        <p:spPr>
          <a:xfrm>
            <a:off x="451225" y="897037"/>
            <a:ext cx="11289549" cy="5063925"/>
          </a:xfrm>
          <a:prstGeom prst="rect">
            <a:avLst/>
          </a:prstGeom>
          <a:ln w="25400">
            <a:solidFill>
              <a:srgbClr val="26659A"/>
            </a:solidFill>
          </a:ln>
        </p:spPr>
      </p:pic>
      <p:sp>
        <p:nvSpPr>
          <p:cNvPr id="5" name="TextBox 4">
            <a:extLst>
              <a:ext uri="{FF2B5EF4-FFF2-40B4-BE49-F238E27FC236}">
                <a16:creationId xmlns:a16="http://schemas.microsoft.com/office/drawing/2014/main" id="{9E176039-CC25-F316-3A74-AC19CCC8573E}"/>
              </a:ext>
            </a:extLst>
          </p:cNvPr>
          <p:cNvSpPr txBox="1"/>
          <p:nvPr/>
        </p:nvSpPr>
        <p:spPr>
          <a:xfrm>
            <a:off x="0" y="6550223"/>
            <a:ext cx="629662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Paz-Ares LG et al. ASCO 2023;Abstract TPS8611. </a:t>
            </a:r>
          </a:p>
        </p:txBody>
      </p:sp>
      <p:sp>
        <p:nvSpPr>
          <p:cNvPr id="3" name="TextBox 2">
            <a:extLst>
              <a:ext uri="{FF2B5EF4-FFF2-40B4-BE49-F238E27FC236}">
                <a16:creationId xmlns:a16="http://schemas.microsoft.com/office/drawing/2014/main" id="{6ABC9469-736D-0865-76BA-89F0540561FC}"/>
              </a:ext>
            </a:extLst>
          </p:cNvPr>
          <p:cNvSpPr txBox="1"/>
          <p:nvPr/>
        </p:nvSpPr>
        <p:spPr>
          <a:xfrm>
            <a:off x="9140710" y="6465030"/>
            <a:ext cx="2952328"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Melissa Johnson, MD</a:t>
            </a:r>
          </a:p>
        </p:txBody>
      </p:sp>
    </p:spTree>
    <p:extLst>
      <p:ext uri="{BB962C8B-B14F-4D97-AF65-F5344CB8AC3E}">
        <p14:creationId xmlns:p14="http://schemas.microsoft.com/office/powerpoint/2010/main" val="2743216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B5E6283-D888-71E0-2754-EEC665CB5E76}"/>
              </a:ext>
            </a:extLst>
          </p:cNvPr>
          <p:cNvSpPr/>
          <p:nvPr/>
        </p:nvSpPr>
        <p:spPr bwMode="auto">
          <a:xfrm>
            <a:off x="416875" y="2560368"/>
            <a:ext cx="3882254" cy="2393442"/>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2" name="Title 1">
            <a:extLst>
              <a:ext uri="{FF2B5EF4-FFF2-40B4-BE49-F238E27FC236}">
                <a16:creationId xmlns:a16="http://schemas.microsoft.com/office/drawing/2014/main" id="{7F842C14-A330-A256-D56D-A3AACEE47612}"/>
              </a:ext>
            </a:extLst>
          </p:cNvPr>
          <p:cNvSpPr>
            <a:spLocks noGrp="1"/>
          </p:cNvSpPr>
          <p:nvPr>
            <p:ph type="title"/>
          </p:nvPr>
        </p:nvSpPr>
        <p:spPr>
          <a:xfrm>
            <a:off x="713873" y="4500"/>
            <a:ext cx="10407649" cy="1141412"/>
          </a:xfrm>
        </p:spPr>
        <p:txBody>
          <a:bodyPr/>
          <a:lstStyle/>
          <a:p>
            <a:r>
              <a:rPr lang="en-US" sz="3200" b="1" dirty="0">
                <a:latin typeface="+mn-lt"/>
              </a:rPr>
              <a:t>DeLLphi-305</a:t>
            </a:r>
          </a:p>
        </p:txBody>
      </p:sp>
      <p:sp>
        <p:nvSpPr>
          <p:cNvPr id="3" name="Content Placeholder 2">
            <a:extLst>
              <a:ext uri="{FF2B5EF4-FFF2-40B4-BE49-F238E27FC236}">
                <a16:creationId xmlns:a16="http://schemas.microsoft.com/office/drawing/2014/main" id="{0470F827-B92B-9F15-156F-3FDEFE2418F0}"/>
              </a:ext>
            </a:extLst>
          </p:cNvPr>
          <p:cNvSpPr>
            <a:spLocks noGrp="1"/>
          </p:cNvSpPr>
          <p:nvPr>
            <p:ph idx="1"/>
          </p:nvPr>
        </p:nvSpPr>
        <p:spPr>
          <a:xfrm>
            <a:off x="517478" y="1217491"/>
            <a:ext cx="10604044" cy="4316412"/>
          </a:xfrm>
        </p:spPr>
        <p:txBody>
          <a:bodyPr/>
          <a:lstStyle/>
          <a:p>
            <a:r>
              <a:rPr lang="en-US" sz="2000" dirty="0">
                <a:latin typeface="+mn-lt"/>
              </a:rPr>
              <a:t>A Phase 3, open-label, multicenter, randomized study of </a:t>
            </a:r>
            <a:r>
              <a:rPr lang="en-US" sz="2000" dirty="0" err="1">
                <a:latin typeface="+mn-lt"/>
              </a:rPr>
              <a:t>tarlatamab</a:t>
            </a:r>
            <a:r>
              <a:rPr lang="en-US" sz="2000" dirty="0">
                <a:latin typeface="+mn-lt"/>
              </a:rPr>
              <a:t> in combination with durvalumab vs durvalumab alone in subjects with ES-SCLC following platinum, etoposide and durvalumab</a:t>
            </a:r>
          </a:p>
        </p:txBody>
      </p:sp>
      <p:sp>
        <p:nvSpPr>
          <p:cNvPr id="5" name="TextBox 4">
            <a:extLst>
              <a:ext uri="{FF2B5EF4-FFF2-40B4-BE49-F238E27FC236}">
                <a16:creationId xmlns:a16="http://schemas.microsoft.com/office/drawing/2014/main" id="{3DED3541-6D6A-B7C4-54F5-450FEA723A86}"/>
              </a:ext>
            </a:extLst>
          </p:cNvPr>
          <p:cNvSpPr txBox="1"/>
          <p:nvPr/>
        </p:nvSpPr>
        <p:spPr>
          <a:xfrm>
            <a:off x="634616" y="2927489"/>
            <a:ext cx="3410581"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cs typeface="Lucida Sans Unicode"/>
              </a:rPr>
              <a:t>Patients who completed 3-4 cycles of platinum-etoposide chemotherapy with concurrent durvalumab as first-line treatment of ES-SCLC prior to enrollment, without disease progression</a:t>
            </a:r>
          </a:p>
        </p:txBody>
      </p:sp>
      <p:sp>
        <p:nvSpPr>
          <p:cNvPr id="8" name="TextBox 7">
            <a:extLst>
              <a:ext uri="{FF2B5EF4-FFF2-40B4-BE49-F238E27FC236}">
                <a16:creationId xmlns:a16="http://schemas.microsoft.com/office/drawing/2014/main" id="{43BFBB15-1119-7D66-E7A3-359D166F457A}"/>
              </a:ext>
            </a:extLst>
          </p:cNvPr>
          <p:cNvSpPr txBox="1"/>
          <p:nvPr/>
        </p:nvSpPr>
        <p:spPr>
          <a:xfrm>
            <a:off x="6215067" y="2780884"/>
            <a:ext cx="5673263" cy="923330"/>
          </a:xfrm>
          <a:prstGeom prst="rect">
            <a:avLst/>
          </a:prstGeom>
          <a:solidFill>
            <a:schemeClr val="accent6">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S PGothic" charset="0"/>
                <a:cs typeface="Lucida Sans Unicode"/>
              </a:rPr>
              <a:t>Tarlatamab + durvalumab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S PGothic" charset="0"/>
                <a:cs typeface="Lucida Sans Unicode"/>
              </a:rPr>
              <a:t>Participants will receive </a:t>
            </a:r>
            <a:r>
              <a:rPr kumimoji="0" lang="en-US" sz="1800" b="0" i="0" u="none" strike="noStrike" kern="1200" cap="none" spc="0" normalizeH="0" baseline="0" noProof="0" dirty="0" err="1">
                <a:ln>
                  <a:noFill/>
                </a:ln>
                <a:solidFill>
                  <a:srgbClr val="FFFFFF"/>
                </a:solidFill>
                <a:effectLst/>
                <a:uLnTx/>
                <a:uFillTx/>
                <a:latin typeface="Calibri"/>
                <a:ea typeface="MS PGothic" charset="0"/>
                <a:cs typeface="Lucida Sans Unicode"/>
              </a:rPr>
              <a:t>tarlatamab</a:t>
            </a:r>
            <a:r>
              <a:rPr kumimoji="0" lang="en-US" sz="1800" b="0" i="0" u="none" strike="noStrike" kern="1200" cap="none" spc="0" normalizeH="0" baseline="0" noProof="0" dirty="0">
                <a:ln>
                  <a:noFill/>
                </a:ln>
                <a:solidFill>
                  <a:srgbClr val="FFFFFF"/>
                </a:solidFill>
                <a:effectLst/>
                <a:uLnTx/>
                <a:uFillTx/>
                <a:latin typeface="Calibri"/>
                <a:ea typeface="MS PGothic" charset="0"/>
                <a:cs typeface="Lucida Sans Unicode"/>
              </a:rPr>
              <a:t> once every 2 weeks (q2wk) and durvalumab once every 4 weeks (q4wk)</a:t>
            </a:r>
          </a:p>
        </p:txBody>
      </p:sp>
      <p:sp>
        <p:nvSpPr>
          <p:cNvPr id="9" name="TextBox 8">
            <a:extLst>
              <a:ext uri="{FF2B5EF4-FFF2-40B4-BE49-F238E27FC236}">
                <a16:creationId xmlns:a16="http://schemas.microsoft.com/office/drawing/2014/main" id="{3B2C61DC-4589-F9C3-4071-9260A1EFA2CB}"/>
              </a:ext>
            </a:extLst>
          </p:cNvPr>
          <p:cNvSpPr txBox="1"/>
          <p:nvPr/>
        </p:nvSpPr>
        <p:spPr>
          <a:xfrm>
            <a:off x="6196741" y="3841171"/>
            <a:ext cx="5673263" cy="646331"/>
          </a:xfrm>
          <a:prstGeom prst="rect">
            <a:avLst/>
          </a:prstGeom>
          <a:solidFill>
            <a:schemeClr val="bg1">
              <a:lumMod val="8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Lucida Sans Unicode"/>
              </a:rPr>
              <a:t>Durvalumab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cs typeface="Lucida Sans Unicode"/>
              </a:rPr>
              <a:t>Participants will receive durvalumab q4wk alone</a:t>
            </a:r>
          </a:p>
        </p:txBody>
      </p:sp>
      <p:sp>
        <p:nvSpPr>
          <p:cNvPr id="10" name="TextBox 9">
            <a:extLst>
              <a:ext uri="{FF2B5EF4-FFF2-40B4-BE49-F238E27FC236}">
                <a16:creationId xmlns:a16="http://schemas.microsoft.com/office/drawing/2014/main" id="{23EA2EC2-FA7B-0B73-27E0-A79FFCB61031}"/>
              </a:ext>
            </a:extLst>
          </p:cNvPr>
          <p:cNvSpPr txBox="1"/>
          <p:nvPr/>
        </p:nvSpPr>
        <p:spPr>
          <a:xfrm>
            <a:off x="634616" y="5270792"/>
            <a:ext cx="84962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Lucida Sans Unicode"/>
              </a:rPr>
              <a:t>Primary endpoint: </a:t>
            </a:r>
            <a:r>
              <a:rPr kumimoji="0" lang="en-US" sz="1800" b="0" i="0" u="none" strike="noStrike" kern="1200" cap="none" spc="0" normalizeH="0" baseline="0" noProof="0" dirty="0">
                <a:ln>
                  <a:noFill/>
                </a:ln>
                <a:solidFill>
                  <a:srgbClr val="000000"/>
                </a:solidFill>
                <a:effectLst/>
                <a:uLnTx/>
                <a:uFillTx/>
                <a:latin typeface="Calibri"/>
                <a:ea typeface="MS PGothic" charset="0"/>
                <a:cs typeface="Lucida Sans Unicode"/>
              </a:rPr>
              <a:t>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Lucida Sans Unicode"/>
              </a:rPr>
              <a:t>Key secondary endpoints: </a:t>
            </a:r>
            <a:r>
              <a:rPr kumimoji="0" lang="en-US" sz="1800" b="0" i="0" u="none" strike="noStrike" kern="1200" cap="none" spc="0" normalizeH="0" baseline="0" noProof="0" dirty="0">
                <a:ln>
                  <a:noFill/>
                </a:ln>
                <a:solidFill>
                  <a:srgbClr val="000000"/>
                </a:solidFill>
                <a:effectLst/>
                <a:uLnTx/>
                <a:uFillTx/>
                <a:latin typeface="Calibri"/>
                <a:ea typeface="MS PGothic" charset="0"/>
                <a:cs typeface="Lucida Sans Unicode"/>
              </a:rPr>
              <a:t>PFS, ORR, DCR, </a:t>
            </a:r>
            <a:r>
              <a:rPr kumimoji="0" lang="en-US" sz="1800" b="0" i="0" u="none" strike="noStrike" kern="1200" cap="none" spc="0" normalizeH="0" baseline="0" noProof="0" dirty="0" err="1">
                <a:ln>
                  <a:noFill/>
                </a:ln>
                <a:solidFill>
                  <a:srgbClr val="000000"/>
                </a:solidFill>
                <a:effectLst/>
                <a:uLnTx/>
                <a:uFillTx/>
                <a:latin typeface="Calibri"/>
                <a:ea typeface="MS PGothic" charset="0"/>
                <a:cs typeface="Lucida Sans Unicode"/>
              </a:rPr>
              <a:t>DoR</a:t>
            </a:r>
            <a:endParaRPr kumimoji="0" lang="en-US" sz="1800" b="0" i="0" u="none" strike="noStrike" kern="1200" cap="none" spc="0" normalizeH="0" baseline="0" noProof="0" dirty="0">
              <a:ln>
                <a:noFill/>
              </a:ln>
              <a:solidFill>
                <a:srgbClr val="000000"/>
              </a:solidFill>
              <a:effectLst/>
              <a:uLnTx/>
              <a:uFillTx/>
              <a:latin typeface="Calibri"/>
              <a:ea typeface="MS PGothic" charset="0"/>
              <a:cs typeface="Lucida Sans Unicode"/>
            </a:endParaRPr>
          </a:p>
        </p:txBody>
      </p:sp>
      <p:grpSp>
        <p:nvGrpSpPr>
          <p:cNvPr id="14" name="Group 13">
            <a:extLst>
              <a:ext uri="{FF2B5EF4-FFF2-40B4-BE49-F238E27FC236}">
                <a16:creationId xmlns:a16="http://schemas.microsoft.com/office/drawing/2014/main" id="{5E53AAEE-B948-1931-1B24-61E7153122D3}"/>
              </a:ext>
            </a:extLst>
          </p:cNvPr>
          <p:cNvGrpSpPr/>
          <p:nvPr/>
        </p:nvGrpSpPr>
        <p:grpSpPr>
          <a:xfrm>
            <a:off x="4596497" y="3181521"/>
            <a:ext cx="1321201" cy="923331"/>
            <a:chOff x="4494564" y="3383103"/>
            <a:chExt cx="1321201" cy="923331"/>
          </a:xfrm>
        </p:grpSpPr>
        <p:sp>
          <p:nvSpPr>
            <p:cNvPr id="11" name="Oval 10">
              <a:extLst>
                <a:ext uri="{FF2B5EF4-FFF2-40B4-BE49-F238E27FC236}">
                  <a16:creationId xmlns:a16="http://schemas.microsoft.com/office/drawing/2014/main" id="{554EE8CB-E3D4-4671-C938-25416C329B76}"/>
                </a:ext>
              </a:extLst>
            </p:cNvPr>
            <p:cNvSpPr/>
            <p:nvPr/>
          </p:nvSpPr>
          <p:spPr bwMode="auto">
            <a:xfrm>
              <a:off x="4680593" y="3383103"/>
              <a:ext cx="949145" cy="923331"/>
            </a:xfrm>
            <a:prstGeom prst="ellipse">
              <a:avLst/>
            </a:prstGeom>
            <a:solidFill>
              <a:srgbClr val="00549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6" charset="0"/>
                <a:ea typeface="MS PGothic" charset="0"/>
                <a:cs typeface="Lucida Sans Unicode"/>
              </a:endParaRPr>
            </a:p>
          </p:txBody>
        </p:sp>
        <p:sp>
          <p:nvSpPr>
            <p:cNvPr id="12" name="TextBox 11">
              <a:extLst>
                <a:ext uri="{FF2B5EF4-FFF2-40B4-BE49-F238E27FC236}">
                  <a16:creationId xmlns:a16="http://schemas.microsoft.com/office/drawing/2014/main" id="{797BC04C-D61C-9662-2814-B05949714D38}"/>
                </a:ext>
              </a:extLst>
            </p:cNvPr>
            <p:cNvSpPr txBox="1"/>
            <p:nvPr/>
          </p:nvSpPr>
          <p:spPr>
            <a:xfrm>
              <a:off x="4494564" y="3509715"/>
              <a:ext cx="13212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S PGothic" charset="0"/>
                  <a:cs typeface="Lucida Sans Unicode"/>
                </a:rPr>
                <a: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S PGothic" charset="0"/>
                  <a:cs typeface="Lucida Sans Unicode"/>
                </a:rPr>
                <a:t>1:1</a:t>
              </a:r>
            </a:p>
          </p:txBody>
        </p:sp>
      </p:grpSp>
      <p:cxnSp>
        <p:nvCxnSpPr>
          <p:cNvPr id="16" name="Straight Arrow Connector 15">
            <a:extLst>
              <a:ext uri="{FF2B5EF4-FFF2-40B4-BE49-F238E27FC236}">
                <a16:creationId xmlns:a16="http://schemas.microsoft.com/office/drawing/2014/main" id="{47E5B7A7-ED59-2629-5FE1-993958BA95E5}"/>
              </a:ext>
            </a:extLst>
          </p:cNvPr>
          <p:cNvCxnSpPr/>
          <p:nvPr/>
        </p:nvCxnSpPr>
        <p:spPr bwMode="auto">
          <a:xfrm flipV="1">
            <a:off x="4374657" y="3653754"/>
            <a:ext cx="329035" cy="1143"/>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EE24F2CC-A04C-CF85-868B-23A5DF6E382F}"/>
              </a:ext>
            </a:extLst>
          </p:cNvPr>
          <p:cNvCxnSpPr/>
          <p:nvPr/>
        </p:nvCxnSpPr>
        <p:spPr bwMode="auto">
          <a:xfrm>
            <a:off x="5734773" y="3685590"/>
            <a:ext cx="404090" cy="407248"/>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6582B4FF-A222-F707-AD7D-C98A7D0DABAC}"/>
              </a:ext>
            </a:extLst>
          </p:cNvPr>
          <p:cNvCxnSpPr/>
          <p:nvPr/>
        </p:nvCxnSpPr>
        <p:spPr bwMode="auto">
          <a:xfrm flipV="1">
            <a:off x="5736980" y="3193423"/>
            <a:ext cx="422416" cy="411205"/>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a:extLst>
              <a:ext uri="{FF2B5EF4-FFF2-40B4-BE49-F238E27FC236}">
                <a16:creationId xmlns:a16="http://schemas.microsoft.com/office/drawing/2014/main" id="{2CE84363-B3B3-6636-F2C1-3259116B5F0C}"/>
              </a:ext>
            </a:extLst>
          </p:cNvPr>
          <p:cNvSpPr txBox="1"/>
          <p:nvPr/>
        </p:nvSpPr>
        <p:spPr>
          <a:xfrm>
            <a:off x="0" y="6491844"/>
            <a:ext cx="60998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NCT06211036. Accessed July 2024.</a:t>
            </a:r>
          </a:p>
        </p:txBody>
      </p:sp>
      <p:sp>
        <p:nvSpPr>
          <p:cNvPr id="4" name="TextBox 3">
            <a:extLst>
              <a:ext uri="{FF2B5EF4-FFF2-40B4-BE49-F238E27FC236}">
                <a16:creationId xmlns:a16="http://schemas.microsoft.com/office/drawing/2014/main" id="{8F0059C1-0B7B-78D1-8D40-8A0A02EB3C71}"/>
              </a:ext>
            </a:extLst>
          </p:cNvPr>
          <p:cNvSpPr txBox="1"/>
          <p:nvPr/>
        </p:nvSpPr>
        <p:spPr>
          <a:xfrm>
            <a:off x="9130850" y="6461067"/>
            <a:ext cx="2952328"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Melissa Johnson, MD</a:t>
            </a:r>
          </a:p>
        </p:txBody>
      </p:sp>
    </p:spTree>
    <p:extLst>
      <p:ext uri="{BB962C8B-B14F-4D97-AF65-F5344CB8AC3E}">
        <p14:creationId xmlns:p14="http://schemas.microsoft.com/office/powerpoint/2010/main" val="30207405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61A5BB-B0E4-6863-2B00-F28478492629}"/>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4445" b="17347"/>
          <a:stretch/>
        </p:blipFill>
        <p:spPr>
          <a:xfrm>
            <a:off x="1207044" y="1873938"/>
            <a:ext cx="9507926" cy="4505091"/>
          </a:xfrm>
          <a:prstGeom prst="rect">
            <a:avLst/>
          </a:prstGeom>
        </p:spPr>
      </p:pic>
      <p:sp>
        <p:nvSpPr>
          <p:cNvPr id="5" name="Title 1">
            <a:extLst>
              <a:ext uri="{FF2B5EF4-FFF2-40B4-BE49-F238E27FC236}">
                <a16:creationId xmlns:a16="http://schemas.microsoft.com/office/drawing/2014/main" id="{7735134D-968A-1565-7372-55E5B0E0F4C9}"/>
              </a:ext>
            </a:extLst>
          </p:cNvPr>
          <p:cNvSpPr>
            <a:spLocks noGrp="1"/>
          </p:cNvSpPr>
          <p:nvPr>
            <p:ph type="title"/>
          </p:nvPr>
        </p:nvSpPr>
        <p:spPr>
          <a:xfrm>
            <a:off x="892175" y="108353"/>
            <a:ext cx="10407649" cy="854973"/>
          </a:xfrm>
        </p:spPr>
        <p:txBody>
          <a:bodyPr/>
          <a:lstStyle/>
          <a:p>
            <a:r>
              <a:rPr lang="en-US" sz="3200" b="1" dirty="0">
                <a:latin typeface="+mn-lt"/>
              </a:rPr>
              <a:t>DeLLphi-306</a:t>
            </a:r>
            <a:endParaRPr lang="en-US" b="1" dirty="0">
              <a:latin typeface="+mn-lt"/>
            </a:endParaRPr>
          </a:p>
        </p:txBody>
      </p:sp>
      <p:sp>
        <p:nvSpPr>
          <p:cNvPr id="7" name="TextBox 6">
            <a:extLst>
              <a:ext uri="{FF2B5EF4-FFF2-40B4-BE49-F238E27FC236}">
                <a16:creationId xmlns:a16="http://schemas.microsoft.com/office/drawing/2014/main" id="{9B2ABF43-FAE0-CCD2-5FB9-22670D7F42F5}"/>
              </a:ext>
            </a:extLst>
          </p:cNvPr>
          <p:cNvSpPr txBox="1"/>
          <p:nvPr/>
        </p:nvSpPr>
        <p:spPr>
          <a:xfrm>
            <a:off x="706147" y="891889"/>
            <a:ext cx="10509721"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Lucida Sans Unicode"/>
              </a:rPr>
              <a:t>A Phase 3, randomized, double-blind, placebo-controlled, multicenter study of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Lucida Sans Unicode"/>
              </a:rPr>
              <a:t>tarlatamab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Lucida Sans Unicode"/>
              </a:rPr>
              <a:t> therapy in subjects with limited-stage small cell lung cancer (LS-SCLC) who have not progressed following concurrent chemoradiation therapy</a:t>
            </a:r>
          </a:p>
        </p:txBody>
      </p:sp>
      <p:sp>
        <p:nvSpPr>
          <p:cNvPr id="8" name="TextBox 7">
            <a:extLst>
              <a:ext uri="{FF2B5EF4-FFF2-40B4-BE49-F238E27FC236}">
                <a16:creationId xmlns:a16="http://schemas.microsoft.com/office/drawing/2014/main" id="{E38B92C9-60E9-7559-7D7B-CFC07A09D1F3}"/>
              </a:ext>
            </a:extLst>
          </p:cNvPr>
          <p:cNvSpPr txBox="1"/>
          <p:nvPr/>
        </p:nvSpPr>
        <p:spPr>
          <a:xfrm>
            <a:off x="-1390" y="6321451"/>
            <a:ext cx="82649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Hummel H et al. European Lung Cancer Congress 2024;Abstract 214TiP.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hlinkClick r:id="rId5">
                  <a:extLst>
                    <a:ext uri="{A12FA001-AC4F-418D-AE19-62706E023703}">
                      <ahyp:hlinkClr xmlns:ahyp="http://schemas.microsoft.com/office/drawing/2018/hyperlinkcolor" val="tx"/>
                    </a:ext>
                  </a:extLst>
                </a:hlinkClick>
              </a:rPr>
              <a:t>https://www.britannica.com/animal/African-bush-elephant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Chen Y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NEJM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2024;391:1313-27.</a:t>
            </a:r>
          </a:p>
        </p:txBody>
      </p:sp>
      <p:sp>
        <p:nvSpPr>
          <p:cNvPr id="2" name="TextBox 1">
            <a:extLst>
              <a:ext uri="{FF2B5EF4-FFF2-40B4-BE49-F238E27FC236}">
                <a16:creationId xmlns:a16="http://schemas.microsoft.com/office/drawing/2014/main" id="{BF2A96E5-91C9-8FD0-4067-A74D2BADFA93}"/>
              </a:ext>
            </a:extLst>
          </p:cNvPr>
          <p:cNvSpPr txBox="1"/>
          <p:nvPr/>
        </p:nvSpPr>
        <p:spPr>
          <a:xfrm>
            <a:off x="8990654" y="6461393"/>
            <a:ext cx="2952328"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Melissa Johnson, MD</a:t>
            </a:r>
          </a:p>
        </p:txBody>
      </p:sp>
    </p:spTree>
    <p:extLst>
      <p:ext uri="{BB962C8B-B14F-4D97-AF65-F5344CB8AC3E}">
        <p14:creationId xmlns:p14="http://schemas.microsoft.com/office/powerpoint/2010/main" val="30455062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61A5BB-B0E4-6863-2B00-F28478492629}"/>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4445" b="17347"/>
          <a:stretch/>
        </p:blipFill>
        <p:spPr>
          <a:xfrm>
            <a:off x="1207044" y="1873938"/>
            <a:ext cx="9507926" cy="4505091"/>
          </a:xfrm>
          <a:prstGeom prst="rect">
            <a:avLst/>
          </a:prstGeom>
        </p:spPr>
      </p:pic>
      <p:sp>
        <p:nvSpPr>
          <p:cNvPr id="5" name="Title 1">
            <a:extLst>
              <a:ext uri="{FF2B5EF4-FFF2-40B4-BE49-F238E27FC236}">
                <a16:creationId xmlns:a16="http://schemas.microsoft.com/office/drawing/2014/main" id="{7735134D-968A-1565-7372-55E5B0E0F4C9}"/>
              </a:ext>
            </a:extLst>
          </p:cNvPr>
          <p:cNvSpPr>
            <a:spLocks noGrp="1"/>
          </p:cNvSpPr>
          <p:nvPr>
            <p:ph type="title"/>
          </p:nvPr>
        </p:nvSpPr>
        <p:spPr>
          <a:xfrm>
            <a:off x="892175" y="108353"/>
            <a:ext cx="10407649" cy="854973"/>
          </a:xfrm>
        </p:spPr>
        <p:txBody>
          <a:bodyPr/>
          <a:lstStyle/>
          <a:p>
            <a:r>
              <a:rPr lang="en-US" sz="3200" b="1" dirty="0">
                <a:latin typeface="+mn-lt"/>
              </a:rPr>
              <a:t>DeLLphi-306</a:t>
            </a:r>
            <a:endParaRPr lang="en-US" b="1" dirty="0">
              <a:latin typeface="+mn-lt"/>
            </a:endParaRPr>
          </a:p>
        </p:txBody>
      </p:sp>
      <p:sp>
        <p:nvSpPr>
          <p:cNvPr id="7" name="TextBox 6">
            <a:extLst>
              <a:ext uri="{FF2B5EF4-FFF2-40B4-BE49-F238E27FC236}">
                <a16:creationId xmlns:a16="http://schemas.microsoft.com/office/drawing/2014/main" id="{9B2ABF43-FAE0-CCD2-5FB9-22670D7F42F5}"/>
              </a:ext>
            </a:extLst>
          </p:cNvPr>
          <p:cNvSpPr txBox="1"/>
          <p:nvPr/>
        </p:nvSpPr>
        <p:spPr>
          <a:xfrm>
            <a:off x="706147" y="891889"/>
            <a:ext cx="10509721"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Lucida Sans Unicode"/>
              </a:rPr>
              <a:t>A Phase 3, randomized, double-blind, placebo-controlled, multicenter study of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Lucida Sans Unicode"/>
              </a:rPr>
              <a:t>tarlatamab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Lucida Sans Unicode"/>
              </a:rPr>
              <a:t> therapy in subjects with limited-stage small cell lung cancer (LS-SCLC) who have not progressed following concurrent chemoradiation therapy</a:t>
            </a:r>
          </a:p>
        </p:txBody>
      </p:sp>
      <p:sp>
        <p:nvSpPr>
          <p:cNvPr id="8" name="TextBox 7">
            <a:extLst>
              <a:ext uri="{FF2B5EF4-FFF2-40B4-BE49-F238E27FC236}">
                <a16:creationId xmlns:a16="http://schemas.microsoft.com/office/drawing/2014/main" id="{E38B92C9-60E9-7559-7D7B-CFC07A09D1F3}"/>
              </a:ext>
            </a:extLst>
          </p:cNvPr>
          <p:cNvSpPr txBox="1"/>
          <p:nvPr/>
        </p:nvSpPr>
        <p:spPr>
          <a:xfrm>
            <a:off x="-1390" y="6321451"/>
            <a:ext cx="82649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Hummel H et al. European Lung Cancer Congress 2024;Abstract 214TiP.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hlinkClick r:id="rId5">
                  <a:extLst>
                    <a:ext uri="{A12FA001-AC4F-418D-AE19-62706E023703}">
                      <ahyp:hlinkClr xmlns:ahyp="http://schemas.microsoft.com/office/drawing/2018/hyperlinkcolor" val="tx"/>
                    </a:ext>
                  </a:extLst>
                </a:hlinkClick>
              </a:rPr>
              <a:t>https://www.britannica.com/animal/African-bush-elephant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Chen Y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NEJM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2024;391:1313-27.</a:t>
            </a:r>
          </a:p>
        </p:txBody>
      </p:sp>
      <p:sp>
        <p:nvSpPr>
          <p:cNvPr id="2" name="TextBox 1">
            <a:extLst>
              <a:ext uri="{FF2B5EF4-FFF2-40B4-BE49-F238E27FC236}">
                <a16:creationId xmlns:a16="http://schemas.microsoft.com/office/drawing/2014/main" id="{BF2A96E5-91C9-8FD0-4067-A74D2BADFA93}"/>
              </a:ext>
            </a:extLst>
          </p:cNvPr>
          <p:cNvSpPr txBox="1"/>
          <p:nvPr/>
        </p:nvSpPr>
        <p:spPr>
          <a:xfrm>
            <a:off x="8990654" y="6461393"/>
            <a:ext cx="2952328"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Melissa Johnson, MD</a:t>
            </a:r>
          </a:p>
        </p:txBody>
      </p:sp>
      <p:pic>
        <p:nvPicPr>
          <p:cNvPr id="6" name="Picture 5">
            <a:extLst>
              <a:ext uri="{FF2B5EF4-FFF2-40B4-BE49-F238E27FC236}">
                <a16:creationId xmlns:a16="http://schemas.microsoft.com/office/drawing/2014/main" id="{FD7D75ED-A6F4-986D-1D47-FD94A23ABDFC}"/>
              </a:ext>
            </a:extLst>
          </p:cNvPr>
          <p:cNvPicPr>
            <a:picLocks noChangeAspect="1"/>
          </p:cNvPicPr>
          <p:nvPr/>
        </p:nvPicPr>
        <p:blipFill>
          <a:blip r:embed="rId6"/>
          <a:stretch>
            <a:fillRect/>
          </a:stretch>
        </p:blipFill>
        <p:spPr>
          <a:xfrm>
            <a:off x="6095999" y="2869328"/>
            <a:ext cx="5493224" cy="1744117"/>
          </a:xfrm>
          <a:prstGeom prst="rect">
            <a:avLst/>
          </a:prstGeom>
        </p:spPr>
      </p:pic>
      <p:pic>
        <p:nvPicPr>
          <p:cNvPr id="9" name="Picture 8">
            <a:extLst>
              <a:ext uri="{FF2B5EF4-FFF2-40B4-BE49-F238E27FC236}">
                <a16:creationId xmlns:a16="http://schemas.microsoft.com/office/drawing/2014/main" id="{04A32258-1F05-5AE0-C9E6-DD721EBDEEE4}"/>
              </a:ext>
            </a:extLst>
          </p:cNvPr>
          <p:cNvPicPr>
            <a:picLocks noChangeAspect="1"/>
          </p:cNvPicPr>
          <p:nvPr/>
        </p:nvPicPr>
        <p:blipFill>
          <a:blip r:embed="rId7"/>
          <a:stretch>
            <a:fillRect/>
          </a:stretch>
        </p:blipFill>
        <p:spPr>
          <a:xfrm>
            <a:off x="3424778" y="2864241"/>
            <a:ext cx="2671221" cy="1786379"/>
          </a:xfrm>
          <a:prstGeom prst="rect">
            <a:avLst/>
          </a:prstGeom>
        </p:spPr>
      </p:pic>
    </p:spTree>
    <p:extLst>
      <p:ext uri="{BB962C8B-B14F-4D97-AF65-F5344CB8AC3E}">
        <p14:creationId xmlns:p14="http://schemas.microsoft.com/office/powerpoint/2010/main" val="5456239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515F-9A48-FBDC-58B4-764C814DC631}"/>
              </a:ext>
            </a:extLst>
          </p:cNvPr>
          <p:cNvSpPr>
            <a:spLocks noGrp="1"/>
          </p:cNvSpPr>
          <p:nvPr>
            <p:ph type="title"/>
          </p:nvPr>
        </p:nvSpPr>
        <p:spPr/>
        <p:txBody>
          <a:bodyPr/>
          <a:lstStyle/>
          <a:p>
            <a:r>
              <a:rPr lang="en-US" sz="3600" dirty="0"/>
              <a:t>DLL3-CD3 T-Cell Engagers in Development</a:t>
            </a:r>
          </a:p>
        </p:txBody>
      </p:sp>
      <p:pic>
        <p:nvPicPr>
          <p:cNvPr id="5" name="Picture 4">
            <a:extLst>
              <a:ext uri="{FF2B5EF4-FFF2-40B4-BE49-F238E27FC236}">
                <a16:creationId xmlns:a16="http://schemas.microsoft.com/office/drawing/2014/main" id="{32F98E74-BF69-7996-6A0C-31EAF7B68D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56518"/>
          <a:stretch/>
        </p:blipFill>
        <p:spPr>
          <a:xfrm>
            <a:off x="765038" y="1616642"/>
            <a:ext cx="10653462" cy="4077269"/>
          </a:xfrm>
          <a:prstGeom prst="rect">
            <a:avLst/>
          </a:prstGeom>
        </p:spPr>
      </p:pic>
      <p:sp>
        <p:nvSpPr>
          <p:cNvPr id="6" name="TextBox 5">
            <a:extLst>
              <a:ext uri="{FF2B5EF4-FFF2-40B4-BE49-F238E27FC236}">
                <a16:creationId xmlns:a16="http://schemas.microsoft.com/office/drawing/2014/main" id="{3FB0EF43-B7F1-B9B5-EAC9-10D63206CB7B}"/>
              </a:ext>
            </a:extLst>
          </p:cNvPr>
          <p:cNvSpPr txBox="1"/>
          <p:nvPr/>
        </p:nvSpPr>
        <p:spPr>
          <a:xfrm>
            <a:off x="0" y="6550223"/>
            <a:ext cx="584521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Rudin CM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Hema and Onc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;16, 66 (2023) </a:t>
            </a:r>
          </a:p>
        </p:txBody>
      </p:sp>
      <p:sp>
        <p:nvSpPr>
          <p:cNvPr id="3" name="Rectangle 2">
            <a:extLst>
              <a:ext uri="{FF2B5EF4-FFF2-40B4-BE49-F238E27FC236}">
                <a16:creationId xmlns:a16="http://schemas.microsoft.com/office/drawing/2014/main" id="{8B06262D-5307-3497-8188-0FC33FE5F07C}"/>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00562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an educational grant from Amgen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93534-DE1A-DE0F-A611-5D615E3CC69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B51CC10-3A5D-5306-FD5B-07F69B8DA82D}"/>
              </a:ext>
            </a:extLst>
          </p:cNvPr>
          <p:cNvSpPr>
            <a:spLocks noGrp="1"/>
          </p:cNvSpPr>
          <p:nvPr>
            <p:ph type="title"/>
          </p:nvPr>
        </p:nvSpPr>
        <p:spPr>
          <a:xfrm>
            <a:off x="446086" y="0"/>
            <a:ext cx="11299824" cy="1141412"/>
          </a:xfrm>
        </p:spPr>
        <p:txBody>
          <a:bodyPr/>
          <a:lstStyle/>
          <a:p>
            <a:r>
              <a:rPr lang="en-US" sz="3200" dirty="0">
                <a:latin typeface="+mn-lt"/>
              </a:rPr>
              <a:t>Updated Analysis of Overall Efficacy of </a:t>
            </a:r>
            <a:r>
              <a:rPr lang="en-US" sz="3200" dirty="0" err="1">
                <a:latin typeface="+mn-lt"/>
              </a:rPr>
              <a:t>Obrixtamig</a:t>
            </a:r>
            <a:r>
              <a:rPr lang="en-US" sz="3200" dirty="0">
                <a:latin typeface="+mn-lt"/>
              </a:rPr>
              <a:t> (BI 764532)</a:t>
            </a:r>
            <a:endParaRPr lang="en-US" sz="3200" b="1" dirty="0">
              <a:latin typeface="+mn-lt"/>
            </a:endParaRPr>
          </a:p>
        </p:txBody>
      </p:sp>
      <p:sp>
        <p:nvSpPr>
          <p:cNvPr id="8" name="TextBox 7">
            <a:extLst>
              <a:ext uri="{FF2B5EF4-FFF2-40B4-BE49-F238E27FC236}">
                <a16:creationId xmlns:a16="http://schemas.microsoft.com/office/drawing/2014/main" id="{7F665090-6EA7-4354-DC1C-8DF3D25231FC}"/>
              </a:ext>
            </a:extLst>
          </p:cNvPr>
          <p:cNvSpPr txBox="1"/>
          <p:nvPr/>
        </p:nvSpPr>
        <p:spPr>
          <a:xfrm>
            <a:off x="0" y="6550223"/>
            <a:ext cx="58452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Wermke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ESMO 2024;Abstract 670P. </a:t>
            </a:r>
          </a:p>
        </p:txBody>
      </p:sp>
      <p:pic>
        <p:nvPicPr>
          <p:cNvPr id="7" name="Picture 6" descr="A table with numbers and symbols&#10;&#10;AI-generated content may be incorrect.">
            <a:extLst>
              <a:ext uri="{FF2B5EF4-FFF2-40B4-BE49-F238E27FC236}">
                <a16:creationId xmlns:a16="http://schemas.microsoft.com/office/drawing/2014/main" id="{460CDB81-9060-15F2-8D0C-A308D5AA58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04069" y="4779879"/>
            <a:ext cx="5183859" cy="1924232"/>
          </a:xfrm>
          <a:prstGeom prst="rect">
            <a:avLst/>
          </a:prstGeom>
        </p:spPr>
      </p:pic>
      <p:pic>
        <p:nvPicPr>
          <p:cNvPr id="10" name="Picture 9" descr="A diagram of a graph&#10;&#10;AI-generated content may be incorrect.">
            <a:extLst>
              <a:ext uri="{FF2B5EF4-FFF2-40B4-BE49-F238E27FC236}">
                <a16:creationId xmlns:a16="http://schemas.microsoft.com/office/drawing/2014/main" id="{90613AD2-BE67-AEA3-70C9-84D3ABCF4F9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283170" y="930721"/>
            <a:ext cx="7158286" cy="3849158"/>
          </a:xfrm>
          <a:prstGeom prst="rect">
            <a:avLst/>
          </a:prstGeom>
        </p:spPr>
      </p:pic>
    </p:spTree>
    <p:extLst>
      <p:ext uri="{BB962C8B-B14F-4D97-AF65-F5344CB8AC3E}">
        <p14:creationId xmlns:p14="http://schemas.microsoft.com/office/powerpoint/2010/main" val="2591579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C8AFF-8C6D-0CF1-38AF-1FA9BE34C6E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5A479EB-36A7-0A25-9788-7DC239971692}"/>
              </a:ext>
            </a:extLst>
          </p:cNvPr>
          <p:cNvSpPr>
            <a:spLocks noGrp="1"/>
          </p:cNvSpPr>
          <p:nvPr>
            <p:ph type="title"/>
          </p:nvPr>
        </p:nvSpPr>
        <p:spPr>
          <a:xfrm>
            <a:off x="259307" y="0"/>
            <a:ext cx="11040517" cy="1141412"/>
          </a:xfrm>
        </p:spPr>
        <p:txBody>
          <a:bodyPr/>
          <a:lstStyle/>
          <a:p>
            <a:pPr algn="l"/>
            <a:r>
              <a:rPr lang="en-US" sz="3200" dirty="0">
                <a:latin typeface="+mn-lt"/>
              </a:rPr>
              <a:t>Updated Analysis of Efficacy of </a:t>
            </a:r>
            <a:r>
              <a:rPr lang="en-US" sz="3200" dirty="0" err="1">
                <a:latin typeface="+mn-lt"/>
              </a:rPr>
              <a:t>Obrixtamig</a:t>
            </a:r>
            <a:r>
              <a:rPr lang="en-US" sz="3200" dirty="0">
                <a:latin typeface="+mn-lt"/>
              </a:rPr>
              <a:t>: Dose-Limiting Toxicities and Maximum Tolerated Dose</a:t>
            </a:r>
            <a:endParaRPr lang="en-US" sz="3200" b="1" dirty="0">
              <a:latin typeface="+mn-lt"/>
            </a:endParaRPr>
          </a:p>
        </p:txBody>
      </p:sp>
      <p:sp>
        <p:nvSpPr>
          <p:cNvPr id="8" name="TextBox 7">
            <a:extLst>
              <a:ext uri="{FF2B5EF4-FFF2-40B4-BE49-F238E27FC236}">
                <a16:creationId xmlns:a16="http://schemas.microsoft.com/office/drawing/2014/main" id="{9FC613DA-6EAF-E89B-869B-0FD55162C569}"/>
              </a:ext>
            </a:extLst>
          </p:cNvPr>
          <p:cNvSpPr txBox="1"/>
          <p:nvPr/>
        </p:nvSpPr>
        <p:spPr>
          <a:xfrm>
            <a:off x="0" y="6550223"/>
            <a:ext cx="58452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Wermke</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ESMO 2024;Abstract 670P. </a:t>
            </a:r>
          </a:p>
        </p:txBody>
      </p:sp>
      <p:pic>
        <p:nvPicPr>
          <p:cNvPr id="4" name="Picture 3" descr="A table with text and images&#10;&#10;AI-generated content may be incorrect.">
            <a:extLst>
              <a:ext uri="{FF2B5EF4-FFF2-40B4-BE49-F238E27FC236}">
                <a16:creationId xmlns:a16="http://schemas.microsoft.com/office/drawing/2014/main" id="{BE39C74D-F171-9528-592E-52DDFB36CA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29553"/>
          <a:stretch/>
        </p:blipFill>
        <p:spPr>
          <a:xfrm>
            <a:off x="496968" y="1257559"/>
            <a:ext cx="11198060" cy="3085982"/>
          </a:xfrm>
          <a:prstGeom prst="rect">
            <a:avLst/>
          </a:prstGeom>
        </p:spPr>
      </p:pic>
      <p:sp>
        <p:nvSpPr>
          <p:cNvPr id="2" name="TextBox 1">
            <a:extLst>
              <a:ext uri="{FF2B5EF4-FFF2-40B4-BE49-F238E27FC236}">
                <a16:creationId xmlns:a16="http://schemas.microsoft.com/office/drawing/2014/main" id="{90256B37-2718-9EFB-BB33-F0E27E1559C6}"/>
              </a:ext>
            </a:extLst>
          </p:cNvPr>
          <p:cNvSpPr txBox="1"/>
          <p:nvPr/>
        </p:nvSpPr>
        <p:spPr>
          <a:xfrm>
            <a:off x="2369151" y="4459688"/>
            <a:ext cx="7453693"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a:ea typeface="+mn-ea"/>
                <a:cs typeface="+mn-cs"/>
              </a:rPr>
              <a:t>Ongoing Clinical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DAREON-5 – Phase 2 SCLC, NEC 3</a:t>
            </a:r>
            <a:r>
              <a:rPr kumimoji="0" lang="en-US" sz="2600" b="0" i="0" u="none" strike="noStrike" kern="1200" cap="none" spc="0" normalizeH="0" baseline="30000" noProof="0" dirty="0">
                <a:ln>
                  <a:noFill/>
                </a:ln>
                <a:solidFill>
                  <a:srgbClr val="000000"/>
                </a:solidFill>
                <a:effectLst/>
                <a:uLnTx/>
                <a:uFillTx/>
                <a:latin typeface="Calibri"/>
                <a:ea typeface="+mn-ea"/>
                <a:cs typeface="+mn-cs"/>
              </a:rPr>
              <a:t>rd</a:t>
            </a:r>
            <a:r>
              <a:rPr kumimoji="0" lang="en-US" sz="2600" b="0" i="0" u="none" strike="noStrike" kern="1200" cap="none" spc="0" normalizeH="0" baseline="0" noProof="0" dirty="0">
                <a:ln>
                  <a:noFill/>
                </a:ln>
                <a:solidFill>
                  <a:srgbClr val="000000"/>
                </a:solidFill>
                <a:effectLst/>
                <a:uLnTx/>
                <a:uFillTx/>
                <a:latin typeface="Calibri"/>
                <a:ea typeface="+mn-ea"/>
                <a:cs typeface="+mn-cs"/>
              </a:rPr>
              <a:t>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DAREON-8 – Phase 1 ES-SCLC 1</a:t>
            </a:r>
            <a:r>
              <a:rPr kumimoji="0" lang="en-US" sz="2600" b="0" i="0" u="none" strike="noStrike" kern="1200" cap="none" spc="0" normalizeH="0" baseline="30000" noProof="0" dirty="0">
                <a:ln>
                  <a:noFill/>
                </a:ln>
                <a:solidFill>
                  <a:srgbClr val="000000"/>
                </a:solidFill>
                <a:effectLst/>
                <a:uLnTx/>
                <a:uFillTx/>
                <a:latin typeface="Calibri"/>
                <a:ea typeface="+mn-ea"/>
                <a:cs typeface="+mn-cs"/>
              </a:rPr>
              <a:t>st</a:t>
            </a:r>
            <a:r>
              <a:rPr kumimoji="0" lang="en-US" sz="2600" b="0" i="0" u="none" strike="noStrike" kern="1200" cap="none" spc="0" normalizeH="0" baseline="0" noProof="0" dirty="0">
                <a:ln>
                  <a:noFill/>
                </a:ln>
                <a:solidFill>
                  <a:srgbClr val="000000"/>
                </a:solidFill>
                <a:effectLst/>
                <a:uLnTx/>
                <a:uFillTx/>
                <a:latin typeface="Calibri"/>
                <a:ea typeface="+mn-ea"/>
                <a:cs typeface="+mn-cs"/>
              </a:rPr>
              <a:t> line + chemo 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DAREON-9 – Phase 1 Refractory SCLC + topotecan</a:t>
            </a:r>
          </a:p>
        </p:txBody>
      </p:sp>
    </p:spTree>
    <p:extLst>
      <p:ext uri="{BB962C8B-B14F-4D97-AF65-F5344CB8AC3E}">
        <p14:creationId xmlns:p14="http://schemas.microsoft.com/office/powerpoint/2010/main" val="16184040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69A0C-62C8-FC2F-5909-92CE7410E4F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12C5BD5-E457-9838-45A9-4D1F4C162E3D}"/>
              </a:ext>
            </a:extLst>
          </p:cNvPr>
          <p:cNvSpPr>
            <a:spLocks noGrp="1"/>
          </p:cNvSpPr>
          <p:nvPr>
            <p:ph type="title"/>
          </p:nvPr>
        </p:nvSpPr>
        <p:spPr>
          <a:xfrm>
            <a:off x="259307" y="0"/>
            <a:ext cx="11040517" cy="1141412"/>
          </a:xfrm>
        </p:spPr>
        <p:txBody>
          <a:bodyPr/>
          <a:lstStyle/>
          <a:p>
            <a:r>
              <a:rPr lang="en-US" sz="3200" dirty="0">
                <a:latin typeface="+mn-lt"/>
              </a:rPr>
              <a:t>Phase I/II Trial of MK-6070 (HPN328): Response</a:t>
            </a:r>
            <a:endParaRPr lang="en-US" sz="3200" b="1" dirty="0">
              <a:latin typeface="+mn-lt"/>
            </a:endParaRPr>
          </a:p>
        </p:txBody>
      </p:sp>
      <p:sp>
        <p:nvSpPr>
          <p:cNvPr id="8" name="TextBox 7">
            <a:extLst>
              <a:ext uri="{FF2B5EF4-FFF2-40B4-BE49-F238E27FC236}">
                <a16:creationId xmlns:a16="http://schemas.microsoft.com/office/drawing/2014/main" id="{D823A4CC-24E1-1CD4-EAD7-8241690001FF}"/>
              </a:ext>
            </a:extLst>
          </p:cNvPr>
          <p:cNvSpPr txBox="1"/>
          <p:nvPr/>
        </p:nvSpPr>
        <p:spPr>
          <a:xfrm>
            <a:off x="0" y="6550223"/>
            <a:ext cx="58452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Beltran H et al. ASCO 2024;Abstract 8090. </a:t>
            </a:r>
          </a:p>
        </p:txBody>
      </p:sp>
      <p:pic>
        <p:nvPicPr>
          <p:cNvPr id="6" name="Picture 5" descr="A graph of a number of pills&#10;&#10;AI-generated content may be incorrect.">
            <a:extLst>
              <a:ext uri="{FF2B5EF4-FFF2-40B4-BE49-F238E27FC236}">
                <a16:creationId xmlns:a16="http://schemas.microsoft.com/office/drawing/2014/main" id="{00122CCA-D467-32EA-871F-393A39BFAAE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153715" y="858787"/>
            <a:ext cx="7251700" cy="3693565"/>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23E1AD34-F103-D432-D50A-F0F59745CA9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828345" y="4624031"/>
            <a:ext cx="7902440" cy="1854513"/>
          </a:xfrm>
          <a:prstGeom prst="rect">
            <a:avLst/>
          </a:prstGeom>
        </p:spPr>
      </p:pic>
      <p:sp>
        <p:nvSpPr>
          <p:cNvPr id="10" name="Rectangle 9">
            <a:extLst>
              <a:ext uri="{FF2B5EF4-FFF2-40B4-BE49-F238E27FC236}">
                <a16:creationId xmlns:a16="http://schemas.microsoft.com/office/drawing/2014/main" id="{5542250D-E79A-7189-9395-5AAE36C1084C}"/>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84501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2573-E887-C355-7A0F-408D7EF867DE}"/>
              </a:ext>
            </a:extLst>
          </p:cNvPr>
          <p:cNvSpPr>
            <a:spLocks noGrp="1"/>
          </p:cNvSpPr>
          <p:nvPr>
            <p:ph type="title"/>
          </p:nvPr>
        </p:nvSpPr>
        <p:spPr>
          <a:xfrm>
            <a:off x="912285" y="98578"/>
            <a:ext cx="10358967" cy="1143000"/>
          </a:xfrm>
        </p:spPr>
        <p:txBody>
          <a:bodyPr/>
          <a:lstStyle/>
          <a:p>
            <a:pPr algn="l"/>
            <a:r>
              <a:rPr lang="en-US" sz="3600" dirty="0" err="1"/>
              <a:t>Ifinatamab</a:t>
            </a:r>
            <a:r>
              <a:rPr lang="en-US" sz="3600" dirty="0"/>
              <a:t> </a:t>
            </a:r>
            <a:r>
              <a:rPr lang="en-US" sz="3600" dirty="0" err="1"/>
              <a:t>Deruxtecan</a:t>
            </a:r>
            <a:r>
              <a:rPr lang="en-US" sz="3600" dirty="0"/>
              <a:t> (I-</a:t>
            </a:r>
            <a:r>
              <a:rPr lang="en-US" sz="3600" dirty="0" err="1"/>
              <a:t>DXd</a:t>
            </a:r>
            <a:r>
              <a:rPr lang="en-US" sz="3600" dirty="0"/>
              <a:t>)</a:t>
            </a:r>
            <a:br>
              <a:rPr lang="en-US" dirty="0"/>
            </a:br>
            <a:r>
              <a:rPr lang="en-US" dirty="0"/>
              <a:t>B7-H3 Targeting ADC</a:t>
            </a:r>
          </a:p>
        </p:txBody>
      </p:sp>
      <p:sp>
        <p:nvSpPr>
          <p:cNvPr id="8" name="TextBox 7">
            <a:extLst>
              <a:ext uri="{FF2B5EF4-FFF2-40B4-BE49-F238E27FC236}">
                <a16:creationId xmlns:a16="http://schemas.microsoft.com/office/drawing/2014/main" id="{2F7FB584-FA93-A088-7DC7-0FE145C9C5F4}"/>
              </a:ext>
            </a:extLst>
          </p:cNvPr>
          <p:cNvSpPr txBox="1"/>
          <p:nvPr/>
        </p:nvSpPr>
        <p:spPr>
          <a:xfrm>
            <a:off x="8387552" y="6442339"/>
            <a:ext cx="358867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Courtesy of Charles Rudin, MD, PhD, MSKCC</a:t>
            </a:r>
          </a:p>
        </p:txBody>
      </p:sp>
      <p:pic>
        <p:nvPicPr>
          <p:cNvPr id="5" name="Picture 4" descr="A diagram of a study&#10;&#10;AI-generated content may be incorrect.">
            <a:extLst>
              <a:ext uri="{FF2B5EF4-FFF2-40B4-BE49-F238E27FC236}">
                <a16:creationId xmlns:a16="http://schemas.microsoft.com/office/drawing/2014/main" id="{A9EAFA41-2E9F-D257-17C1-7D21E616F4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92226" y="1241578"/>
            <a:ext cx="10807547" cy="5117618"/>
          </a:xfrm>
          <a:prstGeom prst="rect">
            <a:avLst/>
          </a:prstGeom>
        </p:spPr>
      </p:pic>
    </p:spTree>
    <p:extLst>
      <p:ext uri="{BB962C8B-B14F-4D97-AF65-F5344CB8AC3E}">
        <p14:creationId xmlns:p14="http://schemas.microsoft.com/office/powerpoint/2010/main" val="23828552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DEFE-F0AC-56E2-3347-5D2E738864B6}"/>
              </a:ext>
            </a:extLst>
          </p:cNvPr>
          <p:cNvSpPr>
            <a:spLocks noGrp="1"/>
          </p:cNvSpPr>
          <p:nvPr>
            <p:ph type="title"/>
          </p:nvPr>
        </p:nvSpPr>
        <p:spPr>
          <a:xfrm>
            <a:off x="912286" y="14938"/>
            <a:ext cx="10358967" cy="1143000"/>
          </a:xfrm>
        </p:spPr>
        <p:txBody>
          <a:bodyPr/>
          <a:lstStyle/>
          <a:p>
            <a:r>
              <a:rPr lang="en-US" sz="3200" dirty="0" err="1"/>
              <a:t>Ifinatamab</a:t>
            </a:r>
            <a:r>
              <a:rPr lang="en-US" sz="3200" dirty="0"/>
              <a:t> </a:t>
            </a:r>
            <a:r>
              <a:rPr lang="en-US" sz="3200" dirty="0" err="1"/>
              <a:t>Deruxtecan</a:t>
            </a:r>
            <a:r>
              <a:rPr lang="en-US" sz="3200" dirty="0"/>
              <a:t> (I-</a:t>
            </a:r>
            <a:r>
              <a:rPr lang="en-US" sz="3200" dirty="0" err="1"/>
              <a:t>DXd</a:t>
            </a:r>
            <a:r>
              <a:rPr lang="en-US" sz="3200" dirty="0"/>
              <a:t>) Activity in SCLC 2L+</a:t>
            </a:r>
            <a:endParaRPr lang="en-US" dirty="0"/>
          </a:p>
        </p:txBody>
      </p:sp>
      <p:sp>
        <p:nvSpPr>
          <p:cNvPr id="3" name="Rectangle 2">
            <a:extLst>
              <a:ext uri="{FF2B5EF4-FFF2-40B4-BE49-F238E27FC236}">
                <a16:creationId xmlns:a16="http://schemas.microsoft.com/office/drawing/2014/main" id="{66AD9779-D014-AB48-B721-CF772C03B1D0}"/>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8" name="Picture 7" descr="A screenshot of a graph&#10;&#10;AI-generated content may be incorrect.">
            <a:extLst>
              <a:ext uri="{FF2B5EF4-FFF2-40B4-BE49-F238E27FC236}">
                <a16:creationId xmlns:a16="http://schemas.microsoft.com/office/drawing/2014/main" id="{3DE4DF38-1A6B-35AC-A7AF-80EEE72262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94063" y="1014609"/>
            <a:ext cx="11137096" cy="5397207"/>
          </a:xfrm>
          <a:prstGeom prst="rect">
            <a:avLst/>
          </a:prstGeom>
        </p:spPr>
      </p:pic>
      <p:sp>
        <p:nvSpPr>
          <p:cNvPr id="9" name="TextBox 8">
            <a:extLst>
              <a:ext uri="{FF2B5EF4-FFF2-40B4-BE49-F238E27FC236}">
                <a16:creationId xmlns:a16="http://schemas.microsoft.com/office/drawing/2014/main" id="{6CB314BF-0D3B-CD3E-6E06-C6A4B309B1F0}"/>
              </a:ext>
            </a:extLst>
          </p:cNvPr>
          <p:cNvSpPr txBox="1"/>
          <p:nvPr/>
        </p:nvSpPr>
        <p:spPr>
          <a:xfrm>
            <a:off x="7497463" y="6475829"/>
            <a:ext cx="37737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Rudin CM et al. WCLC 2024;Abstract OA04.03.</a:t>
            </a:r>
          </a:p>
        </p:txBody>
      </p:sp>
    </p:spTree>
    <p:extLst>
      <p:ext uri="{BB962C8B-B14F-4D97-AF65-F5344CB8AC3E}">
        <p14:creationId xmlns:p14="http://schemas.microsoft.com/office/powerpoint/2010/main" val="20035697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EF7B-E364-323D-530A-FD2B44A2CD30}"/>
              </a:ext>
            </a:extLst>
          </p:cNvPr>
          <p:cNvSpPr>
            <a:spLocks noGrp="1"/>
          </p:cNvSpPr>
          <p:nvPr>
            <p:ph type="title"/>
          </p:nvPr>
        </p:nvSpPr>
        <p:spPr/>
        <p:txBody>
          <a:bodyPr/>
          <a:lstStyle/>
          <a:p>
            <a:r>
              <a:rPr lang="en-US" sz="3600" dirty="0"/>
              <a:t>The Future for SCLC Is Already Here</a:t>
            </a:r>
          </a:p>
        </p:txBody>
      </p:sp>
      <p:pic>
        <p:nvPicPr>
          <p:cNvPr id="5" name="Picture 4">
            <a:extLst>
              <a:ext uri="{FF2B5EF4-FFF2-40B4-BE49-F238E27FC236}">
                <a16:creationId xmlns:a16="http://schemas.microsoft.com/office/drawing/2014/main" id="{552165CF-8EBF-8915-A8C2-86ADB09099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0551" y="1703915"/>
            <a:ext cx="11450897" cy="3450170"/>
          </a:xfrm>
          <a:prstGeom prst="rect">
            <a:avLst/>
          </a:prstGeom>
        </p:spPr>
      </p:pic>
      <p:sp>
        <p:nvSpPr>
          <p:cNvPr id="3" name="Rectangle 2">
            <a:extLst>
              <a:ext uri="{FF2B5EF4-FFF2-40B4-BE49-F238E27FC236}">
                <a16:creationId xmlns:a16="http://schemas.microsoft.com/office/drawing/2014/main" id="{FC456853-0507-4465-2D55-988F29377FF8}"/>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27928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6FC8-8439-D5D2-1910-03FBE35AFAB1}"/>
              </a:ext>
            </a:extLst>
          </p:cNvPr>
          <p:cNvSpPr>
            <a:spLocks noGrp="1"/>
          </p:cNvSpPr>
          <p:nvPr>
            <p:ph type="title"/>
          </p:nvPr>
        </p:nvSpPr>
        <p:spPr/>
        <p:txBody>
          <a:bodyPr/>
          <a:lstStyle/>
          <a:p>
            <a:r>
              <a:rPr lang="en-US" sz="3600" dirty="0"/>
              <a:t>Breakthrough Treatment Barriers to Overcome</a:t>
            </a:r>
          </a:p>
        </p:txBody>
      </p:sp>
      <p:sp>
        <p:nvSpPr>
          <p:cNvPr id="3" name="Content Placeholder 2">
            <a:extLst>
              <a:ext uri="{FF2B5EF4-FFF2-40B4-BE49-F238E27FC236}">
                <a16:creationId xmlns:a16="http://schemas.microsoft.com/office/drawing/2014/main" id="{6449FF09-3556-5074-4EE7-01D3A29C77FD}"/>
              </a:ext>
            </a:extLst>
          </p:cNvPr>
          <p:cNvSpPr>
            <a:spLocks noGrp="1"/>
          </p:cNvSpPr>
          <p:nvPr>
            <p:ph idx="1"/>
          </p:nvPr>
        </p:nvSpPr>
        <p:spPr>
          <a:xfrm>
            <a:off x="912286" y="1416053"/>
            <a:ext cx="10126615" cy="4799013"/>
          </a:xfrm>
        </p:spPr>
        <p:txBody>
          <a:bodyPr/>
          <a:lstStyle/>
          <a:p>
            <a:pPr>
              <a:spcBef>
                <a:spcPts val="600"/>
              </a:spcBef>
              <a:spcAft>
                <a:spcPts val="0"/>
              </a:spcAft>
            </a:pPr>
            <a:r>
              <a:rPr lang="en-US" dirty="0"/>
              <a:t>For several DLL3 T-cell engager therapies, treatment initiation requires hospitalization due to CRS AEs</a:t>
            </a:r>
          </a:p>
          <a:p>
            <a:pPr lvl="1">
              <a:spcBef>
                <a:spcPts val="600"/>
              </a:spcBef>
              <a:spcAft>
                <a:spcPts val="0"/>
              </a:spcAft>
            </a:pPr>
            <a:r>
              <a:rPr lang="en-US" dirty="0"/>
              <a:t>Ongoing efforts to reduce duration of hospitalization and implement outpatient monitoring strategies</a:t>
            </a:r>
          </a:p>
          <a:p>
            <a:pPr>
              <a:spcBef>
                <a:spcPts val="1800"/>
              </a:spcBef>
              <a:spcAft>
                <a:spcPts val="0"/>
              </a:spcAft>
            </a:pPr>
            <a:r>
              <a:rPr lang="en-US" dirty="0"/>
              <a:t>Dosing frequency</a:t>
            </a:r>
          </a:p>
          <a:p>
            <a:pPr lvl="1">
              <a:spcBef>
                <a:spcPts val="600"/>
              </a:spcBef>
              <a:spcAft>
                <a:spcPts val="0"/>
              </a:spcAft>
            </a:pPr>
            <a:r>
              <a:rPr lang="en-US" dirty="0"/>
              <a:t>Q1week / Q2week → Q3week</a:t>
            </a:r>
          </a:p>
          <a:p>
            <a:pPr>
              <a:spcBef>
                <a:spcPts val="1800"/>
              </a:spcBef>
              <a:spcAft>
                <a:spcPts val="0"/>
              </a:spcAft>
            </a:pPr>
            <a:r>
              <a:rPr lang="en-US" dirty="0"/>
              <a:t>Long-term AEs</a:t>
            </a:r>
          </a:p>
          <a:p>
            <a:pPr lvl="1">
              <a:spcBef>
                <a:spcPts val="600"/>
              </a:spcBef>
              <a:spcAft>
                <a:spcPts val="0"/>
              </a:spcAft>
            </a:pPr>
            <a:r>
              <a:rPr lang="en-US" dirty="0" err="1"/>
              <a:t>Dysguesia</a:t>
            </a:r>
            <a:r>
              <a:rPr lang="en-US" dirty="0"/>
              <a:t> can impact QoL</a:t>
            </a:r>
          </a:p>
        </p:txBody>
      </p:sp>
      <p:sp>
        <p:nvSpPr>
          <p:cNvPr id="4" name="Rectangle 3">
            <a:extLst>
              <a:ext uri="{FF2B5EF4-FFF2-40B4-BE49-F238E27FC236}">
                <a16:creationId xmlns:a16="http://schemas.microsoft.com/office/drawing/2014/main" id="{89DA07A4-B38B-F3B9-FA20-C71CFE8304BB}"/>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25648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C3471-CB21-3782-6624-C760BC90B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E1B31-12D6-07F1-5E36-AEA27E2950C0}"/>
              </a:ext>
            </a:extLst>
          </p:cNvPr>
          <p:cNvSpPr>
            <a:spLocks noGrp="1"/>
          </p:cNvSpPr>
          <p:nvPr>
            <p:ph type="title"/>
          </p:nvPr>
        </p:nvSpPr>
        <p:spPr>
          <a:xfrm>
            <a:off x="304800" y="54591"/>
            <a:ext cx="11582400" cy="1219200"/>
          </a:xfrm>
        </p:spPr>
        <p:txBody>
          <a:bodyPr>
            <a:noAutofit/>
          </a:bodyPr>
          <a:lstStyle/>
          <a:p>
            <a:r>
              <a:rPr lang="en-US" sz="3600" dirty="0"/>
              <a:t>Barriers to Clinical Trial Participation</a:t>
            </a:r>
          </a:p>
        </p:txBody>
      </p:sp>
      <p:sp>
        <p:nvSpPr>
          <p:cNvPr id="3" name="Content Placeholder 2">
            <a:extLst>
              <a:ext uri="{FF2B5EF4-FFF2-40B4-BE49-F238E27FC236}">
                <a16:creationId xmlns:a16="http://schemas.microsoft.com/office/drawing/2014/main" id="{0206C2F4-8341-4A43-2809-8DA4BD44F8B2}"/>
              </a:ext>
            </a:extLst>
          </p:cNvPr>
          <p:cNvSpPr>
            <a:spLocks noGrp="1"/>
          </p:cNvSpPr>
          <p:nvPr>
            <p:ph idx="1"/>
          </p:nvPr>
        </p:nvSpPr>
        <p:spPr>
          <a:xfrm>
            <a:off x="609600" y="1641206"/>
            <a:ext cx="10972800" cy="4876800"/>
          </a:xfrm>
        </p:spPr>
        <p:txBody>
          <a:bodyPr/>
          <a:lstStyle/>
          <a:p>
            <a:pPr marL="0" marR="0" indent="0" algn="l">
              <a:spcBef>
                <a:spcPts val="552"/>
              </a:spcBef>
              <a:spcAft>
                <a:spcPts val="1200"/>
              </a:spcAft>
              <a:buNone/>
            </a:pPr>
            <a:r>
              <a:rPr lang="en-US" sz="3200" b="0" i="0" u="none" strike="noStrike" dirty="0">
                <a:solidFill>
                  <a:srgbClr val="212121"/>
                </a:solidFill>
                <a:effectLst/>
                <a:latin typeface="+mn-lt"/>
              </a:rPr>
              <a:t>Efficacy vs Patient Burden</a:t>
            </a:r>
          </a:p>
          <a:p>
            <a:pPr marL="0" marR="0" algn="l">
              <a:spcBef>
                <a:spcPts val="552"/>
              </a:spcBef>
              <a:spcAft>
                <a:spcPts val="1200"/>
              </a:spcAft>
              <a:buFont typeface="Arial" panose="020B0604020202020204" pitchFamily="34" charset="0"/>
              <a:buChar char="•"/>
            </a:pPr>
            <a:r>
              <a:rPr lang="en-US" sz="2800" b="0" i="0" u="none" strike="noStrike" dirty="0">
                <a:solidFill>
                  <a:srgbClr val="212121"/>
                </a:solidFill>
                <a:effectLst/>
                <a:latin typeface="+mn-lt"/>
              </a:rPr>
              <a:t>Hospitalization requirement</a:t>
            </a:r>
          </a:p>
          <a:p>
            <a:pPr marL="0" marR="0" algn="l">
              <a:spcBef>
                <a:spcPts val="552"/>
              </a:spcBef>
              <a:spcAft>
                <a:spcPts val="0"/>
              </a:spcAft>
              <a:buFont typeface="Arial" panose="020B0604020202020204" pitchFamily="34" charset="0"/>
              <a:buChar char="•"/>
            </a:pPr>
            <a:r>
              <a:rPr lang="en-US" sz="2800" b="0" dirty="0">
                <a:solidFill>
                  <a:srgbClr val="212121"/>
                </a:solidFill>
                <a:latin typeface="+mn-lt"/>
              </a:rPr>
              <a:t>Dosing frequency</a:t>
            </a:r>
          </a:p>
          <a:p>
            <a:pPr marL="1046163" lvl="2" indent="-457200">
              <a:spcBef>
                <a:spcPts val="552"/>
              </a:spcBef>
              <a:spcAft>
                <a:spcPts val="1200"/>
              </a:spcAft>
              <a:buSzPct val="100000"/>
              <a:buFont typeface="System Font Regular"/>
              <a:buChar char="–"/>
            </a:pPr>
            <a:r>
              <a:rPr lang="en-US" sz="2800" b="0" dirty="0">
                <a:solidFill>
                  <a:srgbClr val="212121"/>
                </a:solidFill>
                <a:latin typeface="+mn-lt"/>
              </a:rPr>
              <a:t>MK-6070 Q2week + I-</a:t>
            </a:r>
            <a:r>
              <a:rPr lang="en-US" sz="2800" b="0" dirty="0" err="1">
                <a:solidFill>
                  <a:srgbClr val="212121"/>
                </a:solidFill>
                <a:latin typeface="+mn-lt"/>
              </a:rPr>
              <a:t>DXd</a:t>
            </a:r>
            <a:r>
              <a:rPr lang="en-US" sz="2800" b="0" dirty="0">
                <a:solidFill>
                  <a:srgbClr val="212121"/>
                </a:solidFill>
                <a:latin typeface="+mn-lt"/>
              </a:rPr>
              <a:t> Q3week</a:t>
            </a:r>
          </a:p>
          <a:p>
            <a:pPr marL="295275" lvl="1" indent="-295275">
              <a:spcBef>
                <a:spcPts val="552"/>
              </a:spcBef>
              <a:spcAft>
                <a:spcPts val="1200"/>
              </a:spcAft>
              <a:buSzPct val="100000"/>
              <a:buFont typeface="Arial" panose="020B0604020202020204" pitchFamily="34" charset="0"/>
              <a:buChar char="•"/>
            </a:pPr>
            <a:r>
              <a:rPr lang="en-US" sz="2800" b="0" dirty="0">
                <a:solidFill>
                  <a:srgbClr val="212121"/>
                </a:solidFill>
                <a:latin typeface="+mn-lt"/>
              </a:rPr>
              <a:t>Potential for increased AEs with dual agents </a:t>
            </a:r>
          </a:p>
          <a:p>
            <a:pPr marL="295275" lvl="1" indent="-295275">
              <a:spcBef>
                <a:spcPts val="552"/>
              </a:spcBef>
              <a:spcAft>
                <a:spcPts val="1200"/>
              </a:spcAft>
              <a:buSzPct val="100000"/>
              <a:buFont typeface="Arial" panose="020B0604020202020204" pitchFamily="34" charset="0"/>
              <a:buChar char="•"/>
            </a:pPr>
            <a:r>
              <a:rPr lang="en-US" sz="2800" b="0" dirty="0">
                <a:solidFill>
                  <a:srgbClr val="212121"/>
                </a:solidFill>
                <a:latin typeface="+mn-lt"/>
              </a:rPr>
              <a:t>Travel / Lodging / Parking at a tertiary referral center</a:t>
            </a:r>
          </a:p>
          <a:p>
            <a:pPr marL="0" marR="0" indent="0" algn="l">
              <a:spcBef>
                <a:spcPts val="552"/>
              </a:spcBef>
              <a:spcAft>
                <a:spcPts val="1200"/>
              </a:spcAft>
              <a:buNone/>
            </a:pPr>
            <a:endParaRPr lang="en-US" sz="2800" b="0" i="0" u="none" strike="noStrike" dirty="0">
              <a:solidFill>
                <a:srgbClr val="212121"/>
              </a:solidFill>
              <a:effectLst/>
              <a:latin typeface="+mn-lt"/>
            </a:endParaRPr>
          </a:p>
        </p:txBody>
      </p:sp>
      <p:sp>
        <p:nvSpPr>
          <p:cNvPr id="4" name="Rectangle 3">
            <a:extLst>
              <a:ext uri="{FF2B5EF4-FFF2-40B4-BE49-F238E27FC236}">
                <a16:creationId xmlns:a16="http://schemas.microsoft.com/office/drawing/2014/main" id="{1068814C-A223-0812-2680-CE428B32376F}"/>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02023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726863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5B657-6103-495F-5CFD-C01D3FB01C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16F1845-2797-4949-5F0F-BFF2147217D0}"/>
              </a:ext>
            </a:extLst>
          </p:cNvPr>
          <p:cNvSpPr/>
          <p:nvPr/>
        </p:nvSpPr>
        <p:spPr bwMode="auto">
          <a:xfrm>
            <a:off x="758948" y="4581128"/>
            <a:ext cx="1052076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95EF421-556D-43FA-EA20-64F530E0476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61A33F0-90EF-8776-4917-4F647BE16892}"/>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chemeClr val="tx1"/>
                </a:solidFill>
                <a:effectLst/>
                <a:latin typeface="+mn-lt"/>
                <a:ea typeface="Calibri" panose="020F0502020204030204" pitchFamily="34" charset="0"/>
              </a:rPr>
              <a:t>Future Directions in th</a:t>
            </a:r>
            <a:r>
              <a:rPr lang="en-US" sz="2200" dirty="0">
                <a:solidFill>
                  <a:schemeClr val="tx1"/>
                </a:solidFill>
                <a:latin typeface="+mn-lt"/>
                <a:ea typeface="Calibri" panose="020F0502020204030204" pitchFamily="34" charset="0"/>
              </a:rPr>
              <a:t>e Management of </a:t>
            </a:r>
            <a:r>
              <a:rPr lang="en-US" sz="2200" b="1" dirty="0">
                <a:solidFill>
                  <a:schemeClr val="tx1"/>
                </a:solidFill>
                <a:effectLst/>
                <a:latin typeface="+mn-lt"/>
                <a:ea typeface="Calibri" panose="020F0502020204030204" pitchFamily="34" charset="0"/>
              </a:rPr>
              <a:t>SCLC </a:t>
            </a:r>
          </a:p>
          <a:p>
            <a:pPr marL="0" indent="0">
              <a:spcBef>
                <a:spcPts val="1800"/>
              </a:spcBef>
              <a:spcAft>
                <a:spcPts val="0"/>
              </a:spcAft>
              <a:buNone/>
            </a:pPr>
            <a:r>
              <a:rPr lang="en-US" sz="2200" dirty="0">
                <a:solidFill>
                  <a:schemeClr val="bg1"/>
                </a:solidFill>
                <a:latin typeface="+mn-lt"/>
                <a:ea typeface="Calibri" panose="020F0502020204030204" pitchFamily="34" charset="0"/>
              </a:rPr>
              <a:t>Case Presentation: </a:t>
            </a:r>
            <a:r>
              <a:rPr lang="en-US" sz="2200" dirty="0" err="1">
                <a:solidFill>
                  <a:schemeClr val="bg1"/>
                </a:solidFill>
                <a:latin typeface="+mn-lt"/>
                <a:ea typeface="Calibri" panose="020F0502020204030204" pitchFamily="34" charset="0"/>
              </a:rPr>
              <a:t>Ms</a:t>
            </a:r>
            <a:r>
              <a:rPr lang="en-US" sz="2200" dirty="0">
                <a:solidFill>
                  <a:schemeClr val="bg1"/>
                </a:solidFill>
                <a:latin typeface="+mn-lt"/>
                <a:ea typeface="Calibri" panose="020F0502020204030204" pitchFamily="34" charset="0"/>
              </a:rPr>
              <a:t> Krueger – 81-year-old man</a:t>
            </a:r>
            <a:endParaRPr lang="en-US" sz="2200" dirty="0">
              <a:solidFill>
                <a:schemeClr val="bg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2463595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8DC61-3BE1-0BDD-89F8-8849F2425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09255-6AAF-6AFC-8FF1-BB7921758453}"/>
              </a:ext>
            </a:extLst>
          </p:cNvPr>
          <p:cNvSpPr>
            <a:spLocks noGrp="1"/>
          </p:cNvSpPr>
          <p:nvPr>
            <p:ph type="ctrTitle"/>
          </p:nvPr>
        </p:nvSpPr>
        <p:spPr>
          <a:xfrm>
            <a:off x="1106424" y="1489075"/>
            <a:ext cx="10461994" cy="1680909"/>
          </a:xfrm>
        </p:spPr>
        <p:txBody>
          <a:bodyPr/>
          <a:lstStyle/>
          <a:p>
            <a:r>
              <a:rPr lang="en-US" sz="4400" dirty="0"/>
              <a:t>Small-Cell Lung Cancer </a:t>
            </a:r>
            <a:br>
              <a:rPr lang="en-US" sz="4400" dirty="0"/>
            </a:br>
            <a:r>
              <a:rPr lang="en-US" sz="4400" dirty="0"/>
              <a:t>Case Presentation</a:t>
            </a:r>
          </a:p>
        </p:txBody>
      </p:sp>
      <p:sp>
        <p:nvSpPr>
          <p:cNvPr id="3" name="Subtitle 2">
            <a:extLst>
              <a:ext uri="{FF2B5EF4-FFF2-40B4-BE49-F238E27FC236}">
                <a16:creationId xmlns:a16="http://schemas.microsoft.com/office/drawing/2014/main" id="{64D42502-340F-4BC1-7A4F-6B5716138750}"/>
              </a:ext>
            </a:extLst>
          </p:cNvPr>
          <p:cNvSpPr>
            <a:spLocks noGrp="1"/>
          </p:cNvSpPr>
          <p:nvPr>
            <p:ph type="subTitle" idx="1"/>
          </p:nvPr>
        </p:nvSpPr>
        <p:spPr>
          <a:xfrm>
            <a:off x="1106424" y="3576591"/>
            <a:ext cx="9522781" cy="2276650"/>
          </a:xfrm>
        </p:spPr>
        <p:txBody>
          <a:bodyPr/>
          <a:lstStyle/>
          <a:p>
            <a:r>
              <a:rPr lang="en-US" b="1" dirty="0"/>
              <a:t>Elizabeth Krueger, NP</a:t>
            </a:r>
          </a:p>
          <a:p>
            <a:r>
              <a:rPr lang="en-US" dirty="0"/>
              <a:t>Nurse Practitioner</a:t>
            </a:r>
            <a:br>
              <a:rPr lang="en-US" dirty="0"/>
            </a:br>
            <a:r>
              <a:rPr lang="en-US" dirty="0"/>
              <a:t>Massachusetts General Hospital Center</a:t>
            </a:r>
          </a:p>
          <a:p>
            <a:r>
              <a:rPr lang="en-US" dirty="0"/>
              <a:t>for Thoracic Cancers</a:t>
            </a:r>
          </a:p>
          <a:p>
            <a:r>
              <a:rPr lang="en-US" dirty="0"/>
              <a:t>Boston, Massachusetts</a:t>
            </a:r>
          </a:p>
        </p:txBody>
      </p:sp>
    </p:spTree>
    <p:custDataLst>
      <p:tags r:id="rId1"/>
    </p:custDataLst>
    <p:extLst>
      <p:ext uri="{BB962C8B-B14F-4D97-AF65-F5344CB8AC3E}">
        <p14:creationId xmlns:p14="http://schemas.microsoft.com/office/powerpoint/2010/main" val="30512650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4E20-02BB-B160-CE6F-417AA98F3FDC}"/>
              </a:ext>
            </a:extLst>
          </p:cNvPr>
          <p:cNvSpPr>
            <a:spLocks noGrp="1"/>
          </p:cNvSpPr>
          <p:nvPr>
            <p:ph type="title"/>
          </p:nvPr>
        </p:nvSpPr>
        <p:spPr>
          <a:xfrm>
            <a:off x="641350" y="404664"/>
            <a:ext cx="10902950" cy="956516"/>
          </a:xfrm>
        </p:spPr>
        <p:txBody>
          <a:bodyPr/>
          <a:lstStyle/>
          <a:p>
            <a:r>
              <a:rPr lang="en-US" b="1" dirty="0"/>
              <a:t>Case Presentation: 81-year-old man </a:t>
            </a:r>
            <a:endParaRPr lang="en-US" dirty="0"/>
          </a:p>
        </p:txBody>
      </p:sp>
      <p:sp>
        <p:nvSpPr>
          <p:cNvPr id="3" name="Content Placeholder 2">
            <a:extLst>
              <a:ext uri="{FF2B5EF4-FFF2-40B4-BE49-F238E27FC236}">
                <a16:creationId xmlns:a16="http://schemas.microsoft.com/office/drawing/2014/main" id="{D07C3A43-1C2C-17BA-060C-8BAE82AC4CF9}"/>
              </a:ext>
            </a:extLst>
          </p:cNvPr>
          <p:cNvSpPr>
            <a:spLocks noGrp="1"/>
          </p:cNvSpPr>
          <p:nvPr>
            <p:ph idx="1"/>
          </p:nvPr>
        </p:nvSpPr>
        <p:spPr>
          <a:xfrm>
            <a:off x="499082" y="1254370"/>
            <a:ext cx="10904541" cy="4077755"/>
          </a:xfrm>
        </p:spPr>
        <p:txBody>
          <a:bodyPr/>
          <a:lstStyle/>
          <a:p>
            <a:r>
              <a:rPr lang="en-US" sz="1800" dirty="0">
                <a:effectLst/>
              </a:rPr>
              <a:t>81 </a:t>
            </a:r>
            <a:r>
              <a:rPr lang="en-US" sz="1800" dirty="0" err="1">
                <a:effectLst/>
              </a:rPr>
              <a:t>yo</a:t>
            </a:r>
            <a:r>
              <a:rPr lang="en-US" sz="1800" dirty="0">
                <a:effectLst/>
              </a:rPr>
              <a:t>, male former smoker with a history of prostate cancer s/p prostatectomy, type 2 DM, HTN, and hyperlipidemia. He presented to a local hospital in January 2024 after a mechanical fall in the context of a 20 </a:t>
            </a:r>
            <a:r>
              <a:rPr lang="en-US" sz="1800" dirty="0" err="1">
                <a:effectLst/>
              </a:rPr>
              <a:t>lb</a:t>
            </a:r>
            <a:r>
              <a:rPr lang="en-US" sz="1800" dirty="0">
                <a:effectLst/>
              </a:rPr>
              <a:t> unintentional weight loss and cough. LFT elevations noted on admission (AST 84, ALT 35).</a:t>
            </a:r>
          </a:p>
          <a:p>
            <a:pPr marL="804863" lvl="1" indent="-342900"/>
            <a:r>
              <a:rPr lang="en-US" sz="1800" b="1" dirty="0"/>
              <a:t>Diagnostics:</a:t>
            </a:r>
          </a:p>
          <a:p>
            <a:pPr marL="1031875" lvl="2" indent="-342900"/>
            <a:r>
              <a:rPr lang="en-US" sz="1800" dirty="0">
                <a:effectLst/>
              </a:rPr>
              <a:t>CT C/A/P – LLL lung mass w/ adjacent satellite subpleural nodules; left lower perihilar </a:t>
            </a:r>
            <a:r>
              <a:rPr lang="en-US" sz="1800" dirty="0" err="1">
                <a:effectLst/>
              </a:rPr>
              <a:t>masslike</a:t>
            </a:r>
            <a:r>
              <a:rPr lang="en-US" sz="1800" dirty="0">
                <a:effectLst/>
              </a:rPr>
              <a:t> opacity; diffuse subpleural disease; numerous </a:t>
            </a:r>
            <a:r>
              <a:rPr lang="en-US" sz="1800" dirty="0" err="1">
                <a:effectLst/>
              </a:rPr>
              <a:t>bilobar</a:t>
            </a:r>
            <a:r>
              <a:rPr lang="en-US" sz="1800" dirty="0">
                <a:effectLst/>
              </a:rPr>
              <a:t> hepatic lesions</a:t>
            </a:r>
          </a:p>
          <a:p>
            <a:pPr marL="974725" lvl="2" indent="-285750"/>
            <a:r>
              <a:rPr lang="en-US" sz="1800" dirty="0">
                <a:effectLst/>
              </a:rPr>
              <a:t>IR-guided liver biopsy – small cell carcinoma (IHC positive for synaptophysin, chromogranin and TTF1; Ki67+)</a:t>
            </a:r>
          </a:p>
          <a:p>
            <a:pPr lvl="2" indent="0">
              <a:buNone/>
            </a:pPr>
            <a:endParaRPr lang="en-US" sz="1800" dirty="0">
              <a:effectLst/>
            </a:endParaRPr>
          </a:p>
          <a:p>
            <a:pPr marL="747713" lvl="1" indent="-285750"/>
            <a:r>
              <a:rPr lang="en-US" sz="1800" b="1" dirty="0"/>
              <a:t>Treatment:</a:t>
            </a:r>
            <a:endParaRPr lang="en-US" sz="1800" b="1" dirty="0">
              <a:effectLst/>
            </a:endParaRPr>
          </a:p>
          <a:p>
            <a:pPr marL="974725" lvl="2" indent="-285750"/>
            <a:r>
              <a:rPr lang="en-US" sz="1800" dirty="0"/>
              <a:t>2/2024 </a:t>
            </a:r>
            <a:r>
              <a:rPr lang="en-US" sz="1800" dirty="0">
                <a:effectLst/>
              </a:rPr>
              <a:t>C1D1 Carboplatin/Etoposide/Atezolizumab x 4 cycles</a:t>
            </a:r>
          </a:p>
          <a:p>
            <a:pPr marL="974725" lvl="2" indent="-285750"/>
            <a:r>
              <a:rPr lang="en-US" sz="1800" dirty="0">
                <a:effectLst/>
              </a:rPr>
              <a:t>5/10/2024 CT C/A/P after 4 cycles demonstrates disease progression in chest and liver</a:t>
            </a:r>
          </a:p>
          <a:p>
            <a:pPr marL="974725" lvl="2" indent="-285750"/>
            <a:r>
              <a:rPr lang="en-US" sz="1800" dirty="0">
                <a:effectLst/>
              </a:rPr>
              <a:t>5/25/2024 Starts second-line lurbinectedin</a:t>
            </a:r>
          </a:p>
          <a:p>
            <a:pPr marL="974725" lvl="2" indent="-285750"/>
            <a:r>
              <a:rPr lang="en-US" sz="1800" dirty="0">
                <a:effectLst/>
              </a:rPr>
              <a:t>6/29/24: CT C/A/P - worsening hepatic disease, MRI brain with new punctate lesions</a:t>
            </a:r>
          </a:p>
          <a:p>
            <a:pPr marL="974725" lvl="2" indent="-285750"/>
            <a:r>
              <a:rPr lang="en-US" sz="1800" dirty="0"/>
              <a:t>7/20/24 </a:t>
            </a:r>
            <a:r>
              <a:rPr lang="en-US" sz="1800" dirty="0">
                <a:effectLst/>
              </a:rPr>
              <a:t>C1D1 </a:t>
            </a:r>
            <a:r>
              <a:rPr lang="en-US" sz="1800" dirty="0" err="1">
                <a:effectLst/>
              </a:rPr>
              <a:t>tarlatamab</a:t>
            </a:r>
            <a:endParaRPr lang="en-US" dirty="0"/>
          </a:p>
        </p:txBody>
      </p:sp>
    </p:spTree>
    <p:extLst>
      <p:ext uri="{BB962C8B-B14F-4D97-AF65-F5344CB8AC3E}">
        <p14:creationId xmlns:p14="http://schemas.microsoft.com/office/powerpoint/2010/main" val="20265018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83F9-CCAC-7FF1-48F9-53B57E341AE8}"/>
              </a:ext>
            </a:extLst>
          </p:cNvPr>
          <p:cNvSpPr>
            <a:spLocks noGrp="1"/>
          </p:cNvSpPr>
          <p:nvPr>
            <p:ph type="title"/>
          </p:nvPr>
        </p:nvSpPr>
        <p:spPr/>
        <p:txBody>
          <a:bodyPr/>
          <a:lstStyle/>
          <a:p>
            <a:r>
              <a:rPr lang="en-US" b="1" dirty="0"/>
              <a:t>Case Presentation: 81-year-old man (continued)</a:t>
            </a:r>
            <a:endParaRPr lang="en-US" dirty="0"/>
          </a:p>
        </p:txBody>
      </p:sp>
      <p:sp>
        <p:nvSpPr>
          <p:cNvPr id="3" name="Content Placeholder 2">
            <a:extLst>
              <a:ext uri="{FF2B5EF4-FFF2-40B4-BE49-F238E27FC236}">
                <a16:creationId xmlns:a16="http://schemas.microsoft.com/office/drawing/2014/main" id="{651220B9-CE84-5613-D8F0-98F64C6E1D72}"/>
              </a:ext>
            </a:extLst>
          </p:cNvPr>
          <p:cNvSpPr>
            <a:spLocks noGrp="1"/>
          </p:cNvSpPr>
          <p:nvPr>
            <p:ph idx="1"/>
          </p:nvPr>
        </p:nvSpPr>
        <p:spPr>
          <a:xfrm>
            <a:off x="641350" y="1269957"/>
            <a:ext cx="10902950" cy="4607315"/>
          </a:xfrm>
        </p:spPr>
        <p:txBody>
          <a:bodyPr/>
          <a:lstStyle/>
          <a:p>
            <a:r>
              <a:rPr lang="en-US" sz="1800" b="1" dirty="0"/>
              <a:t>C1D1 </a:t>
            </a:r>
            <a:r>
              <a:rPr lang="en-US" sz="1800" b="1" dirty="0" err="1"/>
              <a:t>tarlatamab</a:t>
            </a:r>
            <a:r>
              <a:rPr lang="en-US" sz="1800" b="1" dirty="0"/>
              <a:t> 1 mg step up dosing</a:t>
            </a:r>
          </a:p>
          <a:p>
            <a:r>
              <a:rPr lang="en-US" sz="1800" dirty="0"/>
              <a:t>	- Administered in outpatient clinic with plan for direct admission for 22-24H of CRS/ICANS monitoring.</a:t>
            </a:r>
          </a:p>
          <a:p>
            <a:r>
              <a:rPr lang="en-US" sz="1800" dirty="0"/>
              <a:t>	- Labs notable for AST 159, ALT 141 due to extensive hepatic disease </a:t>
            </a:r>
          </a:p>
          <a:p>
            <a:r>
              <a:rPr lang="en-US" sz="1800" dirty="0">
                <a:effectLst/>
              </a:rPr>
              <a:t>	- </a:t>
            </a:r>
            <a:r>
              <a:rPr lang="en-US" sz="1800" dirty="0"/>
              <a:t>C</a:t>
            </a:r>
            <a:r>
              <a:rPr lang="en-US" sz="1800" dirty="0">
                <a:effectLst/>
              </a:rPr>
              <a:t>omplicated by grade 2 CRS treated with dexamethasone and tocilizumab</a:t>
            </a:r>
          </a:p>
          <a:p>
            <a:pPr marL="1431925" lvl="4" indent="-285750"/>
            <a:r>
              <a:rPr lang="en-US" sz="1800" dirty="0">
                <a:effectLst/>
              </a:rPr>
              <a:t>Fever 104.</a:t>
            </a:r>
            <a:r>
              <a:rPr lang="en-US" sz="1800" dirty="0"/>
              <a:t>3 occurred around the 13H mark after drug administration</a:t>
            </a:r>
          </a:p>
          <a:p>
            <a:pPr marL="2800350" lvl="5" indent="-285750"/>
            <a:r>
              <a:rPr lang="en-US" sz="1600" dirty="0"/>
              <a:t>Symptomatic management with acetaminophen, ibuprofen and meperidine for rigors. </a:t>
            </a:r>
          </a:p>
          <a:p>
            <a:pPr marL="1431925" lvl="4" indent="-285750"/>
            <a:r>
              <a:rPr lang="en-US" sz="1800" dirty="0"/>
              <a:t>Asymptomatic </a:t>
            </a:r>
            <a:r>
              <a:rPr lang="en-US" sz="1800" dirty="0" err="1"/>
              <a:t>HoTN</a:t>
            </a:r>
            <a:r>
              <a:rPr lang="en-US" sz="1800" dirty="0"/>
              <a:t> SBP 70s, IVF x2L did not require pressure support</a:t>
            </a:r>
          </a:p>
          <a:p>
            <a:pPr marL="1431925" lvl="4" indent="-285750"/>
            <a:r>
              <a:rPr lang="en-US" sz="1800" dirty="0">
                <a:effectLst/>
              </a:rPr>
              <a:t>0.5-2L </a:t>
            </a:r>
            <a:r>
              <a:rPr lang="en-US" sz="1800" dirty="0"/>
              <a:t>new oxygen requirement </a:t>
            </a:r>
          </a:p>
          <a:p>
            <a:pPr marL="2800350" lvl="5" indent="-285750"/>
            <a:r>
              <a:rPr lang="en-US" sz="1600" dirty="0">
                <a:effectLst/>
              </a:rPr>
              <a:t>Tocilizumab 8mg/kg infused over 1 hour in a single dose (not to exceed 800mg)</a:t>
            </a:r>
          </a:p>
          <a:p>
            <a:pPr marL="2800350" lvl="5" indent="-285750"/>
            <a:r>
              <a:rPr lang="en-US" sz="1600" dirty="0"/>
              <a:t>Tocilizumab is preferred first rescue medication with CRS</a:t>
            </a:r>
          </a:p>
          <a:p>
            <a:pPr marL="2800350" lvl="5" indent="-285750"/>
            <a:r>
              <a:rPr lang="en-US" sz="1600" dirty="0">
                <a:effectLst/>
              </a:rPr>
              <a:t>Dexamethasone is preferred rescue medication with ICANS but can also be used with </a:t>
            </a:r>
            <a:r>
              <a:rPr lang="en-US" sz="1600" dirty="0"/>
              <a:t>CRS</a:t>
            </a:r>
          </a:p>
          <a:p>
            <a:pPr marL="2800350" lvl="5" indent="-285750"/>
            <a:endParaRPr lang="en-US" sz="1600" dirty="0"/>
          </a:p>
          <a:p>
            <a:pPr marL="1431925" lvl="4" indent="-285750"/>
            <a:r>
              <a:rPr lang="en-US" sz="1800" dirty="0"/>
              <a:t>Symptoms resolved and he was monitored for an additional 12H prior to discharge </a:t>
            </a:r>
          </a:p>
          <a:p>
            <a:pPr marL="1431925" lvl="4" indent="-285750"/>
            <a:r>
              <a:rPr lang="en-US" sz="1800" dirty="0"/>
              <a:t>Strict return/call criteria reviewed- fever &gt;100.4, low blood pressure, significant fatigue, breathing issues, restlessness, confusion, feeling anxious, dizziness, HA, tremor/seizure, trouble speaking, memory problems. </a:t>
            </a:r>
          </a:p>
          <a:p>
            <a:pPr marL="2800350" lvl="5" indent="-285750"/>
            <a:endParaRPr lang="en-US" sz="1600" dirty="0"/>
          </a:p>
          <a:p>
            <a:pPr marL="2800350" lvl="5" indent="-285750"/>
            <a:endParaRPr lang="en-US" sz="1600" dirty="0">
              <a:effectLst/>
            </a:endParaRPr>
          </a:p>
          <a:p>
            <a:endParaRPr lang="en-US" dirty="0"/>
          </a:p>
        </p:txBody>
      </p:sp>
      <p:sp>
        <p:nvSpPr>
          <p:cNvPr id="8" name="TextBox 7">
            <a:extLst>
              <a:ext uri="{FF2B5EF4-FFF2-40B4-BE49-F238E27FC236}">
                <a16:creationId xmlns:a16="http://schemas.microsoft.com/office/drawing/2014/main" id="{342FDE7D-12F7-A3DA-A6E5-C69D7FBDA3CA}"/>
              </a:ext>
            </a:extLst>
          </p:cNvPr>
          <p:cNvSpPr txBox="1"/>
          <p:nvPr/>
        </p:nvSpPr>
        <p:spPr>
          <a:xfrm>
            <a:off x="788276" y="744132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23805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EC1F51CE-CBDF-B5EA-CE1F-99FE3C9BE6FA}"/>
              </a:ext>
            </a:extLst>
          </p:cNvPr>
          <p:cNvGraphicFramePr>
            <a:graphicFrameLocks noGrp="1"/>
          </p:cNvGraphicFramePr>
          <p:nvPr>
            <p:ph idx="1"/>
            <p:extLst>
              <p:ext uri="{D42A27DB-BD31-4B8C-83A1-F6EECF244321}">
                <p14:modId xmlns:p14="http://schemas.microsoft.com/office/powerpoint/2010/main" val="1926266550"/>
              </p:ext>
            </p:extLst>
          </p:nvPr>
        </p:nvGraphicFramePr>
        <p:xfrm>
          <a:off x="519793" y="1114503"/>
          <a:ext cx="11384992" cy="5517326"/>
        </p:xfrm>
        <a:graphic>
          <a:graphicData uri="http://schemas.openxmlformats.org/drawingml/2006/table">
            <a:tbl>
              <a:tblPr/>
              <a:tblGrid>
                <a:gridCol w="994591">
                  <a:extLst>
                    <a:ext uri="{9D8B030D-6E8A-4147-A177-3AD203B41FA5}">
                      <a16:colId xmlns:a16="http://schemas.microsoft.com/office/drawing/2014/main" val="3812941539"/>
                    </a:ext>
                  </a:extLst>
                </a:gridCol>
                <a:gridCol w="5507175">
                  <a:extLst>
                    <a:ext uri="{9D8B030D-6E8A-4147-A177-3AD203B41FA5}">
                      <a16:colId xmlns:a16="http://schemas.microsoft.com/office/drawing/2014/main" val="80748227"/>
                    </a:ext>
                  </a:extLst>
                </a:gridCol>
                <a:gridCol w="4883226">
                  <a:extLst>
                    <a:ext uri="{9D8B030D-6E8A-4147-A177-3AD203B41FA5}">
                      <a16:colId xmlns:a16="http://schemas.microsoft.com/office/drawing/2014/main" val="1003375448"/>
                    </a:ext>
                  </a:extLst>
                </a:gridCol>
              </a:tblGrid>
              <a:tr h="168822">
                <a:tc>
                  <a:txBody>
                    <a:bodyPr/>
                    <a:lstStyle/>
                    <a:p>
                      <a:pPr marL="0" marR="0">
                        <a:lnSpc>
                          <a:spcPct val="107000"/>
                        </a:lnSpc>
                        <a:spcBef>
                          <a:spcPts val="0"/>
                        </a:spcBef>
                        <a:spcAft>
                          <a:spcPts val="0"/>
                        </a:spcAft>
                      </a:pPr>
                      <a:r>
                        <a:rPr lang="en-US" sz="1100" ker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Grade</a:t>
                      </a:r>
                      <a:r>
                        <a:rPr lang="en-US" sz="1100" kern="0" baseline="300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ker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Presenting symptoms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ker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Actions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070955"/>
                  </a:ext>
                </a:extLst>
              </a:tr>
              <a:tr h="524469">
                <a:tc>
                  <a:txBody>
                    <a:bodyPr/>
                    <a:lstStyle/>
                    <a:p>
                      <a:pPr marL="0" marR="0">
                        <a:lnSpc>
                          <a:spcPct val="107000"/>
                        </a:lnSpc>
                        <a:spcBef>
                          <a:spcPts val="0"/>
                        </a:spcBef>
                        <a:spcAft>
                          <a:spcPts val="0"/>
                        </a:spcAft>
                      </a:pPr>
                      <a:r>
                        <a:rPr lang="en-US" sz="1100" b="1" ker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Grade 1</a:t>
                      </a:r>
                      <a:endParaRPr lang="en-US" sz="1800" b="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Symptoms require symptomatic treatment only (e.g., fever ≥ 100.4°F without hypotension or hypoxia).</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Withhold TCE until CRS resolves.</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Administer symptomatic treatment.</a:t>
                      </a:r>
                      <a:r>
                        <a:rPr lang="en-US" sz="1100" b="1" kern="0"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Administer pretreatment medications prior to next dose of TCE. </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464885"/>
                  </a:ext>
                </a:extLst>
              </a:tr>
              <a:tr h="1057940">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Grade 2</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Temperature ≥100.4 °F (38 °C) with either:</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Hypotension responsive to fluid and not requiring vasopressors, and/or</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Oxygen requirement of low-flow nasal </a:t>
                      </a:r>
                      <a:r>
                        <a:rPr lang="en-US" sz="1100" b="1" kern="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cannula</a:t>
                      </a:r>
                      <a:r>
                        <a:rPr lang="en-US" sz="1100" b="1" kern="0" baseline="300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d</a:t>
                      </a: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or blow-by</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Withhold TCE until CRS resolves.</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Administer symptomatic treatment.</a:t>
                      </a:r>
                      <a:r>
                        <a:rPr lang="en-US" sz="1100" b="1" kern="0"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Consider dexamethasone 8 mg IV (or equivalent) and/or tocilizumab.</a:t>
                      </a:r>
                      <a:r>
                        <a:rPr lang="en-US" sz="1100" b="1" kern="0"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Monitor patients for 22-24 hour hospitalization following next dose of TCE. Instruct patients to remain within proximity of a healthcare facility for an additional 24 hours after discharge. </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932186"/>
                  </a:ext>
                </a:extLst>
              </a:tr>
              <a:tr h="1591410">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Grade 3 </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a:t>
                      </a:r>
                      <a:r>
                        <a:rPr lang="en-US" sz="1100" kern="0"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st</a:t>
                      </a: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occurrence)</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Temperature ≥100.4 °F (38 °C) with either:</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Hypotension requiring one vasopressor with or without vasopressin, and/or</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Oxygen requirement of high-flow nasal </a:t>
                      </a:r>
                      <a:r>
                        <a:rPr lang="en-US" sz="1100" b="1" kern="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cannula</a:t>
                      </a:r>
                      <a:r>
                        <a:rPr lang="en-US" sz="1100" b="1" kern="0" baseline="300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t>
                      </a: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facemask, non-rebreather mask, or Venturi mask</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Withhold TCE until CRS resolves.</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Administer dexamethasone 8 mg IV (or equivalent) every 8 hours for up to 3 doses.</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Recommend tocilizumab 8 mg/kg (dose capped at 800 mg).</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Provide supportive therapy, which may include intensive care.</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Monitor patients for 22-24 hour hospitalization following next dose of TCE. Instruct patients to remain within proximity of a healthcare facility for an additional 24 hours after discharge. </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Administer pretreatment dexamethasone prior to next dose of TCE. </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615323"/>
                  </a:ext>
                </a:extLst>
              </a:tr>
              <a:tr h="702293">
                <a:tc>
                  <a:txBody>
                    <a:bodyPr/>
                    <a:lstStyle/>
                    <a:p>
                      <a:pPr marL="0" marR="0">
                        <a:lnSpc>
                          <a:spcPct val="107000"/>
                        </a:lnSpc>
                        <a:spcBef>
                          <a:spcPts val="0"/>
                        </a:spcBef>
                        <a:spcAft>
                          <a:spcPts val="0"/>
                        </a:spcAft>
                      </a:pPr>
                      <a:r>
                        <a:rPr lang="en-US" sz="1100" ker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Grade 3 </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(recurrent)</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ker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Temperature ≥100.4 °F (38 °C) with either:</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Hypotension requiring one vasopressor with or without vasopressin, and/or</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Oxygen requirement of high-flow nasal cannula</a:t>
                      </a:r>
                      <a:r>
                        <a:rPr lang="en-US" sz="1100" kern="0" baseline="30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t>
                      </a:r>
                      <a:r>
                        <a:rPr lang="en-US" sz="1100" kern="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facemask, non-rebreather mask, or Venturi mask</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Permanently discontinue therapy with TCE.</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Provide supportive therapy, which may include intensive care, as above.</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151909"/>
                  </a:ext>
                </a:extLst>
              </a:tr>
              <a:tr h="880116">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Grade 4</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Temperature ≥100.4 °F (38 °C) with either:</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Hypotension requiring multiple vasopressors (excluding vasopressin), and/or</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Oxygen requirement of positive pressure (e.g., continuous positive airway pressure [CPAP], bilevel positive airway pressure [BiPAP], intubation, and mechanical ventilation)</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Permanently discontinue therapy with TCE.</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kern="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Provide supportive therapy, which may include intensive care, as per grade 3.</a:t>
                      </a:r>
                      <a:endPar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702748"/>
                  </a:ext>
                </a:extLst>
              </a:tr>
            </a:tbl>
          </a:graphicData>
        </a:graphic>
      </p:graphicFrame>
      <p:cxnSp>
        <p:nvCxnSpPr>
          <p:cNvPr id="6" name="Straight Connector 5">
            <a:extLst>
              <a:ext uri="{FF2B5EF4-FFF2-40B4-BE49-F238E27FC236}">
                <a16:creationId xmlns:a16="http://schemas.microsoft.com/office/drawing/2014/main" id="{37DA93F9-80A9-2665-F715-8B89BC66BEC5}"/>
              </a:ext>
            </a:extLst>
          </p:cNvPr>
          <p:cNvCxnSpPr>
            <a:cxnSpLocks/>
          </p:cNvCxnSpPr>
          <p:nvPr/>
        </p:nvCxnSpPr>
        <p:spPr>
          <a:xfrm>
            <a:off x="1475874" y="877434"/>
            <a:ext cx="924025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B2270C-1411-3D8A-A812-54FF0DA1CF97}"/>
              </a:ext>
            </a:extLst>
          </p:cNvPr>
          <p:cNvSpPr txBox="1"/>
          <p:nvPr/>
        </p:nvSpPr>
        <p:spPr>
          <a:xfrm>
            <a:off x="1475874" y="260364"/>
            <a:ext cx="9240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Recommended management for CRS</a:t>
            </a:r>
          </a:p>
        </p:txBody>
      </p:sp>
    </p:spTree>
    <p:extLst>
      <p:ext uri="{BB962C8B-B14F-4D97-AF65-F5344CB8AC3E}">
        <p14:creationId xmlns:p14="http://schemas.microsoft.com/office/powerpoint/2010/main" val="2025850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458C-A050-BBE2-4ED6-526A7985C0F1}"/>
              </a:ext>
            </a:extLst>
          </p:cNvPr>
          <p:cNvSpPr>
            <a:spLocks noGrp="1"/>
          </p:cNvSpPr>
          <p:nvPr>
            <p:ph type="title"/>
          </p:nvPr>
        </p:nvSpPr>
        <p:spPr>
          <a:xfrm>
            <a:off x="641350" y="523875"/>
            <a:ext cx="10902950" cy="956516"/>
          </a:xfrm>
        </p:spPr>
        <p:txBody>
          <a:bodyPr anchor="t">
            <a:normAutofit/>
          </a:bodyPr>
          <a:lstStyle/>
          <a:p>
            <a:r>
              <a:rPr lang="en-US" dirty="0"/>
              <a:t>What is Tocilizumab?</a:t>
            </a:r>
          </a:p>
        </p:txBody>
      </p:sp>
      <p:graphicFrame>
        <p:nvGraphicFramePr>
          <p:cNvPr id="16" name="Footer Placeholder 4">
            <a:extLst>
              <a:ext uri="{FF2B5EF4-FFF2-40B4-BE49-F238E27FC236}">
                <a16:creationId xmlns:a16="http://schemas.microsoft.com/office/drawing/2014/main" id="{1DC4EDD7-8DE4-F22F-F95B-54B5AAC5A795}"/>
              </a:ext>
            </a:extLst>
          </p:cNvPr>
          <p:cNvGraphicFramePr>
            <a:graphicFrameLocks noGrp="1"/>
          </p:cNvGraphicFramePr>
          <p:nvPr>
            <p:ph idx="1"/>
          </p:nvPr>
        </p:nvGraphicFramePr>
        <p:xfrm>
          <a:off x="641350" y="1719072"/>
          <a:ext cx="1090295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16907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1B89B-24B8-1E2B-A2BE-5C595731F339}"/>
              </a:ext>
            </a:extLst>
          </p:cNvPr>
          <p:cNvSpPr>
            <a:spLocks noGrp="1"/>
          </p:cNvSpPr>
          <p:nvPr>
            <p:ph type="title"/>
          </p:nvPr>
        </p:nvSpPr>
        <p:spPr/>
        <p:txBody>
          <a:bodyPr/>
          <a:lstStyle/>
          <a:p>
            <a:r>
              <a:rPr lang="en-US" b="1" dirty="0"/>
              <a:t>Case Presentation: 81-year-old man (continued)</a:t>
            </a:r>
            <a:endParaRPr lang="en-US" dirty="0"/>
          </a:p>
        </p:txBody>
      </p:sp>
      <p:sp>
        <p:nvSpPr>
          <p:cNvPr id="3" name="Content Placeholder 2">
            <a:extLst>
              <a:ext uri="{FF2B5EF4-FFF2-40B4-BE49-F238E27FC236}">
                <a16:creationId xmlns:a16="http://schemas.microsoft.com/office/drawing/2014/main" id="{6CCE7EE2-A13A-6114-938D-EEB148D90C0C}"/>
              </a:ext>
            </a:extLst>
          </p:cNvPr>
          <p:cNvSpPr>
            <a:spLocks noGrp="1"/>
          </p:cNvSpPr>
          <p:nvPr>
            <p:ph idx="1"/>
          </p:nvPr>
        </p:nvSpPr>
        <p:spPr>
          <a:xfrm>
            <a:off x="641350" y="1719071"/>
            <a:ext cx="10902950" cy="4334887"/>
          </a:xfrm>
        </p:spPr>
        <p:txBody>
          <a:bodyPr/>
          <a:lstStyle/>
          <a:p>
            <a:r>
              <a:rPr lang="en-US" dirty="0"/>
              <a:t>C1D8 </a:t>
            </a:r>
            <a:r>
              <a:rPr lang="en-US" dirty="0" err="1"/>
              <a:t>tarlatamab</a:t>
            </a:r>
            <a:r>
              <a:rPr lang="en-US" dirty="0"/>
              <a:t> 10mg step up dosing</a:t>
            </a:r>
          </a:p>
          <a:p>
            <a:pPr marL="804863" lvl="1" indent="-342900"/>
            <a:r>
              <a:rPr lang="en-US" dirty="0"/>
              <a:t>No changes to treatment plan.</a:t>
            </a:r>
          </a:p>
          <a:p>
            <a:pPr marL="804863" lvl="1" indent="-342900"/>
            <a:r>
              <a:rPr lang="en-US" dirty="0"/>
              <a:t>Continued pain at tumor sites during observation period. </a:t>
            </a:r>
          </a:p>
          <a:p>
            <a:pPr marL="804863" lvl="1" indent="-342900"/>
            <a:r>
              <a:rPr lang="en-US" dirty="0"/>
              <a:t>Tolerated D8 without incident and was discharged within 22 hours. </a:t>
            </a:r>
          </a:p>
          <a:p>
            <a:pPr marL="804863" lvl="1" indent="-342900"/>
            <a:endParaRPr lang="en-US" dirty="0"/>
          </a:p>
          <a:p>
            <a:pPr marL="342900" indent="-342900"/>
            <a:r>
              <a:rPr lang="en-US" dirty="0"/>
              <a:t>C1D15 </a:t>
            </a:r>
            <a:r>
              <a:rPr lang="en-US" dirty="0" err="1"/>
              <a:t>tarlatamab</a:t>
            </a:r>
            <a:r>
              <a:rPr lang="en-US" dirty="0"/>
              <a:t> 10mg transitioned to outpatient observation. </a:t>
            </a:r>
          </a:p>
          <a:p>
            <a:pPr marL="804863" lvl="1" indent="-342900"/>
            <a:r>
              <a:rPr lang="en-US" dirty="0"/>
              <a:t>New grade 1 thrombocytopenia, likely due to treatment effect or marrow involvement. </a:t>
            </a:r>
          </a:p>
          <a:p>
            <a:pPr marL="804863" lvl="1" indent="-342900"/>
            <a:r>
              <a:rPr lang="en-US" dirty="0"/>
              <a:t>Was able to treat through this and remained stable.</a:t>
            </a:r>
          </a:p>
          <a:p>
            <a:pPr marL="804863" lvl="1" indent="-342900"/>
            <a:endParaRPr lang="en-US" dirty="0"/>
          </a:p>
          <a:p>
            <a:pPr marL="342900" indent="-342900"/>
            <a:r>
              <a:rPr lang="en-US" dirty="0"/>
              <a:t>Imaging</a:t>
            </a:r>
          </a:p>
          <a:p>
            <a:pPr marL="342900" indent="-342900">
              <a:buFont typeface="Arial" panose="020B0604020202020204" pitchFamily="34" charset="0"/>
              <a:buChar char="•"/>
            </a:pPr>
            <a:r>
              <a:rPr lang="en-US" dirty="0"/>
              <a:t>SCANS after 2 cycles demonstrate response in the CNS (new punctate lesions are no longer observed) and hepatic disease has responded. </a:t>
            </a:r>
          </a:p>
          <a:p>
            <a:pPr marL="342900" indent="-342900">
              <a:buFont typeface="Arial" panose="020B0604020202020204" pitchFamily="34" charset="0"/>
              <a:buChar char="•"/>
            </a:pPr>
            <a:r>
              <a:rPr lang="en-US" dirty="0"/>
              <a:t>Over the course of 6 months dominant liver lesion in segment 7 went from 54mm-&gt;25mm, segment 8 lesion 36mm-&gt;19mm. </a:t>
            </a:r>
          </a:p>
          <a:p>
            <a:pPr marL="804863" lvl="1" indent="-342900"/>
            <a:endParaRPr lang="en-US" dirty="0"/>
          </a:p>
          <a:p>
            <a:pPr marL="804863" lvl="1" indent="-342900"/>
            <a:endParaRPr lang="en-US" dirty="0"/>
          </a:p>
          <a:p>
            <a:pPr marL="804863" lvl="1" indent="-342900"/>
            <a:endParaRPr lang="en-US" dirty="0"/>
          </a:p>
        </p:txBody>
      </p:sp>
    </p:spTree>
    <p:extLst>
      <p:ext uri="{BB962C8B-B14F-4D97-AF65-F5344CB8AC3E}">
        <p14:creationId xmlns:p14="http://schemas.microsoft.com/office/powerpoint/2010/main" val="3478787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6BDB-61D2-6C6A-2240-12B04328A266}"/>
              </a:ext>
            </a:extLst>
          </p:cNvPr>
          <p:cNvSpPr>
            <a:spLocks noGrp="1"/>
          </p:cNvSpPr>
          <p:nvPr>
            <p:ph type="title"/>
          </p:nvPr>
        </p:nvSpPr>
        <p:spPr/>
        <p:txBody>
          <a:bodyPr/>
          <a:lstStyle/>
          <a:p>
            <a:r>
              <a:rPr lang="en-US" b="1" dirty="0"/>
              <a:t>Case Presentation: 81-year-old man (continued)</a:t>
            </a:r>
            <a:endParaRPr lang="en-US" dirty="0"/>
          </a:p>
        </p:txBody>
      </p:sp>
      <p:sp>
        <p:nvSpPr>
          <p:cNvPr id="3" name="Content Placeholder 2">
            <a:extLst>
              <a:ext uri="{FF2B5EF4-FFF2-40B4-BE49-F238E27FC236}">
                <a16:creationId xmlns:a16="http://schemas.microsoft.com/office/drawing/2014/main" id="{8B4A8D9E-A26C-AB2F-6E94-82D389DDF064}"/>
              </a:ext>
            </a:extLst>
          </p:cNvPr>
          <p:cNvSpPr>
            <a:spLocks noGrp="1"/>
          </p:cNvSpPr>
          <p:nvPr>
            <p:ph idx="1"/>
          </p:nvPr>
        </p:nvSpPr>
        <p:spPr>
          <a:xfrm>
            <a:off x="625584" y="1719071"/>
            <a:ext cx="10902950" cy="4615053"/>
          </a:xfrm>
        </p:spPr>
        <p:txBody>
          <a:bodyPr/>
          <a:lstStyle/>
          <a:p>
            <a:r>
              <a:rPr lang="en-US" b="1" dirty="0"/>
              <a:t>Physical</a:t>
            </a:r>
          </a:p>
          <a:p>
            <a:pPr lvl="1"/>
            <a:r>
              <a:rPr lang="en-US" dirty="0"/>
              <a:t>Management of co-morbid conditions- DM2 on multiple agents, weight loss and hypoglycemia</a:t>
            </a:r>
          </a:p>
          <a:p>
            <a:endParaRPr lang="en-US" dirty="0"/>
          </a:p>
          <a:p>
            <a:r>
              <a:rPr lang="en-US" b="1" dirty="0"/>
              <a:t>Psychological/Social</a:t>
            </a:r>
          </a:p>
          <a:p>
            <a:pPr lvl="1"/>
            <a:r>
              <a:rPr lang="en-US" dirty="0"/>
              <a:t>Code status: ES-SCLC; was considering DNR/I though given potential for severe CRS/ICANS, he elected to stay FULL CODE</a:t>
            </a:r>
          </a:p>
          <a:p>
            <a:pPr lvl="1"/>
            <a:r>
              <a:rPr lang="en-US" dirty="0"/>
              <a:t>Health care proxy- changed frequently due to strained interpersonal relationships </a:t>
            </a:r>
          </a:p>
          <a:p>
            <a:pPr lvl="1"/>
            <a:r>
              <a:rPr lang="en-US" dirty="0"/>
              <a:t>Primary caretaker for his 17 </a:t>
            </a:r>
            <a:r>
              <a:rPr lang="en-US" dirty="0" err="1"/>
              <a:t>yo</a:t>
            </a:r>
            <a:r>
              <a:rPr lang="en-US" dirty="0"/>
              <a:t> great granddaughter with high functioning ASD. No formal guardianship plan in place after he passes</a:t>
            </a:r>
          </a:p>
          <a:p>
            <a:pPr lvl="1"/>
            <a:r>
              <a:rPr lang="en-US" dirty="0"/>
              <a:t>Arranged for home based palliative care</a:t>
            </a:r>
          </a:p>
          <a:p>
            <a:endParaRPr lang="en-US" b="1" dirty="0"/>
          </a:p>
          <a:p>
            <a:r>
              <a:rPr lang="en-US" b="1" dirty="0"/>
              <a:t>Operational</a:t>
            </a:r>
          </a:p>
          <a:p>
            <a:pPr marL="804863" lvl="1" indent="-342900"/>
            <a:r>
              <a:rPr lang="en-US" dirty="0"/>
              <a:t>How can we improve home monitoring? Blood pressure cuff, sat probe, home thermometer</a:t>
            </a:r>
          </a:p>
          <a:p>
            <a:pPr marL="804863" lvl="1" indent="-342900"/>
            <a:r>
              <a:rPr lang="en-US" dirty="0"/>
              <a:t>Delinked visits so he can be home for school drop off/</a:t>
            </a:r>
            <a:r>
              <a:rPr lang="en-US"/>
              <a:t>pick up </a:t>
            </a:r>
            <a:endParaRPr lang="en-US" dirty="0"/>
          </a:p>
          <a:p>
            <a:pPr marL="804863" lvl="1" indent="-342900"/>
            <a:r>
              <a:rPr lang="en-US" dirty="0"/>
              <a:t>Discharge with a x1 dose of dexamethasone in hand?</a:t>
            </a:r>
          </a:p>
          <a:p>
            <a:r>
              <a:rPr lang="en-US" dirty="0"/>
              <a:t>	</a:t>
            </a:r>
          </a:p>
        </p:txBody>
      </p:sp>
    </p:spTree>
    <p:extLst>
      <p:ext uri="{BB962C8B-B14F-4D97-AF65-F5344CB8AC3E}">
        <p14:creationId xmlns:p14="http://schemas.microsoft.com/office/powerpoint/2010/main" val="3169954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74999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04AD3-AA9D-2CE2-918C-94DAAC53CE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387FD40-D843-E96B-1458-B4FCEB2488C1}"/>
              </a:ext>
            </a:extLst>
          </p:cNvPr>
          <p:cNvSpPr/>
          <p:nvPr/>
        </p:nvSpPr>
        <p:spPr bwMode="auto">
          <a:xfrm>
            <a:off x="758948" y="5157192"/>
            <a:ext cx="10520766"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47A6C47-BCBD-7674-B083-44FB9375A48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A185B78-ED39-712C-9C3A-89B5D0B0FBF7}"/>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chemeClr val="tx1"/>
                </a:solidFill>
                <a:effectLst/>
                <a:latin typeface="+mn-lt"/>
                <a:ea typeface="Calibri" panose="020F0502020204030204" pitchFamily="34" charset="0"/>
              </a:rPr>
              <a:t>Future Directions in th</a:t>
            </a:r>
            <a:r>
              <a:rPr lang="en-US" sz="2200" dirty="0">
                <a:solidFill>
                  <a:schemeClr val="tx1"/>
                </a:solidFill>
                <a:latin typeface="+mn-lt"/>
                <a:ea typeface="Calibri" panose="020F0502020204030204" pitchFamily="34" charset="0"/>
              </a:rPr>
              <a:t>e Management of </a:t>
            </a:r>
            <a:r>
              <a:rPr lang="en-US" sz="2200" b="1" dirty="0">
                <a:solidFill>
                  <a:schemeClr val="tx1"/>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chemeClr val="bg1"/>
                </a:solidFill>
              </a:rPr>
              <a:t>Module 4: 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3114834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139A27-6B0E-244C-BA78-B3886471A6C8}"/>
              </a:ext>
            </a:extLst>
          </p:cNvPr>
          <p:cNvSpPr>
            <a:spLocks noGrp="1"/>
          </p:cNvSpPr>
          <p:nvPr>
            <p:ph type="title"/>
          </p:nvPr>
        </p:nvSpPr>
        <p:spPr>
          <a:xfrm>
            <a:off x="1026685" y="2857500"/>
            <a:ext cx="10358967" cy="1143000"/>
          </a:xfrm>
        </p:spPr>
        <p:txBody>
          <a:bodyPr/>
          <a:lstStyle/>
          <a:p>
            <a:r>
              <a:rPr lang="en-US" sz="3200" dirty="0"/>
              <a:t>Unique Considerations in SCLC Management</a:t>
            </a:r>
            <a:br>
              <a:rPr lang="en-US" sz="3200" dirty="0"/>
            </a:br>
            <a:br>
              <a:rPr lang="en-US" sz="3200" dirty="0"/>
            </a:br>
            <a:br>
              <a:rPr lang="en-US" sz="3200" dirty="0"/>
            </a:br>
            <a:r>
              <a:rPr lang="en-US" sz="2800" dirty="0">
                <a:solidFill>
                  <a:schemeClr val="tx1"/>
                </a:solidFill>
              </a:rPr>
              <a:t>Erin Schenk, MD, PhD</a:t>
            </a:r>
            <a:br>
              <a:rPr lang="en-US" sz="2800" dirty="0">
                <a:solidFill>
                  <a:schemeClr val="tx1"/>
                </a:solidFill>
              </a:rPr>
            </a:br>
            <a:r>
              <a:rPr lang="en-US" sz="2800" dirty="0">
                <a:solidFill>
                  <a:schemeClr val="tx1"/>
                </a:solidFill>
              </a:rPr>
              <a:t>Assistant Professor, Thoracic Oncology</a:t>
            </a:r>
            <a:br>
              <a:rPr lang="en-US" sz="2800" dirty="0">
                <a:solidFill>
                  <a:schemeClr val="tx1"/>
                </a:solidFill>
              </a:rPr>
            </a:br>
            <a:r>
              <a:rPr lang="en-US" sz="2800" dirty="0">
                <a:solidFill>
                  <a:schemeClr val="tx1"/>
                </a:solidFill>
              </a:rPr>
              <a:t>Division of Medical Oncology</a:t>
            </a:r>
            <a:br>
              <a:rPr lang="en-US" sz="2800" dirty="0">
                <a:solidFill>
                  <a:schemeClr val="tx1"/>
                </a:solidFill>
              </a:rPr>
            </a:br>
            <a:r>
              <a:rPr lang="en-US" sz="2800" dirty="0">
                <a:solidFill>
                  <a:schemeClr val="tx1"/>
                </a:solidFill>
              </a:rPr>
              <a:t> Department of Medicine</a:t>
            </a:r>
            <a:br>
              <a:rPr lang="en-US" sz="2800" dirty="0">
                <a:solidFill>
                  <a:schemeClr val="tx1"/>
                </a:solidFill>
              </a:rPr>
            </a:br>
            <a:r>
              <a:rPr lang="en-US" sz="2800" dirty="0">
                <a:solidFill>
                  <a:schemeClr val="tx1"/>
                </a:solidFill>
              </a:rPr>
              <a:t>University of Colorado Anschutz Medical Campus</a:t>
            </a:r>
            <a:br>
              <a:rPr lang="en-US" sz="3200" dirty="0"/>
            </a:br>
            <a:endParaRPr lang="en-US" sz="3200" dirty="0"/>
          </a:p>
        </p:txBody>
      </p:sp>
    </p:spTree>
    <p:extLst>
      <p:ext uri="{BB962C8B-B14F-4D97-AF65-F5344CB8AC3E}">
        <p14:creationId xmlns:p14="http://schemas.microsoft.com/office/powerpoint/2010/main" val="620990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C761-E4F8-90CD-DDF4-DDCF7465A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55EFF-6C36-AC03-2901-7ED153042E9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0EE266F-99F6-A6F8-2DC2-B22EE984C9E9}"/>
              </a:ext>
            </a:extLst>
          </p:cNvPr>
          <p:cNvSpPr>
            <a:spLocks noGrp="1"/>
          </p:cNvSpPr>
          <p:nvPr>
            <p:ph idx="1"/>
          </p:nvPr>
        </p:nvSpPr>
        <p:spPr>
          <a:xfrm>
            <a:off x="912286" y="1150267"/>
            <a:ext cx="10512306" cy="4799013"/>
          </a:xfrm>
        </p:spPr>
        <p:txBody>
          <a:bodyPr/>
          <a:lstStyle/>
          <a:p>
            <a:pPr marL="0" indent="0">
              <a:spcBef>
                <a:spcPts val="1800"/>
              </a:spcBef>
              <a:spcAft>
                <a:spcPts val="0"/>
              </a:spcAft>
              <a:buNone/>
            </a:pPr>
            <a:r>
              <a:rPr lang="en-US" sz="2200" dirty="0">
                <a:solidFill>
                  <a:srgbClr val="0432FF"/>
                </a:solidFill>
              </a:rPr>
              <a:t>Introduction: </a:t>
            </a:r>
            <a:r>
              <a:rPr lang="en-US" sz="2200" dirty="0">
                <a:solidFill>
                  <a:schemeClr val="tx1"/>
                </a:solidFill>
              </a:rPr>
              <a:t>Overview of Bispecific Antibodies </a:t>
            </a:r>
          </a:p>
          <a:p>
            <a:pPr marL="0" indent="0">
              <a:spcBef>
                <a:spcPts val="1800"/>
              </a:spcBef>
              <a:spcAft>
                <a:spcPts val="0"/>
              </a:spcAft>
              <a:buNone/>
            </a:pPr>
            <a:r>
              <a:rPr lang="en-US" sz="2200" dirty="0">
                <a:solidFill>
                  <a:srgbClr val="0432FF"/>
                </a:solidFill>
              </a:rPr>
              <a:t>Module 1: </a:t>
            </a:r>
            <a:r>
              <a:rPr lang="en-US" sz="2200" dirty="0">
                <a:solidFill>
                  <a:schemeClr val="tx1"/>
                </a:solidFill>
              </a:rPr>
              <a:t>Biology of Small-Cell Lung Cancer (SCLC) and Review of Its Initial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Krueger – 63-year-old man</a:t>
            </a:r>
          </a:p>
          <a:p>
            <a:pPr marL="0" indent="0">
              <a:spcBef>
                <a:spcPts val="1800"/>
              </a:spcBef>
              <a:spcAft>
                <a:spcPts val="0"/>
              </a:spcAft>
              <a:buNone/>
            </a:pPr>
            <a:r>
              <a:rPr lang="en-US" sz="2200" dirty="0">
                <a:solidFill>
                  <a:srgbClr val="0432FF"/>
                </a:solidFill>
              </a:rPr>
              <a:t>Module 2: </a:t>
            </a:r>
            <a:r>
              <a:rPr lang="en-US" sz="2200" dirty="0">
                <a:solidFill>
                  <a:schemeClr val="tx1"/>
                </a:solidFill>
              </a:rPr>
              <a:t>Current Role of </a:t>
            </a:r>
            <a:r>
              <a:rPr lang="en-US" sz="2200" dirty="0" err="1">
                <a:solidFill>
                  <a:schemeClr val="tx1"/>
                </a:solidFill>
              </a:rPr>
              <a:t>Tarlatamab</a:t>
            </a:r>
            <a:r>
              <a:rPr lang="en-US" sz="2200" dirty="0">
                <a:solidFill>
                  <a:schemeClr val="tx1"/>
                </a:solidFill>
              </a:rPr>
              <a:t> in Therapy for SCLC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70-year-old woman</a:t>
            </a:r>
          </a:p>
          <a:p>
            <a:pPr marL="0" indent="0">
              <a:spcBef>
                <a:spcPts val="1800"/>
              </a:spcBef>
              <a:spcAft>
                <a:spcPts val="0"/>
              </a:spcAft>
              <a:buNone/>
            </a:pPr>
            <a:r>
              <a:rPr lang="en-US" sz="2200" dirty="0">
                <a:solidFill>
                  <a:srgbClr val="0432FF"/>
                </a:solidFill>
              </a:rPr>
              <a:t>Module 3: </a:t>
            </a:r>
            <a:r>
              <a:rPr lang="en-US" sz="2200" b="1" dirty="0">
                <a:solidFill>
                  <a:srgbClr val="000000"/>
                </a:solidFill>
                <a:effectLst/>
                <a:latin typeface="+mn-lt"/>
                <a:ea typeface="Calibri" panose="020F0502020204030204" pitchFamily="34" charset="0"/>
              </a:rPr>
              <a:t>Future Directions in th</a:t>
            </a:r>
            <a:r>
              <a:rPr lang="en-US" sz="2200" dirty="0">
                <a:latin typeface="+mn-lt"/>
                <a:ea typeface="Calibri" panose="020F0502020204030204" pitchFamily="34" charset="0"/>
              </a:rPr>
              <a:t>e Management of </a:t>
            </a:r>
            <a:r>
              <a:rPr lang="en-US" sz="2200" b="1" dirty="0">
                <a:solidFill>
                  <a:srgbClr val="000000"/>
                </a:solidFill>
                <a:effectLst/>
                <a:latin typeface="+mn-lt"/>
                <a:ea typeface="Calibri" panose="020F0502020204030204" pitchFamily="34" charset="0"/>
              </a:rPr>
              <a:t>SCLC </a:t>
            </a:r>
          </a:p>
          <a:p>
            <a:pPr marL="0" indent="0">
              <a:spcBef>
                <a:spcPts val="1800"/>
              </a:spcBef>
              <a:spcAft>
                <a:spcPts val="0"/>
              </a:spcAft>
              <a:buNone/>
            </a:pPr>
            <a:r>
              <a:rPr lang="en-US" sz="2200" dirty="0">
                <a:solidFill>
                  <a:srgbClr val="0432FF"/>
                </a:solidFill>
                <a:latin typeface="+mn-lt"/>
                <a:ea typeface="Calibri" panose="020F0502020204030204" pitchFamily="34" charset="0"/>
              </a:rPr>
              <a:t>Case Presentation: </a:t>
            </a:r>
            <a:r>
              <a:rPr lang="en-US" sz="2200" dirty="0" err="1">
                <a:solidFill>
                  <a:schemeClr val="tx1"/>
                </a:solidFill>
                <a:latin typeface="+mn-lt"/>
                <a:ea typeface="Calibri" panose="020F0502020204030204" pitchFamily="34" charset="0"/>
              </a:rPr>
              <a:t>Ms</a:t>
            </a:r>
            <a:r>
              <a:rPr lang="en-US" sz="2200" dirty="0">
                <a:solidFill>
                  <a:schemeClr val="tx1"/>
                </a:solidFill>
                <a:latin typeface="+mn-lt"/>
                <a:ea typeface="Calibri" panose="020F0502020204030204" pitchFamily="34" charset="0"/>
              </a:rPr>
              <a:t> Krueger – 81-year-old man</a:t>
            </a:r>
            <a:endParaRPr lang="en-US" sz="2200" dirty="0">
              <a:solidFill>
                <a:schemeClr val="tx1"/>
              </a:solidFill>
            </a:endParaRPr>
          </a:p>
          <a:p>
            <a:pPr marL="0" indent="0">
              <a:spcBef>
                <a:spcPts val="1800"/>
              </a:spcBef>
              <a:spcAft>
                <a:spcPts val="0"/>
              </a:spcAft>
              <a:buNone/>
            </a:pPr>
            <a:r>
              <a:rPr lang="en-US" sz="2200" dirty="0">
                <a:solidFill>
                  <a:srgbClr val="0432FF"/>
                </a:solidFill>
              </a:rPr>
              <a:t>Module 4: </a:t>
            </a:r>
            <a:r>
              <a:rPr lang="en-US" sz="2200" dirty="0">
                <a:solidFill>
                  <a:schemeClr val="tx1"/>
                </a:solidFill>
              </a:rPr>
              <a:t>Unique Considerations in SCLC Management </a:t>
            </a:r>
          </a:p>
          <a:p>
            <a:pPr marL="0" indent="0">
              <a:spcBef>
                <a:spcPts val="1800"/>
              </a:spcBef>
              <a:spcAft>
                <a:spcPts val="0"/>
              </a:spcAft>
              <a:buNone/>
            </a:pPr>
            <a:r>
              <a:rPr lang="en-US" sz="2200" dirty="0">
                <a:solidFill>
                  <a:srgbClr val="0432FF"/>
                </a:solidFill>
              </a:rPr>
              <a:t>Case Presentation: </a:t>
            </a:r>
            <a:r>
              <a:rPr lang="en-US" sz="2200" dirty="0" err="1">
                <a:solidFill>
                  <a:schemeClr val="tx1"/>
                </a:solidFill>
              </a:rPr>
              <a:t>Ms</a:t>
            </a:r>
            <a:r>
              <a:rPr lang="en-US" sz="2200" dirty="0">
                <a:solidFill>
                  <a:schemeClr val="tx1"/>
                </a:solidFill>
              </a:rPr>
              <a:t> Sandy – 67-year-old woman </a:t>
            </a:r>
          </a:p>
        </p:txBody>
      </p:sp>
    </p:spTree>
    <p:extLst>
      <p:ext uri="{BB962C8B-B14F-4D97-AF65-F5344CB8AC3E}">
        <p14:creationId xmlns:p14="http://schemas.microsoft.com/office/powerpoint/2010/main" val="16253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609600" y="0"/>
            <a:ext cx="11582400" cy="1219200"/>
          </a:xfrm>
        </p:spPr>
        <p:txBody>
          <a:bodyPr>
            <a:noAutofit/>
          </a:bodyPr>
          <a:lstStyle/>
          <a:p>
            <a:r>
              <a:rPr lang="en-US" sz="2800" dirty="0"/>
              <a:t>Overview of Small Cell Lung Cancer</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767408" y="904407"/>
            <a:ext cx="10972800" cy="4876800"/>
          </a:xfrm>
        </p:spPr>
        <p:txBody>
          <a:bodyPr/>
          <a:lstStyle/>
          <a:p>
            <a:pPr marL="0" indent="0">
              <a:spcBef>
                <a:spcPts val="800"/>
              </a:spcBef>
              <a:spcAft>
                <a:spcPts val="0"/>
              </a:spcAft>
              <a:buNone/>
            </a:pPr>
            <a:r>
              <a:rPr lang="en-US" sz="2400" b="1" dirty="0">
                <a:solidFill>
                  <a:schemeClr val="tx2"/>
                </a:solidFill>
              </a:rPr>
              <a:t>Cell of origin</a:t>
            </a:r>
          </a:p>
          <a:p>
            <a:pPr>
              <a:spcBef>
                <a:spcPts val="800"/>
              </a:spcBef>
              <a:spcAft>
                <a:spcPts val="0"/>
              </a:spcAft>
            </a:pPr>
            <a:r>
              <a:rPr lang="en-US" sz="2400" b="0" dirty="0">
                <a:solidFill>
                  <a:schemeClr val="tx2"/>
                </a:solidFill>
              </a:rPr>
              <a:t>Neuroendocrine</a:t>
            </a:r>
          </a:p>
          <a:p>
            <a:pPr marL="0" indent="0">
              <a:spcBef>
                <a:spcPts val="2400"/>
              </a:spcBef>
              <a:spcAft>
                <a:spcPts val="0"/>
              </a:spcAft>
              <a:buNone/>
            </a:pPr>
            <a:r>
              <a:rPr lang="en-US" sz="2400" b="1" dirty="0">
                <a:solidFill>
                  <a:schemeClr val="tx2"/>
                </a:solidFill>
              </a:rPr>
              <a:t>Initial presentation</a:t>
            </a:r>
          </a:p>
          <a:p>
            <a:pPr>
              <a:spcBef>
                <a:spcPts val="800"/>
              </a:spcBef>
              <a:spcAft>
                <a:spcPts val="0"/>
              </a:spcAft>
            </a:pPr>
            <a:r>
              <a:rPr lang="en-US" sz="2400" b="0" dirty="0">
                <a:solidFill>
                  <a:schemeClr val="tx2"/>
                </a:solidFill>
              </a:rPr>
              <a:t>Smoking history/comorbidities</a:t>
            </a:r>
          </a:p>
          <a:p>
            <a:pPr>
              <a:spcBef>
                <a:spcPts val="800"/>
              </a:spcBef>
              <a:spcAft>
                <a:spcPts val="0"/>
              </a:spcAft>
            </a:pPr>
            <a:r>
              <a:rPr lang="en-US" sz="2400" b="0" dirty="0">
                <a:solidFill>
                  <a:schemeClr val="tx2"/>
                </a:solidFill>
              </a:rPr>
              <a:t>Hilar and mediastinal nodes/symptomatic</a:t>
            </a:r>
          </a:p>
          <a:p>
            <a:pPr>
              <a:spcBef>
                <a:spcPts val="800"/>
              </a:spcBef>
              <a:spcAft>
                <a:spcPts val="0"/>
              </a:spcAft>
            </a:pPr>
            <a:r>
              <a:rPr lang="en-US" sz="2400" b="0" dirty="0">
                <a:solidFill>
                  <a:schemeClr val="tx2"/>
                </a:solidFill>
              </a:rPr>
              <a:t>Brain metastases, high growth rate</a:t>
            </a:r>
          </a:p>
          <a:p>
            <a:pPr>
              <a:spcBef>
                <a:spcPts val="800"/>
              </a:spcBef>
              <a:spcAft>
                <a:spcPts val="0"/>
              </a:spcAft>
            </a:pPr>
            <a:r>
              <a:rPr lang="en-US" sz="2400" b="0" dirty="0">
                <a:solidFill>
                  <a:schemeClr val="tx2"/>
                </a:solidFill>
              </a:rPr>
              <a:t>Superior vena cava (SVC) syndrome</a:t>
            </a:r>
          </a:p>
          <a:p>
            <a:pPr marL="0" indent="0">
              <a:spcBef>
                <a:spcPts val="2400"/>
              </a:spcBef>
              <a:spcAft>
                <a:spcPts val="0"/>
              </a:spcAft>
              <a:buNone/>
            </a:pPr>
            <a:r>
              <a:rPr lang="en-US" sz="2400" b="1" dirty="0">
                <a:solidFill>
                  <a:schemeClr val="tx2"/>
                </a:solidFill>
              </a:rPr>
              <a:t>Clinical issues </a:t>
            </a:r>
          </a:p>
          <a:p>
            <a:pPr>
              <a:spcBef>
                <a:spcPts val="800"/>
              </a:spcBef>
              <a:spcAft>
                <a:spcPts val="0"/>
              </a:spcAft>
            </a:pPr>
            <a:r>
              <a:rPr lang="en-US" sz="2400" b="0" dirty="0">
                <a:solidFill>
                  <a:schemeClr val="tx2"/>
                </a:solidFill>
              </a:rPr>
              <a:t>Paraneoplastic syndromes (SIADH, neurologic)	</a:t>
            </a:r>
          </a:p>
          <a:p>
            <a:pPr>
              <a:spcBef>
                <a:spcPts val="800"/>
              </a:spcBef>
              <a:spcAft>
                <a:spcPts val="0"/>
              </a:spcAft>
            </a:pPr>
            <a:r>
              <a:rPr lang="en-US" sz="2400" b="0" dirty="0">
                <a:solidFill>
                  <a:schemeClr val="tx2"/>
                </a:solidFill>
              </a:rPr>
              <a:t>SVC syndrome</a:t>
            </a:r>
            <a:r>
              <a:rPr lang="en-US" sz="2000" b="0" dirty="0">
                <a:solidFill>
                  <a:schemeClr val="tx2"/>
                </a:solidFill>
              </a:rPr>
              <a:t>	</a:t>
            </a:r>
          </a:p>
          <a:p>
            <a:pPr>
              <a:spcBef>
                <a:spcPts val="800"/>
              </a:spcBef>
              <a:spcAft>
                <a:spcPts val="0"/>
              </a:spcAft>
            </a:pPr>
            <a:r>
              <a:rPr lang="en-US" sz="2400" b="0" dirty="0">
                <a:solidFill>
                  <a:schemeClr val="tx2"/>
                </a:solidFill>
              </a:rPr>
              <a:t>Brain metastases</a:t>
            </a:r>
            <a:r>
              <a:rPr lang="en-US" sz="2000" dirty="0">
                <a:solidFill>
                  <a:schemeClr val="tx2"/>
                </a:solidFill>
              </a:rPr>
              <a:t>		</a:t>
            </a:r>
          </a:p>
        </p:txBody>
      </p:sp>
    </p:spTree>
    <p:extLst>
      <p:ext uri="{BB962C8B-B14F-4D97-AF65-F5344CB8AC3E}">
        <p14:creationId xmlns:p14="http://schemas.microsoft.com/office/powerpoint/2010/main" val="6738889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C635F-DE7D-A63D-648D-C3438930A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61E8D-D84D-2CFB-665B-4C0C12001C3A}"/>
              </a:ext>
            </a:extLst>
          </p:cNvPr>
          <p:cNvSpPr>
            <a:spLocks noGrp="1"/>
          </p:cNvSpPr>
          <p:nvPr>
            <p:ph type="title"/>
          </p:nvPr>
        </p:nvSpPr>
        <p:spPr>
          <a:xfrm>
            <a:off x="609600" y="0"/>
            <a:ext cx="11582400" cy="1219200"/>
          </a:xfrm>
        </p:spPr>
        <p:txBody>
          <a:bodyPr>
            <a:noAutofit/>
          </a:bodyPr>
          <a:lstStyle/>
          <a:p>
            <a:r>
              <a:rPr lang="en-US" sz="2800" dirty="0"/>
              <a:t>Paraneoplastic Syndromes</a:t>
            </a:r>
          </a:p>
        </p:txBody>
      </p:sp>
      <p:sp>
        <p:nvSpPr>
          <p:cNvPr id="3" name="Content Placeholder 2">
            <a:extLst>
              <a:ext uri="{FF2B5EF4-FFF2-40B4-BE49-F238E27FC236}">
                <a16:creationId xmlns:a16="http://schemas.microsoft.com/office/drawing/2014/main" id="{16065BEF-5346-73D2-2E86-6106E9448C10}"/>
              </a:ext>
            </a:extLst>
          </p:cNvPr>
          <p:cNvSpPr>
            <a:spLocks noGrp="1"/>
          </p:cNvSpPr>
          <p:nvPr>
            <p:ph idx="1"/>
          </p:nvPr>
        </p:nvSpPr>
        <p:spPr>
          <a:xfrm>
            <a:off x="767408" y="1124744"/>
            <a:ext cx="10972800" cy="4876800"/>
          </a:xfrm>
        </p:spPr>
        <p:txBody>
          <a:bodyPr/>
          <a:lstStyle/>
          <a:p>
            <a:pPr>
              <a:spcBef>
                <a:spcPts val="800"/>
              </a:spcBef>
              <a:spcAft>
                <a:spcPts val="0"/>
              </a:spcAft>
            </a:pPr>
            <a:r>
              <a:rPr lang="en-US" sz="2400" b="0" dirty="0">
                <a:solidFill>
                  <a:schemeClr val="tx2"/>
                </a:solidFill>
              </a:rPr>
              <a:t>Inappropriate production of hormones/bioactive substances or expression of shared antigens that generate an autoimmune response (T or B cell mediated)</a:t>
            </a:r>
          </a:p>
          <a:p>
            <a:pPr>
              <a:spcBef>
                <a:spcPts val="800"/>
              </a:spcBef>
              <a:spcAft>
                <a:spcPts val="0"/>
              </a:spcAft>
            </a:pPr>
            <a:r>
              <a:rPr lang="en-US" sz="2400" b="0" dirty="0">
                <a:solidFill>
                  <a:schemeClr val="tx2"/>
                </a:solidFill>
              </a:rPr>
              <a:t>Neuroendocrine cells/SCLC has a predisposition to secrete substances and express shared antigens</a:t>
            </a:r>
          </a:p>
          <a:p>
            <a:pPr marL="0" indent="0">
              <a:spcBef>
                <a:spcPts val="2400"/>
              </a:spcBef>
              <a:spcAft>
                <a:spcPts val="0"/>
              </a:spcAft>
              <a:buNone/>
            </a:pPr>
            <a:r>
              <a:rPr lang="en-US" sz="2000" dirty="0">
                <a:solidFill>
                  <a:schemeClr val="tx2"/>
                </a:solidFill>
              </a:rPr>
              <a:t>		</a:t>
            </a:r>
          </a:p>
        </p:txBody>
      </p:sp>
      <p:pic>
        <p:nvPicPr>
          <p:cNvPr id="7" name="Picture 6" descr="A table with black text&#10;&#10;AI-generated content may be incorrect.">
            <a:extLst>
              <a:ext uri="{FF2B5EF4-FFF2-40B4-BE49-F238E27FC236}">
                <a16:creationId xmlns:a16="http://schemas.microsoft.com/office/drawing/2014/main" id="{03D0F3AC-24B0-0245-5714-5A5229853407}"/>
              </a:ext>
            </a:extLst>
          </p:cNvPr>
          <p:cNvPicPr>
            <a:picLocks noChangeAspect="1"/>
          </p:cNvPicPr>
          <p:nvPr/>
        </p:nvPicPr>
        <p:blipFill>
          <a:blip r:embed="rId2"/>
          <a:stretch>
            <a:fillRect/>
          </a:stretch>
        </p:blipFill>
        <p:spPr>
          <a:xfrm>
            <a:off x="451792" y="3093751"/>
            <a:ext cx="11256904" cy="2907793"/>
          </a:xfrm>
          <a:prstGeom prst="rect">
            <a:avLst/>
          </a:prstGeom>
        </p:spPr>
      </p:pic>
      <p:sp>
        <p:nvSpPr>
          <p:cNvPr id="8" name="CuadroTexto 5">
            <a:extLst>
              <a:ext uri="{FF2B5EF4-FFF2-40B4-BE49-F238E27FC236}">
                <a16:creationId xmlns:a16="http://schemas.microsoft.com/office/drawing/2014/main" id="{D896FD05-3511-8DDE-C178-C08877F1819A}"/>
              </a:ext>
            </a:extLst>
          </p:cNvPr>
          <p:cNvSpPr txBox="1"/>
          <p:nvPr/>
        </p:nvSpPr>
        <p:spPr>
          <a:xfrm>
            <a:off x="312441" y="6349250"/>
            <a:ext cx="4931588" cy="33855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err="1">
                <a:ln>
                  <a:noFill/>
                </a:ln>
                <a:solidFill>
                  <a:srgbClr val="000000"/>
                </a:solidFill>
                <a:effectLst/>
                <a:uLnTx/>
                <a:uFillTx/>
                <a:latin typeface="Calibri" panose="020F0502020204030204"/>
                <a:ea typeface="+mn-ea"/>
                <a:cs typeface="+mn-cs"/>
              </a:rPr>
              <a:t>Soomro</a:t>
            </a: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 Z et al. </a:t>
            </a:r>
            <a:r>
              <a:rPr kumimoji="0" lang="es-ES_tradnl" sz="1600" b="0" i="1" u="none" strike="noStrike" kern="1200" cap="none" spc="0" normalizeH="0" baseline="0" noProof="0" dirty="0">
                <a:ln>
                  <a:noFill/>
                </a:ln>
                <a:solidFill>
                  <a:srgbClr val="000000"/>
                </a:solidFill>
                <a:effectLst/>
                <a:uLnTx/>
                <a:uFillTx/>
                <a:latin typeface="Calibri" panose="020F0502020204030204"/>
                <a:ea typeface="+mn-ea"/>
                <a:cs typeface="+mn-cs"/>
              </a:rPr>
              <a:t>J </a:t>
            </a:r>
            <a:r>
              <a:rPr kumimoji="0" lang="es-ES_tradnl" sz="1600" b="0" i="1" u="none" strike="noStrike" kern="1200" cap="none" spc="0" normalizeH="0" baseline="0" noProof="0" dirty="0" err="1">
                <a:ln>
                  <a:noFill/>
                </a:ln>
                <a:solidFill>
                  <a:srgbClr val="000000"/>
                </a:solidFill>
                <a:effectLst/>
                <a:uLnTx/>
                <a:uFillTx/>
                <a:latin typeface="Calibri" panose="020F0502020204030204"/>
                <a:ea typeface="+mn-ea"/>
                <a:cs typeface="+mn-cs"/>
              </a:rPr>
              <a:t>Thorac</a:t>
            </a:r>
            <a:r>
              <a:rPr kumimoji="0" lang="es-ES_tradnl" sz="16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600" b="0" i="1" u="none" strike="noStrike" kern="1200" cap="none" spc="0" normalizeH="0" baseline="0" noProof="0" dirty="0" err="1">
                <a:ln>
                  <a:noFill/>
                </a:ln>
                <a:solidFill>
                  <a:srgbClr val="000000"/>
                </a:solidFill>
                <a:effectLst/>
                <a:uLnTx/>
                <a:uFillTx/>
                <a:latin typeface="Calibri" panose="020F0502020204030204"/>
                <a:ea typeface="+mn-ea"/>
                <a:cs typeface="+mn-cs"/>
              </a:rPr>
              <a:t>Disease</a:t>
            </a:r>
            <a:r>
              <a:rPr kumimoji="0" lang="es-ES_tradnl" sz="16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2020;12(10):6253-63.</a:t>
            </a:r>
            <a:endPar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851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57725-04D1-8369-9178-6F72922DECCA}"/>
              </a:ext>
            </a:extLst>
          </p:cNvPr>
          <p:cNvSpPr/>
          <p:nvPr/>
        </p:nvSpPr>
        <p:spPr bwMode="auto">
          <a:xfrm>
            <a:off x="5255046" y="1464547"/>
            <a:ext cx="6936954" cy="45205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Title 3">
            <a:extLst>
              <a:ext uri="{FF2B5EF4-FFF2-40B4-BE49-F238E27FC236}">
                <a16:creationId xmlns:a16="http://schemas.microsoft.com/office/drawing/2014/main" id="{3497A3AD-AF81-D8D7-8011-A8D7C4C3F313}"/>
              </a:ext>
            </a:extLst>
          </p:cNvPr>
          <p:cNvSpPr>
            <a:spLocks noGrp="1"/>
          </p:cNvSpPr>
          <p:nvPr>
            <p:ph type="title"/>
          </p:nvPr>
        </p:nvSpPr>
        <p:spPr/>
        <p:txBody>
          <a:bodyPr/>
          <a:lstStyle/>
          <a:p>
            <a:r>
              <a:rPr lang="en-US" dirty="0"/>
              <a:t>Patient Case – A Rapid Response</a:t>
            </a:r>
          </a:p>
        </p:txBody>
      </p:sp>
      <p:sp>
        <p:nvSpPr>
          <p:cNvPr id="5" name="Content Placeholder 4">
            <a:extLst>
              <a:ext uri="{FF2B5EF4-FFF2-40B4-BE49-F238E27FC236}">
                <a16:creationId xmlns:a16="http://schemas.microsoft.com/office/drawing/2014/main" id="{FCE38689-11E7-466C-B33F-1AD7B13B3F15}"/>
              </a:ext>
            </a:extLst>
          </p:cNvPr>
          <p:cNvSpPr>
            <a:spLocks noGrp="1"/>
          </p:cNvSpPr>
          <p:nvPr>
            <p:ph sz="half" idx="1"/>
          </p:nvPr>
        </p:nvSpPr>
        <p:spPr>
          <a:xfrm>
            <a:off x="209521" y="1464547"/>
            <a:ext cx="5634567" cy="4760913"/>
          </a:xfrm>
        </p:spPr>
        <p:txBody>
          <a:bodyPr/>
          <a:lstStyle/>
          <a:p>
            <a:r>
              <a:rPr lang="en-US" dirty="0"/>
              <a:t>65F slow recovery from COVID</a:t>
            </a:r>
          </a:p>
          <a:p>
            <a:pPr lvl="1"/>
            <a:r>
              <a:rPr lang="en-US" dirty="0"/>
              <a:t>Cough and dyspnea</a:t>
            </a:r>
          </a:p>
          <a:p>
            <a:pPr lvl="1"/>
            <a:r>
              <a:rPr lang="en-US" dirty="0"/>
              <a:t>~2-3 months nausea, vomiting</a:t>
            </a:r>
          </a:p>
          <a:p>
            <a:r>
              <a:rPr lang="en-US" dirty="0"/>
              <a:t>Imaging showed LUL mass with mediastinal adenopathy and pleural metastases</a:t>
            </a:r>
          </a:p>
          <a:p>
            <a:r>
              <a:rPr lang="en-US" dirty="0"/>
              <a:t>Diagnosis: Extensive-stage (ES) SCLC</a:t>
            </a:r>
          </a:p>
          <a:p>
            <a:r>
              <a:rPr lang="en-US" dirty="0"/>
              <a:t>Therapy start: no more nausea</a:t>
            </a:r>
          </a:p>
        </p:txBody>
      </p:sp>
      <p:pic>
        <p:nvPicPr>
          <p:cNvPr id="7" name="Content Placeholder 6">
            <a:extLst>
              <a:ext uri="{FF2B5EF4-FFF2-40B4-BE49-F238E27FC236}">
                <a16:creationId xmlns:a16="http://schemas.microsoft.com/office/drawing/2014/main" id="{B52423F4-928A-6746-AFCC-C15AFCDEE856}"/>
              </a:ext>
            </a:extLst>
          </p:cNvPr>
          <p:cNvPicPr>
            <a:picLocks noChangeAspect="1"/>
          </p:cNvPicPr>
          <p:nvPr/>
        </p:nvPicPr>
        <p:blipFill>
          <a:blip r:embed="rId2"/>
          <a:stretch>
            <a:fillRect/>
          </a:stretch>
        </p:blipFill>
        <p:spPr bwMode="auto">
          <a:xfrm>
            <a:off x="5323191" y="1993485"/>
            <a:ext cx="6868810" cy="2970296"/>
          </a:xfrm>
          <a:prstGeom prst="rect">
            <a:avLst/>
          </a:prstGeom>
          <a:noFill/>
          <a:ln w="9525">
            <a:noFill/>
            <a:miter lim="800000"/>
            <a:headEnd/>
            <a:tailEnd/>
          </a:ln>
        </p:spPr>
      </p:pic>
      <p:sp>
        <p:nvSpPr>
          <p:cNvPr id="8" name="TextBox 7">
            <a:extLst>
              <a:ext uri="{FF2B5EF4-FFF2-40B4-BE49-F238E27FC236}">
                <a16:creationId xmlns:a16="http://schemas.microsoft.com/office/drawing/2014/main" id="{2C40DD8A-E0F7-3D30-FAB7-093FD1816B54}"/>
              </a:ext>
            </a:extLst>
          </p:cNvPr>
          <p:cNvSpPr txBox="1"/>
          <p:nvPr/>
        </p:nvSpPr>
        <p:spPr>
          <a:xfrm>
            <a:off x="7209779" y="5086412"/>
            <a:ext cx="18044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Diagnosis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Na 124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Urine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osm</a:t>
            </a:r>
            <a:r>
              <a:rPr kumimoji="0" lang="en-US" sz="1800" b="1" i="0" u="none" strike="noStrike" kern="1200" cap="none" spc="0" normalizeH="0" baseline="0" noProof="0" dirty="0">
                <a:ln>
                  <a:noFill/>
                </a:ln>
                <a:solidFill>
                  <a:srgbClr val="000000"/>
                </a:solidFill>
                <a:effectLst/>
                <a:uLnTx/>
                <a:uFillTx/>
                <a:latin typeface="Calibri"/>
                <a:ea typeface="+mn-ea"/>
                <a:cs typeface="+mn-cs"/>
              </a:rPr>
              <a:t> &gt; 600</a:t>
            </a:r>
          </a:p>
        </p:txBody>
      </p:sp>
      <p:sp>
        <p:nvSpPr>
          <p:cNvPr id="9" name="Arrow: Down 8">
            <a:extLst>
              <a:ext uri="{FF2B5EF4-FFF2-40B4-BE49-F238E27FC236}">
                <a16:creationId xmlns:a16="http://schemas.microsoft.com/office/drawing/2014/main" id="{C04EBC4C-4090-A7B8-05BB-850BD31BEBBC}"/>
              </a:ext>
            </a:extLst>
          </p:cNvPr>
          <p:cNvSpPr/>
          <p:nvPr/>
        </p:nvSpPr>
        <p:spPr bwMode="auto">
          <a:xfrm>
            <a:off x="8357800" y="2899699"/>
            <a:ext cx="121134" cy="89319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TextBox 9">
            <a:extLst>
              <a:ext uri="{FF2B5EF4-FFF2-40B4-BE49-F238E27FC236}">
                <a16:creationId xmlns:a16="http://schemas.microsoft.com/office/drawing/2014/main" id="{088ABF7D-2CD7-1DAE-729E-500BE93C682B}"/>
              </a:ext>
            </a:extLst>
          </p:cNvPr>
          <p:cNvSpPr txBox="1"/>
          <p:nvPr/>
        </p:nvSpPr>
        <p:spPr>
          <a:xfrm>
            <a:off x="7692503" y="2393332"/>
            <a:ext cx="14517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Therapy Start</a:t>
            </a:r>
          </a:p>
        </p:txBody>
      </p:sp>
      <p:sp>
        <p:nvSpPr>
          <p:cNvPr id="11" name="Arrow: Down 10">
            <a:extLst>
              <a:ext uri="{FF2B5EF4-FFF2-40B4-BE49-F238E27FC236}">
                <a16:creationId xmlns:a16="http://schemas.microsoft.com/office/drawing/2014/main" id="{26B59773-E8AC-DD79-276C-A62B45AC2079}"/>
              </a:ext>
            </a:extLst>
          </p:cNvPr>
          <p:cNvSpPr/>
          <p:nvPr/>
        </p:nvSpPr>
        <p:spPr bwMode="auto">
          <a:xfrm rot="12243565">
            <a:off x="8209224" y="4581829"/>
            <a:ext cx="111937" cy="50071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TextBox 11">
            <a:extLst>
              <a:ext uri="{FF2B5EF4-FFF2-40B4-BE49-F238E27FC236}">
                <a16:creationId xmlns:a16="http://schemas.microsoft.com/office/drawing/2014/main" id="{E6C6AC5D-F8C3-5CDF-A344-71A1C306A859}"/>
              </a:ext>
            </a:extLst>
          </p:cNvPr>
          <p:cNvSpPr txBox="1"/>
          <p:nvPr/>
        </p:nvSpPr>
        <p:spPr>
          <a:xfrm>
            <a:off x="8112017" y="1467197"/>
            <a:ext cx="1311578"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a:ea typeface="+mn-ea"/>
                <a:cs typeface="+mn-cs"/>
              </a:rPr>
              <a:t>Sodium</a:t>
            </a:r>
          </a:p>
        </p:txBody>
      </p:sp>
      <p:sp>
        <p:nvSpPr>
          <p:cNvPr id="13" name="Left Brace 12">
            <a:extLst>
              <a:ext uri="{FF2B5EF4-FFF2-40B4-BE49-F238E27FC236}">
                <a16:creationId xmlns:a16="http://schemas.microsoft.com/office/drawing/2014/main" id="{C4B4094A-06C0-E160-3A7F-6721C4CAB5AC}"/>
              </a:ext>
            </a:extLst>
          </p:cNvPr>
          <p:cNvSpPr/>
          <p:nvPr/>
        </p:nvSpPr>
        <p:spPr bwMode="auto">
          <a:xfrm rot="16200000">
            <a:off x="9890984" y="4454712"/>
            <a:ext cx="306349" cy="1109650"/>
          </a:xfrm>
          <a:prstGeom prst="lef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4" name="TextBox 13">
            <a:extLst>
              <a:ext uri="{FF2B5EF4-FFF2-40B4-BE49-F238E27FC236}">
                <a16:creationId xmlns:a16="http://schemas.microsoft.com/office/drawing/2014/main" id="{F24E5C7D-721C-74BE-3345-0DCF625DBC20}"/>
              </a:ext>
            </a:extLst>
          </p:cNvPr>
          <p:cNvSpPr txBox="1"/>
          <p:nvPr/>
        </p:nvSpPr>
        <p:spPr>
          <a:xfrm>
            <a:off x="9404371" y="5199471"/>
            <a:ext cx="13469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Treatment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Interruption</a:t>
            </a:r>
          </a:p>
        </p:txBody>
      </p:sp>
      <p:sp>
        <p:nvSpPr>
          <p:cNvPr id="15" name="Arrow: Down 14">
            <a:extLst>
              <a:ext uri="{FF2B5EF4-FFF2-40B4-BE49-F238E27FC236}">
                <a16:creationId xmlns:a16="http://schemas.microsoft.com/office/drawing/2014/main" id="{2AB773C7-78FB-EF68-771A-15A5C180C1E1}"/>
              </a:ext>
            </a:extLst>
          </p:cNvPr>
          <p:cNvSpPr/>
          <p:nvPr/>
        </p:nvSpPr>
        <p:spPr bwMode="auto">
          <a:xfrm>
            <a:off x="10134858" y="2789772"/>
            <a:ext cx="121134" cy="893190"/>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 name="TextBox 15">
            <a:extLst>
              <a:ext uri="{FF2B5EF4-FFF2-40B4-BE49-F238E27FC236}">
                <a16:creationId xmlns:a16="http://schemas.microsoft.com/office/drawing/2014/main" id="{B7ABEAD5-DDA7-9DB9-2B97-D88593191BC5}"/>
              </a:ext>
            </a:extLst>
          </p:cNvPr>
          <p:cNvSpPr txBox="1"/>
          <p:nvPr/>
        </p:nvSpPr>
        <p:spPr>
          <a:xfrm>
            <a:off x="9489333" y="2374683"/>
            <a:ext cx="1691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Therapy Restart</a:t>
            </a:r>
          </a:p>
        </p:txBody>
      </p:sp>
      <p:sp>
        <p:nvSpPr>
          <p:cNvPr id="17" name="TextBox 16">
            <a:extLst>
              <a:ext uri="{FF2B5EF4-FFF2-40B4-BE49-F238E27FC236}">
                <a16:creationId xmlns:a16="http://schemas.microsoft.com/office/drawing/2014/main" id="{083C27B1-A685-E8B4-5CD3-EA2ACF0CA205}"/>
              </a:ext>
            </a:extLst>
          </p:cNvPr>
          <p:cNvSpPr txBox="1"/>
          <p:nvPr/>
        </p:nvSpPr>
        <p:spPr>
          <a:xfrm>
            <a:off x="6078293" y="6534835"/>
            <a:ext cx="519296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Image courtesy of Erin Schenk, MD, PhD, University of Colorado</a:t>
            </a:r>
          </a:p>
        </p:txBody>
      </p:sp>
      <p:sp>
        <p:nvSpPr>
          <p:cNvPr id="3" name="Rectangle 2">
            <a:extLst>
              <a:ext uri="{FF2B5EF4-FFF2-40B4-BE49-F238E27FC236}">
                <a16:creationId xmlns:a16="http://schemas.microsoft.com/office/drawing/2014/main" id="{99EC5C4B-177A-5796-FA6C-FF27CE3FDEC9}"/>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40727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D205-0A12-8505-9200-734A93EA2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D4CEF-FA1E-3A21-5A6C-E83A892476F5}"/>
              </a:ext>
            </a:extLst>
          </p:cNvPr>
          <p:cNvSpPr>
            <a:spLocks noGrp="1"/>
          </p:cNvSpPr>
          <p:nvPr>
            <p:ph type="title"/>
          </p:nvPr>
        </p:nvSpPr>
        <p:spPr>
          <a:xfrm>
            <a:off x="348793" y="0"/>
            <a:ext cx="11582400" cy="1219200"/>
          </a:xfrm>
        </p:spPr>
        <p:txBody>
          <a:bodyPr>
            <a:noAutofit/>
          </a:bodyPr>
          <a:lstStyle/>
          <a:p>
            <a:r>
              <a:rPr lang="en-US" sz="2800" dirty="0"/>
              <a:t>Superior Vena Cava Syndrome</a:t>
            </a:r>
          </a:p>
        </p:txBody>
      </p:sp>
      <p:sp>
        <p:nvSpPr>
          <p:cNvPr id="3" name="Content Placeholder 2">
            <a:extLst>
              <a:ext uri="{FF2B5EF4-FFF2-40B4-BE49-F238E27FC236}">
                <a16:creationId xmlns:a16="http://schemas.microsoft.com/office/drawing/2014/main" id="{5ED97FD6-01BC-0EB2-5850-216BCDFC3E79}"/>
              </a:ext>
            </a:extLst>
          </p:cNvPr>
          <p:cNvSpPr>
            <a:spLocks noGrp="1"/>
          </p:cNvSpPr>
          <p:nvPr>
            <p:ph idx="1"/>
          </p:nvPr>
        </p:nvSpPr>
        <p:spPr>
          <a:xfrm>
            <a:off x="433633" y="1219200"/>
            <a:ext cx="5938887" cy="4876800"/>
          </a:xfrm>
        </p:spPr>
        <p:txBody>
          <a:bodyPr/>
          <a:lstStyle/>
          <a:p>
            <a:pPr marL="98425" indent="0">
              <a:spcBef>
                <a:spcPts val="800"/>
              </a:spcBef>
              <a:spcAft>
                <a:spcPts val="0"/>
              </a:spcAft>
              <a:buNone/>
            </a:pPr>
            <a:r>
              <a:rPr lang="en-US" sz="2400" b="0" dirty="0">
                <a:solidFill>
                  <a:schemeClr val="tx2"/>
                </a:solidFill>
              </a:rPr>
              <a:t>NSCLC (50%), SCLC (22%) and lymphoma (12%) are the most common malignant etiologies </a:t>
            </a:r>
          </a:p>
          <a:p>
            <a:pPr marL="98425" indent="0">
              <a:spcBef>
                <a:spcPts val="800"/>
              </a:spcBef>
              <a:spcAft>
                <a:spcPts val="0"/>
              </a:spcAft>
              <a:buNone/>
            </a:pPr>
            <a:r>
              <a:rPr lang="en-US" sz="2500" b="1" dirty="0">
                <a:solidFill>
                  <a:schemeClr val="tx2"/>
                </a:solidFill>
              </a:rPr>
              <a:t>Clinical presentation</a:t>
            </a:r>
          </a:p>
          <a:p>
            <a:pPr>
              <a:spcBef>
                <a:spcPts val="800"/>
              </a:spcBef>
              <a:spcAft>
                <a:spcPts val="0"/>
              </a:spcAft>
            </a:pPr>
            <a:r>
              <a:rPr lang="en-US" sz="2200" b="0" dirty="0">
                <a:solidFill>
                  <a:schemeClr val="tx2"/>
                </a:solidFill>
              </a:rPr>
              <a:t>Patient may report feeling fullness in the head, facial edema, and dyspnea</a:t>
            </a:r>
          </a:p>
          <a:p>
            <a:pPr>
              <a:spcBef>
                <a:spcPts val="800"/>
              </a:spcBef>
              <a:spcAft>
                <a:spcPts val="0"/>
              </a:spcAft>
            </a:pPr>
            <a:r>
              <a:rPr lang="en-US" sz="2200" b="0" dirty="0">
                <a:solidFill>
                  <a:schemeClr val="tx2"/>
                </a:solidFill>
              </a:rPr>
              <a:t>Physical exam: </a:t>
            </a:r>
          </a:p>
          <a:p>
            <a:pPr lvl="1">
              <a:spcBef>
                <a:spcPts val="800"/>
              </a:spcBef>
              <a:spcAft>
                <a:spcPts val="0"/>
              </a:spcAft>
            </a:pPr>
            <a:r>
              <a:rPr lang="en-US" sz="2200" b="0" dirty="0">
                <a:solidFill>
                  <a:schemeClr val="tx2"/>
                </a:solidFill>
              </a:rPr>
              <a:t>Venous distension in neck or chest wall, facial and UE edema</a:t>
            </a:r>
          </a:p>
          <a:p>
            <a:pPr marL="130175" indent="0">
              <a:spcBef>
                <a:spcPts val="800"/>
              </a:spcBef>
              <a:spcAft>
                <a:spcPts val="0"/>
              </a:spcAft>
              <a:buNone/>
            </a:pPr>
            <a:r>
              <a:rPr lang="en-US" sz="2500" b="1" dirty="0">
                <a:solidFill>
                  <a:schemeClr val="tx2"/>
                </a:solidFill>
              </a:rPr>
              <a:t>Management/treatment</a:t>
            </a:r>
          </a:p>
          <a:p>
            <a:pPr>
              <a:spcBef>
                <a:spcPts val="800"/>
              </a:spcBef>
              <a:spcAft>
                <a:spcPts val="0"/>
              </a:spcAft>
            </a:pPr>
            <a:r>
              <a:rPr lang="en-US" sz="2200" b="0" dirty="0">
                <a:solidFill>
                  <a:schemeClr val="tx2"/>
                </a:solidFill>
              </a:rPr>
              <a:t>Manage underlying disease </a:t>
            </a:r>
          </a:p>
          <a:p>
            <a:pPr>
              <a:spcBef>
                <a:spcPts val="800"/>
              </a:spcBef>
              <a:spcAft>
                <a:spcPts val="0"/>
              </a:spcAft>
            </a:pPr>
            <a:r>
              <a:rPr lang="en-US" sz="2200" b="0" dirty="0">
                <a:solidFill>
                  <a:schemeClr val="tx2"/>
                </a:solidFill>
              </a:rPr>
              <a:t>Radiation, chemotherapy, corticosteroids, procedures	</a:t>
            </a:r>
            <a:r>
              <a:rPr lang="en-US" sz="2200" dirty="0">
                <a:solidFill>
                  <a:schemeClr val="tx2"/>
                </a:solidFill>
              </a:rPr>
              <a:t>		</a:t>
            </a:r>
          </a:p>
        </p:txBody>
      </p:sp>
      <p:sp>
        <p:nvSpPr>
          <p:cNvPr id="4" name="CuadroTexto 5">
            <a:extLst>
              <a:ext uri="{FF2B5EF4-FFF2-40B4-BE49-F238E27FC236}">
                <a16:creationId xmlns:a16="http://schemas.microsoft.com/office/drawing/2014/main" id="{95DFEE38-F452-3628-4359-D27FAE1D82D2}"/>
              </a:ext>
            </a:extLst>
          </p:cNvPr>
          <p:cNvSpPr txBox="1"/>
          <p:nvPr/>
        </p:nvSpPr>
        <p:spPr>
          <a:xfrm>
            <a:off x="0" y="6551845"/>
            <a:ext cx="12192000" cy="307777"/>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err="1">
                <a:ln>
                  <a:noFill/>
                </a:ln>
                <a:solidFill>
                  <a:srgbClr val="000000"/>
                </a:solidFill>
                <a:effectLst/>
                <a:uLnTx/>
                <a:uFillTx/>
                <a:latin typeface="Calibri" panose="020F0502020204030204"/>
                <a:ea typeface="+mn-ea"/>
                <a:cs typeface="+mn-cs"/>
              </a:rPr>
              <a:t>Chow</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 R et al. </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Ann </a:t>
            </a:r>
            <a:r>
              <a:rPr kumimoji="0" lang="es-ES_tradnl" sz="1400" b="0" i="1" u="none" strike="noStrike" kern="1200" cap="none" spc="0" normalizeH="0" baseline="0" noProof="0" dirty="0" err="1">
                <a:ln>
                  <a:noFill/>
                </a:ln>
                <a:solidFill>
                  <a:srgbClr val="000000"/>
                </a:solidFill>
                <a:effectLst/>
                <a:uLnTx/>
                <a:uFillTx/>
                <a:latin typeface="Calibri" panose="020F0502020204030204"/>
                <a:ea typeface="+mn-ea"/>
                <a:cs typeface="+mn-cs"/>
              </a:rPr>
              <a:t>Palliat</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400" b="0" i="1" u="none" strike="noStrike" kern="1200" cap="none" spc="0" normalizeH="0" baseline="0" noProof="0" dirty="0" err="1">
                <a:ln>
                  <a:noFill/>
                </a:ln>
                <a:solidFill>
                  <a:srgbClr val="000000"/>
                </a:solidFill>
                <a:effectLst/>
                <a:uLnTx/>
                <a:uFillTx/>
                <a:latin typeface="Calibri" panose="020F0502020204030204"/>
                <a:ea typeface="+mn-ea"/>
                <a:cs typeface="+mn-cs"/>
              </a:rPr>
              <a:t>Med</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2024;13(3):620-26,</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J Adv </a:t>
            </a:r>
            <a:r>
              <a:rPr kumimoji="0" lang="en-US" sz="1400" b="0" i="1" u="none" strike="noStrike" kern="1200" cap="none" spc="0" normalizeH="0" baseline="0" noProof="0" dirty="0" err="1">
                <a:ln>
                  <a:noFill/>
                </a:ln>
                <a:solidFill>
                  <a:srgbClr val="000000"/>
                </a:solidFill>
                <a:effectLst/>
                <a:uLnTx/>
                <a:uFillTx/>
                <a:latin typeface="Calibri" panose="020F0502020204030204"/>
                <a:ea typeface="+mn-ea"/>
                <a:cs typeface="+mn-cs"/>
              </a:rPr>
              <a:t>Prac</a:t>
            </a:r>
            <a:r>
              <a:rPr kumimoji="0" lang="en-US" sz="1400" b="0" i="1" u="none" strike="noStrike" kern="1200" cap="none" spc="0" normalizeH="0" baseline="0" noProof="0" dirty="0">
                <a:ln>
                  <a:noFill/>
                </a:ln>
                <a:solidFill>
                  <a:srgbClr val="000000"/>
                </a:solidFill>
                <a:effectLst/>
                <a:uLnTx/>
                <a:uFillTx/>
                <a:latin typeface="Calibri" panose="020F0502020204030204"/>
                <a:ea typeface="+mn-ea"/>
                <a:cs typeface="+mn-cs"/>
              </a:rPr>
              <a:t> in </a:t>
            </a:r>
            <a:r>
              <a:rPr kumimoji="0" lang="en-US" sz="1400" b="0" i="1" u="none" strike="noStrike" kern="1200" cap="none" spc="0" normalizeH="0" baseline="0" noProof="0" dirty="0" err="1">
                <a:ln>
                  <a:noFill/>
                </a:ln>
                <a:solidFill>
                  <a:srgbClr val="000000"/>
                </a:solidFill>
                <a:effectLst/>
                <a:uLnTx/>
                <a:uFillTx/>
                <a:latin typeface="Calibri" panose="020F0502020204030204"/>
                <a:ea typeface="+mn-ea"/>
                <a:cs typeface="+mn-cs"/>
              </a:rPr>
              <a:t>Onc</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01 September 2018, 9(6):677-9</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 https://commons.wikimedia.org/wiki/File:SVCCT.PNG</a:t>
            </a:r>
            <a:endPar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5D72205-2642-7C4C-F120-07850EA6E3D1}"/>
              </a:ext>
            </a:extLst>
          </p:cNvPr>
          <p:cNvPicPr>
            <a:picLocks noChangeAspect="1"/>
          </p:cNvPicPr>
          <p:nvPr/>
        </p:nvPicPr>
        <p:blipFill>
          <a:blip r:embed="rId2"/>
          <a:stretch>
            <a:fillRect/>
          </a:stretch>
        </p:blipFill>
        <p:spPr>
          <a:xfrm>
            <a:off x="7613906" y="4007149"/>
            <a:ext cx="3368322" cy="2517821"/>
          </a:xfrm>
          <a:prstGeom prst="rect">
            <a:avLst/>
          </a:prstGeom>
        </p:spPr>
      </p:pic>
      <p:pic>
        <p:nvPicPr>
          <p:cNvPr id="7" name="Picture 6">
            <a:extLst>
              <a:ext uri="{FF2B5EF4-FFF2-40B4-BE49-F238E27FC236}">
                <a16:creationId xmlns:a16="http://schemas.microsoft.com/office/drawing/2014/main" id="{6B21865B-7E17-5D72-4A7D-B77587F7A478}"/>
              </a:ext>
            </a:extLst>
          </p:cNvPr>
          <p:cNvPicPr>
            <a:picLocks noChangeAspect="1"/>
          </p:cNvPicPr>
          <p:nvPr/>
        </p:nvPicPr>
        <p:blipFill>
          <a:blip r:embed="rId3"/>
          <a:stretch>
            <a:fillRect/>
          </a:stretch>
        </p:blipFill>
        <p:spPr>
          <a:xfrm>
            <a:off x="7777115" y="980387"/>
            <a:ext cx="3067204" cy="2842775"/>
          </a:xfrm>
          <a:prstGeom prst="rect">
            <a:avLst/>
          </a:prstGeom>
        </p:spPr>
      </p:pic>
      <p:sp>
        <p:nvSpPr>
          <p:cNvPr id="6" name="Rectangle 5">
            <a:extLst>
              <a:ext uri="{FF2B5EF4-FFF2-40B4-BE49-F238E27FC236}">
                <a16:creationId xmlns:a16="http://schemas.microsoft.com/office/drawing/2014/main" id="{7F983701-675D-DAED-7A33-086F8B4623A7}"/>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27201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B052B-0896-3933-F691-739C4E5B0C42}"/>
              </a:ext>
            </a:extLst>
          </p:cNvPr>
          <p:cNvSpPr>
            <a:spLocks noGrp="1"/>
          </p:cNvSpPr>
          <p:nvPr>
            <p:ph type="title"/>
          </p:nvPr>
        </p:nvSpPr>
        <p:spPr/>
        <p:txBody>
          <a:bodyPr/>
          <a:lstStyle/>
          <a:p>
            <a:r>
              <a:rPr lang="en-US" dirty="0"/>
              <a:t>Patient Case – Heartbreak, Delayed</a:t>
            </a:r>
          </a:p>
        </p:txBody>
      </p:sp>
      <p:sp>
        <p:nvSpPr>
          <p:cNvPr id="3" name="Content Placeholder 2">
            <a:extLst>
              <a:ext uri="{FF2B5EF4-FFF2-40B4-BE49-F238E27FC236}">
                <a16:creationId xmlns:a16="http://schemas.microsoft.com/office/drawing/2014/main" id="{B360CB08-3175-CED0-044C-1F2B425DFA9A}"/>
              </a:ext>
            </a:extLst>
          </p:cNvPr>
          <p:cNvSpPr>
            <a:spLocks noGrp="1"/>
          </p:cNvSpPr>
          <p:nvPr>
            <p:ph sz="half" idx="1"/>
          </p:nvPr>
        </p:nvSpPr>
        <p:spPr>
          <a:xfrm>
            <a:off x="457202" y="1451404"/>
            <a:ext cx="5634567" cy="4760913"/>
          </a:xfrm>
        </p:spPr>
        <p:txBody>
          <a:bodyPr/>
          <a:lstStyle/>
          <a:p>
            <a:pPr>
              <a:spcBef>
                <a:spcPts val="800"/>
              </a:spcBef>
              <a:spcAft>
                <a:spcPts val="0"/>
              </a:spcAft>
            </a:pPr>
            <a:r>
              <a:rPr lang="en-US" sz="2400" dirty="0">
                <a:solidFill>
                  <a:schemeClr val="tx2"/>
                </a:solidFill>
              </a:rPr>
              <a:t>Feb 2023</a:t>
            </a:r>
            <a:r>
              <a:rPr lang="en-US" sz="2400" b="0" dirty="0">
                <a:solidFill>
                  <a:schemeClr val="tx2"/>
                </a:solidFill>
              </a:rPr>
              <a:t>: 60F LUL nodule on CT lung cancer screening</a:t>
            </a:r>
          </a:p>
          <a:p>
            <a:pPr lvl="1">
              <a:spcBef>
                <a:spcPts val="800"/>
              </a:spcBef>
              <a:spcAft>
                <a:spcPts val="0"/>
              </a:spcAft>
            </a:pPr>
            <a:r>
              <a:rPr lang="en-US" sz="2000" b="0" dirty="0">
                <a:solidFill>
                  <a:schemeClr val="tx2"/>
                </a:solidFill>
              </a:rPr>
              <a:t>PET LUL + bone metastases – ES SCLC</a:t>
            </a:r>
          </a:p>
          <a:p>
            <a:pPr lvl="1">
              <a:spcBef>
                <a:spcPts val="800"/>
              </a:spcBef>
              <a:spcAft>
                <a:spcPts val="0"/>
              </a:spcAft>
            </a:pPr>
            <a:r>
              <a:rPr lang="en-US" sz="2000" b="0" dirty="0">
                <a:solidFill>
                  <a:schemeClr val="tx2"/>
                </a:solidFill>
              </a:rPr>
              <a:t>MRI brain negative</a:t>
            </a:r>
          </a:p>
          <a:p>
            <a:pPr lvl="1">
              <a:spcBef>
                <a:spcPts val="800"/>
              </a:spcBef>
              <a:spcAft>
                <a:spcPts val="0"/>
              </a:spcAft>
            </a:pPr>
            <a:r>
              <a:rPr lang="en-US" sz="2000" b="0" dirty="0">
                <a:solidFill>
                  <a:schemeClr val="tx2"/>
                </a:solidFill>
              </a:rPr>
              <a:t>1</a:t>
            </a:r>
            <a:r>
              <a:rPr lang="en-US" sz="2000" b="0" baseline="30000" dirty="0">
                <a:solidFill>
                  <a:schemeClr val="tx2"/>
                </a:solidFill>
              </a:rPr>
              <a:t>st</a:t>
            </a:r>
            <a:r>
              <a:rPr lang="en-US" sz="2000" b="0" dirty="0">
                <a:solidFill>
                  <a:schemeClr val="tx2"/>
                </a:solidFill>
              </a:rPr>
              <a:t> line carbo/</a:t>
            </a:r>
            <a:r>
              <a:rPr lang="en-US" sz="2000" b="0" dirty="0" err="1">
                <a:solidFill>
                  <a:schemeClr val="tx2"/>
                </a:solidFill>
              </a:rPr>
              <a:t>etop</a:t>
            </a:r>
            <a:r>
              <a:rPr lang="en-US" sz="2000" b="0" dirty="0">
                <a:solidFill>
                  <a:schemeClr val="tx2"/>
                </a:solidFill>
              </a:rPr>
              <a:t>/</a:t>
            </a:r>
            <a:r>
              <a:rPr lang="en-US" sz="2000" b="0" dirty="0" err="1">
                <a:solidFill>
                  <a:schemeClr val="tx2"/>
                </a:solidFill>
              </a:rPr>
              <a:t>atezo</a:t>
            </a:r>
            <a:r>
              <a:rPr lang="en-US" sz="2000" b="0" dirty="0">
                <a:solidFill>
                  <a:schemeClr val="tx2"/>
                </a:solidFill>
              </a:rPr>
              <a:t> (April 2023)</a:t>
            </a:r>
          </a:p>
          <a:p>
            <a:pPr>
              <a:spcBef>
                <a:spcPts val="800"/>
              </a:spcBef>
              <a:spcAft>
                <a:spcPts val="0"/>
              </a:spcAft>
            </a:pPr>
            <a:r>
              <a:rPr lang="en-US" sz="2400" dirty="0">
                <a:solidFill>
                  <a:schemeClr val="tx2"/>
                </a:solidFill>
              </a:rPr>
              <a:t>Oct 2023</a:t>
            </a:r>
            <a:r>
              <a:rPr lang="en-US" sz="2400" b="0" dirty="0">
                <a:solidFill>
                  <a:schemeClr val="tx2"/>
                </a:solidFill>
              </a:rPr>
              <a:t>: LUL lesion recurrence</a:t>
            </a:r>
          </a:p>
          <a:p>
            <a:pPr lvl="1">
              <a:spcBef>
                <a:spcPts val="800"/>
              </a:spcBef>
              <a:spcAft>
                <a:spcPts val="0"/>
              </a:spcAft>
            </a:pPr>
            <a:r>
              <a:rPr lang="en-US" sz="2000" b="0" dirty="0">
                <a:solidFill>
                  <a:schemeClr val="tx2"/>
                </a:solidFill>
              </a:rPr>
              <a:t>Starts DLL3/CD3 T-cell engager trial</a:t>
            </a:r>
          </a:p>
          <a:p>
            <a:pPr>
              <a:spcBef>
                <a:spcPts val="800"/>
              </a:spcBef>
              <a:spcAft>
                <a:spcPts val="0"/>
              </a:spcAft>
            </a:pPr>
            <a:r>
              <a:rPr lang="en-US" sz="2400" dirty="0">
                <a:solidFill>
                  <a:schemeClr val="tx2"/>
                </a:solidFill>
              </a:rPr>
              <a:t>Oct 2024</a:t>
            </a:r>
            <a:r>
              <a:rPr lang="en-US" sz="2400" b="0" dirty="0">
                <a:solidFill>
                  <a:schemeClr val="tx2"/>
                </a:solidFill>
              </a:rPr>
              <a:t>: LUL progression. Undergoes resection</a:t>
            </a:r>
          </a:p>
          <a:p>
            <a:pPr>
              <a:spcBef>
                <a:spcPts val="800"/>
              </a:spcBef>
              <a:spcAft>
                <a:spcPts val="0"/>
              </a:spcAft>
            </a:pPr>
            <a:r>
              <a:rPr lang="en-US" sz="2400" b="0" dirty="0">
                <a:solidFill>
                  <a:schemeClr val="tx2"/>
                </a:solidFill>
              </a:rPr>
              <a:t>Follow-up surveillance – NED</a:t>
            </a:r>
          </a:p>
          <a:p>
            <a:pPr>
              <a:spcBef>
                <a:spcPts val="800"/>
              </a:spcBef>
              <a:spcAft>
                <a:spcPts val="0"/>
              </a:spcAft>
            </a:pPr>
            <a:r>
              <a:rPr lang="en-US" sz="2400" dirty="0">
                <a:solidFill>
                  <a:schemeClr val="tx2"/>
                </a:solidFill>
              </a:rPr>
              <a:t>Mar 2025: </a:t>
            </a:r>
            <a:r>
              <a:rPr lang="en-US" sz="2400" b="0" dirty="0">
                <a:solidFill>
                  <a:schemeClr val="tx2"/>
                </a:solidFill>
              </a:rPr>
              <a:t>ED for left sided weakness and confusion</a:t>
            </a:r>
            <a:endParaRPr lang="en-US" sz="2400" dirty="0">
              <a:solidFill>
                <a:schemeClr val="tx2"/>
              </a:solidFill>
            </a:endParaRPr>
          </a:p>
          <a:p>
            <a:endParaRPr lang="en-US" dirty="0"/>
          </a:p>
          <a:p>
            <a:endParaRPr lang="en-US" dirty="0"/>
          </a:p>
        </p:txBody>
      </p:sp>
      <p:pic>
        <p:nvPicPr>
          <p:cNvPr id="6" name="Picture 5">
            <a:extLst>
              <a:ext uri="{FF2B5EF4-FFF2-40B4-BE49-F238E27FC236}">
                <a16:creationId xmlns:a16="http://schemas.microsoft.com/office/drawing/2014/main" id="{7AF20862-D6A4-5678-DB2B-87899952EAAF}"/>
              </a:ext>
            </a:extLst>
          </p:cNvPr>
          <p:cNvPicPr>
            <a:picLocks noChangeAspect="1"/>
          </p:cNvPicPr>
          <p:nvPr/>
        </p:nvPicPr>
        <p:blipFill>
          <a:blip r:embed="rId2"/>
          <a:srcRect l="12201" r="13572"/>
          <a:stretch/>
        </p:blipFill>
        <p:spPr>
          <a:xfrm>
            <a:off x="8259758" y="2090531"/>
            <a:ext cx="1800724" cy="2676938"/>
          </a:xfrm>
          <a:prstGeom prst="rect">
            <a:avLst/>
          </a:prstGeom>
        </p:spPr>
      </p:pic>
      <p:pic>
        <p:nvPicPr>
          <p:cNvPr id="10" name="Picture 9">
            <a:extLst>
              <a:ext uri="{FF2B5EF4-FFF2-40B4-BE49-F238E27FC236}">
                <a16:creationId xmlns:a16="http://schemas.microsoft.com/office/drawing/2014/main" id="{D5F73787-F360-9F4A-41F9-45FDA48E0A30}"/>
              </a:ext>
            </a:extLst>
          </p:cNvPr>
          <p:cNvPicPr>
            <a:picLocks noChangeAspect="1"/>
          </p:cNvPicPr>
          <p:nvPr/>
        </p:nvPicPr>
        <p:blipFill>
          <a:blip r:embed="rId3"/>
          <a:srcRect l="16586" r="14136"/>
          <a:stretch/>
        </p:blipFill>
        <p:spPr>
          <a:xfrm>
            <a:off x="6476215" y="2090531"/>
            <a:ext cx="1680658" cy="2676938"/>
          </a:xfrm>
          <a:prstGeom prst="rect">
            <a:avLst/>
          </a:prstGeom>
        </p:spPr>
      </p:pic>
      <p:pic>
        <p:nvPicPr>
          <p:cNvPr id="12" name="Picture 11">
            <a:extLst>
              <a:ext uri="{FF2B5EF4-FFF2-40B4-BE49-F238E27FC236}">
                <a16:creationId xmlns:a16="http://schemas.microsoft.com/office/drawing/2014/main" id="{04A0FD72-C149-8449-EEE9-0FBF039ABC64}"/>
              </a:ext>
            </a:extLst>
          </p:cNvPr>
          <p:cNvPicPr>
            <a:picLocks noChangeAspect="1"/>
          </p:cNvPicPr>
          <p:nvPr/>
        </p:nvPicPr>
        <p:blipFill>
          <a:blip r:embed="rId4"/>
          <a:srcRect l="8548" r="12959"/>
          <a:stretch/>
        </p:blipFill>
        <p:spPr>
          <a:xfrm>
            <a:off x="10152669" y="2090531"/>
            <a:ext cx="1904214" cy="2676938"/>
          </a:xfrm>
          <a:prstGeom prst="rect">
            <a:avLst/>
          </a:prstGeom>
        </p:spPr>
      </p:pic>
      <p:sp>
        <p:nvSpPr>
          <p:cNvPr id="13" name="Content Placeholder 2">
            <a:extLst>
              <a:ext uri="{FF2B5EF4-FFF2-40B4-BE49-F238E27FC236}">
                <a16:creationId xmlns:a16="http://schemas.microsoft.com/office/drawing/2014/main" id="{04CD486F-CE8D-D30E-959D-5CEAEF6E6631}"/>
              </a:ext>
            </a:extLst>
          </p:cNvPr>
          <p:cNvSpPr txBox="1">
            <a:spLocks/>
          </p:cNvSpPr>
          <p:nvPr/>
        </p:nvSpPr>
        <p:spPr bwMode="auto">
          <a:xfrm>
            <a:off x="6557433" y="5143262"/>
            <a:ext cx="5634567" cy="6636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8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4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18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18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18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18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18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1800">
                <a:solidFill>
                  <a:srgbClr val="000000"/>
                </a:solidFill>
                <a:latin typeface="+mn-lt"/>
              </a:defRPr>
            </a:lvl9pPr>
          </a:lstStyle>
          <a:p>
            <a:pPr marL="390525" marR="0" lvl="0" indent="-292100" algn="l" defTabSz="412750" rtl="0" eaLnBrk="0" fontAlgn="base" latinLnBrk="0" hangingPunct="0">
              <a:lnSpc>
                <a:spcPct val="105000"/>
              </a:lnSpc>
              <a:spcBef>
                <a:spcPts val="800"/>
              </a:spcBef>
              <a:spcAft>
                <a:spcPts val="0"/>
              </a:spcAft>
              <a:buClr>
                <a:srgbClr val="000000"/>
              </a:buClr>
              <a:buSzPct val="100000"/>
              <a:buFont typeface="Arial" pitchFamily="-72" charset="0"/>
              <a:buChar char="•"/>
              <a:tabLst/>
              <a:defRPr/>
            </a:pPr>
            <a:r>
              <a:rPr kumimoji="0" lang="en-US" sz="2400" b="1" i="0" u="none" strike="noStrike" kern="0" cap="none" spc="0" normalizeH="0" baseline="0" noProof="0" dirty="0">
                <a:ln>
                  <a:noFill/>
                </a:ln>
                <a:solidFill>
                  <a:srgbClr val="000000"/>
                </a:solidFill>
                <a:effectLst/>
                <a:uLnTx/>
                <a:uFillTx/>
                <a:latin typeface="Calibri" charset="0"/>
                <a:ea typeface="MS PGothic" pitchFamily="34" charset="-128"/>
              </a:rPr>
              <a:t>Mar 2025</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SRS to 9 lesions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4" name="TextBox 13">
            <a:extLst>
              <a:ext uri="{FF2B5EF4-FFF2-40B4-BE49-F238E27FC236}">
                <a16:creationId xmlns:a16="http://schemas.microsoft.com/office/drawing/2014/main" id="{3F06F02F-DFB0-1B40-6C8D-1EB0034720E1}"/>
              </a:ext>
            </a:extLst>
          </p:cNvPr>
          <p:cNvSpPr txBox="1"/>
          <p:nvPr/>
        </p:nvSpPr>
        <p:spPr>
          <a:xfrm>
            <a:off x="6476215" y="6469404"/>
            <a:ext cx="515782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Images courtesy of Erin Schenk, MD, PhD, University of Colorado</a:t>
            </a:r>
          </a:p>
        </p:txBody>
      </p:sp>
    </p:spTree>
    <p:extLst>
      <p:ext uri="{BB962C8B-B14F-4D97-AF65-F5344CB8AC3E}">
        <p14:creationId xmlns:p14="http://schemas.microsoft.com/office/powerpoint/2010/main" val="16952300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0234D2-BD61-07AD-5A93-47A6C01D3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555E9-8259-4668-E11D-A20DC929347A}"/>
              </a:ext>
            </a:extLst>
          </p:cNvPr>
          <p:cNvSpPr>
            <a:spLocks noGrp="1"/>
          </p:cNvSpPr>
          <p:nvPr>
            <p:ph type="title"/>
          </p:nvPr>
        </p:nvSpPr>
        <p:spPr>
          <a:xfrm>
            <a:off x="912286" y="0"/>
            <a:ext cx="10358967" cy="1143000"/>
          </a:xfrm>
        </p:spPr>
        <p:txBody>
          <a:bodyPr>
            <a:noAutofit/>
          </a:bodyPr>
          <a:lstStyle/>
          <a:p>
            <a:r>
              <a:rPr lang="en-US" sz="2800" dirty="0"/>
              <a:t>Brain Metastases and SCLC</a:t>
            </a:r>
          </a:p>
        </p:txBody>
      </p:sp>
      <p:sp>
        <p:nvSpPr>
          <p:cNvPr id="3" name="Content Placeholder 2">
            <a:extLst>
              <a:ext uri="{FF2B5EF4-FFF2-40B4-BE49-F238E27FC236}">
                <a16:creationId xmlns:a16="http://schemas.microsoft.com/office/drawing/2014/main" id="{2B05F7FF-5895-F068-64B1-5F512E485C7B}"/>
              </a:ext>
            </a:extLst>
          </p:cNvPr>
          <p:cNvSpPr>
            <a:spLocks noGrp="1"/>
          </p:cNvSpPr>
          <p:nvPr>
            <p:ph sz="half" idx="1"/>
          </p:nvPr>
        </p:nvSpPr>
        <p:spPr>
          <a:xfrm>
            <a:off x="166237" y="1051958"/>
            <a:ext cx="5634567" cy="5051387"/>
          </a:xfrm>
        </p:spPr>
        <p:txBody>
          <a:bodyPr/>
          <a:lstStyle/>
          <a:p>
            <a:pPr>
              <a:spcBef>
                <a:spcPts val="800"/>
              </a:spcBef>
              <a:spcAft>
                <a:spcPts val="0"/>
              </a:spcAft>
            </a:pPr>
            <a:r>
              <a:rPr lang="en-US" sz="2200" b="0" dirty="0">
                <a:solidFill>
                  <a:schemeClr val="tx2"/>
                </a:solidFill>
              </a:rPr>
              <a:t>&gt;10% of patients have BM at initial diagnosis</a:t>
            </a:r>
          </a:p>
          <a:p>
            <a:pPr>
              <a:spcBef>
                <a:spcPts val="800"/>
              </a:spcBef>
              <a:spcAft>
                <a:spcPts val="0"/>
              </a:spcAft>
            </a:pPr>
            <a:r>
              <a:rPr lang="en-US" sz="2200" u="sng" dirty="0">
                <a:solidFill>
                  <a:schemeClr val="tx2"/>
                </a:solidFill>
              </a:rPr>
              <a:t>&gt;50% will develop BM within 2 years</a:t>
            </a:r>
          </a:p>
          <a:p>
            <a:pPr marL="98425" indent="0">
              <a:spcBef>
                <a:spcPts val="800"/>
              </a:spcBef>
              <a:spcAft>
                <a:spcPts val="0"/>
              </a:spcAft>
              <a:buNone/>
            </a:pPr>
            <a:endParaRPr lang="en-US" sz="2200" b="1" dirty="0">
              <a:solidFill>
                <a:schemeClr val="tx2"/>
              </a:solidFill>
            </a:endParaRPr>
          </a:p>
          <a:p>
            <a:pPr marL="98425" indent="0">
              <a:spcBef>
                <a:spcPts val="800"/>
              </a:spcBef>
              <a:spcAft>
                <a:spcPts val="0"/>
              </a:spcAft>
              <a:buNone/>
            </a:pPr>
            <a:r>
              <a:rPr lang="en-US" sz="2200" b="1" dirty="0">
                <a:solidFill>
                  <a:schemeClr val="tx2"/>
                </a:solidFill>
              </a:rPr>
              <a:t>Clinical presentation</a:t>
            </a:r>
          </a:p>
          <a:p>
            <a:pPr>
              <a:spcBef>
                <a:spcPts val="800"/>
              </a:spcBef>
              <a:spcAft>
                <a:spcPts val="0"/>
              </a:spcAft>
            </a:pPr>
            <a:r>
              <a:rPr lang="en-US" sz="2200" b="0" dirty="0">
                <a:solidFill>
                  <a:schemeClr val="tx2"/>
                </a:solidFill>
              </a:rPr>
              <a:t>Risk factors for BM in SCLC not clear, but BM incidence appears to be higher in younger patients </a:t>
            </a:r>
          </a:p>
          <a:p>
            <a:pPr>
              <a:spcBef>
                <a:spcPts val="800"/>
              </a:spcBef>
              <a:spcAft>
                <a:spcPts val="0"/>
              </a:spcAft>
            </a:pPr>
            <a:r>
              <a:rPr lang="en-US" sz="2200" b="0" dirty="0">
                <a:solidFill>
                  <a:schemeClr val="tx2"/>
                </a:solidFill>
              </a:rPr>
              <a:t>SCLC more likely associated with multiple BM as opposed to single BM</a:t>
            </a:r>
          </a:p>
          <a:p>
            <a:pPr>
              <a:spcBef>
                <a:spcPts val="800"/>
              </a:spcBef>
              <a:spcAft>
                <a:spcPts val="0"/>
              </a:spcAft>
            </a:pPr>
            <a:r>
              <a:rPr lang="en-US" sz="2200" b="0" dirty="0">
                <a:solidFill>
                  <a:schemeClr val="tx2"/>
                </a:solidFill>
              </a:rPr>
              <a:t>Parenchymal and leptomeningeal metastases</a:t>
            </a:r>
          </a:p>
          <a:p>
            <a:pPr marL="98425" indent="0">
              <a:spcBef>
                <a:spcPts val="800"/>
              </a:spcBef>
              <a:spcAft>
                <a:spcPts val="0"/>
              </a:spcAft>
              <a:buNone/>
            </a:pPr>
            <a:r>
              <a:rPr lang="en-US" sz="2200" dirty="0">
                <a:solidFill>
                  <a:schemeClr val="tx2"/>
                </a:solidFill>
              </a:rPr>
              <a:t>	</a:t>
            </a:r>
          </a:p>
        </p:txBody>
      </p:sp>
      <p:sp>
        <p:nvSpPr>
          <p:cNvPr id="5" name="Content Placeholder 4">
            <a:extLst>
              <a:ext uri="{FF2B5EF4-FFF2-40B4-BE49-F238E27FC236}">
                <a16:creationId xmlns:a16="http://schemas.microsoft.com/office/drawing/2014/main" id="{1ADD792C-B890-0142-0AD1-BDDFA3CDF7E9}"/>
              </a:ext>
            </a:extLst>
          </p:cNvPr>
          <p:cNvSpPr>
            <a:spLocks noGrp="1"/>
          </p:cNvSpPr>
          <p:nvPr>
            <p:ph sz="half" idx="2"/>
          </p:nvPr>
        </p:nvSpPr>
        <p:spPr>
          <a:xfrm>
            <a:off x="6391198" y="1051957"/>
            <a:ext cx="5636684" cy="4760913"/>
          </a:xfrm>
        </p:spPr>
        <p:txBody>
          <a:bodyPr/>
          <a:lstStyle/>
          <a:p>
            <a:pPr marL="98425" indent="0">
              <a:buNone/>
            </a:pPr>
            <a:r>
              <a:rPr lang="en-US" sz="2200" b="1" dirty="0">
                <a:solidFill>
                  <a:schemeClr val="tx2"/>
                </a:solidFill>
              </a:rPr>
              <a:t>Management/treatment</a:t>
            </a:r>
          </a:p>
          <a:p>
            <a:pPr marL="98425" indent="0">
              <a:buNone/>
            </a:pPr>
            <a:endParaRPr lang="en-US" sz="2200" dirty="0">
              <a:solidFill>
                <a:schemeClr val="tx2"/>
              </a:solidFill>
            </a:endParaRPr>
          </a:p>
          <a:p>
            <a:pPr marL="98425" indent="0">
              <a:buNone/>
            </a:pPr>
            <a:endParaRPr lang="en-US" sz="2200" b="1" dirty="0">
              <a:solidFill>
                <a:schemeClr val="tx2"/>
              </a:solidFill>
            </a:endParaRPr>
          </a:p>
          <a:p>
            <a:pPr marL="98425" indent="0">
              <a:buNone/>
            </a:pPr>
            <a:endParaRPr lang="en-US" sz="2200" dirty="0">
              <a:solidFill>
                <a:schemeClr val="tx2"/>
              </a:solidFill>
            </a:endParaRPr>
          </a:p>
          <a:p>
            <a:pPr marL="98425" indent="0">
              <a:buNone/>
            </a:pPr>
            <a:endParaRPr lang="en-US" sz="2200" dirty="0">
              <a:solidFill>
                <a:schemeClr val="tx2"/>
              </a:solidFill>
            </a:endParaRPr>
          </a:p>
          <a:p>
            <a:pPr marL="98425" indent="0">
              <a:buNone/>
            </a:pPr>
            <a:endParaRPr lang="en-US" sz="2200" dirty="0">
              <a:solidFill>
                <a:schemeClr val="tx2"/>
              </a:solidFill>
            </a:endParaRPr>
          </a:p>
          <a:p>
            <a:pPr>
              <a:spcBef>
                <a:spcPts val="800"/>
              </a:spcBef>
              <a:spcAft>
                <a:spcPts val="0"/>
              </a:spcAft>
            </a:pPr>
            <a:r>
              <a:rPr lang="en-US" sz="2200" b="0" dirty="0">
                <a:solidFill>
                  <a:schemeClr val="tx2"/>
                </a:solidFill>
              </a:rPr>
              <a:t>Radiation therapy (prophylactic cranial irradiation vs hippocampal avoidance)</a:t>
            </a:r>
            <a:endParaRPr lang="en-US" sz="1900" b="0" dirty="0">
              <a:solidFill>
                <a:schemeClr val="tx2"/>
              </a:solidFill>
            </a:endParaRPr>
          </a:p>
          <a:p>
            <a:pPr>
              <a:spcBef>
                <a:spcPts val="800"/>
              </a:spcBef>
              <a:spcAft>
                <a:spcPts val="0"/>
              </a:spcAft>
            </a:pPr>
            <a:r>
              <a:rPr lang="en-US" sz="2200" b="0" dirty="0">
                <a:solidFill>
                  <a:schemeClr val="tx2"/>
                </a:solidFill>
              </a:rPr>
              <a:t>Systemic therapy	</a:t>
            </a:r>
          </a:p>
          <a:p>
            <a:pPr>
              <a:spcBef>
                <a:spcPts val="800"/>
              </a:spcBef>
              <a:spcAft>
                <a:spcPts val="0"/>
              </a:spcAft>
            </a:pPr>
            <a:r>
              <a:rPr lang="en-US" sz="2200" b="0" dirty="0">
                <a:solidFill>
                  <a:schemeClr val="tx2"/>
                </a:solidFill>
              </a:rPr>
              <a:t>Potential for neurotoxicity</a:t>
            </a:r>
            <a:endParaRPr lang="en-US" sz="2200" b="1" dirty="0">
              <a:solidFill>
                <a:schemeClr val="tx2"/>
              </a:solidFill>
            </a:endParaRPr>
          </a:p>
          <a:p>
            <a:endParaRPr lang="en-US" dirty="0"/>
          </a:p>
        </p:txBody>
      </p:sp>
      <p:sp>
        <p:nvSpPr>
          <p:cNvPr id="4" name="CuadroTexto 5">
            <a:extLst>
              <a:ext uri="{FF2B5EF4-FFF2-40B4-BE49-F238E27FC236}">
                <a16:creationId xmlns:a16="http://schemas.microsoft.com/office/drawing/2014/main" id="{ED8FB6AC-7F2D-9DE0-F9FD-D7F9CBBFAB59}"/>
              </a:ext>
            </a:extLst>
          </p:cNvPr>
          <p:cNvSpPr txBox="1"/>
          <p:nvPr/>
        </p:nvSpPr>
        <p:spPr>
          <a:xfrm>
            <a:off x="279391" y="6490419"/>
            <a:ext cx="10836628" cy="33855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Lukas RV et al. </a:t>
            </a:r>
            <a:r>
              <a:rPr kumimoji="0" lang="es-ES_tradnl" sz="1600" b="0" i="1" u="none" strike="noStrike" kern="1200" cap="none" spc="0" normalizeH="0" baseline="0" noProof="0" dirty="0" err="1">
                <a:ln>
                  <a:noFill/>
                </a:ln>
                <a:solidFill>
                  <a:srgbClr val="000000"/>
                </a:solidFill>
                <a:effectLst/>
                <a:uLnTx/>
                <a:uFillTx/>
                <a:latin typeface="Calibri" panose="020F0502020204030204"/>
                <a:ea typeface="+mn-ea"/>
                <a:cs typeface="+mn-cs"/>
              </a:rPr>
              <a:t>Oncotarget</a:t>
            </a:r>
            <a:r>
              <a:rPr kumimoji="0" lang="es-ES_tradnl" sz="16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2017;8(41):71223-33; Zeng H et al. </a:t>
            </a:r>
            <a:r>
              <a:rPr kumimoji="0" lang="es-ES_tradnl" sz="1600" b="0" i="1" u="none" strike="noStrike" kern="1200" cap="none" spc="0" normalizeH="0" baseline="0" noProof="0" dirty="0">
                <a:ln>
                  <a:noFill/>
                </a:ln>
                <a:solidFill>
                  <a:srgbClr val="000000"/>
                </a:solidFill>
                <a:effectLst/>
                <a:uLnTx/>
                <a:uFillTx/>
                <a:latin typeface="Calibri" panose="020F0502020204030204"/>
                <a:ea typeface="+mn-ea"/>
                <a:cs typeface="+mn-cs"/>
              </a:rPr>
              <a:t>Front Oncol </a:t>
            </a: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2022;12:889161; </a:t>
            </a:r>
            <a:r>
              <a:rPr kumimoji="0" lang="es-ES_tradnl" sz="1600" b="0" i="0" u="none" strike="noStrike" kern="1200" cap="none" spc="0" normalizeH="0" baseline="0" noProof="0" dirty="0" err="1">
                <a:ln>
                  <a:noFill/>
                </a:ln>
                <a:solidFill>
                  <a:srgbClr val="000000"/>
                </a:solidFill>
                <a:effectLst/>
                <a:uLnTx/>
                <a:uFillTx/>
                <a:latin typeface="Calibri" panose="020F0502020204030204"/>
                <a:ea typeface="+mn-ea"/>
                <a:cs typeface="+mn-cs"/>
              </a:rPr>
              <a:t>UpToDate</a:t>
            </a: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 2025.</a:t>
            </a:r>
            <a:endPar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D94B41F-0318-1FE7-3602-F9CE91040E8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6828" t="7165" r="7377" b="7525"/>
          <a:stretch/>
        </p:blipFill>
        <p:spPr>
          <a:xfrm>
            <a:off x="6449751" y="1414392"/>
            <a:ext cx="3992216" cy="2871169"/>
          </a:xfrm>
          <a:prstGeom prst="rect">
            <a:avLst/>
          </a:prstGeom>
        </p:spPr>
      </p:pic>
      <p:sp>
        <p:nvSpPr>
          <p:cNvPr id="7" name="Rectangle 6">
            <a:extLst>
              <a:ext uri="{FF2B5EF4-FFF2-40B4-BE49-F238E27FC236}">
                <a16:creationId xmlns:a16="http://schemas.microsoft.com/office/drawing/2014/main" id="{528B7CF4-4369-77F9-F56D-F2FA30E508E8}"/>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34510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3ACD-991F-BA91-8821-6B97D9CD9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21833-B88F-AF43-C6D8-09637F2B5B4F}"/>
              </a:ext>
            </a:extLst>
          </p:cNvPr>
          <p:cNvSpPr>
            <a:spLocks noGrp="1"/>
          </p:cNvSpPr>
          <p:nvPr>
            <p:ph type="title"/>
          </p:nvPr>
        </p:nvSpPr>
        <p:spPr/>
        <p:txBody>
          <a:bodyPr>
            <a:noAutofit/>
          </a:bodyPr>
          <a:lstStyle/>
          <a:p>
            <a:r>
              <a:rPr lang="en-US" sz="2800" dirty="0"/>
              <a:t>Brain Metastases and SCLC</a:t>
            </a:r>
          </a:p>
        </p:txBody>
      </p:sp>
      <p:sp>
        <p:nvSpPr>
          <p:cNvPr id="3" name="Content Placeholder 2">
            <a:extLst>
              <a:ext uri="{FF2B5EF4-FFF2-40B4-BE49-F238E27FC236}">
                <a16:creationId xmlns:a16="http://schemas.microsoft.com/office/drawing/2014/main" id="{006DEF0B-69BE-D25D-98DE-5C55D48CE073}"/>
              </a:ext>
            </a:extLst>
          </p:cNvPr>
          <p:cNvSpPr>
            <a:spLocks noGrp="1"/>
          </p:cNvSpPr>
          <p:nvPr>
            <p:ph sz="half" idx="1"/>
          </p:nvPr>
        </p:nvSpPr>
        <p:spPr>
          <a:xfrm>
            <a:off x="457202" y="1370013"/>
            <a:ext cx="5634567" cy="4760913"/>
          </a:xfrm>
        </p:spPr>
        <p:txBody>
          <a:bodyPr/>
          <a:lstStyle/>
          <a:p>
            <a:pPr>
              <a:spcBef>
                <a:spcPts val="800"/>
              </a:spcBef>
              <a:spcAft>
                <a:spcPts val="0"/>
              </a:spcAft>
            </a:pPr>
            <a:r>
              <a:rPr lang="en-US" sz="2200" b="0" dirty="0">
                <a:solidFill>
                  <a:schemeClr val="tx2"/>
                </a:solidFill>
              </a:rPr>
              <a:t>&gt;10% of patients have BM at initial diagnosis</a:t>
            </a:r>
          </a:p>
          <a:p>
            <a:pPr>
              <a:spcBef>
                <a:spcPts val="800"/>
              </a:spcBef>
              <a:spcAft>
                <a:spcPts val="0"/>
              </a:spcAft>
            </a:pPr>
            <a:r>
              <a:rPr lang="en-US" sz="2200" u="sng" dirty="0">
                <a:solidFill>
                  <a:schemeClr val="tx2"/>
                </a:solidFill>
              </a:rPr>
              <a:t>&gt;50% will develop BM within 2 years</a:t>
            </a:r>
          </a:p>
          <a:p>
            <a:pPr marL="98425" indent="0">
              <a:spcBef>
                <a:spcPts val="800"/>
              </a:spcBef>
              <a:spcAft>
                <a:spcPts val="0"/>
              </a:spcAft>
              <a:buNone/>
            </a:pPr>
            <a:endParaRPr lang="en-US" sz="2200" b="1" dirty="0">
              <a:solidFill>
                <a:schemeClr val="tx2"/>
              </a:solidFill>
            </a:endParaRPr>
          </a:p>
          <a:p>
            <a:pPr marL="98425" indent="0">
              <a:spcBef>
                <a:spcPts val="800"/>
              </a:spcBef>
              <a:spcAft>
                <a:spcPts val="0"/>
              </a:spcAft>
              <a:buNone/>
            </a:pPr>
            <a:r>
              <a:rPr lang="en-US" sz="2200" b="1" dirty="0">
                <a:solidFill>
                  <a:schemeClr val="tx2"/>
                </a:solidFill>
              </a:rPr>
              <a:t>Clinical presentation</a:t>
            </a:r>
          </a:p>
          <a:p>
            <a:pPr>
              <a:spcBef>
                <a:spcPts val="800"/>
              </a:spcBef>
              <a:spcAft>
                <a:spcPts val="0"/>
              </a:spcAft>
            </a:pPr>
            <a:r>
              <a:rPr lang="en-US" sz="2200" b="0" dirty="0">
                <a:solidFill>
                  <a:schemeClr val="tx2"/>
                </a:solidFill>
              </a:rPr>
              <a:t>Risk factors for BM in SCLC not clear, but BM incidence appears to be higher in younger patients </a:t>
            </a:r>
          </a:p>
          <a:p>
            <a:pPr>
              <a:spcBef>
                <a:spcPts val="800"/>
              </a:spcBef>
              <a:spcAft>
                <a:spcPts val="0"/>
              </a:spcAft>
            </a:pPr>
            <a:r>
              <a:rPr lang="en-US" sz="2200" b="0" dirty="0">
                <a:solidFill>
                  <a:schemeClr val="tx2"/>
                </a:solidFill>
              </a:rPr>
              <a:t>SCLC more likely associated with multiple BM as opposed to single BM</a:t>
            </a:r>
          </a:p>
          <a:p>
            <a:pPr>
              <a:spcBef>
                <a:spcPts val="800"/>
              </a:spcBef>
              <a:spcAft>
                <a:spcPts val="0"/>
              </a:spcAft>
            </a:pPr>
            <a:r>
              <a:rPr lang="en-US" sz="2200" b="0" dirty="0">
                <a:solidFill>
                  <a:schemeClr val="tx2"/>
                </a:solidFill>
              </a:rPr>
              <a:t>Parenchymal and leptomeningeal metastases</a:t>
            </a:r>
          </a:p>
          <a:p>
            <a:pPr marL="98425" indent="0">
              <a:spcBef>
                <a:spcPts val="800"/>
              </a:spcBef>
              <a:spcAft>
                <a:spcPts val="0"/>
              </a:spcAft>
              <a:buNone/>
            </a:pPr>
            <a:r>
              <a:rPr lang="en-US" sz="2200" dirty="0">
                <a:solidFill>
                  <a:schemeClr val="tx2"/>
                </a:solidFill>
              </a:rPr>
              <a:t>	</a:t>
            </a:r>
          </a:p>
        </p:txBody>
      </p:sp>
      <p:sp>
        <p:nvSpPr>
          <p:cNvPr id="4" name="CuadroTexto 5">
            <a:extLst>
              <a:ext uri="{FF2B5EF4-FFF2-40B4-BE49-F238E27FC236}">
                <a16:creationId xmlns:a16="http://schemas.microsoft.com/office/drawing/2014/main" id="{DA4B7FF1-06E3-C781-CCB4-761FBD965D24}"/>
              </a:ext>
            </a:extLst>
          </p:cNvPr>
          <p:cNvSpPr txBox="1"/>
          <p:nvPr/>
        </p:nvSpPr>
        <p:spPr>
          <a:xfrm>
            <a:off x="279391" y="6490419"/>
            <a:ext cx="10836628" cy="338554"/>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Lukas RV et al. </a:t>
            </a:r>
            <a:r>
              <a:rPr kumimoji="0" lang="es-ES_tradnl" sz="1600" b="0" i="1" u="none" strike="noStrike" kern="1200" cap="none" spc="0" normalizeH="0" baseline="0" noProof="0" dirty="0" err="1">
                <a:ln>
                  <a:noFill/>
                </a:ln>
                <a:solidFill>
                  <a:srgbClr val="000000"/>
                </a:solidFill>
                <a:effectLst/>
                <a:uLnTx/>
                <a:uFillTx/>
                <a:latin typeface="Calibri" panose="020F0502020204030204"/>
                <a:ea typeface="+mn-ea"/>
                <a:cs typeface="+mn-cs"/>
              </a:rPr>
              <a:t>Oncotarget</a:t>
            </a:r>
            <a:r>
              <a:rPr kumimoji="0" lang="es-ES_tradnl" sz="16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2017;8(41):71223-33; Zeng H et al. </a:t>
            </a:r>
            <a:r>
              <a:rPr kumimoji="0" lang="es-ES_tradnl" sz="1600" b="0" i="1" u="none" strike="noStrike" kern="1200" cap="none" spc="0" normalizeH="0" baseline="0" noProof="0" dirty="0">
                <a:ln>
                  <a:noFill/>
                </a:ln>
                <a:solidFill>
                  <a:srgbClr val="000000"/>
                </a:solidFill>
                <a:effectLst/>
                <a:uLnTx/>
                <a:uFillTx/>
                <a:latin typeface="Calibri" panose="020F0502020204030204"/>
                <a:ea typeface="+mn-ea"/>
                <a:cs typeface="+mn-cs"/>
              </a:rPr>
              <a:t>Front Oncol </a:t>
            </a: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2022;12:889161; </a:t>
            </a:r>
            <a:r>
              <a:rPr kumimoji="0" lang="es-ES_tradnl" sz="1600" b="0" i="0" u="none" strike="noStrike" kern="1200" cap="none" spc="0" normalizeH="0" baseline="0" noProof="0" dirty="0" err="1">
                <a:ln>
                  <a:noFill/>
                </a:ln>
                <a:solidFill>
                  <a:srgbClr val="000000"/>
                </a:solidFill>
                <a:effectLst/>
                <a:uLnTx/>
                <a:uFillTx/>
                <a:latin typeface="Calibri" panose="020F0502020204030204"/>
                <a:ea typeface="+mn-ea"/>
                <a:cs typeface="+mn-cs"/>
              </a:rPr>
              <a:t>UpToDate</a:t>
            </a:r>
            <a:r>
              <a:rPr kumimoji="0" lang="es-ES_tradnl" sz="1600" b="0" i="0" u="none" strike="noStrike" kern="1200" cap="none" spc="0" normalizeH="0" baseline="0" noProof="0" dirty="0">
                <a:ln>
                  <a:noFill/>
                </a:ln>
                <a:solidFill>
                  <a:srgbClr val="000000"/>
                </a:solidFill>
                <a:effectLst/>
                <a:uLnTx/>
                <a:uFillTx/>
                <a:latin typeface="Calibri" panose="020F0502020204030204"/>
                <a:ea typeface="+mn-ea"/>
                <a:cs typeface="+mn-cs"/>
              </a:rPr>
              <a:t> 2025.</a:t>
            </a:r>
            <a:endPar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C8A128C-1CD7-6F83-B4E0-EE9854E06E6F}"/>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766479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C63BA-A251-2901-D44A-3369739C0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854EF-7498-15E2-F818-C679BFFC2D97}"/>
              </a:ext>
            </a:extLst>
          </p:cNvPr>
          <p:cNvSpPr>
            <a:spLocks noGrp="1"/>
          </p:cNvSpPr>
          <p:nvPr>
            <p:ph type="title"/>
          </p:nvPr>
        </p:nvSpPr>
        <p:spPr/>
        <p:txBody>
          <a:bodyPr>
            <a:noAutofit/>
          </a:bodyPr>
          <a:lstStyle/>
          <a:p>
            <a:r>
              <a:rPr lang="en-US" sz="2800" dirty="0"/>
              <a:t>Brain Metastases and SCLC</a:t>
            </a:r>
          </a:p>
        </p:txBody>
      </p:sp>
      <p:sp>
        <p:nvSpPr>
          <p:cNvPr id="3" name="Content Placeholder 2">
            <a:extLst>
              <a:ext uri="{FF2B5EF4-FFF2-40B4-BE49-F238E27FC236}">
                <a16:creationId xmlns:a16="http://schemas.microsoft.com/office/drawing/2014/main" id="{D57D3D65-4929-E0FD-75CD-25B8EDD61CC5}"/>
              </a:ext>
            </a:extLst>
          </p:cNvPr>
          <p:cNvSpPr>
            <a:spLocks noGrp="1"/>
          </p:cNvSpPr>
          <p:nvPr>
            <p:ph sz="half" idx="1"/>
          </p:nvPr>
        </p:nvSpPr>
        <p:spPr>
          <a:xfrm>
            <a:off x="166236" y="1231283"/>
            <a:ext cx="5634567" cy="4760913"/>
          </a:xfrm>
        </p:spPr>
        <p:txBody>
          <a:bodyPr/>
          <a:lstStyle/>
          <a:p>
            <a:pPr>
              <a:spcBef>
                <a:spcPts val="800"/>
              </a:spcBef>
              <a:spcAft>
                <a:spcPts val="0"/>
              </a:spcAft>
            </a:pPr>
            <a:r>
              <a:rPr lang="en-US" sz="2200" b="0" dirty="0">
                <a:solidFill>
                  <a:schemeClr val="tx2"/>
                </a:solidFill>
              </a:rPr>
              <a:t>&gt;10% of patients have BM at initial diagnosis</a:t>
            </a:r>
          </a:p>
          <a:p>
            <a:pPr>
              <a:spcBef>
                <a:spcPts val="800"/>
              </a:spcBef>
              <a:spcAft>
                <a:spcPts val="0"/>
              </a:spcAft>
            </a:pPr>
            <a:r>
              <a:rPr lang="en-US" sz="2200" u="sng" dirty="0">
                <a:solidFill>
                  <a:schemeClr val="tx2"/>
                </a:solidFill>
              </a:rPr>
              <a:t>&gt;50% will develop BM within 2 years</a:t>
            </a:r>
          </a:p>
          <a:p>
            <a:pPr marL="98425" indent="0">
              <a:spcBef>
                <a:spcPts val="800"/>
              </a:spcBef>
              <a:spcAft>
                <a:spcPts val="0"/>
              </a:spcAft>
              <a:buNone/>
            </a:pPr>
            <a:endParaRPr lang="en-US" sz="2200" b="1" dirty="0">
              <a:solidFill>
                <a:schemeClr val="tx2"/>
              </a:solidFill>
            </a:endParaRPr>
          </a:p>
          <a:p>
            <a:pPr marL="98425" indent="0">
              <a:spcBef>
                <a:spcPts val="800"/>
              </a:spcBef>
              <a:spcAft>
                <a:spcPts val="0"/>
              </a:spcAft>
              <a:buNone/>
            </a:pPr>
            <a:r>
              <a:rPr lang="en-US" sz="2200" b="1" dirty="0">
                <a:solidFill>
                  <a:schemeClr val="tx2"/>
                </a:solidFill>
              </a:rPr>
              <a:t>Clinical presentation</a:t>
            </a:r>
          </a:p>
          <a:p>
            <a:pPr>
              <a:spcBef>
                <a:spcPts val="800"/>
              </a:spcBef>
              <a:spcAft>
                <a:spcPts val="0"/>
              </a:spcAft>
            </a:pPr>
            <a:r>
              <a:rPr lang="en-US" sz="2200" b="0" dirty="0">
                <a:solidFill>
                  <a:schemeClr val="tx2"/>
                </a:solidFill>
              </a:rPr>
              <a:t>Risk factors for BM in SCLC not clear, but BM incidence appears to be higher in younger patients </a:t>
            </a:r>
          </a:p>
          <a:p>
            <a:pPr>
              <a:spcBef>
                <a:spcPts val="800"/>
              </a:spcBef>
              <a:spcAft>
                <a:spcPts val="0"/>
              </a:spcAft>
            </a:pPr>
            <a:r>
              <a:rPr lang="en-US" sz="2200" b="0" dirty="0">
                <a:solidFill>
                  <a:schemeClr val="tx2"/>
                </a:solidFill>
              </a:rPr>
              <a:t>SCLC more likely associated with multiple BM as opposed to single BM</a:t>
            </a:r>
          </a:p>
          <a:p>
            <a:pPr>
              <a:spcBef>
                <a:spcPts val="800"/>
              </a:spcBef>
              <a:spcAft>
                <a:spcPts val="0"/>
              </a:spcAft>
            </a:pPr>
            <a:r>
              <a:rPr lang="en-US" sz="2200" b="0" dirty="0">
                <a:solidFill>
                  <a:schemeClr val="tx2"/>
                </a:solidFill>
              </a:rPr>
              <a:t>Parenchymal and leptomeningeal metastases</a:t>
            </a:r>
          </a:p>
          <a:p>
            <a:pPr marL="98425" indent="0">
              <a:spcBef>
                <a:spcPts val="800"/>
              </a:spcBef>
              <a:spcAft>
                <a:spcPts val="0"/>
              </a:spcAft>
              <a:buNone/>
            </a:pPr>
            <a:r>
              <a:rPr lang="en-US" sz="2200" dirty="0">
                <a:solidFill>
                  <a:schemeClr val="tx2"/>
                </a:solidFill>
              </a:rPr>
              <a:t>	</a:t>
            </a:r>
          </a:p>
        </p:txBody>
      </p:sp>
      <p:sp>
        <p:nvSpPr>
          <p:cNvPr id="5" name="Content Placeholder 4">
            <a:extLst>
              <a:ext uri="{FF2B5EF4-FFF2-40B4-BE49-F238E27FC236}">
                <a16:creationId xmlns:a16="http://schemas.microsoft.com/office/drawing/2014/main" id="{9AF214F3-7FEA-8DF3-9967-B29E210D9AE4}"/>
              </a:ext>
            </a:extLst>
          </p:cNvPr>
          <p:cNvSpPr>
            <a:spLocks noGrp="1"/>
          </p:cNvSpPr>
          <p:nvPr>
            <p:ph sz="half" idx="2"/>
          </p:nvPr>
        </p:nvSpPr>
        <p:spPr>
          <a:xfrm>
            <a:off x="6391198" y="1231283"/>
            <a:ext cx="5636684" cy="4760913"/>
          </a:xfrm>
        </p:spPr>
        <p:txBody>
          <a:bodyPr/>
          <a:lstStyle/>
          <a:p>
            <a:pPr marL="98425" indent="0">
              <a:buNone/>
            </a:pPr>
            <a:r>
              <a:rPr lang="en-US" sz="2200" b="1" dirty="0">
                <a:solidFill>
                  <a:schemeClr val="tx2"/>
                </a:solidFill>
              </a:rPr>
              <a:t>Management/treatment</a:t>
            </a:r>
          </a:p>
          <a:p>
            <a:pPr marL="98425" indent="0">
              <a:buNone/>
            </a:pPr>
            <a:endParaRPr lang="en-US" sz="2200" dirty="0">
              <a:solidFill>
                <a:schemeClr val="tx2"/>
              </a:solidFill>
            </a:endParaRPr>
          </a:p>
          <a:p>
            <a:pPr marL="98425" indent="0">
              <a:buNone/>
            </a:pPr>
            <a:endParaRPr lang="en-US" sz="2200" b="1" dirty="0">
              <a:solidFill>
                <a:schemeClr val="tx2"/>
              </a:solidFill>
            </a:endParaRPr>
          </a:p>
          <a:p>
            <a:pPr marL="98425" indent="0">
              <a:buNone/>
            </a:pPr>
            <a:endParaRPr lang="en-US" sz="2200" dirty="0">
              <a:solidFill>
                <a:schemeClr val="tx2"/>
              </a:solidFill>
            </a:endParaRPr>
          </a:p>
          <a:p>
            <a:pPr marL="98425" indent="0">
              <a:spcBef>
                <a:spcPts val="800"/>
              </a:spcBef>
              <a:spcAft>
                <a:spcPts val="0"/>
              </a:spcAft>
              <a:buNone/>
            </a:pPr>
            <a:endParaRPr lang="en-US" sz="2200" b="1" dirty="0">
              <a:solidFill>
                <a:schemeClr val="tx2"/>
              </a:solidFill>
            </a:endParaRPr>
          </a:p>
          <a:p>
            <a:pPr marL="98425" indent="0">
              <a:spcBef>
                <a:spcPts val="800"/>
              </a:spcBef>
              <a:spcAft>
                <a:spcPts val="0"/>
              </a:spcAft>
              <a:buNone/>
            </a:pPr>
            <a:endParaRPr lang="en-US" sz="2200" dirty="0">
              <a:solidFill>
                <a:schemeClr val="tx2"/>
              </a:solidFill>
            </a:endParaRPr>
          </a:p>
          <a:p>
            <a:pPr marL="98425" indent="0">
              <a:spcBef>
                <a:spcPts val="800"/>
              </a:spcBef>
              <a:spcAft>
                <a:spcPts val="0"/>
              </a:spcAft>
              <a:buNone/>
            </a:pPr>
            <a:endParaRPr lang="en-US" sz="2200" b="1" dirty="0">
              <a:solidFill>
                <a:schemeClr val="tx2"/>
              </a:solidFill>
            </a:endParaRPr>
          </a:p>
          <a:p>
            <a:pPr marL="98425" indent="0">
              <a:spcBef>
                <a:spcPts val="800"/>
              </a:spcBef>
              <a:spcAft>
                <a:spcPts val="0"/>
              </a:spcAft>
              <a:buNone/>
            </a:pPr>
            <a:endParaRPr lang="en-US" sz="2200" dirty="0">
              <a:solidFill>
                <a:schemeClr val="tx2"/>
              </a:solidFill>
            </a:endParaRPr>
          </a:p>
          <a:p>
            <a:pPr marL="98425" indent="0">
              <a:spcBef>
                <a:spcPts val="800"/>
              </a:spcBef>
              <a:spcAft>
                <a:spcPts val="0"/>
              </a:spcAft>
              <a:buNone/>
            </a:pPr>
            <a:r>
              <a:rPr lang="en-US" sz="2200" b="1" dirty="0">
                <a:solidFill>
                  <a:schemeClr val="tx2"/>
                </a:solidFill>
              </a:rPr>
              <a:t>PCI in ES-SCLC</a:t>
            </a:r>
          </a:p>
          <a:p>
            <a:pPr>
              <a:spcBef>
                <a:spcPts val="800"/>
              </a:spcBef>
              <a:spcAft>
                <a:spcPts val="0"/>
              </a:spcAft>
            </a:pPr>
            <a:r>
              <a:rPr lang="en-US" sz="2200" dirty="0">
                <a:solidFill>
                  <a:schemeClr val="tx2"/>
                </a:solidFill>
              </a:rPr>
              <a:t>	</a:t>
            </a:r>
            <a:r>
              <a:rPr lang="en-US" sz="2200" b="0" dirty="0">
                <a:solidFill>
                  <a:schemeClr val="tx2"/>
                </a:solidFill>
              </a:rPr>
              <a:t>No confirmation of absence of brain metastases</a:t>
            </a:r>
          </a:p>
        </p:txBody>
      </p:sp>
      <p:sp>
        <p:nvSpPr>
          <p:cNvPr id="4" name="CuadroTexto 5">
            <a:extLst>
              <a:ext uri="{FF2B5EF4-FFF2-40B4-BE49-F238E27FC236}">
                <a16:creationId xmlns:a16="http://schemas.microsoft.com/office/drawing/2014/main" id="{1E9D0620-F61A-01ED-45B3-BE126B2FD8C2}"/>
              </a:ext>
            </a:extLst>
          </p:cNvPr>
          <p:cNvSpPr txBox="1"/>
          <p:nvPr/>
        </p:nvSpPr>
        <p:spPr>
          <a:xfrm>
            <a:off x="155234" y="6477098"/>
            <a:ext cx="11116019" cy="307777"/>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Lukas RV et al. </a:t>
            </a:r>
            <a:r>
              <a:rPr kumimoji="0" lang="es-ES_tradnl" sz="1400" b="0" i="1" u="none" strike="noStrike" kern="1200" cap="none" spc="0" normalizeH="0" baseline="0" noProof="0" dirty="0" err="1">
                <a:ln>
                  <a:noFill/>
                </a:ln>
                <a:solidFill>
                  <a:srgbClr val="000000"/>
                </a:solidFill>
                <a:effectLst/>
                <a:uLnTx/>
                <a:uFillTx/>
                <a:latin typeface="Calibri" panose="020F0502020204030204"/>
                <a:ea typeface="+mn-ea"/>
                <a:cs typeface="+mn-cs"/>
              </a:rPr>
              <a:t>Oncotarget</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2017;8(41):71223-33; Zeng H et al. </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Front Oncol </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2022;12:889161; </a:t>
            </a:r>
            <a:r>
              <a:rPr kumimoji="0" lang="es-ES_tradnl" sz="1400" b="0" i="0" u="none" strike="noStrike" kern="1200" cap="none" spc="0" normalizeH="0" baseline="0" noProof="0" dirty="0" err="1">
                <a:ln>
                  <a:noFill/>
                </a:ln>
                <a:solidFill>
                  <a:srgbClr val="000000"/>
                </a:solidFill>
                <a:effectLst/>
                <a:uLnTx/>
                <a:uFillTx/>
                <a:latin typeface="Calibri" panose="020F0502020204030204"/>
                <a:ea typeface="+mn-ea"/>
                <a:cs typeface="+mn-cs"/>
              </a:rPr>
              <a:t>UpToDate</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 2025. </a:t>
            </a:r>
            <a:r>
              <a:rPr kumimoji="0" lang="es-ES_tradnl" sz="1400" b="0" i="0" u="none" strike="noStrike" kern="1200" cap="none" spc="0" normalizeH="0" baseline="0" noProof="0" dirty="0" err="1">
                <a:ln>
                  <a:noFill/>
                </a:ln>
                <a:solidFill>
                  <a:srgbClr val="000000"/>
                </a:solidFill>
                <a:effectLst/>
                <a:uLnTx/>
                <a:uFillTx/>
                <a:latin typeface="Calibri" panose="020F0502020204030204"/>
                <a:ea typeface="+mn-ea"/>
                <a:cs typeface="+mn-cs"/>
              </a:rPr>
              <a:t>Slotman</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 B et al. </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NEJM </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2007;357:664-72.</a:t>
            </a:r>
            <a:endPar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17E7AD2-F858-726B-6A81-33D6A1CE98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6828" t="7165" r="7377" b="7525"/>
          <a:stretch/>
        </p:blipFill>
        <p:spPr>
          <a:xfrm>
            <a:off x="6711884" y="1710018"/>
            <a:ext cx="4666268" cy="3355942"/>
          </a:xfrm>
          <a:prstGeom prst="rect">
            <a:avLst/>
          </a:prstGeom>
        </p:spPr>
      </p:pic>
      <p:sp>
        <p:nvSpPr>
          <p:cNvPr id="7" name="Rectangle 6">
            <a:extLst>
              <a:ext uri="{FF2B5EF4-FFF2-40B4-BE49-F238E27FC236}">
                <a16:creationId xmlns:a16="http://schemas.microsoft.com/office/drawing/2014/main" id="{83ECF649-134C-E4BC-3584-5DEBA60476E5}"/>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0494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E7CD6-63BA-DCDC-2228-14E8DF198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3B558-34F2-4B3E-0812-FA9751C5DCF2}"/>
              </a:ext>
            </a:extLst>
          </p:cNvPr>
          <p:cNvSpPr>
            <a:spLocks noGrp="1"/>
          </p:cNvSpPr>
          <p:nvPr>
            <p:ph type="title"/>
          </p:nvPr>
        </p:nvSpPr>
        <p:spPr/>
        <p:txBody>
          <a:bodyPr>
            <a:noAutofit/>
          </a:bodyPr>
          <a:lstStyle/>
          <a:p>
            <a:r>
              <a:rPr lang="en-US" sz="2800" dirty="0"/>
              <a:t>Brain Metastases and SCLC</a:t>
            </a:r>
          </a:p>
        </p:txBody>
      </p:sp>
      <p:sp>
        <p:nvSpPr>
          <p:cNvPr id="3" name="Content Placeholder 2">
            <a:extLst>
              <a:ext uri="{FF2B5EF4-FFF2-40B4-BE49-F238E27FC236}">
                <a16:creationId xmlns:a16="http://schemas.microsoft.com/office/drawing/2014/main" id="{BC8C5741-35B2-A4A6-062D-62B002772433}"/>
              </a:ext>
            </a:extLst>
          </p:cNvPr>
          <p:cNvSpPr>
            <a:spLocks noGrp="1"/>
          </p:cNvSpPr>
          <p:nvPr>
            <p:ph sz="half" idx="1"/>
          </p:nvPr>
        </p:nvSpPr>
        <p:spPr>
          <a:xfrm>
            <a:off x="166236" y="1231283"/>
            <a:ext cx="5634567" cy="4760913"/>
          </a:xfrm>
        </p:spPr>
        <p:txBody>
          <a:bodyPr/>
          <a:lstStyle/>
          <a:p>
            <a:pPr>
              <a:spcBef>
                <a:spcPts val="800"/>
              </a:spcBef>
              <a:spcAft>
                <a:spcPts val="0"/>
              </a:spcAft>
            </a:pPr>
            <a:r>
              <a:rPr lang="en-US" sz="2200" b="0" dirty="0">
                <a:solidFill>
                  <a:schemeClr val="tx2"/>
                </a:solidFill>
              </a:rPr>
              <a:t>&gt;10% of patients have BM at initial diagnosis</a:t>
            </a:r>
          </a:p>
          <a:p>
            <a:pPr>
              <a:spcBef>
                <a:spcPts val="800"/>
              </a:spcBef>
              <a:spcAft>
                <a:spcPts val="0"/>
              </a:spcAft>
            </a:pPr>
            <a:r>
              <a:rPr lang="en-US" sz="2200" u="sng" dirty="0">
                <a:solidFill>
                  <a:schemeClr val="tx2"/>
                </a:solidFill>
              </a:rPr>
              <a:t>&gt;50% will develop BM within 2 years</a:t>
            </a:r>
          </a:p>
          <a:p>
            <a:pPr marL="98425" indent="0">
              <a:spcBef>
                <a:spcPts val="800"/>
              </a:spcBef>
              <a:spcAft>
                <a:spcPts val="0"/>
              </a:spcAft>
              <a:buNone/>
            </a:pPr>
            <a:endParaRPr lang="en-US" sz="2200" b="1" dirty="0">
              <a:solidFill>
                <a:schemeClr val="tx2"/>
              </a:solidFill>
            </a:endParaRPr>
          </a:p>
          <a:p>
            <a:pPr marL="98425" indent="0">
              <a:spcBef>
                <a:spcPts val="800"/>
              </a:spcBef>
              <a:spcAft>
                <a:spcPts val="0"/>
              </a:spcAft>
              <a:buNone/>
            </a:pPr>
            <a:r>
              <a:rPr lang="en-US" sz="2200" b="1" dirty="0">
                <a:solidFill>
                  <a:schemeClr val="tx2"/>
                </a:solidFill>
              </a:rPr>
              <a:t>Clinical presentation</a:t>
            </a:r>
          </a:p>
          <a:p>
            <a:pPr>
              <a:spcBef>
                <a:spcPts val="800"/>
              </a:spcBef>
              <a:spcAft>
                <a:spcPts val="0"/>
              </a:spcAft>
            </a:pPr>
            <a:r>
              <a:rPr lang="en-US" sz="2200" b="0" dirty="0">
                <a:solidFill>
                  <a:schemeClr val="tx2"/>
                </a:solidFill>
              </a:rPr>
              <a:t>Risk factors for BM in SCLC not clear, but BM incidence appears to be higher in younger patients </a:t>
            </a:r>
          </a:p>
          <a:p>
            <a:pPr>
              <a:spcBef>
                <a:spcPts val="800"/>
              </a:spcBef>
              <a:spcAft>
                <a:spcPts val="0"/>
              </a:spcAft>
            </a:pPr>
            <a:r>
              <a:rPr lang="en-US" sz="2200" b="0" dirty="0">
                <a:solidFill>
                  <a:schemeClr val="tx2"/>
                </a:solidFill>
              </a:rPr>
              <a:t>SCLC more likely associated with multiple BM as opposed to single BM</a:t>
            </a:r>
          </a:p>
          <a:p>
            <a:pPr>
              <a:spcBef>
                <a:spcPts val="800"/>
              </a:spcBef>
              <a:spcAft>
                <a:spcPts val="0"/>
              </a:spcAft>
            </a:pPr>
            <a:r>
              <a:rPr lang="en-US" sz="2200" b="0" dirty="0">
                <a:solidFill>
                  <a:schemeClr val="tx2"/>
                </a:solidFill>
              </a:rPr>
              <a:t>Parenchymal and leptomeningeal metastases</a:t>
            </a:r>
          </a:p>
          <a:p>
            <a:pPr marL="98425" indent="0">
              <a:spcBef>
                <a:spcPts val="800"/>
              </a:spcBef>
              <a:spcAft>
                <a:spcPts val="0"/>
              </a:spcAft>
              <a:buNone/>
            </a:pPr>
            <a:r>
              <a:rPr lang="en-US" sz="2200" dirty="0">
                <a:solidFill>
                  <a:schemeClr val="tx2"/>
                </a:solidFill>
              </a:rPr>
              <a:t>	</a:t>
            </a:r>
          </a:p>
        </p:txBody>
      </p:sp>
      <p:sp>
        <p:nvSpPr>
          <p:cNvPr id="5" name="Content Placeholder 4">
            <a:extLst>
              <a:ext uri="{FF2B5EF4-FFF2-40B4-BE49-F238E27FC236}">
                <a16:creationId xmlns:a16="http://schemas.microsoft.com/office/drawing/2014/main" id="{AA4A1101-1B4B-7032-9A6A-6B8EFEC2D340}"/>
              </a:ext>
            </a:extLst>
          </p:cNvPr>
          <p:cNvSpPr>
            <a:spLocks noGrp="1"/>
          </p:cNvSpPr>
          <p:nvPr>
            <p:ph sz="half" idx="2"/>
          </p:nvPr>
        </p:nvSpPr>
        <p:spPr>
          <a:xfrm>
            <a:off x="6391198" y="1231283"/>
            <a:ext cx="5636684" cy="4760913"/>
          </a:xfrm>
        </p:spPr>
        <p:txBody>
          <a:bodyPr/>
          <a:lstStyle/>
          <a:p>
            <a:pPr marL="98425" indent="0">
              <a:buNone/>
            </a:pPr>
            <a:r>
              <a:rPr lang="en-US" sz="2200" b="1" dirty="0">
                <a:solidFill>
                  <a:schemeClr val="tx2"/>
                </a:solidFill>
              </a:rPr>
              <a:t>Management/treatment</a:t>
            </a:r>
            <a:endParaRPr lang="en-US" sz="2200" b="0" dirty="0">
              <a:solidFill>
                <a:schemeClr val="tx2"/>
              </a:solidFill>
            </a:endParaRPr>
          </a:p>
          <a:p>
            <a:r>
              <a:rPr lang="en-US" sz="2200" b="0" dirty="0">
                <a:solidFill>
                  <a:schemeClr val="tx2"/>
                </a:solidFill>
              </a:rPr>
              <a:t>MAVERICK (SWOG-1827) PCI vs MRI surveillance</a:t>
            </a:r>
          </a:p>
          <a:p>
            <a:r>
              <a:rPr lang="en-US" sz="2200" b="0" dirty="0">
                <a:solidFill>
                  <a:schemeClr val="tx2"/>
                </a:solidFill>
              </a:rPr>
              <a:t>No systemic therapy with clear CNS disease control benefit</a:t>
            </a:r>
          </a:p>
          <a:p>
            <a:r>
              <a:rPr lang="en-US" sz="2200" b="0" dirty="0">
                <a:solidFill>
                  <a:schemeClr val="tx2"/>
                </a:solidFill>
              </a:rPr>
              <a:t>Radiation approaches</a:t>
            </a:r>
          </a:p>
          <a:p>
            <a:pPr lvl="1"/>
            <a:r>
              <a:rPr lang="en-US" sz="1800" b="0" dirty="0">
                <a:solidFill>
                  <a:schemeClr val="tx2"/>
                </a:solidFill>
              </a:rPr>
              <a:t>WBRT +/- hippocampal sparing</a:t>
            </a:r>
          </a:p>
          <a:p>
            <a:pPr lvl="1"/>
            <a:r>
              <a:rPr lang="en-US" sz="1800" b="0" dirty="0">
                <a:solidFill>
                  <a:schemeClr val="tx2"/>
                </a:solidFill>
              </a:rPr>
              <a:t>Practice shifting toward SRS when possible</a:t>
            </a:r>
          </a:p>
          <a:p>
            <a:endParaRPr lang="en-US" sz="2200" b="1" dirty="0">
              <a:solidFill>
                <a:schemeClr val="tx2"/>
              </a:solidFill>
            </a:endParaRPr>
          </a:p>
          <a:p>
            <a:pPr marL="98425" indent="0">
              <a:buNone/>
            </a:pPr>
            <a:endParaRPr lang="en-US" sz="2200" dirty="0">
              <a:solidFill>
                <a:schemeClr val="tx2"/>
              </a:solidFill>
            </a:endParaRPr>
          </a:p>
          <a:p>
            <a:pPr marL="98425" indent="0">
              <a:buNone/>
            </a:pPr>
            <a:endParaRPr lang="en-US" sz="2200" b="1" dirty="0">
              <a:solidFill>
                <a:schemeClr val="tx2"/>
              </a:solidFill>
            </a:endParaRPr>
          </a:p>
        </p:txBody>
      </p:sp>
      <p:sp>
        <p:nvSpPr>
          <p:cNvPr id="4" name="CuadroTexto 5">
            <a:extLst>
              <a:ext uri="{FF2B5EF4-FFF2-40B4-BE49-F238E27FC236}">
                <a16:creationId xmlns:a16="http://schemas.microsoft.com/office/drawing/2014/main" id="{E4E29491-97E7-8667-BEFF-7147843BEBCE}"/>
              </a:ext>
            </a:extLst>
          </p:cNvPr>
          <p:cNvSpPr txBox="1"/>
          <p:nvPr/>
        </p:nvSpPr>
        <p:spPr>
          <a:xfrm>
            <a:off x="155234" y="6477098"/>
            <a:ext cx="11116019" cy="307777"/>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Lukas RV et al. </a:t>
            </a:r>
            <a:r>
              <a:rPr kumimoji="0" lang="es-ES_tradnl" sz="1400" b="0" i="1" u="none" strike="noStrike" kern="1200" cap="none" spc="0" normalizeH="0" baseline="0" noProof="0" dirty="0" err="1">
                <a:ln>
                  <a:noFill/>
                </a:ln>
                <a:solidFill>
                  <a:srgbClr val="000000"/>
                </a:solidFill>
                <a:effectLst/>
                <a:uLnTx/>
                <a:uFillTx/>
                <a:latin typeface="Calibri" panose="020F0502020204030204"/>
                <a:ea typeface="+mn-ea"/>
                <a:cs typeface="+mn-cs"/>
              </a:rPr>
              <a:t>Oncotarget</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2017;8(41):71223-33; Zeng H et al. </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Front Oncol </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2022;12:889161; </a:t>
            </a:r>
            <a:r>
              <a:rPr kumimoji="0" lang="es-ES_tradnl" sz="1400" b="0" i="0" u="none" strike="noStrike" kern="1200" cap="none" spc="0" normalizeH="0" baseline="0" noProof="0" dirty="0" err="1">
                <a:ln>
                  <a:noFill/>
                </a:ln>
                <a:solidFill>
                  <a:srgbClr val="000000"/>
                </a:solidFill>
                <a:effectLst/>
                <a:uLnTx/>
                <a:uFillTx/>
                <a:latin typeface="Calibri" panose="020F0502020204030204"/>
                <a:ea typeface="+mn-ea"/>
                <a:cs typeface="+mn-cs"/>
              </a:rPr>
              <a:t>UpToDate</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 2025. </a:t>
            </a:r>
            <a:r>
              <a:rPr kumimoji="0" lang="es-ES_tradnl" sz="1400" b="0" i="0" u="none" strike="noStrike" kern="1200" cap="none" spc="0" normalizeH="0" baseline="0" noProof="0" dirty="0" err="1">
                <a:ln>
                  <a:noFill/>
                </a:ln>
                <a:solidFill>
                  <a:srgbClr val="000000"/>
                </a:solidFill>
                <a:effectLst/>
                <a:uLnTx/>
                <a:uFillTx/>
                <a:latin typeface="Calibri" panose="020F0502020204030204"/>
                <a:ea typeface="+mn-ea"/>
                <a:cs typeface="+mn-cs"/>
              </a:rPr>
              <a:t>Slotman</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 B et al. </a:t>
            </a:r>
            <a:r>
              <a:rPr kumimoji="0" lang="es-ES_tradnl" sz="1400" b="0" i="1" u="none" strike="noStrike" kern="1200" cap="none" spc="0" normalizeH="0" baseline="0" noProof="0" dirty="0">
                <a:ln>
                  <a:noFill/>
                </a:ln>
                <a:solidFill>
                  <a:srgbClr val="000000"/>
                </a:solidFill>
                <a:effectLst/>
                <a:uLnTx/>
                <a:uFillTx/>
                <a:latin typeface="Calibri" panose="020F0502020204030204"/>
                <a:ea typeface="+mn-ea"/>
                <a:cs typeface="+mn-cs"/>
              </a:rPr>
              <a:t>NEJM</a:t>
            </a:r>
            <a:r>
              <a:rPr kumimoji="0" lang="es-ES_tradnl" sz="1400" b="0" i="0" u="none" strike="noStrike" kern="1200" cap="none" spc="0" normalizeH="0" baseline="0" noProof="0" dirty="0">
                <a:ln>
                  <a:noFill/>
                </a:ln>
                <a:solidFill>
                  <a:srgbClr val="000000"/>
                </a:solidFill>
                <a:effectLst/>
                <a:uLnTx/>
                <a:uFillTx/>
                <a:latin typeface="Calibri" panose="020F0502020204030204"/>
                <a:ea typeface="+mn-ea"/>
                <a:cs typeface="+mn-cs"/>
              </a:rPr>
              <a:t> 2007;357:664-72.</a:t>
            </a:r>
            <a:endParaRPr kumimoji="0" 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12EECA7-6B89-304D-E24F-E21F998F8396}"/>
              </a:ext>
            </a:extLst>
          </p:cNvPr>
          <p:cNvSpPr/>
          <p:nvPr/>
        </p:nvSpPr>
        <p:spPr bwMode="auto">
          <a:xfrm>
            <a:off x="11271253" y="6092328"/>
            <a:ext cx="814251" cy="661012"/>
          </a:xfrm>
          <a:prstGeom prst="rect">
            <a:avLst/>
          </a:prstGeom>
          <a:solidFill>
            <a:srgbClr val="E3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95353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4687769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GB_standard_template_022021" id="{D73F0B1C-26EB-3F44-8AE0-474B42F0F61E}" vid="{68716181-CC01-2345-AB9B-FFE4016E16B6}"/>
    </a:ext>
  </a:ext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9EB87DA3-2A85-49FC-BF6B-5F6F7FE99510}"/>
</file>

<file path=customXml/itemProps2.xml><?xml version="1.0" encoding="utf-8"?>
<ds:datastoreItem xmlns:ds="http://schemas.openxmlformats.org/officeDocument/2006/customXml" ds:itemID="{0DE149EF-C553-499C-B1BF-FCED9C3B47F0}"/>
</file>

<file path=customXml/itemProps3.xml><?xml version="1.0" encoding="utf-8"?>
<ds:datastoreItem xmlns:ds="http://schemas.openxmlformats.org/officeDocument/2006/customXml" ds:itemID="{A8F1EB1F-604C-4E02-B8D6-113CD8DB48FC}"/>
</file>

<file path=docProps/app.xml><?xml version="1.0" encoding="utf-8"?>
<Properties xmlns="http://schemas.openxmlformats.org/officeDocument/2006/extended-properties" xmlns:vt="http://schemas.openxmlformats.org/officeDocument/2006/docPropsVTypes">
  <Template/>
  <TotalTime>85332</TotalTime>
  <Words>8941</Words>
  <Application>Microsoft Macintosh PowerPoint</Application>
  <PresentationFormat>Widescreen</PresentationFormat>
  <Paragraphs>1150</Paragraphs>
  <Slides>106</Slides>
  <Notes>44</Notes>
  <HiddenSlides>1</HiddenSlides>
  <MMClips>0</MMClips>
  <ScaleCrop>false</ScaleCrop>
  <HeadingPairs>
    <vt:vector size="8" baseType="variant">
      <vt:variant>
        <vt:lpstr>Fonts Used</vt:lpstr>
      </vt:variant>
      <vt:variant>
        <vt:i4>16</vt:i4>
      </vt:variant>
      <vt:variant>
        <vt:lpstr>Theme</vt:lpstr>
      </vt:variant>
      <vt:variant>
        <vt:i4>6</vt:i4>
      </vt:variant>
      <vt:variant>
        <vt:lpstr>Embedded OLE Servers</vt:lpstr>
      </vt:variant>
      <vt:variant>
        <vt:i4>1</vt:i4>
      </vt:variant>
      <vt:variant>
        <vt:lpstr>Slide Titles</vt:lpstr>
      </vt:variant>
      <vt:variant>
        <vt:i4>106</vt:i4>
      </vt:variant>
    </vt:vector>
  </HeadingPairs>
  <TitlesOfParts>
    <vt:vector size="129" baseType="lpstr">
      <vt:lpstr>MS PGothic</vt:lpstr>
      <vt:lpstr>Aptos</vt:lpstr>
      <vt:lpstr>Aptos Display</vt:lpstr>
      <vt:lpstr>Arial</vt:lpstr>
      <vt:lpstr>Arial Narrow</vt:lpstr>
      <vt:lpstr>Calibri</vt:lpstr>
      <vt:lpstr>Courier New</vt:lpstr>
      <vt:lpstr>ElsevierSans</vt:lpstr>
      <vt:lpstr>Georgia</vt:lpstr>
      <vt:lpstr>inherit</vt:lpstr>
      <vt:lpstr>Karla</vt:lpstr>
      <vt:lpstr>Roboto Cn</vt:lpstr>
      <vt:lpstr>Symbol</vt:lpstr>
      <vt:lpstr>System Font Regular</vt:lpstr>
      <vt:lpstr>Times New Roman</vt:lpstr>
      <vt:lpstr>Wingdings</vt:lpstr>
      <vt:lpstr>1_Default Design</vt:lpstr>
      <vt:lpstr>Custom Design</vt:lpstr>
      <vt:lpstr>Office Theme</vt:lpstr>
      <vt:lpstr>1_Office Theme</vt:lpstr>
      <vt:lpstr>MGB_standard_template_082020</vt:lpstr>
      <vt:lpstr>4_Default Design</vt:lpstr>
      <vt:lpstr>think-cell Slide</vt:lpstr>
      <vt:lpstr>Bispecific T-Cell Engagers for Small Cell Lung Cancer</vt:lpstr>
      <vt:lpstr>Faculty</vt:lpstr>
      <vt:lpstr>Dr Chiang — Disclosures</vt:lpstr>
      <vt:lpstr>Ms Krueger — Disclosures</vt:lpstr>
      <vt:lpstr>Ms Sandy — Disclosures</vt:lpstr>
      <vt:lpstr>Dr Schenk — Disclosures</vt:lpstr>
      <vt:lpstr>Commercial Support</vt:lpstr>
      <vt:lpstr>PowerPoint Presentation</vt:lpstr>
      <vt:lpstr>Agenda</vt:lpstr>
      <vt:lpstr>Agenda</vt:lpstr>
      <vt:lpstr>Mechanism of Action of Bispecific Antibodies: T-Cell Engagers</vt:lpstr>
      <vt:lpstr>Examples of Bispecific Antibodies with FDA-Approved Indications for Hematologic Cancers</vt:lpstr>
      <vt:lpstr>Examples of Bispecific Antibodies with FDA-Approved Indications for Solid Tumors</vt:lpstr>
      <vt:lpstr>Patient Education: Cytokine Release Syndrome (CRS)</vt:lpstr>
      <vt:lpstr>Agenda</vt:lpstr>
      <vt:lpstr>Small Cell Lung Cancer: Advances in a Changing Landscape</vt:lpstr>
      <vt:lpstr>SCLC: Incidence and Risk Factors </vt:lpstr>
      <vt:lpstr>SCLC: Morphology</vt:lpstr>
      <vt:lpstr>SCLC: Staging and Prognosis</vt:lpstr>
      <vt:lpstr>The Current Era of Immunotherapy (IO)</vt:lpstr>
      <vt:lpstr>ADRIATIC study design</vt:lpstr>
      <vt:lpstr>Overall survival (dual primary endpoint)</vt:lpstr>
      <vt:lpstr>Conclusions</vt:lpstr>
      <vt:lpstr>Extensive Stage SCLC  </vt:lpstr>
      <vt:lpstr>IMpower133: Atezolizumab/Carboplatin/Etoposide </vt:lpstr>
      <vt:lpstr>CASPIAN: Durvalumab/Platinum/Etoposide</vt:lpstr>
      <vt:lpstr>ES-SCLC Clinical Case  </vt:lpstr>
      <vt:lpstr>Approaches to Improve Long-term Outcomes</vt:lpstr>
      <vt:lpstr>Roundtable Discussion</vt:lpstr>
      <vt:lpstr>Agenda</vt:lpstr>
      <vt:lpstr>Small-Cell Lung Cancer  Case Presentation</vt:lpstr>
      <vt:lpstr>Case Presentation: 63-year-old man </vt:lpstr>
      <vt:lpstr>Case Presentation: 63-year-old man (continued)</vt:lpstr>
      <vt:lpstr>Case Presentation: 63-year-old man (continued)</vt:lpstr>
      <vt:lpstr>Case Presentation: 63-year-old man (continued)</vt:lpstr>
      <vt:lpstr>Patient specific challenges and considerations</vt:lpstr>
      <vt:lpstr>Patient Education- Side effect management</vt:lpstr>
      <vt:lpstr>Roundtable Discussion</vt:lpstr>
      <vt:lpstr>Agenda</vt:lpstr>
      <vt:lpstr>Advances in Treatment of  Relapsed SCLC: Tarlatamab</vt:lpstr>
      <vt:lpstr>Targeting DLL3 expression to improve the immune response in SCLC </vt:lpstr>
      <vt:lpstr>PowerPoint Presentation</vt:lpstr>
      <vt:lpstr>Baseline Characteristics</vt:lpstr>
      <vt:lpstr>Tarlatamab Anti-Tumor Activity</vt:lpstr>
      <vt:lpstr>Tarlatamab: Adverse Events</vt:lpstr>
      <vt:lpstr>Cycle 1 Safety Profile</vt:lpstr>
      <vt:lpstr>A Changing Landscape for Relapsed SCLC </vt:lpstr>
      <vt:lpstr>PowerPoint Presentation</vt:lpstr>
      <vt:lpstr>Lurbinectedin</vt:lpstr>
      <vt:lpstr>Balancing Patient Factors for Treatment</vt:lpstr>
      <vt:lpstr>Clinical Cases </vt:lpstr>
      <vt:lpstr>SCLC: Key Points</vt:lpstr>
      <vt:lpstr>Roundtable Discussion</vt:lpstr>
      <vt:lpstr>Agenda</vt:lpstr>
      <vt:lpstr>Small-Cell Lung Cancer Case Presentation </vt:lpstr>
      <vt:lpstr>Case Presentation: 70-year-old woman</vt:lpstr>
      <vt:lpstr>Case Presentation: 70-year-old woman (continued)</vt:lpstr>
      <vt:lpstr> Case Presentation: 70-year-old woman (continued)  </vt:lpstr>
      <vt:lpstr>Case Presentation: 70-year-old woman (continued)</vt:lpstr>
      <vt:lpstr>Case Presentation: 70-year-old woman (continued)</vt:lpstr>
      <vt:lpstr>Roundtable Discussion</vt:lpstr>
      <vt:lpstr>Agenda</vt:lpstr>
      <vt:lpstr>Future Directions in SCLC Management   Erin Schenk, MD, PhD Assistant Professor, Thoracic Oncology Division of Medical Oncology  Department of Medicine University of Colorado Anschutz Medical Campus </vt:lpstr>
      <vt:lpstr>New and Emerging Targets for SCLC</vt:lpstr>
      <vt:lpstr>DeLLphi-304</vt:lpstr>
      <vt:lpstr>DeLLphi-305</vt:lpstr>
      <vt:lpstr>DeLLphi-306</vt:lpstr>
      <vt:lpstr>DeLLphi-306</vt:lpstr>
      <vt:lpstr>DLL3-CD3 T-Cell Engagers in Development</vt:lpstr>
      <vt:lpstr>Updated Analysis of Overall Efficacy of Obrixtamig (BI 764532)</vt:lpstr>
      <vt:lpstr>Updated Analysis of Efficacy of Obrixtamig: Dose-Limiting Toxicities and Maximum Tolerated Dose</vt:lpstr>
      <vt:lpstr>Phase I/II Trial of MK-6070 (HPN328): Response</vt:lpstr>
      <vt:lpstr>Ifinatamab Deruxtecan (I-DXd) B7-H3 Targeting ADC</vt:lpstr>
      <vt:lpstr>Ifinatamab Deruxtecan (I-DXd) Activity in SCLC 2L+</vt:lpstr>
      <vt:lpstr>The Future for SCLC Is Already Here</vt:lpstr>
      <vt:lpstr>Breakthrough Treatment Barriers to Overcome</vt:lpstr>
      <vt:lpstr>Barriers to Clinical Trial Participation</vt:lpstr>
      <vt:lpstr>Roundtable Discussion</vt:lpstr>
      <vt:lpstr>Agenda</vt:lpstr>
      <vt:lpstr>Small-Cell Lung Cancer  Case Presentation</vt:lpstr>
      <vt:lpstr>Case Presentation: 81-year-old man </vt:lpstr>
      <vt:lpstr>Case Presentation: 81-year-old man (continued)</vt:lpstr>
      <vt:lpstr>PowerPoint Presentation</vt:lpstr>
      <vt:lpstr>What is Tocilizumab?</vt:lpstr>
      <vt:lpstr>Case Presentation: 81-year-old man (continued)</vt:lpstr>
      <vt:lpstr>Case Presentation: 81-year-old man (continued)</vt:lpstr>
      <vt:lpstr>Roundtable Discussion</vt:lpstr>
      <vt:lpstr>Agenda</vt:lpstr>
      <vt:lpstr>Unique Considerations in SCLC Management   Erin Schenk, MD, PhD Assistant Professor, Thoracic Oncology Division of Medical Oncology  Department of Medicine University of Colorado Anschutz Medical Campus </vt:lpstr>
      <vt:lpstr>Overview of Small Cell Lung Cancer</vt:lpstr>
      <vt:lpstr>Paraneoplastic Syndromes</vt:lpstr>
      <vt:lpstr>Patient Case – A Rapid Response</vt:lpstr>
      <vt:lpstr>Superior Vena Cava Syndrome</vt:lpstr>
      <vt:lpstr>Patient Case – Heartbreak, Delayed</vt:lpstr>
      <vt:lpstr>Brain Metastases and SCLC</vt:lpstr>
      <vt:lpstr>Brain Metastases and SCLC</vt:lpstr>
      <vt:lpstr>Brain Metastases and SCLC</vt:lpstr>
      <vt:lpstr>Brain Metastases and SCLC</vt:lpstr>
      <vt:lpstr>Roundtable Discussion</vt:lpstr>
      <vt:lpstr>Agenda</vt:lpstr>
      <vt:lpstr>Small-Cell Lung Cancer Case Presentation </vt:lpstr>
      <vt:lpstr>Case Presentation:  67-year-old woman</vt:lpstr>
      <vt:lpstr>Case presentation: 67-year-old woman (continued)</vt:lpstr>
      <vt:lpstr>Case presentation: 67-year-old woman (continued) </vt:lpstr>
      <vt:lpstr>Case presentation: 67-year-old woman (continued)</vt:lpstr>
      <vt:lpstr>CRS with Tarlatamab</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8098</cp:revision>
  <cp:lastPrinted>2020-10-06T19:03:59Z</cp:lastPrinted>
  <dcterms:created xsi:type="dcterms:W3CDTF">2013-03-19T19:50:02Z</dcterms:created>
  <dcterms:modified xsi:type="dcterms:W3CDTF">2025-04-25T13:38:46Z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