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907" r:id="rId4"/>
    <p:sldMasterId id="2147486117" r:id="rId5"/>
    <p:sldMasterId id="2147486212" r:id="rId6"/>
    <p:sldMasterId id="2147486398" r:id="rId7"/>
    <p:sldMasterId id="2147486588" r:id="rId8"/>
    <p:sldMasterId id="2147486600" r:id="rId9"/>
    <p:sldMasterId id="2147486633" r:id="rId10"/>
  </p:sldMasterIdLst>
  <p:notesMasterIdLst>
    <p:notesMasterId r:id="rId79"/>
  </p:notesMasterIdLst>
  <p:handoutMasterIdLst>
    <p:handoutMasterId r:id="rId80"/>
  </p:handoutMasterIdLst>
  <p:sldIdLst>
    <p:sldId id="2147483643" r:id="rId11"/>
    <p:sldId id="258" r:id="rId12"/>
    <p:sldId id="2147472026" r:id="rId13"/>
    <p:sldId id="2147483646" r:id="rId14"/>
    <p:sldId id="260" r:id="rId15"/>
    <p:sldId id="307" r:id="rId16"/>
    <p:sldId id="2147480704" r:id="rId17"/>
    <p:sldId id="301" r:id="rId18"/>
    <p:sldId id="302" r:id="rId19"/>
    <p:sldId id="303" r:id="rId20"/>
    <p:sldId id="304" r:id="rId21"/>
    <p:sldId id="270" r:id="rId22"/>
    <p:sldId id="309" r:id="rId23"/>
    <p:sldId id="2147475547" r:id="rId24"/>
    <p:sldId id="271" r:id="rId25"/>
    <p:sldId id="274" r:id="rId26"/>
    <p:sldId id="310" r:id="rId27"/>
    <p:sldId id="318" r:id="rId28"/>
    <p:sldId id="323" r:id="rId29"/>
    <p:sldId id="268" r:id="rId30"/>
    <p:sldId id="289" r:id="rId31"/>
    <p:sldId id="269" r:id="rId32"/>
    <p:sldId id="291" r:id="rId33"/>
    <p:sldId id="267" r:id="rId34"/>
    <p:sldId id="286" r:id="rId35"/>
    <p:sldId id="272" r:id="rId36"/>
    <p:sldId id="283" r:id="rId37"/>
    <p:sldId id="273" r:id="rId38"/>
    <p:sldId id="2147483647" r:id="rId39"/>
    <p:sldId id="2147470953" r:id="rId40"/>
    <p:sldId id="299" r:id="rId41"/>
    <p:sldId id="300" r:id="rId42"/>
    <p:sldId id="324" r:id="rId43"/>
    <p:sldId id="311" r:id="rId44"/>
    <p:sldId id="275" r:id="rId45"/>
    <p:sldId id="281" r:id="rId46"/>
    <p:sldId id="276" r:id="rId47"/>
    <p:sldId id="294" r:id="rId48"/>
    <p:sldId id="277" r:id="rId49"/>
    <p:sldId id="639" r:id="rId50"/>
    <p:sldId id="279" r:id="rId51"/>
    <p:sldId id="282" r:id="rId52"/>
    <p:sldId id="642" r:id="rId53"/>
    <p:sldId id="293" r:id="rId54"/>
    <p:sldId id="314" r:id="rId55"/>
    <p:sldId id="315" r:id="rId56"/>
    <p:sldId id="297" r:id="rId57"/>
    <p:sldId id="296" r:id="rId58"/>
    <p:sldId id="317" r:id="rId59"/>
    <p:sldId id="264" r:id="rId60"/>
    <p:sldId id="640" r:id="rId61"/>
    <p:sldId id="262" r:id="rId62"/>
    <p:sldId id="280" r:id="rId63"/>
    <p:sldId id="284" r:id="rId64"/>
    <p:sldId id="285" r:id="rId65"/>
    <p:sldId id="287" r:id="rId66"/>
    <p:sldId id="288" r:id="rId67"/>
    <p:sldId id="290" r:id="rId68"/>
    <p:sldId id="308" r:id="rId69"/>
    <p:sldId id="312" r:id="rId70"/>
    <p:sldId id="298" r:id="rId71"/>
    <p:sldId id="263" r:id="rId72"/>
    <p:sldId id="319" r:id="rId73"/>
    <p:sldId id="295" r:id="rId74"/>
    <p:sldId id="320" r:id="rId75"/>
    <p:sldId id="321" r:id="rId76"/>
    <p:sldId id="292" r:id="rId77"/>
    <p:sldId id="322" r:id="rId78"/>
  </p:sldIdLst>
  <p:sldSz cx="12192000" cy="6858000"/>
  <p:notesSz cx="7772400" cy="10058400"/>
  <p:custDataLst>
    <p:tags r:id="rId81"/>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40FF"/>
    <a:srgbClr val="ED3124"/>
    <a:srgbClr val="FF0032"/>
    <a:srgbClr val="FF9300"/>
    <a:srgbClr val="044883"/>
    <a:srgbClr val="0432FF"/>
    <a:srgbClr val="226F72"/>
    <a:srgbClr val="012457"/>
    <a:srgbClr val="32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66BB0A-4BB3-DFAF-BF87-B2476851FB01}" v="2" dt="2026-04-14T14:56:30.737"/>
    <p1510:client id="{724E6A69-1D1D-1A12-0E9B-2AC355E75EB6}" v="2" dt="2026-04-14T16:03:50.4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66" autoAdjust="0"/>
    <p:restoredTop sz="96301" autoAdjust="0"/>
  </p:normalViewPr>
  <p:slideViewPr>
    <p:cSldViewPr>
      <p:cViewPr varScale="1">
        <p:scale>
          <a:sx n="123" d="100"/>
          <a:sy n="123" d="100"/>
        </p:scale>
        <p:origin x="248" y="184"/>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27" d="100"/>
        <a:sy n="127"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viewProps" Target="viewProp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handoutMaster" Target="handoutMasters/handout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tags" Target="tags/tag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microsoft.com/office/2016/11/relationships/changesInfo" Target="changesInfos/changesInfo1.xml"/><Relationship Id="rId61" Type="http://schemas.openxmlformats.org/officeDocument/2006/relationships/slide" Target="slides/slide51.xml"/><Relationship Id="rId8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y Ruopp" userId="S::wruopp@researchtopractice.com::4e6ea8b6-0fab-4c16-8225-3647adef5b08" providerId="AD" clId="Web-{0766BB0A-4BB3-DFAF-BF87-B2476851FB01}"/>
    <pc:docChg chg="modSld delMainMaster">
      <pc:chgData name="Wendy Ruopp" userId="S::wruopp@researchtopractice.com::4e6ea8b6-0fab-4c16-8225-3647adef5b08" providerId="AD" clId="Web-{0766BB0A-4BB3-DFAF-BF87-B2476851FB01}" dt="2026-04-14T14:56:31.549" v="2"/>
      <pc:docMkLst>
        <pc:docMk/>
      </pc:docMkLst>
      <pc:sldChg chg="modSp">
        <pc:chgData name="Wendy Ruopp" userId="S::wruopp@researchtopractice.com::4e6ea8b6-0fab-4c16-8225-3647adef5b08" providerId="AD" clId="Web-{0766BB0A-4BB3-DFAF-BF87-B2476851FB01}" dt="2026-04-14T14:56:30.737" v="1"/>
        <pc:sldMkLst>
          <pc:docMk/>
          <pc:sldMk cId="259240507" sldId="298"/>
        </pc:sldMkLst>
        <pc:graphicFrameChg chg="modGraphic">
          <ac:chgData name="Wendy Ruopp" userId="S::wruopp@researchtopractice.com::4e6ea8b6-0fab-4c16-8225-3647adef5b08" providerId="AD" clId="Web-{0766BB0A-4BB3-DFAF-BF87-B2476851FB01}" dt="2026-04-14T14:56:30.737" v="1"/>
          <ac:graphicFrameMkLst>
            <pc:docMk/>
            <pc:sldMk cId="259240507" sldId="298"/>
            <ac:graphicFrameMk id="370" creationId="{391187D1-EA1F-DA10-DC4E-7B46DE1DB65C}"/>
          </ac:graphicFrameMkLst>
        </pc:graphicFrameChg>
      </pc:sldChg>
      <pc:sldMasterChg chg="del delSldLayout">
        <pc:chgData name="Wendy Ruopp" userId="S::wruopp@researchtopractice.com::4e6ea8b6-0fab-4c16-8225-3647adef5b08" providerId="AD" clId="Web-{0766BB0A-4BB3-DFAF-BF87-B2476851FB01}" dt="2026-04-14T14:56:31.549" v="2"/>
        <pc:sldMasterMkLst>
          <pc:docMk/>
          <pc:sldMasterMk cId="3012580289" sldId="2147486003"/>
        </pc:sldMasterMkLst>
        <pc:sldLayoutChg chg="del">
          <pc:chgData name="Wendy Ruopp" userId="S::wruopp@researchtopractice.com::4e6ea8b6-0fab-4c16-8225-3647adef5b08" providerId="AD" clId="Web-{0766BB0A-4BB3-DFAF-BF87-B2476851FB01}" dt="2026-04-14T14:56:31.549" v="2"/>
          <pc:sldLayoutMkLst>
            <pc:docMk/>
            <pc:sldMasterMk cId="3012580289" sldId="2147486003"/>
            <pc:sldLayoutMk cId="4193048495" sldId="2147486004"/>
          </pc:sldLayoutMkLst>
        </pc:sldLayoutChg>
        <pc:sldLayoutChg chg="del">
          <pc:chgData name="Wendy Ruopp" userId="S::wruopp@researchtopractice.com::4e6ea8b6-0fab-4c16-8225-3647adef5b08" providerId="AD" clId="Web-{0766BB0A-4BB3-DFAF-BF87-B2476851FB01}" dt="2026-04-14T14:56:31.549" v="2"/>
          <pc:sldLayoutMkLst>
            <pc:docMk/>
            <pc:sldMasterMk cId="3012580289" sldId="2147486003"/>
            <pc:sldLayoutMk cId="3460917484" sldId="2147486005"/>
          </pc:sldLayoutMkLst>
        </pc:sldLayoutChg>
        <pc:sldLayoutChg chg="del">
          <pc:chgData name="Wendy Ruopp" userId="S::wruopp@researchtopractice.com::4e6ea8b6-0fab-4c16-8225-3647adef5b08" providerId="AD" clId="Web-{0766BB0A-4BB3-DFAF-BF87-B2476851FB01}" dt="2026-04-14T14:56:31.549" v="2"/>
          <pc:sldLayoutMkLst>
            <pc:docMk/>
            <pc:sldMasterMk cId="3012580289" sldId="2147486003"/>
            <pc:sldLayoutMk cId="1406735030" sldId="2147486006"/>
          </pc:sldLayoutMkLst>
        </pc:sldLayoutChg>
        <pc:sldLayoutChg chg="del">
          <pc:chgData name="Wendy Ruopp" userId="S::wruopp@researchtopractice.com::4e6ea8b6-0fab-4c16-8225-3647adef5b08" providerId="AD" clId="Web-{0766BB0A-4BB3-DFAF-BF87-B2476851FB01}" dt="2026-04-14T14:56:31.549" v="2"/>
          <pc:sldLayoutMkLst>
            <pc:docMk/>
            <pc:sldMasterMk cId="3012580289" sldId="2147486003"/>
            <pc:sldLayoutMk cId="3987736874" sldId="2147486007"/>
          </pc:sldLayoutMkLst>
        </pc:sldLayoutChg>
        <pc:sldLayoutChg chg="del">
          <pc:chgData name="Wendy Ruopp" userId="S::wruopp@researchtopractice.com::4e6ea8b6-0fab-4c16-8225-3647adef5b08" providerId="AD" clId="Web-{0766BB0A-4BB3-DFAF-BF87-B2476851FB01}" dt="2026-04-14T14:56:31.549" v="2"/>
          <pc:sldLayoutMkLst>
            <pc:docMk/>
            <pc:sldMasterMk cId="3012580289" sldId="2147486003"/>
            <pc:sldLayoutMk cId="4088688794" sldId="2147486008"/>
          </pc:sldLayoutMkLst>
        </pc:sldLayoutChg>
        <pc:sldLayoutChg chg="del">
          <pc:chgData name="Wendy Ruopp" userId="S::wruopp@researchtopractice.com::4e6ea8b6-0fab-4c16-8225-3647adef5b08" providerId="AD" clId="Web-{0766BB0A-4BB3-DFAF-BF87-B2476851FB01}" dt="2026-04-14T14:56:31.549" v="2"/>
          <pc:sldLayoutMkLst>
            <pc:docMk/>
            <pc:sldMasterMk cId="3012580289" sldId="2147486003"/>
            <pc:sldLayoutMk cId="1694344514" sldId="2147486009"/>
          </pc:sldLayoutMkLst>
        </pc:sldLayoutChg>
        <pc:sldLayoutChg chg="del">
          <pc:chgData name="Wendy Ruopp" userId="S::wruopp@researchtopractice.com::4e6ea8b6-0fab-4c16-8225-3647adef5b08" providerId="AD" clId="Web-{0766BB0A-4BB3-DFAF-BF87-B2476851FB01}" dt="2026-04-14T14:56:31.549" v="2"/>
          <pc:sldLayoutMkLst>
            <pc:docMk/>
            <pc:sldMasterMk cId="3012580289" sldId="2147486003"/>
            <pc:sldLayoutMk cId="1360579006" sldId="2147486010"/>
          </pc:sldLayoutMkLst>
        </pc:sldLayoutChg>
        <pc:sldLayoutChg chg="del">
          <pc:chgData name="Wendy Ruopp" userId="S::wruopp@researchtopractice.com::4e6ea8b6-0fab-4c16-8225-3647adef5b08" providerId="AD" clId="Web-{0766BB0A-4BB3-DFAF-BF87-B2476851FB01}" dt="2026-04-14T14:56:31.549" v="2"/>
          <pc:sldLayoutMkLst>
            <pc:docMk/>
            <pc:sldMasterMk cId="3012580289" sldId="2147486003"/>
            <pc:sldLayoutMk cId="4050581068" sldId="2147486011"/>
          </pc:sldLayoutMkLst>
        </pc:sldLayoutChg>
        <pc:sldLayoutChg chg="del">
          <pc:chgData name="Wendy Ruopp" userId="S::wruopp@researchtopractice.com::4e6ea8b6-0fab-4c16-8225-3647adef5b08" providerId="AD" clId="Web-{0766BB0A-4BB3-DFAF-BF87-B2476851FB01}" dt="2026-04-14T14:56:31.549" v="2"/>
          <pc:sldLayoutMkLst>
            <pc:docMk/>
            <pc:sldMasterMk cId="3012580289" sldId="2147486003"/>
            <pc:sldLayoutMk cId="3444368613" sldId="2147486012"/>
          </pc:sldLayoutMkLst>
        </pc:sldLayoutChg>
        <pc:sldLayoutChg chg="del">
          <pc:chgData name="Wendy Ruopp" userId="S::wruopp@researchtopractice.com::4e6ea8b6-0fab-4c16-8225-3647adef5b08" providerId="AD" clId="Web-{0766BB0A-4BB3-DFAF-BF87-B2476851FB01}" dt="2026-04-14T14:56:31.549" v="2"/>
          <pc:sldLayoutMkLst>
            <pc:docMk/>
            <pc:sldMasterMk cId="3012580289" sldId="2147486003"/>
            <pc:sldLayoutMk cId="3777606759" sldId="2147486013"/>
          </pc:sldLayoutMkLst>
        </pc:sldLayoutChg>
        <pc:sldLayoutChg chg="del">
          <pc:chgData name="Wendy Ruopp" userId="S::wruopp@researchtopractice.com::4e6ea8b6-0fab-4c16-8225-3647adef5b08" providerId="AD" clId="Web-{0766BB0A-4BB3-DFAF-BF87-B2476851FB01}" dt="2026-04-14T14:56:31.549" v="2"/>
          <pc:sldLayoutMkLst>
            <pc:docMk/>
            <pc:sldMasterMk cId="3012580289" sldId="2147486003"/>
            <pc:sldLayoutMk cId="3562081242" sldId="2147486014"/>
          </pc:sldLayoutMkLst>
        </pc:sldLayoutChg>
        <pc:sldLayoutChg chg="del">
          <pc:chgData name="Wendy Ruopp" userId="S::wruopp@researchtopractice.com::4e6ea8b6-0fab-4c16-8225-3647adef5b08" providerId="AD" clId="Web-{0766BB0A-4BB3-DFAF-BF87-B2476851FB01}" dt="2026-04-14T14:56:31.549" v="2"/>
          <pc:sldLayoutMkLst>
            <pc:docMk/>
            <pc:sldMasterMk cId="3012580289" sldId="2147486003"/>
            <pc:sldLayoutMk cId="4104767020" sldId="2147486015"/>
          </pc:sldLayoutMkLst>
        </pc:sldLayoutChg>
        <pc:sldLayoutChg chg="del">
          <pc:chgData name="Wendy Ruopp" userId="S::wruopp@researchtopractice.com::4e6ea8b6-0fab-4c16-8225-3647adef5b08" providerId="AD" clId="Web-{0766BB0A-4BB3-DFAF-BF87-B2476851FB01}" dt="2026-04-14T14:56:31.549" v="2"/>
          <pc:sldLayoutMkLst>
            <pc:docMk/>
            <pc:sldMasterMk cId="3012580289" sldId="2147486003"/>
            <pc:sldLayoutMk cId="1427269400" sldId="2147486016"/>
          </pc:sldLayoutMkLst>
        </pc:sldLayoutChg>
        <pc:sldLayoutChg chg="del">
          <pc:chgData name="Wendy Ruopp" userId="S::wruopp@researchtopractice.com::4e6ea8b6-0fab-4c16-8225-3647adef5b08" providerId="AD" clId="Web-{0766BB0A-4BB3-DFAF-BF87-B2476851FB01}" dt="2026-04-14T14:56:31.549" v="2"/>
          <pc:sldLayoutMkLst>
            <pc:docMk/>
            <pc:sldMasterMk cId="3012580289" sldId="2147486003"/>
            <pc:sldLayoutMk cId="1801908421" sldId="2147486017"/>
          </pc:sldLayoutMkLst>
        </pc:sldLayoutChg>
        <pc:sldLayoutChg chg="del">
          <pc:chgData name="Wendy Ruopp" userId="S::wruopp@researchtopractice.com::4e6ea8b6-0fab-4c16-8225-3647adef5b08" providerId="AD" clId="Web-{0766BB0A-4BB3-DFAF-BF87-B2476851FB01}" dt="2026-04-14T14:56:31.549" v="2"/>
          <pc:sldLayoutMkLst>
            <pc:docMk/>
            <pc:sldMasterMk cId="3012580289" sldId="2147486003"/>
            <pc:sldLayoutMk cId="3100979386" sldId="2147486018"/>
          </pc:sldLayoutMkLst>
        </pc:sldLayoutChg>
        <pc:sldLayoutChg chg="del">
          <pc:chgData name="Wendy Ruopp" userId="S::wruopp@researchtopractice.com::4e6ea8b6-0fab-4c16-8225-3647adef5b08" providerId="AD" clId="Web-{0766BB0A-4BB3-DFAF-BF87-B2476851FB01}" dt="2026-04-14T14:56:31.549" v="2"/>
          <pc:sldLayoutMkLst>
            <pc:docMk/>
            <pc:sldMasterMk cId="3012580289" sldId="2147486003"/>
            <pc:sldLayoutMk cId="4144011977" sldId="2147486019"/>
          </pc:sldLayoutMkLst>
        </pc:sldLayoutChg>
        <pc:sldLayoutChg chg="del">
          <pc:chgData name="Wendy Ruopp" userId="S::wruopp@researchtopractice.com::4e6ea8b6-0fab-4c16-8225-3647adef5b08" providerId="AD" clId="Web-{0766BB0A-4BB3-DFAF-BF87-B2476851FB01}" dt="2026-04-14T14:56:31.549" v="2"/>
          <pc:sldLayoutMkLst>
            <pc:docMk/>
            <pc:sldMasterMk cId="3012580289" sldId="2147486003"/>
            <pc:sldLayoutMk cId="4103326174" sldId="2147486020"/>
          </pc:sldLayoutMkLst>
        </pc:sldLayoutChg>
      </pc:sldMasterChg>
      <pc:sldMasterChg chg="del delSldLayout">
        <pc:chgData name="Wendy Ruopp" userId="S::wruopp@researchtopractice.com::4e6ea8b6-0fab-4c16-8225-3647adef5b08" providerId="AD" clId="Web-{0766BB0A-4BB3-DFAF-BF87-B2476851FB01}" dt="2026-04-14T14:56:31.549" v="2"/>
        <pc:sldMasterMkLst>
          <pc:docMk/>
          <pc:sldMasterMk cId="3297592790" sldId="2147486022"/>
        </pc:sldMasterMkLst>
        <pc:sldLayoutChg chg="del">
          <pc:chgData name="Wendy Ruopp" userId="S::wruopp@researchtopractice.com::4e6ea8b6-0fab-4c16-8225-3647adef5b08" providerId="AD" clId="Web-{0766BB0A-4BB3-DFAF-BF87-B2476851FB01}" dt="2026-04-14T14:56:31.549" v="2"/>
          <pc:sldLayoutMkLst>
            <pc:docMk/>
            <pc:sldMasterMk cId="3297592790" sldId="2147486022"/>
            <pc:sldLayoutMk cId="2990718354" sldId="2147486023"/>
          </pc:sldLayoutMkLst>
        </pc:sldLayoutChg>
        <pc:sldLayoutChg chg="del">
          <pc:chgData name="Wendy Ruopp" userId="S::wruopp@researchtopractice.com::4e6ea8b6-0fab-4c16-8225-3647adef5b08" providerId="AD" clId="Web-{0766BB0A-4BB3-DFAF-BF87-B2476851FB01}" dt="2026-04-14T14:56:31.549" v="2"/>
          <pc:sldLayoutMkLst>
            <pc:docMk/>
            <pc:sldMasterMk cId="3297592790" sldId="2147486022"/>
            <pc:sldLayoutMk cId="359225058" sldId="2147486024"/>
          </pc:sldLayoutMkLst>
        </pc:sldLayoutChg>
        <pc:sldLayoutChg chg="del">
          <pc:chgData name="Wendy Ruopp" userId="S::wruopp@researchtopractice.com::4e6ea8b6-0fab-4c16-8225-3647adef5b08" providerId="AD" clId="Web-{0766BB0A-4BB3-DFAF-BF87-B2476851FB01}" dt="2026-04-14T14:56:31.549" v="2"/>
          <pc:sldLayoutMkLst>
            <pc:docMk/>
            <pc:sldMasterMk cId="3297592790" sldId="2147486022"/>
            <pc:sldLayoutMk cId="4138415411" sldId="2147486025"/>
          </pc:sldLayoutMkLst>
        </pc:sldLayoutChg>
        <pc:sldLayoutChg chg="del">
          <pc:chgData name="Wendy Ruopp" userId="S::wruopp@researchtopractice.com::4e6ea8b6-0fab-4c16-8225-3647adef5b08" providerId="AD" clId="Web-{0766BB0A-4BB3-DFAF-BF87-B2476851FB01}" dt="2026-04-14T14:56:31.549" v="2"/>
          <pc:sldLayoutMkLst>
            <pc:docMk/>
            <pc:sldMasterMk cId="3297592790" sldId="2147486022"/>
            <pc:sldLayoutMk cId="883748863" sldId="2147486026"/>
          </pc:sldLayoutMkLst>
        </pc:sldLayoutChg>
      </pc:sldMasterChg>
      <pc:sldMasterChg chg="del delSldLayout">
        <pc:chgData name="Wendy Ruopp" userId="S::wruopp@researchtopractice.com::4e6ea8b6-0fab-4c16-8225-3647adef5b08" providerId="AD" clId="Web-{0766BB0A-4BB3-DFAF-BF87-B2476851FB01}" dt="2026-04-14T14:56:31.549" v="2"/>
        <pc:sldMasterMkLst>
          <pc:docMk/>
          <pc:sldMasterMk cId="4290883637" sldId="2147486134"/>
        </pc:sldMasterMkLst>
        <pc:sldLayoutChg chg="del">
          <pc:chgData name="Wendy Ruopp" userId="S::wruopp@researchtopractice.com::4e6ea8b6-0fab-4c16-8225-3647adef5b08" providerId="AD" clId="Web-{0766BB0A-4BB3-DFAF-BF87-B2476851FB01}" dt="2026-04-14T14:56:31.549" v="2"/>
          <pc:sldLayoutMkLst>
            <pc:docMk/>
            <pc:sldMasterMk cId="4290883637" sldId="2147486134"/>
            <pc:sldLayoutMk cId="3893224021" sldId="2147486135"/>
          </pc:sldLayoutMkLst>
        </pc:sldLayoutChg>
        <pc:sldLayoutChg chg="del">
          <pc:chgData name="Wendy Ruopp" userId="S::wruopp@researchtopractice.com::4e6ea8b6-0fab-4c16-8225-3647adef5b08" providerId="AD" clId="Web-{0766BB0A-4BB3-DFAF-BF87-B2476851FB01}" dt="2026-04-14T14:56:31.549" v="2"/>
          <pc:sldLayoutMkLst>
            <pc:docMk/>
            <pc:sldMasterMk cId="4290883637" sldId="2147486134"/>
            <pc:sldLayoutMk cId="1595007123" sldId="2147486136"/>
          </pc:sldLayoutMkLst>
        </pc:sldLayoutChg>
        <pc:sldLayoutChg chg="del">
          <pc:chgData name="Wendy Ruopp" userId="S::wruopp@researchtopractice.com::4e6ea8b6-0fab-4c16-8225-3647adef5b08" providerId="AD" clId="Web-{0766BB0A-4BB3-DFAF-BF87-B2476851FB01}" dt="2026-04-14T14:56:31.549" v="2"/>
          <pc:sldLayoutMkLst>
            <pc:docMk/>
            <pc:sldMasterMk cId="4290883637" sldId="2147486134"/>
            <pc:sldLayoutMk cId="3963528363" sldId="2147486137"/>
          </pc:sldLayoutMkLst>
        </pc:sldLayoutChg>
        <pc:sldLayoutChg chg="del">
          <pc:chgData name="Wendy Ruopp" userId="S::wruopp@researchtopractice.com::4e6ea8b6-0fab-4c16-8225-3647adef5b08" providerId="AD" clId="Web-{0766BB0A-4BB3-DFAF-BF87-B2476851FB01}" dt="2026-04-14T14:56:31.549" v="2"/>
          <pc:sldLayoutMkLst>
            <pc:docMk/>
            <pc:sldMasterMk cId="4290883637" sldId="2147486134"/>
            <pc:sldLayoutMk cId="1822897214" sldId="2147486138"/>
          </pc:sldLayoutMkLst>
        </pc:sldLayoutChg>
        <pc:sldLayoutChg chg="del">
          <pc:chgData name="Wendy Ruopp" userId="S::wruopp@researchtopractice.com::4e6ea8b6-0fab-4c16-8225-3647adef5b08" providerId="AD" clId="Web-{0766BB0A-4BB3-DFAF-BF87-B2476851FB01}" dt="2026-04-14T14:56:31.549" v="2"/>
          <pc:sldLayoutMkLst>
            <pc:docMk/>
            <pc:sldMasterMk cId="4290883637" sldId="2147486134"/>
            <pc:sldLayoutMk cId="3276395041" sldId="2147486139"/>
          </pc:sldLayoutMkLst>
        </pc:sldLayoutChg>
        <pc:sldLayoutChg chg="del">
          <pc:chgData name="Wendy Ruopp" userId="S::wruopp@researchtopractice.com::4e6ea8b6-0fab-4c16-8225-3647adef5b08" providerId="AD" clId="Web-{0766BB0A-4BB3-DFAF-BF87-B2476851FB01}" dt="2026-04-14T14:56:31.549" v="2"/>
          <pc:sldLayoutMkLst>
            <pc:docMk/>
            <pc:sldMasterMk cId="4290883637" sldId="2147486134"/>
            <pc:sldLayoutMk cId="3356381516" sldId="2147486140"/>
          </pc:sldLayoutMkLst>
        </pc:sldLayoutChg>
        <pc:sldLayoutChg chg="del">
          <pc:chgData name="Wendy Ruopp" userId="S::wruopp@researchtopractice.com::4e6ea8b6-0fab-4c16-8225-3647adef5b08" providerId="AD" clId="Web-{0766BB0A-4BB3-DFAF-BF87-B2476851FB01}" dt="2026-04-14T14:56:31.549" v="2"/>
          <pc:sldLayoutMkLst>
            <pc:docMk/>
            <pc:sldMasterMk cId="4290883637" sldId="2147486134"/>
            <pc:sldLayoutMk cId="3405844565" sldId="2147486141"/>
          </pc:sldLayoutMkLst>
        </pc:sldLayoutChg>
        <pc:sldLayoutChg chg="del">
          <pc:chgData name="Wendy Ruopp" userId="S::wruopp@researchtopractice.com::4e6ea8b6-0fab-4c16-8225-3647adef5b08" providerId="AD" clId="Web-{0766BB0A-4BB3-DFAF-BF87-B2476851FB01}" dt="2026-04-14T14:56:31.549" v="2"/>
          <pc:sldLayoutMkLst>
            <pc:docMk/>
            <pc:sldMasterMk cId="4290883637" sldId="2147486134"/>
            <pc:sldLayoutMk cId="1291342572" sldId="2147486142"/>
          </pc:sldLayoutMkLst>
        </pc:sldLayoutChg>
        <pc:sldLayoutChg chg="del">
          <pc:chgData name="Wendy Ruopp" userId="S::wruopp@researchtopractice.com::4e6ea8b6-0fab-4c16-8225-3647adef5b08" providerId="AD" clId="Web-{0766BB0A-4BB3-DFAF-BF87-B2476851FB01}" dt="2026-04-14T14:56:31.549" v="2"/>
          <pc:sldLayoutMkLst>
            <pc:docMk/>
            <pc:sldMasterMk cId="4290883637" sldId="2147486134"/>
            <pc:sldLayoutMk cId="315196611" sldId="2147486143"/>
          </pc:sldLayoutMkLst>
        </pc:sldLayoutChg>
        <pc:sldLayoutChg chg="del">
          <pc:chgData name="Wendy Ruopp" userId="S::wruopp@researchtopractice.com::4e6ea8b6-0fab-4c16-8225-3647adef5b08" providerId="AD" clId="Web-{0766BB0A-4BB3-DFAF-BF87-B2476851FB01}" dt="2026-04-14T14:56:31.549" v="2"/>
          <pc:sldLayoutMkLst>
            <pc:docMk/>
            <pc:sldMasterMk cId="4290883637" sldId="2147486134"/>
            <pc:sldLayoutMk cId="3985963111" sldId="2147486144"/>
          </pc:sldLayoutMkLst>
        </pc:sldLayoutChg>
        <pc:sldLayoutChg chg="del">
          <pc:chgData name="Wendy Ruopp" userId="S::wruopp@researchtopractice.com::4e6ea8b6-0fab-4c16-8225-3647adef5b08" providerId="AD" clId="Web-{0766BB0A-4BB3-DFAF-BF87-B2476851FB01}" dt="2026-04-14T14:56:31.549" v="2"/>
          <pc:sldLayoutMkLst>
            <pc:docMk/>
            <pc:sldMasterMk cId="4290883637" sldId="2147486134"/>
            <pc:sldLayoutMk cId="4079053305" sldId="2147486145"/>
          </pc:sldLayoutMkLst>
        </pc:sldLayoutChg>
        <pc:sldLayoutChg chg="del">
          <pc:chgData name="Wendy Ruopp" userId="S::wruopp@researchtopractice.com::4e6ea8b6-0fab-4c16-8225-3647adef5b08" providerId="AD" clId="Web-{0766BB0A-4BB3-DFAF-BF87-B2476851FB01}" dt="2026-04-14T14:56:31.549" v="2"/>
          <pc:sldLayoutMkLst>
            <pc:docMk/>
            <pc:sldMasterMk cId="4290883637" sldId="2147486134"/>
            <pc:sldLayoutMk cId="2620741829" sldId="2147486146"/>
          </pc:sldLayoutMkLst>
        </pc:sldLayoutChg>
        <pc:sldLayoutChg chg="del">
          <pc:chgData name="Wendy Ruopp" userId="S::wruopp@researchtopractice.com::4e6ea8b6-0fab-4c16-8225-3647adef5b08" providerId="AD" clId="Web-{0766BB0A-4BB3-DFAF-BF87-B2476851FB01}" dt="2026-04-14T14:56:31.549" v="2"/>
          <pc:sldLayoutMkLst>
            <pc:docMk/>
            <pc:sldMasterMk cId="4290883637" sldId="2147486134"/>
            <pc:sldLayoutMk cId="2072036942" sldId="2147486147"/>
          </pc:sldLayoutMkLst>
        </pc:sldLayoutChg>
        <pc:sldLayoutChg chg="del">
          <pc:chgData name="Wendy Ruopp" userId="S::wruopp@researchtopractice.com::4e6ea8b6-0fab-4c16-8225-3647adef5b08" providerId="AD" clId="Web-{0766BB0A-4BB3-DFAF-BF87-B2476851FB01}" dt="2026-04-14T14:56:31.549" v="2"/>
          <pc:sldLayoutMkLst>
            <pc:docMk/>
            <pc:sldMasterMk cId="4290883637" sldId="2147486134"/>
            <pc:sldLayoutMk cId="2776030547" sldId="2147486148"/>
          </pc:sldLayoutMkLst>
        </pc:sldLayoutChg>
        <pc:sldLayoutChg chg="del">
          <pc:chgData name="Wendy Ruopp" userId="S::wruopp@researchtopractice.com::4e6ea8b6-0fab-4c16-8225-3647adef5b08" providerId="AD" clId="Web-{0766BB0A-4BB3-DFAF-BF87-B2476851FB01}" dt="2026-04-14T14:56:31.549" v="2"/>
          <pc:sldLayoutMkLst>
            <pc:docMk/>
            <pc:sldMasterMk cId="4290883637" sldId="2147486134"/>
            <pc:sldLayoutMk cId="2560110172" sldId="2147486149"/>
          </pc:sldLayoutMkLst>
        </pc:sldLayoutChg>
        <pc:sldLayoutChg chg="del">
          <pc:chgData name="Wendy Ruopp" userId="S::wruopp@researchtopractice.com::4e6ea8b6-0fab-4c16-8225-3647adef5b08" providerId="AD" clId="Web-{0766BB0A-4BB3-DFAF-BF87-B2476851FB01}" dt="2026-04-14T14:56:31.549" v="2"/>
          <pc:sldLayoutMkLst>
            <pc:docMk/>
            <pc:sldMasterMk cId="4290883637" sldId="2147486134"/>
            <pc:sldLayoutMk cId="2144967193" sldId="2147486150"/>
          </pc:sldLayoutMkLst>
        </pc:sldLayoutChg>
        <pc:sldLayoutChg chg="del">
          <pc:chgData name="Wendy Ruopp" userId="S::wruopp@researchtopractice.com::4e6ea8b6-0fab-4c16-8225-3647adef5b08" providerId="AD" clId="Web-{0766BB0A-4BB3-DFAF-BF87-B2476851FB01}" dt="2026-04-14T14:56:31.549" v="2"/>
          <pc:sldLayoutMkLst>
            <pc:docMk/>
            <pc:sldMasterMk cId="4290883637" sldId="2147486134"/>
            <pc:sldLayoutMk cId="1365949471" sldId="2147486151"/>
          </pc:sldLayoutMkLst>
        </pc:sldLayoutChg>
        <pc:sldLayoutChg chg="del">
          <pc:chgData name="Wendy Ruopp" userId="S::wruopp@researchtopractice.com::4e6ea8b6-0fab-4c16-8225-3647adef5b08" providerId="AD" clId="Web-{0766BB0A-4BB3-DFAF-BF87-B2476851FB01}" dt="2026-04-14T14:56:31.549" v="2"/>
          <pc:sldLayoutMkLst>
            <pc:docMk/>
            <pc:sldMasterMk cId="4290883637" sldId="2147486134"/>
            <pc:sldLayoutMk cId="1353636010" sldId="2147486152"/>
          </pc:sldLayoutMkLst>
        </pc:sldLayoutChg>
      </pc:sldMasterChg>
      <pc:sldMasterChg chg="del delSldLayout">
        <pc:chgData name="Wendy Ruopp" userId="S::wruopp@researchtopractice.com::4e6ea8b6-0fab-4c16-8225-3647adef5b08" providerId="AD" clId="Web-{0766BB0A-4BB3-DFAF-BF87-B2476851FB01}" dt="2026-04-14T14:56:31.549" v="2"/>
        <pc:sldMasterMkLst>
          <pc:docMk/>
          <pc:sldMasterMk cId="3771981037" sldId="2147486239"/>
        </pc:sldMasterMkLst>
        <pc:sldLayoutChg chg="del">
          <pc:chgData name="Wendy Ruopp" userId="S::wruopp@researchtopractice.com::4e6ea8b6-0fab-4c16-8225-3647adef5b08" providerId="AD" clId="Web-{0766BB0A-4BB3-DFAF-BF87-B2476851FB01}" dt="2026-04-14T14:56:31.549" v="2"/>
          <pc:sldLayoutMkLst>
            <pc:docMk/>
            <pc:sldMasterMk cId="3771981037" sldId="2147486239"/>
            <pc:sldLayoutMk cId="1320825369" sldId="2147486240"/>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2280016792" sldId="2147486241"/>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785983010" sldId="2147486242"/>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1614579994" sldId="2147486243"/>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3153954520" sldId="2147486244"/>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87723788" sldId="2147486245"/>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2693228364" sldId="2147486246"/>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3593544432" sldId="2147486247"/>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2471742970" sldId="2147486248"/>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1770220063" sldId="2147486249"/>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600310766" sldId="2147486250"/>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631657461" sldId="2147486251"/>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225206560" sldId="2147486252"/>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3679328719" sldId="2147486253"/>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4050367096" sldId="2147486254"/>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3055903421" sldId="2147486255"/>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3294669401" sldId="2147486256"/>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2867318791" sldId="2147486257"/>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2149150942" sldId="2147486258"/>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2044180283" sldId="2147486259"/>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3021619229" sldId="2147486260"/>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3591849548" sldId="2147486261"/>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1473225436" sldId="2147486262"/>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364042466" sldId="2147486263"/>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1971135968" sldId="2147486264"/>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2417772278" sldId="2147486543"/>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1877665378" sldId="2147486544"/>
          </pc:sldLayoutMkLst>
        </pc:sldLayoutChg>
        <pc:sldLayoutChg chg="del">
          <pc:chgData name="Wendy Ruopp" userId="S::wruopp@researchtopractice.com::4e6ea8b6-0fab-4c16-8225-3647adef5b08" providerId="AD" clId="Web-{0766BB0A-4BB3-DFAF-BF87-B2476851FB01}" dt="2026-04-14T14:56:31.549" v="2"/>
          <pc:sldLayoutMkLst>
            <pc:docMk/>
            <pc:sldMasterMk cId="3771981037" sldId="2147486239"/>
            <pc:sldLayoutMk cId="3197341188" sldId="2147486545"/>
          </pc:sldLayoutMkLst>
        </pc:sldLayoutChg>
      </pc:sldMasterChg>
      <pc:sldMasterChg chg="del delSldLayout">
        <pc:chgData name="Wendy Ruopp" userId="S::wruopp@researchtopractice.com::4e6ea8b6-0fab-4c16-8225-3647adef5b08" providerId="AD" clId="Web-{0766BB0A-4BB3-DFAF-BF87-B2476851FB01}" dt="2026-04-14T14:56:31.549" v="2"/>
        <pc:sldMasterMkLst>
          <pc:docMk/>
          <pc:sldMasterMk cId="4147124123" sldId="2147486324"/>
        </pc:sldMasterMkLst>
        <pc:sldLayoutChg chg="del">
          <pc:chgData name="Wendy Ruopp" userId="S::wruopp@researchtopractice.com::4e6ea8b6-0fab-4c16-8225-3647adef5b08" providerId="AD" clId="Web-{0766BB0A-4BB3-DFAF-BF87-B2476851FB01}" dt="2026-04-14T14:56:31.549" v="2"/>
          <pc:sldLayoutMkLst>
            <pc:docMk/>
            <pc:sldMasterMk cId="4147124123" sldId="2147486324"/>
            <pc:sldLayoutMk cId="1680575006" sldId="2147486325"/>
          </pc:sldLayoutMkLst>
        </pc:sldLayoutChg>
        <pc:sldLayoutChg chg="del">
          <pc:chgData name="Wendy Ruopp" userId="S::wruopp@researchtopractice.com::4e6ea8b6-0fab-4c16-8225-3647adef5b08" providerId="AD" clId="Web-{0766BB0A-4BB3-DFAF-BF87-B2476851FB01}" dt="2026-04-14T14:56:31.549" v="2"/>
          <pc:sldLayoutMkLst>
            <pc:docMk/>
            <pc:sldMasterMk cId="4147124123" sldId="2147486324"/>
            <pc:sldLayoutMk cId="3806584223" sldId="2147486326"/>
          </pc:sldLayoutMkLst>
        </pc:sldLayoutChg>
        <pc:sldLayoutChg chg="del">
          <pc:chgData name="Wendy Ruopp" userId="S::wruopp@researchtopractice.com::4e6ea8b6-0fab-4c16-8225-3647adef5b08" providerId="AD" clId="Web-{0766BB0A-4BB3-DFAF-BF87-B2476851FB01}" dt="2026-04-14T14:56:31.549" v="2"/>
          <pc:sldLayoutMkLst>
            <pc:docMk/>
            <pc:sldMasterMk cId="4147124123" sldId="2147486324"/>
            <pc:sldLayoutMk cId="3366681" sldId="2147486327"/>
          </pc:sldLayoutMkLst>
        </pc:sldLayoutChg>
        <pc:sldLayoutChg chg="del">
          <pc:chgData name="Wendy Ruopp" userId="S::wruopp@researchtopractice.com::4e6ea8b6-0fab-4c16-8225-3647adef5b08" providerId="AD" clId="Web-{0766BB0A-4BB3-DFAF-BF87-B2476851FB01}" dt="2026-04-14T14:56:31.549" v="2"/>
          <pc:sldLayoutMkLst>
            <pc:docMk/>
            <pc:sldMasterMk cId="4147124123" sldId="2147486324"/>
            <pc:sldLayoutMk cId="107481130" sldId="2147486328"/>
          </pc:sldLayoutMkLst>
        </pc:sldLayoutChg>
        <pc:sldLayoutChg chg="del">
          <pc:chgData name="Wendy Ruopp" userId="S::wruopp@researchtopractice.com::4e6ea8b6-0fab-4c16-8225-3647adef5b08" providerId="AD" clId="Web-{0766BB0A-4BB3-DFAF-BF87-B2476851FB01}" dt="2026-04-14T14:56:31.549" v="2"/>
          <pc:sldLayoutMkLst>
            <pc:docMk/>
            <pc:sldMasterMk cId="4147124123" sldId="2147486324"/>
            <pc:sldLayoutMk cId="1913200238" sldId="2147486329"/>
          </pc:sldLayoutMkLst>
        </pc:sldLayoutChg>
        <pc:sldLayoutChg chg="del">
          <pc:chgData name="Wendy Ruopp" userId="S::wruopp@researchtopractice.com::4e6ea8b6-0fab-4c16-8225-3647adef5b08" providerId="AD" clId="Web-{0766BB0A-4BB3-DFAF-BF87-B2476851FB01}" dt="2026-04-14T14:56:31.549" v="2"/>
          <pc:sldLayoutMkLst>
            <pc:docMk/>
            <pc:sldMasterMk cId="4147124123" sldId="2147486324"/>
            <pc:sldLayoutMk cId="828595930" sldId="2147486331"/>
          </pc:sldLayoutMkLst>
        </pc:sldLayoutChg>
        <pc:sldLayoutChg chg="del">
          <pc:chgData name="Wendy Ruopp" userId="S::wruopp@researchtopractice.com::4e6ea8b6-0fab-4c16-8225-3647adef5b08" providerId="AD" clId="Web-{0766BB0A-4BB3-DFAF-BF87-B2476851FB01}" dt="2026-04-14T14:56:31.549" v="2"/>
          <pc:sldLayoutMkLst>
            <pc:docMk/>
            <pc:sldMasterMk cId="4147124123" sldId="2147486324"/>
            <pc:sldLayoutMk cId="3209232500" sldId="2147486332"/>
          </pc:sldLayoutMkLst>
        </pc:sldLayoutChg>
        <pc:sldLayoutChg chg="del">
          <pc:chgData name="Wendy Ruopp" userId="S::wruopp@researchtopractice.com::4e6ea8b6-0fab-4c16-8225-3647adef5b08" providerId="AD" clId="Web-{0766BB0A-4BB3-DFAF-BF87-B2476851FB01}" dt="2026-04-14T14:56:31.549" v="2"/>
          <pc:sldLayoutMkLst>
            <pc:docMk/>
            <pc:sldMasterMk cId="4147124123" sldId="2147486324"/>
            <pc:sldLayoutMk cId="2924370495" sldId="2147486333"/>
          </pc:sldLayoutMkLst>
        </pc:sldLayoutChg>
        <pc:sldLayoutChg chg="del">
          <pc:chgData name="Wendy Ruopp" userId="S::wruopp@researchtopractice.com::4e6ea8b6-0fab-4c16-8225-3647adef5b08" providerId="AD" clId="Web-{0766BB0A-4BB3-DFAF-BF87-B2476851FB01}" dt="2026-04-14T14:56:31.549" v="2"/>
          <pc:sldLayoutMkLst>
            <pc:docMk/>
            <pc:sldMasterMk cId="4147124123" sldId="2147486324"/>
            <pc:sldLayoutMk cId="3390525134" sldId="2147486334"/>
          </pc:sldLayoutMkLst>
        </pc:sldLayoutChg>
        <pc:sldLayoutChg chg="del">
          <pc:chgData name="Wendy Ruopp" userId="S::wruopp@researchtopractice.com::4e6ea8b6-0fab-4c16-8225-3647adef5b08" providerId="AD" clId="Web-{0766BB0A-4BB3-DFAF-BF87-B2476851FB01}" dt="2026-04-14T14:56:31.549" v="2"/>
          <pc:sldLayoutMkLst>
            <pc:docMk/>
            <pc:sldMasterMk cId="4147124123" sldId="2147486324"/>
            <pc:sldLayoutMk cId="572798263" sldId="2147486336"/>
          </pc:sldLayoutMkLst>
        </pc:sldLayoutChg>
      </pc:sldMasterChg>
      <pc:sldMasterChg chg="del delSldLayout">
        <pc:chgData name="Wendy Ruopp" userId="S::wruopp@researchtopractice.com::4e6ea8b6-0fab-4c16-8225-3647adef5b08" providerId="AD" clId="Web-{0766BB0A-4BB3-DFAF-BF87-B2476851FB01}" dt="2026-04-14T14:56:31.549" v="2"/>
        <pc:sldMasterMkLst>
          <pc:docMk/>
          <pc:sldMasterMk cId="3058426614" sldId="2147486364"/>
        </pc:sldMasterMkLst>
        <pc:sldLayoutChg chg="del">
          <pc:chgData name="Wendy Ruopp" userId="S::wruopp@researchtopractice.com::4e6ea8b6-0fab-4c16-8225-3647adef5b08" providerId="AD" clId="Web-{0766BB0A-4BB3-DFAF-BF87-B2476851FB01}" dt="2026-04-14T14:56:31.549" v="2"/>
          <pc:sldLayoutMkLst>
            <pc:docMk/>
            <pc:sldMasterMk cId="3058426614" sldId="2147486364"/>
            <pc:sldLayoutMk cId="4090243266" sldId="2147486365"/>
          </pc:sldLayoutMkLst>
        </pc:sldLayoutChg>
        <pc:sldLayoutChg chg="del">
          <pc:chgData name="Wendy Ruopp" userId="S::wruopp@researchtopractice.com::4e6ea8b6-0fab-4c16-8225-3647adef5b08" providerId="AD" clId="Web-{0766BB0A-4BB3-DFAF-BF87-B2476851FB01}" dt="2026-04-14T14:56:31.549" v="2"/>
          <pc:sldLayoutMkLst>
            <pc:docMk/>
            <pc:sldMasterMk cId="3058426614" sldId="2147486364"/>
            <pc:sldLayoutMk cId="3293637075" sldId="2147486366"/>
          </pc:sldLayoutMkLst>
        </pc:sldLayoutChg>
        <pc:sldLayoutChg chg="del">
          <pc:chgData name="Wendy Ruopp" userId="S::wruopp@researchtopractice.com::4e6ea8b6-0fab-4c16-8225-3647adef5b08" providerId="AD" clId="Web-{0766BB0A-4BB3-DFAF-BF87-B2476851FB01}" dt="2026-04-14T14:56:31.549" v="2"/>
          <pc:sldLayoutMkLst>
            <pc:docMk/>
            <pc:sldMasterMk cId="3058426614" sldId="2147486364"/>
            <pc:sldLayoutMk cId="2811758186" sldId="2147486367"/>
          </pc:sldLayoutMkLst>
        </pc:sldLayoutChg>
        <pc:sldLayoutChg chg="del">
          <pc:chgData name="Wendy Ruopp" userId="S::wruopp@researchtopractice.com::4e6ea8b6-0fab-4c16-8225-3647adef5b08" providerId="AD" clId="Web-{0766BB0A-4BB3-DFAF-BF87-B2476851FB01}" dt="2026-04-14T14:56:31.549" v="2"/>
          <pc:sldLayoutMkLst>
            <pc:docMk/>
            <pc:sldMasterMk cId="3058426614" sldId="2147486364"/>
            <pc:sldLayoutMk cId="2162496994" sldId="2147486368"/>
          </pc:sldLayoutMkLst>
        </pc:sldLayoutChg>
        <pc:sldLayoutChg chg="del">
          <pc:chgData name="Wendy Ruopp" userId="S::wruopp@researchtopractice.com::4e6ea8b6-0fab-4c16-8225-3647adef5b08" providerId="AD" clId="Web-{0766BB0A-4BB3-DFAF-BF87-B2476851FB01}" dt="2026-04-14T14:56:31.549" v="2"/>
          <pc:sldLayoutMkLst>
            <pc:docMk/>
            <pc:sldMasterMk cId="3058426614" sldId="2147486364"/>
            <pc:sldLayoutMk cId="3803623113" sldId="2147486369"/>
          </pc:sldLayoutMkLst>
        </pc:sldLayoutChg>
        <pc:sldLayoutChg chg="del">
          <pc:chgData name="Wendy Ruopp" userId="S::wruopp@researchtopractice.com::4e6ea8b6-0fab-4c16-8225-3647adef5b08" providerId="AD" clId="Web-{0766BB0A-4BB3-DFAF-BF87-B2476851FB01}" dt="2026-04-14T14:56:31.549" v="2"/>
          <pc:sldLayoutMkLst>
            <pc:docMk/>
            <pc:sldMasterMk cId="3058426614" sldId="2147486364"/>
            <pc:sldLayoutMk cId="3850961163" sldId="2147486370"/>
          </pc:sldLayoutMkLst>
        </pc:sldLayoutChg>
        <pc:sldLayoutChg chg="del">
          <pc:chgData name="Wendy Ruopp" userId="S::wruopp@researchtopractice.com::4e6ea8b6-0fab-4c16-8225-3647adef5b08" providerId="AD" clId="Web-{0766BB0A-4BB3-DFAF-BF87-B2476851FB01}" dt="2026-04-14T14:56:31.549" v="2"/>
          <pc:sldLayoutMkLst>
            <pc:docMk/>
            <pc:sldMasterMk cId="3058426614" sldId="2147486364"/>
            <pc:sldLayoutMk cId="2360448737" sldId="2147486371"/>
          </pc:sldLayoutMkLst>
        </pc:sldLayoutChg>
        <pc:sldLayoutChg chg="del">
          <pc:chgData name="Wendy Ruopp" userId="S::wruopp@researchtopractice.com::4e6ea8b6-0fab-4c16-8225-3647adef5b08" providerId="AD" clId="Web-{0766BB0A-4BB3-DFAF-BF87-B2476851FB01}" dt="2026-04-14T14:56:31.549" v="2"/>
          <pc:sldLayoutMkLst>
            <pc:docMk/>
            <pc:sldMasterMk cId="3058426614" sldId="2147486364"/>
            <pc:sldLayoutMk cId="3150963739" sldId="2147486372"/>
          </pc:sldLayoutMkLst>
        </pc:sldLayoutChg>
        <pc:sldLayoutChg chg="del">
          <pc:chgData name="Wendy Ruopp" userId="S::wruopp@researchtopractice.com::4e6ea8b6-0fab-4c16-8225-3647adef5b08" providerId="AD" clId="Web-{0766BB0A-4BB3-DFAF-BF87-B2476851FB01}" dt="2026-04-14T14:56:31.549" v="2"/>
          <pc:sldLayoutMkLst>
            <pc:docMk/>
            <pc:sldMasterMk cId="3058426614" sldId="2147486364"/>
            <pc:sldLayoutMk cId="3777632274" sldId="2147486373"/>
          </pc:sldLayoutMkLst>
        </pc:sldLayoutChg>
        <pc:sldLayoutChg chg="del">
          <pc:chgData name="Wendy Ruopp" userId="S::wruopp@researchtopractice.com::4e6ea8b6-0fab-4c16-8225-3647adef5b08" providerId="AD" clId="Web-{0766BB0A-4BB3-DFAF-BF87-B2476851FB01}" dt="2026-04-14T14:56:31.549" v="2"/>
          <pc:sldLayoutMkLst>
            <pc:docMk/>
            <pc:sldMasterMk cId="3058426614" sldId="2147486364"/>
            <pc:sldLayoutMk cId="1786620545" sldId="2147486374"/>
          </pc:sldLayoutMkLst>
        </pc:sldLayoutChg>
        <pc:sldLayoutChg chg="del">
          <pc:chgData name="Wendy Ruopp" userId="S::wruopp@researchtopractice.com::4e6ea8b6-0fab-4c16-8225-3647adef5b08" providerId="AD" clId="Web-{0766BB0A-4BB3-DFAF-BF87-B2476851FB01}" dt="2026-04-14T14:56:31.549" v="2"/>
          <pc:sldLayoutMkLst>
            <pc:docMk/>
            <pc:sldMasterMk cId="3058426614" sldId="2147486364"/>
            <pc:sldLayoutMk cId="2282104694" sldId="2147486375"/>
          </pc:sldLayoutMkLst>
        </pc:sldLayoutChg>
        <pc:sldLayoutChg chg="del">
          <pc:chgData name="Wendy Ruopp" userId="S::wruopp@researchtopractice.com::4e6ea8b6-0fab-4c16-8225-3647adef5b08" providerId="AD" clId="Web-{0766BB0A-4BB3-DFAF-BF87-B2476851FB01}" dt="2026-04-14T14:56:31.549" v="2"/>
          <pc:sldLayoutMkLst>
            <pc:docMk/>
            <pc:sldMasterMk cId="3058426614" sldId="2147486364"/>
            <pc:sldLayoutMk cId="98025146" sldId="2147486376"/>
          </pc:sldLayoutMkLst>
        </pc:sldLayoutChg>
        <pc:sldLayoutChg chg="del">
          <pc:chgData name="Wendy Ruopp" userId="S::wruopp@researchtopractice.com::4e6ea8b6-0fab-4c16-8225-3647adef5b08" providerId="AD" clId="Web-{0766BB0A-4BB3-DFAF-BF87-B2476851FB01}" dt="2026-04-14T14:56:31.549" v="2"/>
          <pc:sldLayoutMkLst>
            <pc:docMk/>
            <pc:sldMasterMk cId="3058426614" sldId="2147486364"/>
            <pc:sldLayoutMk cId="2821817044" sldId="2147486377"/>
          </pc:sldLayoutMkLst>
        </pc:sldLayoutChg>
        <pc:sldLayoutChg chg="del">
          <pc:chgData name="Wendy Ruopp" userId="S::wruopp@researchtopractice.com::4e6ea8b6-0fab-4c16-8225-3647adef5b08" providerId="AD" clId="Web-{0766BB0A-4BB3-DFAF-BF87-B2476851FB01}" dt="2026-04-14T14:56:31.549" v="2"/>
          <pc:sldLayoutMkLst>
            <pc:docMk/>
            <pc:sldMasterMk cId="3058426614" sldId="2147486364"/>
            <pc:sldLayoutMk cId="1438134399" sldId="2147486378"/>
          </pc:sldLayoutMkLst>
        </pc:sldLayoutChg>
        <pc:sldLayoutChg chg="del">
          <pc:chgData name="Wendy Ruopp" userId="S::wruopp@researchtopractice.com::4e6ea8b6-0fab-4c16-8225-3647adef5b08" providerId="AD" clId="Web-{0766BB0A-4BB3-DFAF-BF87-B2476851FB01}" dt="2026-04-14T14:56:31.549" v="2"/>
          <pc:sldLayoutMkLst>
            <pc:docMk/>
            <pc:sldMasterMk cId="3058426614" sldId="2147486364"/>
            <pc:sldLayoutMk cId="2513272798" sldId="2147486379"/>
          </pc:sldLayoutMkLst>
        </pc:sldLayoutChg>
        <pc:sldLayoutChg chg="del">
          <pc:chgData name="Wendy Ruopp" userId="S::wruopp@researchtopractice.com::4e6ea8b6-0fab-4c16-8225-3647adef5b08" providerId="AD" clId="Web-{0766BB0A-4BB3-DFAF-BF87-B2476851FB01}" dt="2026-04-14T14:56:31.549" v="2"/>
          <pc:sldLayoutMkLst>
            <pc:docMk/>
            <pc:sldMasterMk cId="3058426614" sldId="2147486364"/>
            <pc:sldLayoutMk cId="4026390790" sldId="2147486380"/>
          </pc:sldLayoutMkLst>
        </pc:sldLayoutChg>
      </pc:sldMasterChg>
      <pc:sldMasterChg chg="del delSldLayout">
        <pc:chgData name="Wendy Ruopp" userId="S::wruopp@researchtopractice.com::4e6ea8b6-0fab-4c16-8225-3647adef5b08" providerId="AD" clId="Web-{0766BB0A-4BB3-DFAF-BF87-B2476851FB01}" dt="2026-04-14T14:56:31.549" v="2"/>
        <pc:sldMasterMkLst>
          <pc:docMk/>
          <pc:sldMasterMk cId="3391948223" sldId="2147486381"/>
        </pc:sldMasterMkLst>
        <pc:sldLayoutChg chg="del">
          <pc:chgData name="Wendy Ruopp" userId="S::wruopp@researchtopractice.com::4e6ea8b6-0fab-4c16-8225-3647adef5b08" providerId="AD" clId="Web-{0766BB0A-4BB3-DFAF-BF87-B2476851FB01}" dt="2026-04-14T14:56:31.549" v="2"/>
          <pc:sldLayoutMkLst>
            <pc:docMk/>
            <pc:sldMasterMk cId="3391948223" sldId="2147486381"/>
            <pc:sldLayoutMk cId="1642459915" sldId="2147486382"/>
          </pc:sldLayoutMkLst>
        </pc:sldLayoutChg>
        <pc:sldLayoutChg chg="del">
          <pc:chgData name="Wendy Ruopp" userId="S::wruopp@researchtopractice.com::4e6ea8b6-0fab-4c16-8225-3647adef5b08" providerId="AD" clId="Web-{0766BB0A-4BB3-DFAF-BF87-B2476851FB01}" dt="2026-04-14T14:56:31.549" v="2"/>
          <pc:sldLayoutMkLst>
            <pc:docMk/>
            <pc:sldMasterMk cId="3391948223" sldId="2147486381"/>
            <pc:sldLayoutMk cId="4066908800" sldId="2147486383"/>
          </pc:sldLayoutMkLst>
        </pc:sldLayoutChg>
        <pc:sldLayoutChg chg="del">
          <pc:chgData name="Wendy Ruopp" userId="S::wruopp@researchtopractice.com::4e6ea8b6-0fab-4c16-8225-3647adef5b08" providerId="AD" clId="Web-{0766BB0A-4BB3-DFAF-BF87-B2476851FB01}" dt="2026-04-14T14:56:31.549" v="2"/>
          <pc:sldLayoutMkLst>
            <pc:docMk/>
            <pc:sldMasterMk cId="3391948223" sldId="2147486381"/>
            <pc:sldLayoutMk cId="1075757785" sldId="2147486384"/>
          </pc:sldLayoutMkLst>
        </pc:sldLayoutChg>
        <pc:sldLayoutChg chg="del">
          <pc:chgData name="Wendy Ruopp" userId="S::wruopp@researchtopractice.com::4e6ea8b6-0fab-4c16-8225-3647adef5b08" providerId="AD" clId="Web-{0766BB0A-4BB3-DFAF-BF87-B2476851FB01}" dt="2026-04-14T14:56:31.549" v="2"/>
          <pc:sldLayoutMkLst>
            <pc:docMk/>
            <pc:sldMasterMk cId="3391948223" sldId="2147486381"/>
            <pc:sldLayoutMk cId="3746611887" sldId="2147486385"/>
          </pc:sldLayoutMkLst>
        </pc:sldLayoutChg>
        <pc:sldLayoutChg chg="del">
          <pc:chgData name="Wendy Ruopp" userId="S::wruopp@researchtopractice.com::4e6ea8b6-0fab-4c16-8225-3647adef5b08" providerId="AD" clId="Web-{0766BB0A-4BB3-DFAF-BF87-B2476851FB01}" dt="2026-04-14T14:56:31.549" v="2"/>
          <pc:sldLayoutMkLst>
            <pc:docMk/>
            <pc:sldMasterMk cId="3391948223" sldId="2147486381"/>
            <pc:sldLayoutMk cId="4171277718" sldId="2147486386"/>
          </pc:sldLayoutMkLst>
        </pc:sldLayoutChg>
        <pc:sldLayoutChg chg="del">
          <pc:chgData name="Wendy Ruopp" userId="S::wruopp@researchtopractice.com::4e6ea8b6-0fab-4c16-8225-3647adef5b08" providerId="AD" clId="Web-{0766BB0A-4BB3-DFAF-BF87-B2476851FB01}" dt="2026-04-14T14:56:31.549" v="2"/>
          <pc:sldLayoutMkLst>
            <pc:docMk/>
            <pc:sldMasterMk cId="3391948223" sldId="2147486381"/>
            <pc:sldLayoutMk cId="2515199497" sldId="2147486387"/>
          </pc:sldLayoutMkLst>
        </pc:sldLayoutChg>
        <pc:sldLayoutChg chg="del">
          <pc:chgData name="Wendy Ruopp" userId="S::wruopp@researchtopractice.com::4e6ea8b6-0fab-4c16-8225-3647adef5b08" providerId="AD" clId="Web-{0766BB0A-4BB3-DFAF-BF87-B2476851FB01}" dt="2026-04-14T14:56:31.549" v="2"/>
          <pc:sldLayoutMkLst>
            <pc:docMk/>
            <pc:sldMasterMk cId="3391948223" sldId="2147486381"/>
            <pc:sldLayoutMk cId="2768325458" sldId="2147486388"/>
          </pc:sldLayoutMkLst>
        </pc:sldLayoutChg>
        <pc:sldLayoutChg chg="del">
          <pc:chgData name="Wendy Ruopp" userId="S::wruopp@researchtopractice.com::4e6ea8b6-0fab-4c16-8225-3647adef5b08" providerId="AD" clId="Web-{0766BB0A-4BB3-DFAF-BF87-B2476851FB01}" dt="2026-04-14T14:56:31.549" v="2"/>
          <pc:sldLayoutMkLst>
            <pc:docMk/>
            <pc:sldMasterMk cId="3391948223" sldId="2147486381"/>
            <pc:sldLayoutMk cId="1419633512" sldId="2147486389"/>
          </pc:sldLayoutMkLst>
        </pc:sldLayoutChg>
        <pc:sldLayoutChg chg="del">
          <pc:chgData name="Wendy Ruopp" userId="S::wruopp@researchtopractice.com::4e6ea8b6-0fab-4c16-8225-3647adef5b08" providerId="AD" clId="Web-{0766BB0A-4BB3-DFAF-BF87-B2476851FB01}" dt="2026-04-14T14:56:31.549" v="2"/>
          <pc:sldLayoutMkLst>
            <pc:docMk/>
            <pc:sldMasterMk cId="3391948223" sldId="2147486381"/>
            <pc:sldLayoutMk cId="55191685" sldId="2147486390"/>
          </pc:sldLayoutMkLst>
        </pc:sldLayoutChg>
        <pc:sldLayoutChg chg="del">
          <pc:chgData name="Wendy Ruopp" userId="S::wruopp@researchtopractice.com::4e6ea8b6-0fab-4c16-8225-3647adef5b08" providerId="AD" clId="Web-{0766BB0A-4BB3-DFAF-BF87-B2476851FB01}" dt="2026-04-14T14:56:31.549" v="2"/>
          <pc:sldLayoutMkLst>
            <pc:docMk/>
            <pc:sldMasterMk cId="3391948223" sldId="2147486381"/>
            <pc:sldLayoutMk cId="1165599997" sldId="2147486391"/>
          </pc:sldLayoutMkLst>
        </pc:sldLayoutChg>
        <pc:sldLayoutChg chg="del">
          <pc:chgData name="Wendy Ruopp" userId="S::wruopp@researchtopractice.com::4e6ea8b6-0fab-4c16-8225-3647adef5b08" providerId="AD" clId="Web-{0766BB0A-4BB3-DFAF-BF87-B2476851FB01}" dt="2026-04-14T14:56:31.549" v="2"/>
          <pc:sldLayoutMkLst>
            <pc:docMk/>
            <pc:sldMasterMk cId="3391948223" sldId="2147486381"/>
            <pc:sldLayoutMk cId="745241286" sldId="2147486392"/>
          </pc:sldLayoutMkLst>
        </pc:sldLayoutChg>
        <pc:sldLayoutChg chg="del">
          <pc:chgData name="Wendy Ruopp" userId="S::wruopp@researchtopractice.com::4e6ea8b6-0fab-4c16-8225-3647adef5b08" providerId="AD" clId="Web-{0766BB0A-4BB3-DFAF-BF87-B2476851FB01}" dt="2026-04-14T14:56:31.549" v="2"/>
          <pc:sldLayoutMkLst>
            <pc:docMk/>
            <pc:sldMasterMk cId="3391948223" sldId="2147486381"/>
            <pc:sldLayoutMk cId="144772054" sldId="2147486393"/>
          </pc:sldLayoutMkLst>
        </pc:sldLayoutChg>
        <pc:sldLayoutChg chg="del">
          <pc:chgData name="Wendy Ruopp" userId="S::wruopp@researchtopractice.com::4e6ea8b6-0fab-4c16-8225-3647adef5b08" providerId="AD" clId="Web-{0766BB0A-4BB3-DFAF-BF87-B2476851FB01}" dt="2026-04-14T14:56:31.549" v="2"/>
          <pc:sldLayoutMkLst>
            <pc:docMk/>
            <pc:sldMasterMk cId="3391948223" sldId="2147486381"/>
            <pc:sldLayoutMk cId="3123270153" sldId="2147486394"/>
          </pc:sldLayoutMkLst>
        </pc:sldLayoutChg>
        <pc:sldLayoutChg chg="del">
          <pc:chgData name="Wendy Ruopp" userId="S::wruopp@researchtopractice.com::4e6ea8b6-0fab-4c16-8225-3647adef5b08" providerId="AD" clId="Web-{0766BB0A-4BB3-DFAF-BF87-B2476851FB01}" dt="2026-04-14T14:56:31.549" v="2"/>
          <pc:sldLayoutMkLst>
            <pc:docMk/>
            <pc:sldMasterMk cId="3391948223" sldId="2147486381"/>
            <pc:sldLayoutMk cId="2258599970" sldId="2147486395"/>
          </pc:sldLayoutMkLst>
        </pc:sldLayoutChg>
        <pc:sldLayoutChg chg="del">
          <pc:chgData name="Wendy Ruopp" userId="S::wruopp@researchtopractice.com::4e6ea8b6-0fab-4c16-8225-3647adef5b08" providerId="AD" clId="Web-{0766BB0A-4BB3-DFAF-BF87-B2476851FB01}" dt="2026-04-14T14:56:31.549" v="2"/>
          <pc:sldLayoutMkLst>
            <pc:docMk/>
            <pc:sldMasterMk cId="3391948223" sldId="2147486381"/>
            <pc:sldLayoutMk cId="3377970433" sldId="2147486396"/>
          </pc:sldLayoutMkLst>
        </pc:sldLayoutChg>
        <pc:sldLayoutChg chg="del">
          <pc:chgData name="Wendy Ruopp" userId="S::wruopp@researchtopractice.com::4e6ea8b6-0fab-4c16-8225-3647adef5b08" providerId="AD" clId="Web-{0766BB0A-4BB3-DFAF-BF87-B2476851FB01}" dt="2026-04-14T14:56:31.549" v="2"/>
          <pc:sldLayoutMkLst>
            <pc:docMk/>
            <pc:sldMasterMk cId="3391948223" sldId="2147486381"/>
            <pc:sldLayoutMk cId="1824642514" sldId="2147486397"/>
          </pc:sldLayoutMkLst>
        </pc:sldLayoutChg>
      </pc:sldMasterChg>
      <pc:sldMasterChg chg="del delSldLayout">
        <pc:chgData name="Wendy Ruopp" userId="S::wruopp@researchtopractice.com::4e6ea8b6-0fab-4c16-8225-3647adef5b08" providerId="AD" clId="Web-{0766BB0A-4BB3-DFAF-BF87-B2476851FB01}" dt="2026-04-14T14:56:31.549" v="2"/>
        <pc:sldMasterMkLst>
          <pc:docMk/>
          <pc:sldMasterMk cId="1701797382" sldId="2147486469"/>
        </pc:sldMasterMkLst>
        <pc:sldLayoutChg chg="del">
          <pc:chgData name="Wendy Ruopp" userId="S::wruopp@researchtopractice.com::4e6ea8b6-0fab-4c16-8225-3647adef5b08" providerId="AD" clId="Web-{0766BB0A-4BB3-DFAF-BF87-B2476851FB01}" dt="2026-04-14T14:56:31.549" v="2"/>
          <pc:sldLayoutMkLst>
            <pc:docMk/>
            <pc:sldMasterMk cId="1701797382" sldId="2147486469"/>
            <pc:sldLayoutMk cId="596827094" sldId="2147486470"/>
          </pc:sldLayoutMkLst>
        </pc:sldLayoutChg>
        <pc:sldLayoutChg chg="del">
          <pc:chgData name="Wendy Ruopp" userId="S::wruopp@researchtopractice.com::4e6ea8b6-0fab-4c16-8225-3647adef5b08" providerId="AD" clId="Web-{0766BB0A-4BB3-DFAF-BF87-B2476851FB01}" dt="2026-04-14T14:56:31.549" v="2"/>
          <pc:sldLayoutMkLst>
            <pc:docMk/>
            <pc:sldMasterMk cId="1701797382" sldId="2147486469"/>
            <pc:sldLayoutMk cId="1901059496" sldId="2147486471"/>
          </pc:sldLayoutMkLst>
        </pc:sldLayoutChg>
        <pc:sldLayoutChg chg="del">
          <pc:chgData name="Wendy Ruopp" userId="S::wruopp@researchtopractice.com::4e6ea8b6-0fab-4c16-8225-3647adef5b08" providerId="AD" clId="Web-{0766BB0A-4BB3-DFAF-BF87-B2476851FB01}" dt="2026-04-14T14:56:31.549" v="2"/>
          <pc:sldLayoutMkLst>
            <pc:docMk/>
            <pc:sldMasterMk cId="1701797382" sldId="2147486469"/>
            <pc:sldLayoutMk cId="3947023459" sldId="2147486472"/>
          </pc:sldLayoutMkLst>
        </pc:sldLayoutChg>
        <pc:sldLayoutChg chg="del">
          <pc:chgData name="Wendy Ruopp" userId="S::wruopp@researchtopractice.com::4e6ea8b6-0fab-4c16-8225-3647adef5b08" providerId="AD" clId="Web-{0766BB0A-4BB3-DFAF-BF87-B2476851FB01}" dt="2026-04-14T14:56:31.549" v="2"/>
          <pc:sldLayoutMkLst>
            <pc:docMk/>
            <pc:sldMasterMk cId="1701797382" sldId="2147486469"/>
            <pc:sldLayoutMk cId="799814638" sldId="2147486473"/>
          </pc:sldLayoutMkLst>
        </pc:sldLayoutChg>
        <pc:sldLayoutChg chg="del">
          <pc:chgData name="Wendy Ruopp" userId="S::wruopp@researchtopractice.com::4e6ea8b6-0fab-4c16-8225-3647adef5b08" providerId="AD" clId="Web-{0766BB0A-4BB3-DFAF-BF87-B2476851FB01}" dt="2026-04-14T14:56:31.549" v="2"/>
          <pc:sldLayoutMkLst>
            <pc:docMk/>
            <pc:sldMasterMk cId="1701797382" sldId="2147486469"/>
            <pc:sldLayoutMk cId="1978240252" sldId="2147486474"/>
          </pc:sldLayoutMkLst>
        </pc:sldLayoutChg>
        <pc:sldLayoutChg chg="del">
          <pc:chgData name="Wendy Ruopp" userId="S::wruopp@researchtopractice.com::4e6ea8b6-0fab-4c16-8225-3647adef5b08" providerId="AD" clId="Web-{0766BB0A-4BB3-DFAF-BF87-B2476851FB01}" dt="2026-04-14T14:56:31.549" v="2"/>
          <pc:sldLayoutMkLst>
            <pc:docMk/>
            <pc:sldMasterMk cId="1701797382" sldId="2147486469"/>
            <pc:sldLayoutMk cId="2764424464" sldId="2147486475"/>
          </pc:sldLayoutMkLst>
        </pc:sldLayoutChg>
        <pc:sldLayoutChg chg="del">
          <pc:chgData name="Wendy Ruopp" userId="S::wruopp@researchtopractice.com::4e6ea8b6-0fab-4c16-8225-3647adef5b08" providerId="AD" clId="Web-{0766BB0A-4BB3-DFAF-BF87-B2476851FB01}" dt="2026-04-14T14:56:31.549" v="2"/>
          <pc:sldLayoutMkLst>
            <pc:docMk/>
            <pc:sldMasterMk cId="1701797382" sldId="2147486469"/>
            <pc:sldLayoutMk cId="557404358" sldId="2147486476"/>
          </pc:sldLayoutMkLst>
        </pc:sldLayoutChg>
        <pc:sldLayoutChg chg="del">
          <pc:chgData name="Wendy Ruopp" userId="S::wruopp@researchtopractice.com::4e6ea8b6-0fab-4c16-8225-3647adef5b08" providerId="AD" clId="Web-{0766BB0A-4BB3-DFAF-BF87-B2476851FB01}" dt="2026-04-14T14:56:31.549" v="2"/>
          <pc:sldLayoutMkLst>
            <pc:docMk/>
            <pc:sldMasterMk cId="1701797382" sldId="2147486469"/>
            <pc:sldLayoutMk cId="3884352203" sldId="2147486477"/>
          </pc:sldLayoutMkLst>
        </pc:sldLayoutChg>
        <pc:sldLayoutChg chg="del">
          <pc:chgData name="Wendy Ruopp" userId="S::wruopp@researchtopractice.com::4e6ea8b6-0fab-4c16-8225-3647adef5b08" providerId="AD" clId="Web-{0766BB0A-4BB3-DFAF-BF87-B2476851FB01}" dt="2026-04-14T14:56:31.549" v="2"/>
          <pc:sldLayoutMkLst>
            <pc:docMk/>
            <pc:sldMasterMk cId="1701797382" sldId="2147486469"/>
            <pc:sldLayoutMk cId="300259487" sldId="2147486478"/>
          </pc:sldLayoutMkLst>
        </pc:sldLayoutChg>
        <pc:sldLayoutChg chg="del">
          <pc:chgData name="Wendy Ruopp" userId="S::wruopp@researchtopractice.com::4e6ea8b6-0fab-4c16-8225-3647adef5b08" providerId="AD" clId="Web-{0766BB0A-4BB3-DFAF-BF87-B2476851FB01}" dt="2026-04-14T14:56:31.549" v="2"/>
          <pc:sldLayoutMkLst>
            <pc:docMk/>
            <pc:sldMasterMk cId="1701797382" sldId="2147486469"/>
            <pc:sldLayoutMk cId="330884322" sldId="2147486479"/>
          </pc:sldLayoutMkLst>
        </pc:sldLayoutChg>
        <pc:sldLayoutChg chg="del">
          <pc:chgData name="Wendy Ruopp" userId="S::wruopp@researchtopractice.com::4e6ea8b6-0fab-4c16-8225-3647adef5b08" providerId="AD" clId="Web-{0766BB0A-4BB3-DFAF-BF87-B2476851FB01}" dt="2026-04-14T14:56:31.549" v="2"/>
          <pc:sldLayoutMkLst>
            <pc:docMk/>
            <pc:sldMasterMk cId="1701797382" sldId="2147486469"/>
            <pc:sldLayoutMk cId="4203725548" sldId="2147486481"/>
          </pc:sldLayoutMkLst>
        </pc:sldLayoutChg>
        <pc:sldLayoutChg chg="del">
          <pc:chgData name="Wendy Ruopp" userId="S::wruopp@researchtopractice.com::4e6ea8b6-0fab-4c16-8225-3647adef5b08" providerId="AD" clId="Web-{0766BB0A-4BB3-DFAF-BF87-B2476851FB01}" dt="2026-04-14T14:56:31.549" v="2"/>
          <pc:sldLayoutMkLst>
            <pc:docMk/>
            <pc:sldMasterMk cId="1701797382" sldId="2147486469"/>
            <pc:sldLayoutMk cId="1422243997" sldId="2147486483"/>
          </pc:sldLayoutMkLst>
        </pc:sldLayoutChg>
        <pc:sldLayoutChg chg="del">
          <pc:chgData name="Wendy Ruopp" userId="S::wruopp@researchtopractice.com::4e6ea8b6-0fab-4c16-8225-3647adef5b08" providerId="AD" clId="Web-{0766BB0A-4BB3-DFAF-BF87-B2476851FB01}" dt="2026-04-14T14:56:31.549" v="2"/>
          <pc:sldLayoutMkLst>
            <pc:docMk/>
            <pc:sldMasterMk cId="1701797382" sldId="2147486469"/>
            <pc:sldLayoutMk cId="4045580009" sldId="2147486484"/>
          </pc:sldLayoutMkLst>
        </pc:sldLayoutChg>
      </pc:sldMasterChg>
      <pc:sldMasterChg chg="del delSldLayout">
        <pc:chgData name="Wendy Ruopp" userId="S::wruopp@researchtopractice.com::4e6ea8b6-0fab-4c16-8225-3647adef5b08" providerId="AD" clId="Web-{0766BB0A-4BB3-DFAF-BF87-B2476851FB01}" dt="2026-04-14T14:56:31.549" v="2"/>
        <pc:sldMasterMkLst>
          <pc:docMk/>
          <pc:sldMasterMk cId="2784073853" sldId="2147486568"/>
        </pc:sldMasterMkLst>
        <pc:sldLayoutChg chg="del">
          <pc:chgData name="Wendy Ruopp" userId="S::wruopp@researchtopractice.com::4e6ea8b6-0fab-4c16-8225-3647adef5b08" providerId="AD" clId="Web-{0766BB0A-4BB3-DFAF-BF87-B2476851FB01}" dt="2026-04-14T14:56:31.549" v="2"/>
          <pc:sldLayoutMkLst>
            <pc:docMk/>
            <pc:sldMasterMk cId="2784073853" sldId="2147486568"/>
            <pc:sldLayoutMk cId="1952704147" sldId="2147486569"/>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1118279657" sldId="2147486570"/>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2863053528" sldId="2147486571"/>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970129080" sldId="2147486572"/>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19949171" sldId="2147486573"/>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1323552342" sldId="2147486574"/>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1599755480" sldId="2147486575"/>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824912173" sldId="2147486576"/>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1869118288" sldId="2147486577"/>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2507875530" sldId="2147486578"/>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683826483" sldId="2147486579"/>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2837583781" sldId="2147486580"/>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3494984643" sldId="2147486581"/>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812367379" sldId="2147486582"/>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2640492582" sldId="2147486583"/>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924511732" sldId="2147486584"/>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16354422" sldId="2147486585"/>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432335949" sldId="2147486586"/>
          </pc:sldLayoutMkLst>
        </pc:sldLayoutChg>
        <pc:sldLayoutChg chg="del">
          <pc:chgData name="Wendy Ruopp" userId="S::wruopp@researchtopractice.com::4e6ea8b6-0fab-4c16-8225-3647adef5b08" providerId="AD" clId="Web-{0766BB0A-4BB3-DFAF-BF87-B2476851FB01}" dt="2026-04-14T14:56:31.549" v="2"/>
          <pc:sldLayoutMkLst>
            <pc:docMk/>
            <pc:sldMasterMk cId="2784073853" sldId="2147486568"/>
            <pc:sldLayoutMk cId="487640104" sldId="2147486587"/>
          </pc:sldLayoutMkLst>
        </pc:sldLayoutChg>
      </pc:sldMasterChg>
    </pc:docChg>
  </pc:docChgLst>
  <pc:docChgLst>
    <pc:chgData name="Wendy Ruopp" userId="S::wruopp@researchtopractice.com::4e6ea8b6-0fab-4c16-8225-3647adef5b08" providerId="AD" clId="Web-{724E6A69-1D1D-1A12-0E9B-2AC355E75EB6}"/>
    <pc:docChg chg="modSld">
      <pc:chgData name="Wendy Ruopp" userId="S::wruopp@researchtopractice.com::4e6ea8b6-0fab-4c16-8225-3647adef5b08" providerId="AD" clId="Web-{724E6A69-1D1D-1A12-0E9B-2AC355E75EB6}" dt="2026-04-14T16:03:50.490" v="1" actId="20577"/>
      <pc:docMkLst>
        <pc:docMk/>
      </pc:docMkLst>
      <pc:sldChg chg="modSp">
        <pc:chgData name="Wendy Ruopp" userId="S::wruopp@researchtopractice.com::4e6ea8b6-0fab-4c16-8225-3647adef5b08" providerId="AD" clId="Web-{724E6A69-1D1D-1A12-0E9B-2AC355E75EB6}" dt="2026-04-14T16:01:03.782" v="0" actId="20577"/>
        <pc:sldMkLst>
          <pc:docMk/>
          <pc:sldMk cId="1736707076" sldId="267"/>
        </pc:sldMkLst>
        <pc:spChg chg="mod">
          <ac:chgData name="Wendy Ruopp" userId="S::wruopp@researchtopractice.com::4e6ea8b6-0fab-4c16-8225-3647adef5b08" providerId="AD" clId="Web-{724E6A69-1D1D-1A12-0E9B-2AC355E75EB6}" dt="2026-04-14T16:01:03.782" v="0" actId="20577"/>
          <ac:spMkLst>
            <pc:docMk/>
            <pc:sldMk cId="1736707076" sldId="267"/>
            <ac:spMk id="2" creationId="{BF50E9FD-ED31-31D3-386F-2E2CAA5BD5A0}"/>
          </ac:spMkLst>
        </pc:spChg>
      </pc:sldChg>
      <pc:sldChg chg="modSp">
        <pc:chgData name="Wendy Ruopp" userId="S::wruopp@researchtopractice.com::4e6ea8b6-0fab-4c16-8225-3647adef5b08" providerId="AD" clId="Web-{724E6A69-1D1D-1A12-0E9B-2AC355E75EB6}" dt="2026-04-14T16:03:50.490" v="1" actId="20577"/>
        <pc:sldMkLst>
          <pc:docMk/>
          <pc:sldMk cId="875122911" sldId="286"/>
        </pc:sldMkLst>
        <pc:spChg chg="mod">
          <ac:chgData name="Wendy Ruopp" userId="S::wruopp@researchtopractice.com::4e6ea8b6-0fab-4c16-8225-3647adef5b08" providerId="AD" clId="Web-{724E6A69-1D1D-1A12-0E9B-2AC355E75EB6}" dt="2026-04-14T16:03:50.490" v="1" actId="20577"/>
          <ac:spMkLst>
            <pc:docMk/>
            <pc:sldMk cId="875122911" sldId="286"/>
            <ac:spMk id="2" creationId="{59D1666A-D2CF-F06C-428A-9A4B3984F98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4/14/2026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131580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62CFB-F9CD-E3EE-9E24-CAD1AF0346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8485BE-B688-47A8-BD29-C8AD78C0C4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26CD9-2A7D-E965-ECA2-A9B26D0D1BE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9058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6F0D-EC14-0E16-6B3E-F6B0BDC04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AEEAC-FA80-E793-18EA-38A3AA22E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6FF49-77A7-36EA-7818-CC7104190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214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3C194-9888-7407-B598-D5EF377E5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FAF5F-B381-0E83-B7BC-6DFB2D15EA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F1F263-92FF-3D94-F20A-342F5F311E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6778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2E43F-6DE7-3A40-BD76-4D494B349B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6347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5448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3241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D2FA1-8CC5-4013-A029-2EA21047C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8DF42-5E95-170F-FAA0-F86CB1B09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C1176-9F29-538D-B4E1-7C6068410CC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3492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A1A36-F1E8-A6B6-D59E-74DBDC976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24F8B-7937-02EA-C882-4340F6219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DBC80-579A-792A-13AC-E52D012E369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7833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7513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9965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8002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0467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944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3500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9184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A3013-0AF1-9391-1059-A29CAD2346D6}"/>
            </a:ext>
          </a:extLst>
        </p:cNvPr>
        <p:cNvGrpSpPr/>
        <p:nvPr/>
      </p:nvGrpSpPr>
      <p:grpSpPr bwMode="auto">
        <a:xfrm>
          <a:off x="0" y="0"/>
          <a:ext cx="0" cy="0"/>
          <a:chOff x="0" y="0"/>
          <a:chExt cx="0" cy="0"/>
        </a:xfrm>
      </p:grpSpPr>
      <p:sp>
        <p:nvSpPr>
          <p:cNvPr id="945284303" name="Slide Image Placeholder 1">
            <a:extLst>
              <a:ext uri="{FF2B5EF4-FFF2-40B4-BE49-F238E27FC236}">
                <a16:creationId xmlns:a16="http://schemas.microsoft.com/office/drawing/2014/main" id="{17C719AA-F494-7A8E-7F9C-44BC6C179847}"/>
              </a:ext>
            </a:extLst>
          </p:cNvPr>
          <p:cNvSpPr>
            <a:spLocks noGrp="1" noRot="1" noChangeAspect="1"/>
          </p:cNvSpPr>
          <p:nvPr>
            <p:ph type="sldImg"/>
          </p:nvPr>
        </p:nvSpPr>
        <p:spPr bwMode="auto"/>
      </p:sp>
      <p:sp>
        <p:nvSpPr>
          <p:cNvPr id="948276702" name="Notes Placeholder 2">
            <a:extLst>
              <a:ext uri="{FF2B5EF4-FFF2-40B4-BE49-F238E27FC236}">
                <a16:creationId xmlns:a16="http://schemas.microsoft.com/office/drawing/2014/main" id="{DA5EE881-49B4-1220-4141-4A2774D72E5A}"/>
              </a:ext>
            </a:extLst>
          </p:cNvPr>
          <p:cNvSpPr>
            <a:spLocks noGrp="1"/>
          </p:cNvSpPr>
          <p:nvPr>
            <p:ph type="body" idx="1"/>
          </p:nvPr>
        </p:nvSpPr>
        <p:spPr bwMode="auto"/>
        <p:txBody>
          <a:bodyPr/>
          <a:lstStyle/>
          <a:p>
            <a:pPr>
              <a:defRPr/>
            </a:pPr>
            <a:endParaRPr lang="en-US"/>
          </a:p>
        </p:txBody>
      </p:sp>
      <p:sp>
        <p:nvSpPr>
          <p:cNvPr id="1757874832" name="Slide Number Placeholder 3">
            <a:extLst>
              <a:ext uri="{FF2B5EF4-FFF2-40B4-BE49-F238E27FC236}">
                <a16:creationId xmlns:a16="http://schemas.microsoft.com/office/drawing/2014/main" id="{3DF23036-02C6-3FC6-FB58-264F8CA05165}"/>
              </a:ext>
            </a:extLst>
          </p:cNvPr>
          <p:cNvSpPr>
            <a:spLocks noGrp="1"/>
          </p:cNvSpPr>
          <p:nvPr>
            <p:ph type="sldNum" sz="quarter" idx="5"/>
          </p:nvPr>
        </p:nvSpPr>
        <p:spPr bwMode="auto"/>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DC129-B32C-CD4D-B819-50D045D3B5F8}"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7688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02939683" name="Slide Image Placeholder 1"/>
          <p:cNvSpPr>
            <a:spLocks noGrp="1" noRot="1" noChangeAspect="1"/>
          </p:cNvSpPr>
          <p:nvPr>
            <p:ph type="sldImg"/>
          </p:nvPr>
        </p:nvSpPr>
        <p:spPr bwMode="auto"/>
      </p:sp>
      <p:sp>
        <p:nvSpPr>
          <p:cNvPr id="9756826" name="Notes Placeholder 2"/>
          <p:cNvSpPr>
            <a:spLocks noGrp="1"/>
          </p:cNvSpPr>
          <p:nvPr>
            <p:ph type="body" idx="1"/>
          </p:nvPr>
        </p:nvSpPr>
        <p:spPr bwMode="auto"/>
        <p:txBody>
          <a:bodyPr/>
          <a:lstStyle/>
          <a:p>
            <a:pPr>
              <a:defRPr/>
            </a:pPr>
            <a:endParaRPr/>
          </a:p>
        </p:txBody>
      </p:sp>
      <p:sp>
        <p:nvSpPr>
          <p:cNvPr id="1565842898" name="Slide Number Placeholder 3"/>
          <p:cNvSpPr>
            <a:spLocks noGrp="1"/>
          </p:cNvSpPr>
          <p:nvPr>
            <p:ph type="sldNum" sz="quarter" idx="10"/>
          </p:nvPr>
        </p:nvSpPr>
        <p:spPr bwMode="auto"/>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E3F33-7D15-BCF2-DE83-D4ADBCDABE80}"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C9F1C-C612-11BD-8BAC-C1E7ABFEC4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8ECA6-8845-BFA3-AC87-7AFCC006C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29C26-55DC-472E-991D-1CA43EAA43D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7132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3474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97771-ACB0-4F57-9A23-FADBFB4D08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9513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8768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E6875-F7C7-921F-7FCC-F3DA8CD15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C92D46-257F-BD16-D08A-2FCDD0370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9C9B2-DC60-A8E6-A08C-729A928816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8541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83849-B65F-04FB-5DA8-A5AF98CC7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AF109-A8CD-DD4F-452E-A61DF20A4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6CD3F-7B6B-D321-8B59-AF681FE63B7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5690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There is the potential for intra-patient improvement for both response and MRD-negativity.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97771-ACB0-4F57-9A23-FADBFB4D08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1369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D4E7C-9F6D-BB58-4A38-5F979B4A5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33D528-4672-4276-80EA-CF2018D0A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E4956-6E5F-ABEB-B278-3EF232FE936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0848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85A78-E7E4-549A-35C4-06159262C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59CF5-EE3F-5BD9-727F-8DBA5E3AA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1B45D-8A4F-E01F-97F7-70A5BCEB5F6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7160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619D2-519F-0CCD-DB5F-2719A0A3D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34C9C-F823-64CD-3C1C-B78245879B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6ADAF9-B84C-0495-9693-2F1903EF9BF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453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DD9EF-3937-BCC2-BC07-467ADBE6B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CE612-2FBA-47A6-4C6A-E88C3ADA9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65B0B-0279-8D6B-4685-A767B3DB9C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8567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80444-5AD1-33E2-0F91-BC4920347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8F522-D588-6B11-E395-3255A86D2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B0BF3-F850-6704-F335-6E1C2FBF746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2515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80444-5AD1-33E2-0F91-BC4920347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8F522-D588-6B11-E395-3255A86D2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B0BF3-F850-6704-F335-6E1C2FBF746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25157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257D8-D405-3AC0-248A-235DCB7A2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0A446-CB44-C3D5-CEDE-38C5DF6F0E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F69A5-0445-C9EF-F953-FBCF36B4A8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2439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DC0F5-AF5B-6EB4-F15B-C5C527D3B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F828C-895F-43A8-B1E4-AA2B027CE5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81FEE6-661E-8203-C189-FBF34D776FF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816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80444-5AD1-33E2-0F91-BC4920347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8F522-D588-6B11-E395-3255A86D2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B0BF3-F850-6704-F335-6E1C2FBF746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2515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0C023-DCC1-7316-AC24-1DD7F95EF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320EC-C945-8C41-27DD-F9DEA7D5DA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EC646-DD66-E08D-ADB0-EA2054DAFDD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87755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A7590-4FDC-274B-E7F9-6E3925B4D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8E25BD-8DA5-3866-BB85-E968A5C45B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26A22C-ACFE-3B8D-1037-814EE883F73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6910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3BD92-2BA2-E9DC-82B3-5F486CAE5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BC73D-21BE-505E-5F2C-E3E131C8D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01DE50-48D1-6109-5913-0C51BEF573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6956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C1457-AE8A-1F9C-755C-099CA1491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510358-CBAE-E144-ED89-2B4FED0543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DD720-5D3E-4A97-7B21-54648E6AC46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1634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E0A66-1640-DEDF-4C01-57815A3C6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5D6566-2BBE-8EEC-95B0-6F02017AF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CAA7F-AADE-B9E3-3529-BEEBB409609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62471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5594F-C659-0E85-EE44-AD9EAB5C8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8F53C-EEE6-666E-9456-A7A63C8C8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EEC33-9421-3441-EB09-2D62F0BDF81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74996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A06FB-4D20-9943-9413-C63A247B86A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3852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A1A36-F1E8-A6B6-D59E-74DBDC976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24F8B-7937-02EA-C882-4340F6219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DBC80-579A-792A-13AC-E52D012E369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7833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BF6BA-F9BC-EF6A-631E-41CE43134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A8823-ABCC-A6C9-E97D-FDB5ADF86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82323-F7E3-329A-6180-92C78E6C7FE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79743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23893-C10B-997A-AE49-9C499FB91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8FF67-1CB6-C013-F0DD-6F0698BA6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FC6D9-5636-DF9C-5491-7723AC4D349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58156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D8E6A-7B82-BD71-CF2F-158FC4F40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E95C9-8CF1-A1D8-C435-379A6C5586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21BBD7-95F8-01FE-ABEF-C6DFB8AC33F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46782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1A414-85A6-644B-FD08-D9032FA79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568AB6-BB83-F99C-B768-966C8942D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CDA286-6311-D49E-B2A1-1F4C65C4F1B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15229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8E31E-8FE0-43C0-582C-B5EBFEC565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820CD-3E4F-ED4C-28BB-A1D26FF7FC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44FBC-7D24-3F4B-7912-54871BB1998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8153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C9098-A04C-0191-EB54-F6B61E3B46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66615-3B26-A47B-910E-43375C3BEC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904AE4-0694-E190-9135-9F6FB7F0B51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3591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21D2E-A736-ACA7-FA54-068CB4E0B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21D32-2FD0-3A76-A850-3058F5612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D2E68-6AB7-5AB2-91A3-4F11D84E99A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150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22FB5-D63F-6F35-7B8E-F8BA6D970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8BFA0-36A7-96F1-19C0-4D272167AB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33A6C-7F19-24C6-9B0E-4AEFEF16E1C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7137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872A4-2C49-525A-8126-3E6A2E1FB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36BDD-5AE2-B809-0860-758A05A7EE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E391C-87E0-0EBA-3A44-FCB3F1C9077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5653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43670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8012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3386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4957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164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03970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64579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927155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5512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972264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4/14/2026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5008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08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44358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5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8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33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3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5748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182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41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9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08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6643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17504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0221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571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55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4/14/2026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9055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2989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604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566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870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7396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6249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90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896709481"/>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011090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3576779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6792847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35FA-79D5-AECC-1859-63CD02D5A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BA637-E2C8-3780-A436-B1A8959C2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9FDA3-CDE9-DF21-2373-A5814BD5E241}"/>
              </a:ext>
            </a:extLst>
          </p:cNvPr>
          <p:cNvSpPr>
            <a:spLocks noGrp="1"/>
          </p:cNvSpPr>
          <p:nvPr>
            <p:ph type="dt" sz="half" idx="10"/>
          </p:nvPr>
        </p:nvSpPr>
        <p:spPr/>
        <p:txBody>
          <a:bodyPr/>
          <a:lstStyle/>
          <a:p>
            <a:fld id="{8C538B4D-F2FA-4541-B114-4D9293969219}" type="datetimeFigureOut">
              <a:rPr lang="en-US" smtClean="0"/>
              <a:t>4/14/2026</a:t>
            </a:fld>
            <a:endParaRPr lang="en-US"/>
          </a:p>
        </p:txBody>
      </p:sp>
      <p:sp>
        <p:nvSpPr>
          <p:cNvPr id="5" name="Footer Placeholder 4">
            <a:extLst>
              <a:ext uri="{FF2B5EF4-FFF2-40B4-BE49-F238E27FC236}">
                <a16:creationId xmlns:a16="http://schemas.microsoft.com/office/drawing/2014/main" id="{8998C94A-1048-F7EE-E076-D6876AC77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2C8D5-053B-84B1-76DB-DBF3D9EFD3B7}"/>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1742168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943-DDE4-34A5-2DB2-AF18A396E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DC24E-2DCF-840D-B988-92AB98B08323}"/>
              </a:ext>
            </a:extLst>
          </p:cNvPr>
          <p:cNvSpPr>
            <a:spLocks noGrp="1"/>
          </p:cNvSpPr>
          <p:nvPr>
            <p:ph type="dt" sz="half" idx="10"/>
          </p:nvPr>
        </p:nvSpPr>
        <p:spPr/>
        <p:txBody>
          <a:bodyPr/>
          <a:lstStyle/>
          <a:p>
            <a:fld id="{8C538B4D-F2FA-4541-B114-4D9293969219}" type="datetimeFigureOut">
              <a:rPr lang="en-US" smtClean="0"/>
              <a:t>4/14/2026</a:t>
            </a:fld>
            <a:endParaRPr lang="en-US"/>
          </a:p>
        </p:txBody>
      </p:sp>
      <p:sp>
        <p:nvSpPr>
          <p:cNvPr id="4" name="Footer Placeholder 3">
            <a:extLst>
              <a:ext uri="{FF2B5EF4-FFF2-40B4-BE49-F238E27FC236}">
                <a16:creationId xmlns:a16="http://schemas.microsoft.com/office/drawing/2014/main" id="{37D33DFA-2EBD-7D1E-EE21-21B10B7304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2008EC-E7A6-F444-DECF-92917DEF0A9A}"/>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44360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408FD-EBFE-C33C-AD6C-0906EA8941FD}"/>
              </a:ext>
            </a:extLst>
          </p:cNvPr>
          <p:cNvSpPr>
            <a:spLocks noGrp="1"/>
          </p:cNvSpPr>
          <p:nvPr>
            <p:ph type="dt" sz="half" idx="10"/>
          </p:nvPr>
        </p:nvSpPr>
        <p:spPr/>
        <p:txBody>
          <a:bodyPr/>
          <a:lstStyle/>
          <a:p>
            <a:fld id="{8C538B4D-F2FA-4541-B114-4D9293969219}" type="datetimeFigureOut">
              <a:rPr lang="en-US" smtClean="0"/>
              <a:t>4/14/2026</a:t>
            </a:fld>
            <a:endParaRPr lang="en-US"/>
          </a:p>
        </p:txBody>
      </p:sp>
      <p:sp>
        <p:nvSpPr>
          <p:cNvPr id="3" name="Footer Placeholder 2">
            <a:extLst>
              <a:ext uri="{FF2B5EF4-FFF2-40B4-BE49-F238E27FC236}">
                <a16:creationId xmlns:a16="http://schemas.microsoft.com/office/drawing/2014/main" id="{EE61FE5B-25DA-A041-94FA-8E2EBA2836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63AA4-B082-0DED-E7ED-DA3D0D51F10B}"/>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14993658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610E-C843-A3E6-0538-C50D855716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40236-9EA2-1A16-7AD2-B06AD4E24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2D10E-6995-1E40-5C34-17DD7BCF5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5CEB6-19FB-66E7-8D01-AC6A8D806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14FECC-8FB5-9347-095F-8CF733339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0C85D-36F4-050D-48C1-4E8DCE6D2A63}"/>
              </a:ext>
            </a:extLst>
          </p:cNvPr>
          <p:cNvSpPr>
            <a:spLocks noGrp="1"/>
          </p:cNvSpPr>
          <p:nvPr>
            <p:ph type="dt" sz="half" idx="10"/>
          </p:nvPr>
        </p:nvSpPr>
        <p:spPr/>
        <p:txBody>
          <a:bodyPr/>
          <a:lstStyle/>
          <a:p>
            <a:fld id="{8C538B4D-F2FA-4541-B114-4D9293969219}" type="datetimeFigureOut">
              <a:rPr lang="en-US" smtClean="0"/>
              <a:t>4/14/2026</a:t>
            </a:fld>
            <a:endParaRPr lang="en-US"/>
          </a:p>
        </p:txBody>
      </p:sp>
      <p:sp>
        <p:nvSpPr>
          <p:cNvPr id="8" name="Footer Placeholder 7">
            <a:extLst>
              <a:ext uri="{FF2B5EF4-FFF2-40B4-BE49-F238E27FC236}">
                <a16:creationId xmlns:a16="http://schemas.microsoft.com/office/drawing/2014/main" id="{38FFE145-1589-31F0-1174-AECDFFD6DF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68AAC-A068-BEF9-2AAC-261F21F5BB25}"/>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8172545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7525"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7F7F7F"/>
                </a:solidFill>
                <a:latin typeface="+mn-lt"/>
                <a:ea typeface="+mn-ea"/>
                <a:cs typeface="+mn-cs"/>
              </a:defRPr>
            </a:lvl1pPr>
          </a:lstStyle>
          <a:p>
            <a:pPr lvl="0"/>
            <a:r>
              <a:rPr lang="en-GB"/>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4253199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804951"/>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A39C8-D9E3-0847-67CD-04DFEEF088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E88A19-3EF1-4157-C7C7-21E354955F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0BE23B-A181-2F38-63F9-7FE9B43B0920}"/>
              </a:ext>
            </a:extLst>
          </p:cNvPr>
          <p:cNvSpPr>
            <a:spLocks noGrp="1"/>
          </p:cNvSpPr>
          <p:nvPr>
            <p:ph type="dt" sz="half" idx="10"/>
          </p:nvPr>
        </p:nvSpPr>
        <p:spPr/>
        <p:txBody>
          <a:bodyPr/>
          <a:lstStyle/>
          <a:p>
            <a:fld id="{64E323D0-4D0B-C84D-AABE-E96F1ED28474}" type="datetimeFigureOut">
              <a:rPr lang="en-US" smtClean="0"/>
              <a:t>4/14/2026</a:t>
            </a:fld>
            <a:endParaRPr lang="en-US"/>
          </a:p>
        </p:txBody>
      </p:sp>
      <p:sp>
        <p:nvSpPr>
          <p:cNvPr id="5" name="Footer Placeholder 4">
            <a:extLst>
              <a:ext uri="{FF2B5EF4-FFF2-40B4-BE49-F238E27FC236}">
                <a16:creationId xmlns:a16="http://schemas.microsoft.com/office/drawing/2014/main" id="{88BAFDAD-7F23-254D-59B5-425B374CD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7D57B-57A2-4EA6-C8CD-E850218E6919}"/>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26284522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91B86-A198-A5EE-FF40-A2108C0060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953027-0508-4F40-FEEC-97C40DCC7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642BF-0B6D-5016-4F6F-427B421FE1B8}"/>
              </a:ext>
            </a:extLst>
          </p:cNvPr>
          <p:cNvSpPr>
            <a:spLocks noGrp="1"/>
          </p:cNvSpPr>
          <p:nvPr>
            <p:ph type="dt" sz="half" idx="10"/>
          </p:nvPr>
        </p:nvSpPr>
        <p:spPr/>
        <p:txBody>
          <a:bodyPr/>
          <a:lstStyle/>
          <a:p>
            <a:fld id="{64E323D0-4D0B-C84D-AABE-E96F1ED28474}" type="datetimeFigureOut">
              <a:rPr lang="en-US" smtClean="0"/>
              <a:t>4/14/2026</a:t>
            </a:fld>
            <a:endParaRPr lang="en-US"/>
          </a:p>
        </p:txBody>
      </p:sp>
      <p:sp>
        <p:nvSpPr>
          <p:cNvPr id="5" name="Footer Placeholder 4">
            <a:extLst>
              <a:ext uri="{FF2B5EF4-FFF2-40B4-BE49-F238E27FC236}">
                <a16:creationId xmlns:a16="http://schemas.microsoft.com/office/drawing/2014/main" id="{1769CB46-BECF-84AD-AD14-BCA71FD75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F989B-484A-281F-F640-3C96B2026019}"/>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851316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2F2B-A72A-FC5E-203D-2C27493E8A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E24D4E-E6AD-32A4-F82E-E237ABDA28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ADD4C9-08CE-EFEC-9C87-D578E4783E2A}"/>
              </a:ext>
            </a:extLst>
          </p:cNvPr>
          <p:cNvSpPr>
            <a:spLocks noGrp="1"/>
          </p:cNvSpPr>
          <p:nvPr>
            <p:ph type="dt" sz="half" idx="10"/>
          </p:nvPr>
        </p:nvSpPr>
        <p:spPr/>
        <p:txBody>
          <a:bodyPr/>
          <a:lstStyle/>
          <a:p>
            <a:fld id="{64E323D0-4D0B-C84D-AABE-E96F1ED28474}" type="datetimeFigureOut">
              <a:rPr lang="en-US" smtClean="0"/>
              <a:t>4/14/2026</a:t>
            </a:fld>
            <a:endParaRPr lang="en-US"/>
          </a:p>
        </p:txBody>
      </p:sp>
      <p:sp>
        <p:nvSpPr>
          <p:cNvPr id="5" name="Footer Placeholder 4">
            <a:extLst>
              <a:ext uri="{FF2B5EF4-FFF2-40B4-BE49-F238E27FC236}">
                <a16:creationId xmlns:a16="http://schemas.microsoft.com/office/drawing/2014/main" id="{C6BFB1C5-5A2C-F6FE-D430-976B8B06D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23EED-75FD-942D-6BD5-AEEB13F56964}"/>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3877380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E3155-CEFD-CFBA-4E10-F5BD58A181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E204D-FFBC-F56C-D2AB-84D8C202E7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DFF961-B753-9834-FE76-5AA67CA6EF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84A790-1406-69E4-1A1A-FE28623DAA9A}"/>
              </a:ext>
            </a:extLst>
          </p:cNvPr>
          <p:cNvSpPr>
            <a:spLocks noGrp="1"/>
          </p:cNvSpPr>
          <p:nvPr>
            <p:ph type="dt" sz="half" idx="10"/>
          </p:nvPr>
        </p:nvSpPr>
        <p:spPr/>
        <p:txBody>
          <a:bodyPr/>
          <a:lstStyle/>
          <a:p>
            <a:fld id="{64E323D0-4D0B-C84D-AABE-E96F1ED28474}" type="datetimeFigureOut">
              <a:rPr lang="en-US" smtClean="0"/>
              <a:t>4/14/2026</a:t>
            </a:fld>
            <a:endParaRPr lang="en-US"/>
          </a:p>
        </p:txBody>
      </p:sp>
      <p:sp>
        <p:nvSpPr>
          <p:cNvPr id="6" name="Footer Placeholder 5">
            <a:extLst>
              <a:ext uri="{FF2B5EF4-FFF2-40B4-BE49-F238E27FC236}">
                <a16:creationId xmlns:a16="http://schemas.microsoft.com/office/drawing/2014/main" id="{97AA3564-FE02-B0A8-C530-FEFAD67C2D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CD1443-A114-1668-242E-CA89BC2840C1}"/>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31084336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2B91D-75E1-E0CF-5F05-8B83B9833F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1BAE55-BBD8-CA6E-00E0-45F4DBFDFC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6D4D5E-958A-565F-FB2A-4D4619D93C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F24C12-0340-C123-126E-DB1E12F67B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24402-4190-5F8D-7363-EC96C71028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D85E8B-34C6-16F2-C208-6AD171A99211}"/>
              </a:ext>
            </a:extLst>
          </p:cNvPr>
          <p:cNvSpPr>
            <a:spLocks noGrp="1"/>
          </p:cNvSpPr>
          <p:nvPr>
            <p:ph type="dt" sz="half" idx="10"/>
          </p:nvPr>
        </p:nvSpPr>
        <p:spPr/>
        <p:txBody>
          <a:bodyPr/>
          <a:lstStyle/>
          <a:p>
            <a:fld id="{64E323D0-4D0B-C84D-AABE-E96F1ED28474}" type="datetimeFigureOut">
              <a:rPr lang="en-US" smtClean="0"/>
              <a:t>4/14/2026</a:t>
            </a:fld>
            <a:endParaRPr lang="en-US"/>
          </a:p>
        </p:txBody>
      </p:sp>
      <p:sp>
        <p:nvSpPr>
          <p:cNvPr id="8" name="Footer Placeholder 7">
            <a:extLst>
              <a:ext uri="{FF2B5EF4-FFF2-40B4-BE49-F238E27FC236}">
                <a16:creationId xmlns:a16="http://schemas.microsoft.com/office/drawing/2014/main" id="{4050072E-5877-12A8-1D65-3B1D0D42ED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D48DCD-1CD4-D9E4-1132-554B5F064201}"/>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11895166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0FAA5-E824-FE38-0421-12E4E011BA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D22320-A14E-CB58-4EDB-59D993B6E5BC}"/>
              </a:ext>
            </a:extLst>
          </p:cNvPr>
          <p:cNvSpPr>
            <a:spLocks noGrp="1"/>
          </p:cNvSpPr>
          <p:nvPr>
            <p:ph type="dt" sz="half" idx="10"/>
          </p:nvPr>
        </p:nvSpPr>
        <p:spPr/>
        <p:txBody>
          <a:bodyPr/>
          <a:lstStyle/>
          <a:p>
            <a:fld id="{64E323D0-4D0B-C84D-AABE-E96F1ED28474}" type="datetimeFigureOut">
              <a:rPr lang="en-US" smtClean="0"/>
              <a:t>4/14/2026</a:t>
            </a:fld>
            <a:endParaRPr lang="en-US"/>
          </a:p>
        </p:txBody>
      </p:sp>
      <p:sp>
        <p:nvSpPr>
          <p:cNvPr id="4" name="Footer Placeholder 3">
            <a:extLst>
              <a:ext uri="{FF2B5EF4-FFF2-40B4-BE49-F238E27FC236}">
                <a16:creationId xmlns:a16="http://schemas.microsoft.com/office/drawing/2014/main" id="{D68F7FAA-47AE-A2C9-2C55-55ADC86DF2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6B7FE1-890A-B184-1800-A921DB530B04}"/>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40046892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89645-ACA1-293A-8DD1-26BDF2F1EAF2}"/>
              </a:ext>
            </a:extLst>
          </p:cNvPr>
          <p:cNvSpPr>
            <a:spLocks noGrp="1"/>
          </p:cNvSpPr>
          <p:nvPr>
            <p:ph type="dt" sz="half" idx="10"/>
          </p:nvPr>
        </p:nvSpPr>
        <p:spPr/>
        <p:txBody>
          <a:bodyPr/>
          <a:lstStyle/>
          <a:p>
            <a:fld id="{64E323D0-4D0B-C84D-AABE-E96F1ED28474}" type="datetimeFigureOut">
              <a:rPr lang="en-US" smtClean="0"/>
              <a:t>4/14/2026</a:t>
            </a:fld>
            <a:endParaRPr lang="en-US"/>
          </a:p>
        </p:txBody>
      </p:sp>
      <p:sp>
        <p:nvSpPr>
          <p:cNvPr id="3" name="Footer Placeholder 2">
            <a:extLst>
              <a:ext uri="{FF2B5EF4-FFF2-40B4-BE49-F238E27FC236}">
                <a16:creationId xmlns:a16="http://schemas.microsoft.com/office/drawing/2014/main" id="{995E0D41-F21B-F82C-C828-8728890852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7B0824-146A-D748-40C7-193262B22EBC}"/>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33672089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C1065-5658-4CBB-30C0-43DFF917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69A9A1-B8E3-1696-7139-AB209F7155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2A12FD-408B-CA10-4AB6-28D1EB08B8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CEBB2E-C3DB-9FBF-F294-95B4F08122BC}"/>
              </a:ext>
            </a:extLst>
          </p:cNvPr>
          <p:cNvSpPr>
            <a:spLocks noGrp="1"/>
          </p:cNvSpPr>
          <p:nvPr>
            <p:ph type="dt" sz="half" idx="10"/>
          </p:nvPr>
        </p:nvSpPr>
        <p:spPr/>
        <p:txBody>
          <a:bodyPr/>
          <a:lstStyle/>
          <a:p>
            <a:fld id="{64E323D0-4D0B-C84D-AABE-E96F1ED28474}" type="datetimeFigureOut">
              <a:rPr lang="en-US" smtClean="0"/>
              <a:t>4/14/2026</a:t>
            </a:fld>
            <a:endParaRPr lang="en-US"/>
          </a:p>
        </p:txBody>
      </p:sp>
      <p:sp>
        <p:nvSpPr>
          <p:cNvPr id="6" name="Footer Placeholder 5">
            <a:extLst>
              <a:ext uri="{FF2B5EF4-FFF2-40B4-BE49-F238E27FC236}">
                <a16:creationId xmlns:a16="http://schemas.microsoft.com/office/drawing/2014/main" id="{E6C68FAB-38FB-9B12-8988-BF72A36C6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E59BDA-6CBC-E27C-3829-125187FB148F}"/>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24875846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E08F-6325-0C26-8130-D72B95F81E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B41143-BA52-5061-3FAF-3F82851EDB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256384-D944-8B59-8A3A-6697E05DD5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BCC72-3D2C-D808-86CF-F460CEA61AC3}"/>
              </a:ext>
            </a:extLst>
          </p:cNvPr>
          <p:cNvSpPr>
            <a:spLocks noGrp="1"/>
          </p:cNvSpPr>
          <p:nvPr>
            <p:ph type="dt" sz="half" idx="10"/>
          </p:nvPr>
        </p:nvSpPr>
        <p:spPr/>
        <p:txBody>
          <a:bodyPr/>
          <a:lstStyle/>
          <a:p>
            <a:fld id="{64E323D0-4D0B-C84D-AABE-E96F1ED28474}" type="datetimeFigureOut">
              <a:rPr lang="en-US" smtClean="0"/>
              <a:t>4/14/2026</a:t>
            </a:fld>
            <a:endParaRPr lang="en-US"/>
          </a:p>
        </p:txBody>
      </p:sp>
      <p:sp>
        <p:nvSpPr>
          <p:cNvPr id="6" name="Footer Placeholder 5">
            <a:extLst>
              <a:ext uri="{FF2B5EF4-FFF2-40B4-BE49-F238E27FC236}">
                <a16:creationId xmlns:a16="http://schemas.microsoft.com/office/drawing/2014/main" id="{5EB257EA-5C56-7830-8738-3CB484E4A1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C2591A-347F-41D1-A651-FED90F7AD333}"/>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38379942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B7D0F-B1DE-17CF-480A-682078BD5B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736A3F-2B54-53FD-F90D-D33CA0D1D9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EB5E0-659D-573E-67BA-FA511B943391}"/>
              </a:ext>
            </a:extLst>
          </p:cNvPr>
          <p:cNvSpPr>
            <a:spLocks noGrp="1"/>
          </p:cNvSpPr>
          <p:nvPr>
            <p:ph type="dt" sz="half" idx="10"/>
          </p:nvPr>
        </p:nvSpPr>
        <p:spPr/>
        <p:txBody>
          <a:bodyPr/>
          <a:lstStyle/>
          <a:p>
            <a:fld id="{64E323D0-4D0B-C84D-AABE-E96F1ED28474}" type="datetimeFigureOut">
              <a:rPr lang="en-US" smtClean="0"/>
              <a:t>4/14/2026</a:t>
            </a:fld>
            <a:endParaRPr lang="en-US"/>
          </a:p>
        </p:txBody>
      </p:sp>
      <p:sp>
        <p:nvSpPr>
          <p:cNvPr id="5" name="Footer Placeholder 4">
            <a:extLst>
              <a:ext uri="{FF2B5EF4-FFF2-40B4-BE49-F238E27FC236}">
                <a16:creationId xmlns:a16="http://schemas.microsoft.com/office/drawing/2014/main" id="{1EE0DD7E-123D-21F3-7D0E-A19B37ADC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A614D4-0586-F91E-D33E-B5CFC5415578}"/>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32846817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245DC1-45C1-699A-BDD2-BB7D9F4495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2D3771-1983-5BD7-5BDC-676452991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0E8DB-1DF8-6E2B-E0C3-135D66548EF6}"/>
              </a:ext>
            </a:extLst>
          </p:cNvPr>
          <p:cNvSpPr>
            <a:spLocks noGrp="1"/>
          </p:cNvSpPr>
          <p:nvPr>
            <p:ph type="dt" sz="half" idx="10"/>
          </p:nvPr>
        </p:nvSpPr>
        <p:spPr/>
        <p:txBody>
          <a:bodyPr/>
          <a:lstStyle/>
          <a:p>
            <a:fld id="{64E323D0-4D0B-C84D-AABE-E96F1ED28474}" type="datetimeFigureOut">
              <a:rPr lang="en-US" smtClean="0"/>
              <a:t>4/14/2026</a:t>
            </a:fld>
            <a:endParaRPr lang="en-US"/>
          </a:p>
        </p:txBody>
      </p:sp>
      <p:sp>
        <p:nvSpPr>
          <p:cNvPr id="5" name="Footer Placeholder 4">
            <a:extLst>
              <a:ext uri="{FF2B5EF4-FFF2-40B4-BE49-F238E27FC236}">
                <a16:creationId xmlns:a16="http://schemas.microsoft.com/office/drawing/2014/main" id="{8F1F5027-E4A5-0CA9-948A-F6CC6DF1A1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A3D33-A62F-EAEB-DBD7-8C1BB496EBEF}"/>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26483312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DE6A48-BD34-9247-8CD2-A207D07E22B4}" type="datetime1">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2941447-81A8-E34A-8E29-11F044513D7E}" type="slidenum">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21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9543C483-95DB-AF29-7734-5B0E8DC41E74}"/>
              </a:ext>
            </a:extLst>
          </p:cNvPr>
          <p:cNvSpPr/>
          <p:nvPr userDrawn="1"/>
        </p:nvSpPr>
        <p:spPr>
          <a:xfrm>
            <a:off x="248575" y="6328980"/>
            <a:ext cx="6214369" cy="5015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27616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7CCE-87AA-F0FC-BA78-D4E8A5FDF5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39277E-5088-451E-3297-282CA36F16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C2AA03-2E47-678C-389D-F5CF3881DB7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174DC13-5B50-9CD4-BF1B-45E285D10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655AF1-AB3F-A165-BF60-848AB341AAAA}"/>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7603376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8A1FC-1587-3EA4-BE6C-70AD1DED88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9FDE42-E446-851D-D0E1-3ABED8698F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496F2-8A0E-DF25-1F03-152424A041C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3B8B783-009E-5868-7491-758F89DA8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AAF33-8755-80F1-3608-2BFC1D040404}"/>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1328688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795E-3532-16FB-A81B-8EFB0620CB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F3F0C8-9702-CC2F-E84D-A0350B4787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17531A-6028-7FC3-B8D0-F7FD8263656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57FEEF3-F724-96CC-730E-615E0186B7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D1EE9-FA85-FED0-F217-E945237C2C0D}"/>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3714993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48745-4DDA-8D1E-36CC-9DDB240B05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6B9066-20BA-9366-4BBE-72A4817C5D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0AF139-FC7E-208C-D761-C8FDC32ABA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4A1725-D043-5FA3-C687-CCAB7E35731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82CE440-DB3B-30E8-5AF0-4B5500C327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2931EB-CA74-B4E6-F8DF-FA091DB5CB18}"/>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23460875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2FF7-A7F5-B6CF-95E9-7098EDC76E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34480F-4AB3-179F-37F0-3423D5A5EB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D31495-0C5F-B208-4C8A-4A5F526798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96621C-DD7E-765B-E9A5-AEA54C6F0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7434F3-2E74-816D-FC05-688DDC6FD5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B5A77A-96F8-9B8C-33A7-BE4A875A11D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05395AC-C43E-B912-1070-E442A259B0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7AB758-CC16-EB59-A41B-8B23BF661191}"/>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4046836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95D5D-BA38-3789-0248-73CC67253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AB9C86-8066-9C28-0E44-ADEF91B567C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18A6000-15AE-EE95-0894-800994B47D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7745EA-F1A4-004D-51A1-954594BBBC5B}"/>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37511861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FE7F67-8A65-7D60-69B0-7C55458CBE1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FE07B21-D268-82C2-662A-AE29D10CF0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C331B3-D34E-9021-B59C-E715E5430AFE}"/>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6007208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A3D46-4C5E-8488-7BBB-EB474F7D87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D03D18-4E65-B659-6922-0B461AA8B3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1773F-1CC3-C24B-C063-030B92E98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F4EB55-A1E6-027A-98D5-889AC2A661F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0A747FC-3FE6-92CC-A063-228B714D9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089F7-4F24-030B-41D9-13799887C7B7}"/>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25492855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B27BC-43D1-CD7A-6D0A-6FAD195DB3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DB4575-C2F1-7E85-7825-6B406B8F5A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540C73-7030-8AD0-B497-D4C56C3264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2E587-4707-CDE8-5E82-5F3C4C0AB3B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7628C68-3EC8-7952-ECB9-ABA66B0EC3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2BE643-2AD3-3E95-9B21-93368EC6051F}"/>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63909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8FA53-5DBD-5C8F-9FDB-4D332C54D5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AD74AA-E33E-16DA-147F-E34CABAF7E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645EE-34FF-22A4-A5D1-3C4BC7B7585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7061B82-A330-F2D6-83B5-94BE4E990F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82A62-AD8D-1C1C-CE13-70F502A69407}"/>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10418552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8558F-41D8-2546-C227-BDDEA72901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AB0209-043A-D39D-BA38-6B3C357123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799E0-AB92-3E14-B6F6-51AD26A2447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224BAD0-639C-1526-0AA0-76BABE8DE9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335C6-00B9-5A6B-711B-429CF57A03A6}"/>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19213781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1_Title &amp; Bullets">
    <p:bg>
      <p:bgPr>
        <a:solidFill>
          <a:schemeClr val="bg1"/>
        </a:solidFill>
        <a:effectLst/>
      </p:bgPr>
    </p:bg>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normAutofit/>
          </a:bodyPr>
          <a:lstStyle>
            <a:lvl1pPr>
              <a:defRPr sz="3300">
                <a:latin typeface="Verdana" panose="020B0604030504040204" pitchFamily="34" charset="0"/>
                <a:ea typeface="Verdana" panose="020B0604030504040204" pitchFamily="34" charset="0"/>
                <a:cs typeface="Verdana" panose="020B0604030504040204" pitchFamily="34" charset="0"/>
              </a:defRPr>
            </a:lvl1pPr>
          </a:lstStyle>
          <a:p>
            <a:r>
              <a:t>Slide Title</a:t>
            </a:r>
          </a:p>
        </p:txBody>
      </p:sp>
      <p:sp>
        <p:nvSpPr>
          <p:cNvPr id="44" name="Body Level One…"/>
          <p:cNvSpPr txBox="1">
            <a:spLocks noGrp="1"/>
          </p:cNvSpPr>
          <p:nvPr>
            <p:ph type="body" idx="1" hasCustomPrompt="1"/>
          </p:nvPr>
        </p:nvSpPr>
        <p:spPr>
          <a:xfrm>
            <a:off x="603251" y="1435398"/>
            <a:ext cx="10985500" cy="4816863"/>
          </a:xfrm>
          <a:prstGeom prst="rect">
            <a:avLst/>
          </a:prstGeom>
        </p:spPr>
        <p:txBody>
          <a:bodyPr/>
          <a:lstStyle>
            <a:lvl1pPr>
              <a:defRPr sz="1800">
                <a:latin typeface="Verdana" panose="020B0604030504040204" pitchFamily="34" charset="0"/>
                <a:ea typeface="Verdana" panose="020B0604030504040204" pitchFamily="34" charset="0"/>
                <a:cs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Rectangle 2">
            <a:extLst>
              <a:ext uri="{FF2B5EF4-FFF2-40B4-BE49-F238E27FC236}">
                <a16:creationId xmlns:a16="http://schemas.microsoft.com/office/drawing/2014/main" id="{7D153AB6-4A6A-7587-606B-DB9B43861C72}"/>
              </a:ext>
            </a:extLst>
          </p:cNvPr>
          <p:cNvSpPr/>
          <p:nvPr userDrawn="1"/>
        </p:nvSpPr>
        <p:spPr>
          <a:xfrm>
            <a:off x="1206631" y="4719999"/>
            <a:ext cx="3281083" cy="7934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indent="0" algn="ctr" defTabSz="1100639" rtl="0" fontAlgn="auto" latinLnBrk="0" hangingPunct="0">
              <a:lnSpc>
                <a:spcPct val="100000"/>
              </a:lnSpc>
              <a:spcBef>
                <a:spcPts val="0"/>
              </a:spcBef>
              <a:spcAft>
                <a:spcPts val="0"/>
              </a:spcAft>
              <a:buClrTx/>
              <a:buSzTx/>
              <a:buFontTx/>
              <a:buNone/>
              <a:tabLst/>
            </a:pPr>
            <a:endParaRPr kumimoji="0" lang="en-US" sz="4267"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24AFA221-A310-96D0-DCB7-89FF3BAF82AF}"/>
              </a:ext>
            </a:extLst>
          </p:cNvPr>
          <p:cNvSpPr/>
          <p:nvPr userDrawn="1"/>
        </p:nvSpPr>
        <p:spPr>
          <a:xfrm>
            <a:off x="8910917" y="209018"/>
            <a:ext cx="3281083" cy="7934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indent="0" algn="ctr" defTabSz="1100639" rtl="0" fontAlgn="auto" latinLnBrk="0" hangingPunct="0">
              <a:lnSpc>
                <a:spcPct val="100000"/>
              </a:lnSpc>
              <a:spcBef>
                <a:spcPts val="0"/>
              </a:spcBef>
              <a:spcAft>
                <a:spcPts val="0"/>
              </a:spcAft>
              <a:buClrTx/>
              <a:buSzTx/>
              <a:buFontTx/>
              <a:buNone/>
              <a:tabLst/>
            </a:pPr>
            <a:endParaRPr kumimoji="0" lang="en-US" sz="4267"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999282534"/>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211953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507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369245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9879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307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4379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778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theme" Target="../theme/theme3.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5.jpe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4.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6.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theme" Target="../theme/theme7.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30"/>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 id="2147485935" r:id="rId26"/>
    <p:sldLayoutId id="2147485936" r:id="rId27"/>
    <p:sldLayoutId id="2147485937"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742313701"/>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 id="2147486224" r:id="rId12"/>
    <p:sldLayoutId id="2147486225" r:id="rId13"/>
    <p:sldLayoutId id="2147486226" r:id="rId14"/>
    <p:sldLayoutId id="2147486227" r:id="rId15"/>
    <p:sldLayoutId id="2147486228" r:id="rId16"/>
    <p:sldLayoutId id="2147486229" r:id="rId17"/>
    <p:sldLayoutId id="2147486230" r:id="rId18"/>
    <p:sldLayoutId id="2147486231" r:id="rId19"/>
    <p:sldLayoutId id="2147486232" r:id="rId20"/>
    <p:sldLayoutId id="2147486233" r:id="rId21"/>
    <p:sldLayoutId id="2147486234" r:id="rId22"/>
    <p:sldLayoutId id="2147486235" r:id="rId23"/>
    <p:sldLayoutId id="2147486236" r:id="rId24"/>
    <p:sldLayoutId id="214748623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3637391293"/>
      </p:ext>
    </p:extLst>
  </p:cSld>
  <p:clrMap bg1="lt1" tx1="dk1" bg2="lt2" tx2="dk2" accent1="accent1" accent2="accent2" accent3="accent3" accent4="accent4" accent5="accent5" accent6="accent6" hlink="hlink" folHlink="folHlink"/>
  <p:sldLayoutIdLst>
    <p:sldLayoutId id="2147486399" r:id="rId1"/>
    <p:sldLayoutId id="2147486400" r:id="rId2"/>
    <p:sldLayoutId id="2147486401" r:id="rId3"/>
    <p:sldLayoutId id="2147486402" r:id="rId4"/>
    <p:sldLayoutId id="2147486403" r:id="rId5"/>
    <p:sldLayoutId id="2147486405" r:id="rId6"/>
    <p:sldLayoutId id="2147486406" r:id="rId7"/>
    <p:sldLayoutId id="2147486407" r:id="rId8"/>
    <p:sldLayoutId id="2147486408" r:id="rId9"/>
    <p:sldLayoutId id="2147486410" r:id="rId10"/>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3DE4B7-4BE3-ED62-9565-874DEDBE55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BE1DFA-C0E6-4DF6-72F6-D3A5F574B5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AF8961-C8C4-F2CD-3C36-5371795798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E323D0-4D0B-C84D-AABE-E96F1ED28474}" type="datetimeFigureOut">
              <a:rPr lang="en-US" smtClean="0"/>
              <a:t>4/14/2026</a:t>
            </a:fld>
            <a:endParaRPr lang="en-US"/>
          </a:p>
        </p:txBody>
      </p:sp>
      <p:sp>
        <p:nvSpPr>
          <p:cNvPr id="5" name="Footer Placeholder 4">
            <a:extLst>
              <a:ext uri="{FF2B5EF4-FFF2-40B4-BE49-F238E27FC236}">
                <a16:creationId xmlns:a16="http://schemas.microsoft.com/office/drawing/2014/main" id="{7402DFC0-8BB0-8FA1-DC4B-7C0DAB6BEB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F9AD146-B9F3-A29D-6BC9-F75EF6E7B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2963AC-061E-4B45-B23D-03F79B24D93C}" type="slidenum">
              <a:rPr lang="en-US" smtClean="0"/>
              <a:t>‹#›</a:t>
            </a:fld>
            <a:endParaRPr lang="en-US"/>
          </a:p>
        </p:txBody>
      </p:sp>
    </p:spTree>
    <p:extLst>
      <p:ext uri="{BB962C8B-B14F-4D97-AF65-F5344CB8AC3E}">
        <p14:creationId xmlns:p14="http://schemas.microsoft.com/office/powerpoint/2010/main" val="2182570061"/>
      </p:ext>
    </p:extLst>
  </p:cSld>
  <p:clrMap bg1="lt1" tx1="dk1" bg2="lt2" tx2="dk2" accent1="accent1" accent2="accent2" accent3="accent3" accent4="accent4" accent5="accent5" accent6="accent6" hlink="hlink" folHlink="folHlink"/>
  <p:sldLayoutIdLst>
    <p:sldLayoutId id="2147486589" r:id="rId1"/>
    <p:sldLayoutId id="2147486590" r:id="rId2"/>
    <p:sldLayoutId id="2147486591" r:id="rId3"/>
    <p:sldLayoutId id="2147486592" r:id="rId4"/>
    <p:sldLayoutId id="2147486593" r:id="rId5"/>
    <p:sldLayoutId id="2147486594" r:id="rId6"/>
    <p:sldLayoutId id="2147486595" r:id="rId7"/>
    <p:sldLayoutId id="2147486596" r:id="rId8"/>
    <p:sldLayoutId id="2147486597" r:id="rId9"/>
    <p:sldLayoutId id="2147486598" r:id="rId10"/>
    <p:sldLayoutId id="2147486599" r:id="rId11"/>
    <p:sldLayoutId id="2147486613" r:id="rId12"/>
    <p:sldLayoutId id="214748661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A48A14-FF9E-FCB7-F5AD-45DAFAEFC7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6E9DF4-4A57-F57C-413A-352DB16635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436B4-DB6D-BE47-8363-665F8F6C08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2165D257-7928-6E85-9373-D69DDB1F75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F090263-3586-55C7-EC82-84A236E2A1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8E931F-0B8F-404B-B6B9-95B1DA6A7D63}" type="slidenum">
              <a:rPr lang="en-US" smtClean="0"/>
              <a:t>‹#›</a:t>
            </a:fld>
            <a:endParaRPr lang="en-US"/>
          </a:p>
        </p:txBody>
      </p:sp>
    </p:spTree>
    <p:extLst>
      <p:ext uri="{BB962C8B-B14F-4D97-AF65-F5344CB8AC3E}">
        <p14:creationId xmlns:p14="http://schemas.microsoft.com/office/powerpoint/2010/main" val="3367098136"/>
      </p:ext>
    </p:extLst>
  </p:cSld>
  <p:clrMap bg1="lt1" tx1="dk1" bg2="lt2" tx2="dk2" accent1="accent1" accent2="accent2" accent3="accent3" accent4="accent4" accent5="accent5" accent6="accent6" hlink="hlink" folHlink="folHlink"/>
  <p:sldLayoutIdLst>
    <p:sldLayoutId id="2147486601" r:id="rId1"/>
    <p:sldLayoutId id="2147486602" r:id="rId2"/>
    <p:sldLayoutId id="2147486603" r:id="rId3"/>
    <p:sldLayoutId id="2147486604" r:id="rId4"/>
    <p:sldLayoutId id="2147486605" r:id="rId5"/>
    <p:sldLayoutId id="2147486606" r:id="rId6"/>
    <p:sldLayoutId id="2147486607" r:id="rId7"/>
    <p:sldLayoutId id="2147486608" r:id="rId8"/>
    <p:sldLayoutId id="2147486609" r:id="rId9"/>
    <p:sldLayoutId id="2147486610" r:id="rId10"/>
    <p:sldLayoutId id="2147486611" r:id="rId11"/>
    <p:sldLayoutId id="214748661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06261451"/>
      </p:ext>
    </p:extLst>
  </p:cSld>
  <p:clrMap bg1="lt1" tx1="dk1" bg2="lt2" tx2="dk2" accent1="accent1" accent2="accent2" accent3="accent3" accent4="accent4" accent5="accent5" accent6="accent6" hlink="hlink" folHlink="folHlink"/>
  <p:sldLayoutIdLst>
    <p:sldLayoutId id="2147486634" r:id="rId1"/>
    <p:sldLayoutId id="2147486635" r:id="rId2"/>
    <p:sldLayoutId id="2147486636" r:id="rId3"/>
    <p:sldLayoutId id="2147486637" r:id="rId4"/>
    <p:sldLayoutId id="2147486638" r:id="rId5"/>
    <p:sldLayoutId id="2147486639" r:id="rId6"/>
    <p:sldLayoutId id="2147486640" r:id="rId7"/>
    <p:sldLayoutId id="2147486641" r:id="rId8"/>
    <p:sldLayoutId id="2147486642" r:id="rId9"/>
    <p:sldLayoutId id="2147486643" r:id="rId10"/>
    <p:sldLayoutId id="2147486644" r:id="rId11"/>
    <p:sldLayoutId id="2147486645" r:id="rId12"/>
    <p:sldLayoutId id="2147486646" r:id="rId13"/>
    <p:sldLayoutId id="2147486647" r:id="rId14"/>
    <p:sldLayoutId id="2147486648" r:id="rId15"/>
    <p:sldLayoutId id="2147486649" r:id="rId16"/>
    <p:sldLayoutId id="214748665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8.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9.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9.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8.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9.xml"/><Relationship Id="rId6" Type="http://schemas.microsoft.com/office/2007/relationships/hdphoto" Target="../media/hdphoto6.wdp"/><Relationship Id="rId5" Type="http://schemas.openxmlformats.org/officeDocument/2006/relationships/image" Target="../media/image17.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9.xml"/><Relationship Id="rId6" Type="http://schemas.microsoft.com/office/2007/relationships/hdphoto" Target="../media/hdphoto8.wdp"/><Relationship Id="rId5" Type="http://schemas.openxmlformats.org/officeDocument/2006/relationships/image" Target="../media/image19.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9.xm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9.xml"/><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69.xml"/><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9.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9.xml"/><Relationship Id="rId4" Type="http://schemas.microsoft.com/office/2007/relationships/hdphoto" Target="../media/hdphoto12.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8.xml"/><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8.png"/><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2.xml"/><Relationship Id="rId6" Type="http://schemas.openxmlformats.org/officeDocument/2006/relationships/image" Target="../media/image32.png"/><Relationship Id="rId5" Type="http://schemas.microsoft.com/office/2007/relationships/hdphoto" Target="../media/hdphoto14.wdp"/><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92.xml"/><Relationship Id="rId6" Type="http://schemas.microsoft.com/office/2007/relationships/hdphoto" Target="../media/hdphoto16.wdp"/><Relationship Id="rId11" Type="http://schemas.microsoft.com/office/2007/relationships/hdphoto" Target="../media/hdphoto18.wdp"/><Relationship Id="rId5" Type="http://schemas.openxmlformats.org/officeDocument/2006/relationships/image" Target="../media/image38.png"/><Relationship Id="rId10" Type="http://schemas.openxmlformats.org/officeDocument/2006/relationships/image" Target="../media/image41.png"/><Relationship Id="rId4" Type="http://schemas.microsoft.com/office/2007/relationships/hdphoto" Target="../media/hdphoto15.wdp"/><Relationship Id="rId9" Type="http://schemas.microsoft.com/office/2007/relationships/hdphoto" Target="../media/hdphoto17.wdp"/></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5.png"/><Relationship Id="rId1" Type="http://schemas.openxmlformats.org/officeDocument/2006/relationships/slideLayout" Target="../slideLayouts/slideLayout92.xml"/></Relationships>
</file>

<file path=ppt/slides/_rels/slide4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6.png"/><Relationship Id="rId1" Type="http://schemas.openxmlformats.org/officeDocument/2006/relationships/slideLayout" Target="../slideLayouts/slideLayout9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34.xml"/><Relationship Id="rId4" Type="http://schemas.microsoft.com/office/2007/relationships/hdphoto" Target="../media/hdphoto21.wdp"/></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34.xml"/><Relationship Id="rId4" Type="http://schemas.microsoft.com/office/2007/relationships/hdphoto" Target="../media/hdphoto22.wdp"/></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34.xml"/><Relationship Id="rId4" Type="http://schemas.microsoft.com/office/2007/relationships/hdphoto" Target="../media/hdphoto23.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4.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34.xml"/><Relationship Id="rId4" Type="http://schemas.microsoft.com/office/2007/relationships/hdphoto" Target="../media/hdphoto24.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34.xml"/><Relationship Id="rId4" Type="http://schemas.microsoft.com/office/2007/relationships/hdphoto" Target="../media/hdphoto25.wdp"/></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34.xml"/><Relationship Id="rId4" Type="http://schemas.microsoft.com/office/2007/relationships/hdphoto" Target="../media/hdphoto26.wdp"/></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34.xml"/><Relationship Id="rId4" Type="http://schemas.microsoft.com/office/2007/relationships/hdphoto" Target="../media/hdphoto27.wdp"/></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34.xml"/><Relationship Id="rId4" Type="http://schemas.microsoft.com/office/2007/relationships/hdphoto" Target="../media/hdphoto28.wdp"/></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34.xml"/><Relationship Id="rId4" Type="http://schemas.microsoft.com/office/2007/relationships/hdphoto" Target="../media/hdphoto29.wdp"/></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34.xml"/><Relationship Id="rId4" Type="http://schemas.microsoft.com/office/2007/relationships/hdphoto" Target="../media/hdphoto30.wdp"/></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34.xml"/><Relationship Id="rId4" Type="http://schemas.microsoft.com/office/2007/relationships/hdphoto" Target="../media/hdphoto31.wdp"/></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9.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34.xml"/><Relationship Id="rId4" Type="http://schemas.microsoft.com/office/2007/relationships/hdphoto" Target="../media/hdphoto32.wdp"/></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34.xml"/><Relationship Id="rId4" Type="http://schemas.microsoft.com/office/2007/relationships/hdphoto" Target="../media/hdphoto33.wdp"/></Relationships>
</file>

<file path=ppt/slides/_rels/slide64.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34.xml"/><Relationship Id="rId6" Type="http://schemas.microsoft.com/office/2007/relationships/hdphoto" Target="../media/hdphoto35.wdp"/><Relationship Id="rId5" Type="http://schemas.openxmlformats.org/officeDocument/2006/relationships/image" Target="../media/image65.png"/><Relationship Id="rId4" Type="http://schemas.microsoft.com/office/2007/relationships/hdphoto" Target="../media/hdphoto34.wdp"/></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34.xml"/><Relationship Id="rId4" Type="http://schemas.microsoft.com/office/2007/relationships/hdphoto" Target="../media/hdphoto37.wdp"/></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34.xml"/><Relationship Id="rId4" Type="http://schemas.microsoft.com/office/2007/relationships/hdphoto" Target="../media/hdphoto38.wdp"/></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34.xml"/><Relationship Id="rId4" Type="http://schemas.microsoft.com/office/2007/relationships/hdphoto" Target="../media/hdphoto39.wdp"/></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34.xml"/><Relationship Id="rId4" Type="http://schemas.microsoft.com/office/2007/relationships/hdphoto" Target="../media/hdphoto40.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Amir Fathi,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Eunice S Wang,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March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Menin Inhibitors in Acute Myeloid Leukemia</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67673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D172D-7714-88A2-AE7A-730089FB03A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E8948068-9AD1-2F77-0D4D-483CBCE804DC}"/>
              </a:ext>
            </a:extLst>
          </p:cNvPr>
          <p:cNvSpPr txBox="1"/>
          <p:nvPr/>
        </p:nvSpPr>
        <p:spPr>
          <a:xfrm>
            <a:off x="0" y="144016"/>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11" name="TextBox 10">
            <a:extLst>
              <a:ext uri="{FF2B5EF4-FFF2-40B4-BE49-F238E27FC236}">
                <a16:creationId xmlns:a16="http://schemas.microsoft.com/office/drawing/2014/main" id="{4255AC66-C353-9589-9DC1-BE7B1077B60E}"/>
              </a:ext>
            </a:extLst>
          </p:cNvPr>
          <p:cNvSpPr txBox="1"/>
          <p:nvPr/>
        </p:nvSpPr>
        <p:spPr>
          <a:xfrm>
            <a:off x="623392" y="1005259"/>
            <a:ext cx="10945216" cy="4847481"/>
          </a:xfrm>
          <a:prstGeom prst="rect">
            <a:avLst/>
          </a:prstGeom>
          <a:noFill/>
        </p:spPr>
        <p:txBody>
          <a:bodyPr wrap="square">
            <a:spAutoFit/>
          </a:bodyPr>
          <a:lstStyle/>
          <a:p>
            <a:pPr marL="98425" marR="0" lvl="0" indent="0" algn="l" defTabSz="914400" rtl="0" eaLnBrk="1" fontAlgn="auto" latinLnBrk="0" hangingPunct="1">
              <a:lnSpc>
                <a:spcPct val="100000"/>
              </a:lnSpc>
              <a:spcBef>
                <a:spcPts val="1800"/>
              </a:spcBef>
              <a:spcAft>
                <a:spcPts val="1200"/>
              </a:spcAft>
              <a:buClrTx/>
              <a:buSzTx/>
              <a:buFontTx/>
              <a:buNone/>
              <a:tabLst/>
              <a:defRPr/>
            </a:pP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Amir Fathi</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Issa G et al.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Ziftomenib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in combination with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venetoclax</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and azacitidine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in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relapsed/refractory NPM1-m or KMT2A-r acute myeloid leukemia: Updated phase 1a/b safety and clinical activity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results from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KOMET-007</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ASH 2025;Abstract 764.</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Roboz G et al.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Ziftomenib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in combination with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venetoclax</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and azacitidine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in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newly diagnosed NPM1-m acute myeloid leukemia: Phase 1b results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from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KOMET-007</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ASH 2025;Abstract 766.</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Erba H et al.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Ziftomenib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combined with intensive induction chemotherapy (7+3)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in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newly diagnosed NPM1-M or KMT2A-R acute myeloid leukemia (AML): Updated phase 1a/b results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from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KOMET-007</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EHA 2025;Abstract S136.</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Zeidner JF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Azacitidine,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venetoclax</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and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revumenib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for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newly diagnosed NPM1-mutated or KMT2A-rearranged AML.</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800" b="0" i="1" u="none" strike="noStrike" kern="0" cap="none" spc="0" normalizeH="0" baseline="0" noProof="0" dirty="0">
                <a:ln>
                  <a:noFill/>
                </a:ln>
                <a:solidFill>
                  <a:srgbClr val="000000"/>
                </a:solidFill>
                <a:effectLst/>
                <a:uLnTx/>
                <a:uFillTx/>
                <a:latin typeface="Calibri" charset="0"/>
                <a:ea typeface="MS PGothic" pitchFamily="34" charset="-128"/>
              </a:rPr>
              <a:t>J Clin Oncol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2025;43(23):2606-15.</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Jen W-Y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Phase II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study of the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all-oral combination of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revumenib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(SNDX-5613)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with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decitabine/</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cedazuridine</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(ASTX727)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and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venetoclax</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(SAVE)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in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newly diagnosed AML</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ASH 2025;Abstract 47. </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Wei AH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RP2D determination of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bleximenib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in combination with VEN + AZA: phase 1b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study in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ND &amp; R/R AML with KMT2A/NPM1 alterations</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EHA 2025;Abstract S137.</a:t>
            </a:r>
          </a:p>
        </p:txBody>
      </p:sp>
    </p:spTree>
    <p:extLst>
      <p:ext uri="{BB962C8B-B14F-4D97-AF65-F5344CB8AC3E}">
        <p14:creationId xmlns:p14="http://schemas.microsoft.com/office/powerpoint/2010/main" val="961409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02153-12D2-7574-5A4E-BFDABF7B9D7A}"/>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0BEEE4F-BD8F-16E2-490C-BD3D8EA5C2D9}"/>
              </a:ext>
            </a:extLst>
          </p:cNvPr>
          <p:cNvSpPr txBox="1"/>
          <p:nvPr/>
        </p:nvSpPr>
        <p:spPr>
          <a:xfrm>
            <a:off x="0" y="144016"/>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11" name="TextBox 10">
            <a:extLst>
              <a:ext uri="{FF2B5EF4-FFF2-40B4-BE49-F238E27FC236}">
                <a16:creationId xmlns:a16="http://schemas.microsoft.com/office/drawing/2014/main" id="{59112621-A44F-4C57-3FDA-761E238AD771}"/>
              </a:ext>
            </a:extLst>
          </p:cNvPr>
          <p:cNvSpPr txBox="1"/>
          <p:nvPr/>
        </p:nvSpPr>
        <p:spPr>
          <a:xfrm>
            <a:off x="623392" y="1005259"/>
            <a:ext cx="10513168" cy="2046714"/>
          </a:xfrm>
          <a:prstGeom prst="rect">
            <a:avLst/>
          </a:prstGeom>
          <a:noFill/>
        </p:spPr>
        <p:txBody>
          <a:bodyPr wrap="square">
            <a:spAutoFit/>
          </a:bodyPr>
          <a:lstStyle/>
          <a:p>
            <a:pPr marL="98425" lvl="0" defTabSz="914400" fontAlgn="auto">
              <a:spcBef>
                <a:spcPts val="1800"/>
              </a:spcBef>
              <a:spcAft>
                <a:spcPts val="1200"/>
              </a:spcAft>
              <a:defRPr/>
            </a:pP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Amir Fathi</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MD (continued)</a:t>
            </a:r>
            <a:endPar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err="1">
                <a:ln>
                  <a:noFill/>
                </a:ln>
                <a:solidFill>
                  <a:srgbClr val="000000"/>
                </a:solidFill>
                <a:effectLst/>
                <a:uLnTx/>
                <a:uFillTx/>
                <a:latin typeface="Calibri" charset="0"/>
                <a:ea typeface="MS PGothic" pitchFamily="34" charset="-128"/>
              </a:rPr>
              <a:t>Döhner</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H et al.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Bleximenib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in combination with intensive chemotherapy</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Phase 1b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study in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newly diagnosed acute myeloid leukemia with KMT2A or NPM1 alterations</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ASH 2025;Abstract 5199. </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Watts J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Preliminary data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from the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ongoing phase 1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study of the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menin</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-MLL inhibitor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enzomenib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(DSP-5336)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in combination with </a:t>
            </a:r>
            <a:r>
              <a:rPr kumimoji="0" lang="en-US" sz="1800" b="0" i="0" u="none" strike="noStrike" kern="0" cap="none" spc="0" normalizeH="0" baseline="0" noProof="0" dirty="0" err="1">
                <a:ln>
                  <a:noFill/>
                </a:ln>
                <a:solidFill>
                  <a:srgbClr val="000000"/>
                </a:solidFill>
                <a:effectLst/>
                <a:uLnTx/>
                <a:uFillTx/>
                <a:latin typeface="Calibri" charset="0"/>
                <a:ea typeface="MS PGothic" pitchFamily="34" charset="-128"/>
              </a:rPr>
              <a:t>venetoclax</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and azacitidine in patients with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relapsed or refractory acute myeloid leukemia</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ASH 2025;Abstract 765. </a:t>
            </a:r>
          </a:p>
        </p:txBody>
      </p:sp>
    </p:spTree>
    <p:extLst>
      <p:ext uri="{BB962C8B-B14F-4D97-AF65-F5344CB8AC3E}">
        <p14:creationId xmlns:p14="http://schemas.microsoft.com/office/powerpoint/2010/main" val="561849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9F9C-CF75-8755-4356-F3DB70890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DC611-8AF3-EA0D-3917-5CBE7771C678}"/>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Menin Inhibitors in Acute Myeloid Leukemia</a:t>
            </a:r>
          </a:p>
        </p:txBody>
      </p:sp>
      <p:sp>
        <p:nvSpPr>
          <p:cNvPr id="3" name="Content Placeholder 2">
            <a:extLst>
              <a:ext uri="{FF2B5EF4-FFF2-40B4-BE49-F238E27FC236}">
                <a16:creationId xmlns:a16="http://schemas.microsoft.com/office/drawing/2014/main" id="{866AB932-5EAC-1B2E-04F5-44A9531B673E}"/>
              </a:ext>
            </a:extLst>
          </p:cNvPr>
          <p:cNvSpPr>
            <a:spLocks noGrp="1"/>
          </p:cNvSpPr>
          <p:nvPr>
            <p:ph idx="1"/>
          </p:nvPr>
        </p:nvSpPr>
        <p:spPr>
          <a:xfrm>
            <a:off x="1055441" y="1484784"/>
            <a:ext cx="10009112" cy="4246833"/>
          </a:xfrm>
        </p:spPr>
        <p:txBody>
          <a:bodyPr/>
          <a:lstStyle/>
          <a:p>
            <a:pPr marL="98425" indent="0">
              <a:lnSpc>
                <a:spcPts val="2600"/>
              </a:lnSpc>
              <a:spcBef>
                <a:spcPts val="0"/>
              </a:spcBef>
              <a:spcAft>
                <a:spcPts val="6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latin typeface="Calibri" panose="020F0502020204030204" pitchFamily="34" charset="0"/>
                <a:ea typeface="Calibri" panose="020F0502020204030204" pitchFamily="34" charset="0"/>
                <a:cs typeface="Calibri" panose="020F0502020204030204" pitchFamily="34" charset="0"/>
              </a:rPr>
              <a:t>Overview — </a:t>
            </a:r>
            <a:r>
              <a:rPr lang="en-US" sz="2400" dirty="0" err="1">
                <a:latin typeface="Calibri" panose="020F0502020204030204" pitchFamily="34" charset="0"/>
                <a:ea typeface="Calibri" panose="020F0502020204030204" pitchFamily="34" charset="0"/>
                <a:cs typeface="Calibri" panose="020F0502020204030204" pitchFamily="34" charset="0"/>
              </a:rPr>
              <a:t>Biopharmacologic</a:t>
            </a:r>
            <a:r>
              <a:rPr lang="en-US" sz="2400" dirty="0">
                <a:latin typeface="Calibri" panose="020F0502020204030204" pitchFamily="34" charset="0"/>
                <a:ea typeface="Calibri" panose="020F0502020204030204" pitchFamily="34" charset="0"/>
                <a:cs typeface="Calibri" panose="020F0502020204030204" pitchFamily="34" charset="0"/>
              </a:rPr>
              <a:t> Considerations</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Menin Inhibitor Monotherapy</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Differentiation Syndrome</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Menin Inhibitor Combination Approaches </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Future Directions</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5: </a:t>
            </a:r>
            <a:r>
              <a:rPr lang="en-US" sz="2400" dirty="0">
                <a:solidFill>
                  <a:schemeClr val="tx1"/>
                </a:solidFill>
                <a:latin typeface="Calibri" panose="020F0502020204030204" pitchFamily="34" charset="0"/>
                <a:cs typeface="Calibri" panose="020F0502020204030204" pitchFamily="34" charset="0"/>
              </a:rPr>
              <a:t>PARADIGM — Randomized Phase II Trial</a:t>
            </a:r>
            <a:endParaRPr lang="en-US" sz="2400" dirty="0">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dirty="0">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dirty="0">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2874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56550-61A2-097B-CDA9-00F9B6D253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EFEE51-2D00-9985-5582-998E9A91C18B}"/>
              </a:ext>
            </a:extLst>
          </p:cNvPr>
          <p:cNvSpPr/>
          <p:nvPr/>
        </p:nvSpPr>
        <p:spPr bwMode="auto">
          <a:xfrm>
            <a:off x="623392" y="1340768"/>
            <a:ext cx="11449272"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10FC21E-D69F-6835-B098-551EC0203DE1}"/>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Menin Inhibitors in Acute Myeloid Leukemia</a:t>
            </a:r>
          </a:p>
        </p:txBody>
      </p:sp>
      <p:sp>
        <p:nvSpPr>
          <p:cNvPr id="3" name="Content Placeholder 2">
            <a:extLst>
              <a:ext uri="{FF2B5EF4-FFF2-40B4-BE49-F238E27FC236}">
                <a16:creationId xmlns:a16="http://schemas.microsoft.com/office/drawing/2014/main" id="{D011A314-BF56-63A3-4255-7E3337016334}"/>
              </a:ext>
            </a:extLst>
          </p:cNvPr>
          <p:cNvSpPr>
            <a:spLocks noGrp="1"/>
          </p:cNvSpPr>
          <p:nvPr>
            <p:ph idx="1"/>
          </p:nvPr>
        </p:nvSpPr>
        <p:spPr>
          <a:xfrm>
            <a:off x="1055441" y="1484784"/>
            <a:ext cx="10009112" cy="4246833"/>
          </a:xfrm>
        </p:spPr>
        <p:txBody>
          <a:bodyPr/>
          <a:lstStyle/>
          <a:p>
            <a:pPr marL="98425" indent="0">
              <a:lnSpc>
                <a:spcPts val="2600"/>
              </a:lnSpc>
              <a:spcBef>
                <a:spcPts val="0"/>
              </a:spcBef>
              <a:spcAft>
                <a:spcPts val="600"/>
              </a:spcAft>
              <a:buNone/>
            </a:pPr>
            <a:r>
              <a:rPr lang="en-US" sz="2400" dirty="0">
                <a:solidFill>
                  <a:schemeClr val="bg1"/>
                </a:solidFill>
                <a:latin typeface="Calibri" panose="020F0502020204030204" pitchFamily="34" charset="0"/>
                <a:cs typeface="Calibri" panose="020F0502020204030204" pitchFamily="34" charset="0"/>
              </a:rPr>
              <a:t>INTRODUCTION: </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Overview —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Biopharmacologic</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Considerations</a:t>
            </a:r>
          </a:p>
          <a:p>
            <a:r>
              <a:rPr lang="en-US" sz="2400" b="0" dirty="0"/>
              <a:t>Biomarker evaluation in first-line therapy</a:t>
            </a:r>
          </a:p>
          <a:p>
            <a:r>
              <a:rPr lang="en-US" sz="2400" b="0" dirty="0"/>
              <a:t>Biology of KMT2A rearrangements (KMT2Ar) and NPM1 mutations (NPM1m)</a:t>
            </a:r>
          </a:p>
          <a:p>
            <a:r>
              <a:rPr lang="en-US" sz="2400" b="0" dirty="0"/>
              <a:t>Mechanism of action of </a:t>
            </a:r>
            <a:r>
              <a:rPr lang="en-US" sz="2400" b="0" dirty="0" err="1"/>
              <a:t>menin</a:t>
            </a:r>
            <a:r>
              <a:rPr lang="en-US" sz="2400" b="0" dirty="0"/>
              <a:t> inhibitors </a:t>
            </a:r>
          </a:p>
          <a:p>
            <a:r>
              <a:rPr lang="en-US" sz="2400" b="0" dirty="0"/>
              <a:t>Efficacy indirectly compared to other targetable mutations</a:t>
            </a:r>
          </a:p>
          <a:p>
            <a:r>
              <a:rPr lang="en-US" sz="2400" b="0" dirty="0"/>
              <a:t>Other alterations (NUP98R)</a:t>
            </a:r>
          </a:p>
          <a:p>
            <a:r>
              <a:rPr lang="en-US" sz="2400" b="0" dirty="0"/>
              <a:t>Mechanism of resistance</a:t>
            </a:r>
          </a:p>
          <a:p>
            <a:pPr>
              <a:lnSpc>
                <a:spcPts val="2600"/>
              </a:lnSpc>
              <a:spcBef>
                <a:spcPts val="0"/>
              </a:spcBef>
              <a:spcAft>
                <a:spcPts val="600"/>
              </a:spcAft>
            </a:pPr>
            <a:endParaRPr lang="en-US" sz="2400" b="1" dirty="0">
              <a:solidFill>
                <a:schemeClr val="bg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1142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5F357-964C-EA4E-AD57-BAE910E8EDC4}"/>
              </a:ext>
            </a:extLst>
          </p:cNvPr>
          <p:cNvSpPr>
            <a:spLocks noGrp="1"/>
          </p:cNvSpPr>
          <p:nvPr>
            <p:ph type="title"/>
          </p:nvPr>
        </p:nvSpPr>
        <p:spPr>
          <a:xfrm>
            <a:off x="967642" y="404664"/>
            <a:ext cx="10256717" cy="365126"/>
          </a:xfrm>
        </p:spPr>
        <p:txBody>
          <a:bodyPr>
            <a:noAutofit/>
          </a:bodyPr>
          <a:lstStyle/>
          <a:p>
            <a:pPr algn="ctr"/>
            <a:r>
              <a:rPr lang="en-US" sz="3200" b="1" dirty="0">
                <a:latin typeface="Calibri" panose="020F0502020204030204" pitchFamily="34" charset="0"/>
                <a:cs typeface="Calibri" panose="020F0502020204030204" pitchFamily="34" charset="0"/>
              </a:rPr>
              <a:t>Menin Inhibitor Induced Differentiation: On target effect </a:t>
            </a:r>
          </a:p>
        </p:txBody>
      </p:sp>
      <p:sp>
        <p:nvSpPr>
          <p:cNvPr id="5" name="Rectangle 4">
            <a:extLst>
              <a:ext uri="{FF2B5EF4-FFF2-40B4-BE49-F238E27FC236}">
                <a16:creationId xmlns:a16="http://schemas.microsoft.com/office/drawing/2014/main" id="{2E06111A-F166-CB41-97DC-2F0BBF1CD9D9}"/>
              </a:ext>
            </a:extLst>
          </p:cNvPr>
          <p:cNvSpPr/>
          <p:nvPr/>
        </p:nvSpPr>
        <p:spPr>
          <a:xfrm>
            <a:off x="1" y="5826899"/>
            <a:ext cx="5457827" cy="34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fontAlgn="auto">
              <a:spcBef>
                <a:spcPts val="0"/>
              </a:spcBef>
              <a:spcAft>
                <a:spcPts val="0"/>
              </a:spcAft>
              <a:defRPr/>
            </a:pPr>
            <a:r>
              <a:rPr kumimoji="0" lang="en-US" sz="800" b="0" i="0" u="none" strike="noStrike" kern="1200" cap="none" spc="0" normalizeH="0" baseline="0" noProof="0" dirty="0">
                <a:ln>
                  <a:noFill/>
                </a:ln>
                <a:solidFill>
                  <a:srgbClr val="595959"/>
                </a:solidFill>
                <a:effectLst/>
                <a:uLnTx/>
                <a:uFillTx/>
                <a:latin typeface="Aptos" panose="02110004020202020204"/>
                <a:ea typeface="+mn-ea"/>
                <a:cs typeface="+mn-cs"/>
              </a:rPr>
              <a:t>Kühn MW, </a:t>
            </a:r>
            <a:r>
              <a:rPr kumimoji="0" lang="en-US" sz="800" b="0" i="1" u="none" strike="noStrike" kern="1200" cap="none" spc="0" normalizeH="0" baseline="0" noProof="0" dirty="0">
                <a:ln>
                  <a:noFill/>
                </a:ln>
                <a:solidFill>
                  <a:srgbClr val="595959"/>
                </a:solidFill>
                <a:effectLst/>
                <a:uLnTx/>
                <a:uFillTx/>
                <a:latin typeface="Aptos" panose="02110004020202020204"/>
                <a:ea typeface="+mn-ea"/>
                <a:cs typeface="+mn-cs"/>
              </a:rPr>
              <a:t>et al. Cancer </a:t>
            </a:r>
            <a:r>
              <a:rPr kumimoji="0" lang="en-US" sz="800" b="0" i="1" u="none" strike="noStrike" kern="1200" cap="none" spc="0" normalizeH="0" baseline="0" noProof="0" dirty="0" err="1">
                <a:ln>
                  <a:noFill/>
                </a:ln>
                <a:solidFill>
                  <a:srgbClr val="595959"/>
                </a:solidFill>
                <a:effectLst/>
                <a:uLnTx/>
                <a:uFillTx/>
                <a:latin typeface="Aptos" panose="02110004020202020204"/>
                <a:ea typeface="+mn-ea"/>
                <a:cs typeface="+mn-cs"/>
              </a:rPr>
              <a:t>Discov</a:t>
            </a:r>
            <a:r>
              <a:rPr kumimoji="0" lang="en-US" sz="800" b="0" i="1" u="none" strike="noStrike" kern="1200" cap="none" spc="0" normalizeH="0" baseline="0" noProof="0" dirty="0">
                <a:ln>
                  <a:noFill/>
                </a:ln>
                <a:solidFill>
                  <a:srgbClr val="595959"/>
                </a:solidFill>
                <a:effectLst/>
                <a:uLnTx/>
                <a:uFillTx/>
                <a:latin typeface="Aptos" panose="02110004020202020204"/>
                <a:ea typeface="+mn-ea"/>
                <a:cs typeface="+mn-cs"/>
              </a:rPr>
              <a:t>. </a:t>
            </a:r>
            <a:r>
              <a:rPr kumimoji="0" lang="en-US" sz="800" b="0" i="0" u="none" strike="noStrike" kern="1200" cap="none" spc="0" normalizeH="0" baseline="0" noProof="0" dirty="0">
                <a:ln>
                  <a:noFill/>
                </a:ln>
                <a:solidFill>
                  <a:srgbClr val="595959"/>
                </a:solidFill>
                <a:effectLst/>
                <a:uLnTx/>
                <a:uFillTx/>
                <a:latin typeface="Aptos" panose="02110004020202020204"/>
                <a:ea typeface="+mn-ea"/>
                <a:cs typeface="+mn-cs"/>
              </a:rPr>
              <a:t>2016;6(10):1166-1181 | </a:t>
            </a:r>
            <a:r>
              <a:rPr kumimoji="0" lang="en-US" sz="800" b="0" i="0" u="none" strike="noStrike" kern="1200" cap="none" spc="0" normalizeH="0" baseline="0" noProof="0" dirty="0" err="1">
                <a:ln>
                  <a:noFill/>
                </a:ln>
                <a:solidFill>
                  <a:srgbClr val="595959"/>
                </a:solidFill>
                <a:effectLst/>
                <a:uLnTx/>
                <a:uFillTx/>
                <a:latin typeface="Aptos" panose="02110004020202020204"/>
                <a:ea typeface="+mn-ea"/>
                <a:cs typeface="+mn-cs"/>
              </a:rPr>
              <a:t>Thorsteinsdottir</a:t>
            </a:r>
            <a:r>
              <a:rPr kumimoji="0" lang="en-US" sz="800" b="0" i="0" u="none" strike="noStrike" kern="1200" cap="none" spc="0" normalizeH="0" baseline="0" noProof="0" dirty="0">
                <a:ln>
                  <a:noFill/>
                </a:ln>
                <a:solidFill>
                  <a:srgbClr val="595959"/>
                </a:solidFill>
                <a:effectLst/>
                <a:uLnTx/>
                <a:uFillTx/>
                <a:latin typeface="Aptos" panose="02110004020202020204"/>
                <a:ea typeface="+mn-ea"/>
                <a:cs typeface="+mn-cs"/>
              </a:rPr>
              <a:t> U, </a:t>
            </a:r>
            <a:r>
              <a:rPr kumimoji="0" lang="en-US" sz="800" b="0" i="1" u="none" strike="noStrike" kern="1200" cap="none" spc="0" normalizeH="0" baseline="0" noProof="0" dirty="0">
                <a:ln>
                  <a:noFill/>
                </a:ln>
                <a:solidFill>
                  <a:srgbClr val="595959"/>
                </a:solidFill>
                <a:effectLst/>
                <a:uLnTx/>
                <a:uFillTx/>
                <a:latin typeface="Aptos" panose="02110004020202020204"/>
                <a:ea typeface="+mn-ea"/>
                <a:cs typeface="+mn-cs"/>
              </a:rPr>
              <a:t>et al. Mol Cell Biol. </a:t>
            </a:r>
            <a:r>
              <a:rPr kumimoji="0" lang="en-US" sz="800" b="0" i="0" u="none" strike="noStrike" kern="1200" cap="none" spc="0" normalizeH="0" baseline="0" noProof="0" dirty="0">
                <a:ln>
                  <a:noFill/>
                </a:ln>
                <a:solidFill>
                  <a:srgbClr val="595959"/>
                </a:solidFill>
                <a:effectLst/>
                <a:uLnTx/>
                <a:uFillTx/>
                <a:latin typeface="Aptos" panose="02110004020202020204"/>
                <a:ea typeface="+mn-ea"/>
                <a:cs typeface="+mn-cs"/>
              </a:rPr>
              <a:t>2001;21(1):224-234 </a:t>
            </a:r>
            <a:r>
              <a:rPr lang="en-US" sz="800" b="0" dirty="0">
                <a:solidFill>
                  <a:srgbClr val="595959"/>
                </a:solidFill>
              </a:rPr>
              <a:t>| Patel </a:t>
            </a:r>
            <a:r>
              <a:rPr kumimoji="0" lang="en-US" sz="800" b="0" i="0" u="none" strike="noStrike" kern="1200" cap="none" spc="0" normalizeH="0" baseline="0" noProof="0" dirty="0">
                <a:ln>
                  <a:noFill/>
                </a:ln>
                <a:solidFill>
                  <a:srgbClr val="595959"/>
                </a:solidFill>
                <a:effectLst/>
                <a:uLnTx/>
                <a:uFillTx/>
                <a:latin typeface="Aptos" panose="02110004020202020204"/>
                <a:ea typeface="+mn-ea"/>
                <a:cs typeface="+mn-cs"/>
              </a:rPr>
              <a:t>SS, </a:t>
            </a:r>
            <a:r>
              <a:rPr kumimoji="0" lang="en-US" sz="800" b="0" i="1" u="none" strike="noStrike" kern="1200" cap="none" spc="0" normalizeH="0" baseline="0" noProof="0" dirty="0">
                <a:ln>
                  <a:noFill/>
                </a:ln>
                <a:solidFill>
                  <a:srgbClr val="595959"/>
                </a:solidFill>
                <a:effectLst/>
                <a:uLnTx/>
                <a:uFillTx/>
                <a:latin typeface="Aptos" panose="02110004020202020204"/>
                <a:ea typeface="+mn-ea"/>
                <a:cs typeface="+mn-cs"/>
              </a:rPr>
              <a:t>et al. </a:t>
            </a:r>
            <a:r>
              <a:rPr kumimoji="0" lang="en-US" sz="800" b="0" i="1" u="none" strike="noStrike" kern="1200" cap="none" spc="0" normalizeH="0" baseline="0" noProof="0" dirty="0" err="1">
                <a:ln>
                  <a:noFill/>
                </a:ln>
                <a:solidFill>
                  <a:srgbClr val="595959"/>
                </a:solidFill>
                <a:effectLst/>
                <a:uLnTx/>
                <a:uFillTx/>
                <a:latin typeface="Aptos" panose="02110004020202020204"/>
                <a:ea typeface="+mn-ea"/>
                <a:cs typeface="+mn-cs"/>
              </a:rPr>
              <a:t>Curr</a:t>
            </a:r>
            <a:r>
              <a:rPr kumimoji="0" lang="en-US" sz="800" b="0" i="1" u="none" strike="noStrike" kern="1200" cap="none" spc="0" normalizeH="0" baseline="0" noProof="0" dirty="0">
                <a:ln>
                  <a:noFill/>
                </a:ln>
                <a:solidFill>
                  <a:srgbClr val="595959"/>
                </a:solidFill>
                <a:effectLst/>
                <a:uLnTx/>
                <a:uFillTx/>
                <a:latin typeface="Aptos" panose="02110004020202020204"/>
                <a:ea typeface="+mn-ea"/>
                <a:cs typeface="+mn-cs"/>
              </a:rPr>
              <a:t> </a:t>
            </a:r>
            <a:r>
              <a:rPr kumimoji="0" lang="en-US" sz="800" b="0" i="1" u="none" strike="noStrike" kern="1200" cap="none" spc="0" normalizeH="0" baseline="0" noProof="0" dirty="0" err="1">
                <a:ln>
                  <a:noFill/>
                </a:ln>
                <a:solidFill>
                  <a:srgbClr val="595959"/>
                </a:solidFill>
                <a:effectLst/>
                <a:uLnTx/>
                <a:uFillTx/>
                <a:latin typeface="Aptos" panose="02110004020202020204"/>
                <a:ea typeface="+mn-ea"/>
                <a:cs typeface="+mn-cs"/>
              </a:rPr>
              <a:t>Hematol</a:t>
            </a:r>
            <a:r>
              <a:rPr kumimoji="0" lang="en-US" sz="800" b="0" i="1" u="none" strike="noStrike" kern="1200" cap="none" spc="0" normalizeH="0" baseline="0" noProof="0" dirty="0">
                <a:ln>
                  <a:noFill/>
                </a:ln>
                <a:solidFill>
                  <a:srgbClr val="595959"/>
                </a:solidFill>
                <a:effectLst/>
                <a:uLnTx/>
                <a:uFillTx/>
                <a:latin typeface="Aptos" panose="02110004020202020204"/>
                <a:ea typeface="+mn-ea"/>
                <a:cs typeface="+mn-cs"/>
              </a:rPr>
              <a:t> </a:t>
            </a:r>
            <a:r>
              <a:rPr kumimoji="0" lang="en-US" sz="800" b="0" i="1" u="none" strike="noStrike" kern="1200" cap="none" spc="0" normalizeH="0" baseline="0" noProof="0" dirty="0" err="1">
                <a:ln>
                  <a:noFill/>
                </a:ln>
                <a:solidFill>
                  <a:srgbClr val="595959"/>
                </a:solidFill>
                <a:effectLst/>
                <a:uLnTx/>
                <a:uFillTx/>
                <a:latin typeface="Aptos" panose="02110004020202020204"/>
                <a:ea typeface="+mn-ea"/>
                <a:cs typeface="+mn-cs"/>
              </a:rPr>
              <a:t>Malig</a:t>
            </a:r>
            <a:r>
              <a:rPr kumimoji="0" lang="en-US" sz="800" b="0" i="1" u="none" strike="noStrike" kern="1200" cap="none" spc="0" normalizeH="0" baseline="0" noProof="0" dirty="0">
                <a:ln>
                  <a:noFill/>
                </a:ln>
                <a:solidFill>
                  <a:srgbClr val="595959"/>
                </a:solidFill>
                <a:effectLst/>
                <a:uLnTx/>
                <a:uFillTx/>
                <a:latin typeface="Aptos" panose="02110004020202020204"/>
                <a:ea typeface="+mn-ea"/>
                <a:cs typeface="+mn-cs"/>
              </a:rPr>
              <a:t> Rep. </a:t>
            </a:r>
            <a:r>
              <a:rPr kumimoji="0" lang="en-US" sz="800" b="0" i="0" u="none" strike="noStrike" kern="1200" cap="none" spc="0" normalizeH="0" baseline="0" noProof="0" dirty="0">
                <a:ln>
                  <a:noFill/>
                </a:ln>
                <a:solidFill>
                  <a:srgbClr val="595959"/>
                </a:solidFill>
                <a:effectLst/>
                <a:uLnTx/>
                <a:uFillTx/>
                <a:latin typeface="Aptos" panose="02110004020202020204"/>
                <a:ea typeface="+mn-ea"/>
                <a:cs typeface="+mn-cs"/>
              </a:rPr>
              <a:t>2020;15(4):350-359 | Brunetti L, </a:t>
            </a:r>
            <a:r>
              <a:rPr kumimoji="0" lang="en-US" sz="800" b="0" i="1" u="none" strike="noStrike" kern="1200" cap="none" spc="0" normalizeH="0" baseline="0" noProof="0" dirty="0">
                <a:ln>
                  <a:noFill/>
                </a:ln>
                <a:solidFill>
                  <a:srgbClr val="595959"/>
                </a:solidFill>
                <a:effectLst/>
                <a:uLnTx/>
                <a:uFillTx/>
                <a:latin typeface="Aptos" panose="02110004020202020204"/>
                <a:ea typeface="+mn-ea"/>
                <a:cs typeface="+mn-cs"/>
              </a:rPr>
              <a:t>et al. Cancer Cell. </a:t>
            </a:r>
            <a:r>
              <a:rPr kumimoji="0" lang="en-US" sz="800" b="0" i="0" u="none" strike="noStrike" kern="1200" cap="none" spc="0" normalizeH="0" baseline="0" noProof="0" dirty="0">
                <a:ln>
                  <a:noFill/>
                </a:ln>
                <a:solidFill>
                  <a:srgbClr val="595959"/>
                </a:solidFill>
                <a:effectLst/>
                <a:uLnTx/>
                <a:uFillTx/>
                <a:latin typeface="Aptos" panose="02110004020202020204"/>
                <a:ea typeface="+mn-ea"/>
                <a:cs typeface="+mn-cs"/>
              </a:rPr>
              <a:t>2018;34(3):499-512</a:t>
            </a:r>
          </a:p>
        </p:txBody>
      </p:sp>
      <p:pic>
        <p:nvPicPr>
          <p:cNvPr id="6" name="Picture 2">
            <a:extLst>
              <a:ext uri="{FF2B5EF4-FFF2-40B4-BE49-F238E27FC236}">
                <a16:creationId xmlns:a16="http://schemas.microsoft.com/office/drawing/2014/main" id="{E447903B-78DE-454E-9DE1-B0D52B954F48}"/>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bwMode="auto">
          <a:xfrm>
            <a:off x="1600200" y="983446"/>
            <a:ext cx="9144000" cy="38346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44AC01F9-085C-A440-8870-DBA41FE351D8}"/>
              </a:ext>
            </a:extLst>
          </p:cNvPr>
          <p:cNvSpPr txBox="1">
            <a:spLocks/>
          </p:cNvSpPr>
          <p:nvPr/>
        </p:nvSpPr>
        <p:spPr>
          <a:xfrm>
            <a:off x="2209800" y="4894880"/>
            <a:ext cx="3886200" cy="923330"/>
          </a:xfrm>
          <a:prstGeom prst="rect">
            <a:avLst/>
          </a:prstGeom>
        </p:spPr>
        <p:txBody>
          <a:bodyPr vert="horz" wrap="square" lIns="91440" tIns="91440" rIns="91440" bIns="91440" rtlCol="0" anchor="b">
            <a:sp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156082">
                    <a:lumMod val="50000"/>
                  </a:srgbClr>
                </a:solidFill>
                <a:effectLst/>
                <a:uLnTx/>
                <a:uFillTx/>
                <a:latin typeface="Arial" panose="020B0604020202020204" pitchFamily="34" charset="0"/>
                <a:ea typeface="+mj-ea"/>
                <a:cs typeface="Arial" panose="020B0604020202020204" pitchFamily="34" charset="0"/>
              </a:rPr>
              <a:t>Targeting the menin-KMT2A(MLL) interaction to reverse epigenetic dysregulation in MLL-rearranged AML</a:t>
            </a:r>
          </a:p>
        </p:txBody>
      </p:sp>
      <p:sp>
        <p:nvSpPr>
          <p:cNvPr id="8" name="Title 1">
            <a:extLst>
              <a:ext uri="{FF2B5EF4-FFF2-40B4-BE49-F238E27FC236}">
                <a16:creationId xmlns:a16="http://schemas.microsoft.com/office/drawing/2014/main" id="{0E758CEE-DBEC-DB45-B45B-CCCA06A2604B}"/>
              </a:ext>
            </a:extLst>
          </p:cNvPr>
          <p:cNvSpPr txBox="1">
            <a:spLocks/>
          </p:cNvSpPr>
          <p:nvPr/>
        </p:nvSpPr>
        <p:spPr>
          <a:xfrm>
            <a:off x="6477000" y="4894880"/>
            <a:ext cx="3886200" cy="923330"/>
          </a:xfrm>
          <a:prstGeom prst="rect">
            <a:avLst/>
          </a:prstGeom>
        </p:spPr>
        <p:txBody>
          <a:bodyPr vert="horz" wrap="square" lIns="91440" tIns="91440" rIns="91440" bIns="91440" rtlCol="0" anchor="b">
            <a:sp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156082">
                    <a:lumMod val="50000"/>
                  </a:srgbClr>
                </a:solidFill>
                <a:effectLst/>
                <a:uLnTx/>
                <a:uFillTx/>
                <a:latin typeface="Arial" panose="020B0604020202020204" pitchFamily="34" charset="0"/>
                <a:ea typeface="+mj-ea"/>
                <a:cs typeface="Arial" panose="020B0604020202020204" pitchFamily="34" charset="0"/>
              </a:rPr>
              <a:t>A central role for menin-KMT2A(MLL) interaction in epigenetic dysregulation in NPM1-mutant AML</a:t>
            </a:r>
          </a:p>
        </p:txBody>
      </p:sp>
      <p:sp>
        <p:nvSpPr>
          <p:cNvPr id="3" name="Rounded Rectangle 2">
            <a:extLst>
              <a:ext uri="{FF2B5EF4-FFF2-40B4-BE49-F238E27FC236}">
                <a16:creationId xmlns:a16="http://schemas.microsoft.com/office/drawing/2014/main" id="{7D87800B-F358-2A47-84EB-D84C19B23719}"/>
              </a:ext>
            </a:extLst>
          </p:cNvPr>
          <p:cNvSpPr/>
          <p:nvPr/>
        </p:nvSpPr>
        <p:spPr>
          <a:xfrm>
            <a:off x="2247011" y="3510712"/>
            <a:ext cx="985652" cy="391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rPr>
              <a:t>Inhibitor</a:t>
            </a:r>
          </a:p>
        </p:txBody>
      </p:sp>
      <p:sp>
        <p:nvSpPr>
          <p:cNvPr id="9" name="Rounded Rectangle 8">
            <a:extLst>
              <a:ext uri="{FF2B5EF4-FFF2-40B4-BE49-F238E27FC236}">
                <a16:creationId xmlns:a16="http://schemas.microsoft.com/office/drawing/2014/main" id="{A20B5A0C-81DE-BC47-AFF5-1467D2B2180F}"/>
              </a:ext>
            </a:extLst>
          </p:cNvPr>
          <p:cNvSpPr/>
          <p:nvPr/>
        </p:nvSpPr>
        <p:spPr>
          <a:xfrm>
            <a:off x="6662652" y="3510712"/>
            <a:ext cx="985652" cy="391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rPr>
              <a:t>Inhibitor</a:t>
            </a:r>
          </a:p>
        </p:txBody>
      </p:sp>
      <p:grpSp>
        <p:nvGrpSpPr>
          <p:cNvPr id="13" name="Group 12">
            <a:extLst>
              <a:ext uri="{FF2B5EF4-FFF2-40B4-BE49-F238E27FC236}">
                <a16:creationId xmlns:a16="http://schemas.microsoft.com/office/drawing/2014/main" id="{AB6B70F0-26B3-62E2-BD64-E6499B8851CA}"/>
              </a:ext>
            </a:extLst>
          </p:cNvPr>
          <p:cNvGrpSpPr/>
          <p:nvPr/>
        </p:nvGrpSpPr>
        <p:grpSpPr>
          <a:xfrm>
            <a:off x="5026295" y="3611539"/>
            <a:ext cx="5384600" cy="1134961"/>
            <a:chOff x="4793342" y="3805928"/>
            <a:chExt cx="5384600" cy="1134961"/>
          </a:xfrm>
        </p:grpSpPr>
        <p:sp>
          <p:nvSpPr>
            <p:cNvPr id="11" name="Rounded Rectangle 10">
              <a:extLst>
                <a:ext uri="{FF2B5EF4-FFF2-40B4-BE49-F238E27FC236}">
                  <a16:creationId xmlns:a16="http://schemas.microsoft.com/office/drawing/2014/main" id="{D9774B17-695A-A8FA-B261-934DB5C8B938}"/>
                </a:ext>
              </a:extLst>
            </p:cNvPr>
            <p:cNvSpPr/>
            <p:nvPr/>
          </p:nvSpPr>
          <p:spPr>
            <a:xfrm>
              <a:off x="4793342" y="3829423"/>
              <a:ext cx="1103478" cy="111146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ounded Rectangle 11">
              <a:extLst>
                <a:ext uri="{FF2B5EF4-FFF2-40B4-BE49-F238E27FC236}">
                  <a16:creationId xmlns:a16="http://schemas.microsoft.com/office/drawing/2014/main" id="{0478DD39-0507-E2C1-FD5A-B7DA518DE63A}"/>
                </a:ext>
              </a:extLst>
            </p:cNvPr>
            <p:cNvSpPr/>
            <p:nvPr/>
          </p:nvSpPr>
          <p:spPr>
            <a:xfrm>
              <a:off x="9074464" y="3805928"/>
              <a:ext cx="1103478" cy="111146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6" name="Group 15">
            <a:extLst>
              <a:ext uri="{FF2B5EF4-FFF2-40B4-BE49-F238E27FC236}">
                <a16:creationId xmlns:a16="http://schemas.microsoft.com/office/drawing/2014/main" id="{30CDD447-8B4E-03BF-7018-F571D04B3376}"/>
              </a:ext>
            </a:extLst>
          </p:cNvPr>
          <p:cNvGrpSpPr/>
          <p:nvPr/>
        </p:nvGrpSpPr>
        <p:grpSpPr>
          <a:xfrm>
            <a:off x="2851463" y="3857637"/>
            <a:ext cx="4937422" cy="547683"/>
            <a:chOff x="2618510" y="4052026"/>
            <a:chExt cx="4937422" cy="547683"/>
          </a:xfrm>
        </p:grpSpPr>
        <p:sp>
          <p:nvSpPr>
            <p:cNvPr id="14" name="&quot;No&quot; Symbol 13">
              <a:extLst>
                <a:ext uri="{FF2B5EF4-FFF2-40B4-BE49-F238E27FC236}">
                  <a16:creationId xmlns:a16="http://schemas.microsoft.com/office/drawing/2014/main" id="{6BC9A1A8-759F-766E-7022-0DD715808980}"/>
                </a:ext>
              </a:extLst>
            </p:cNvPr>
            <p:cNvSpPr/>
            <p:nvPr/>
          </p:nvSpPr>
          <p:spPr>
            <a:xfrm>
              <a:off x="2618510" y="4096987"/>
              <a:ext cx="515720" cy="502722"/>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quot;No&quot; Symbol 14">
              <a:extLst>
                <a:ext uri="{FF2B5EF4-FFF2-40B4-BE49-F238E27FC236}">
                  <a16:creationId xmlns:a16="http://schemas.microsoft.com/office/drawing/2014/main" id="{474DA963-C816-9629-999E-86CC2283AFB1}"/>
                </a:ext>
              </a:extLst>
            </p:cNvPr>
            <p:cNvSpPr/>
            <p:nvPr/>
          </p:nvSpPr>
          <p:spPr>
            <a:xfrm>
              <a:off x="7040212" y="4052026"/>
              <a:ext cx="515720" cy="502722"/>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598583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9FD0D4-B70B-217D-BEF4-A15FAA97DA5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3735212" y="1701478"/>
            <a:ext cx="8299666" cy="4768770"/>
          </a:xfrm>
          <a:prstGeom prst="rect">
            <a:avLst/>
          </a:prstGeom>
        </p:spPr>
      </p:pic>
      <p:sp>
        <p:nvSpPr>
          <p:cNvPr id="2" name="Title 1">
            <a:extLst>
              <a:ext uri="{FF2B5EF4-FFF2-40B4-BE49-F238E27FC236}">
                <a16:creationId xmlns:a16="http://schemas.microsoft.com/office/drawing/2014/main" id="{5CBA8347-7677-C6F9-5465-AE31EFFCF53B}"/>
              </a:ext>
            </a:extLst>
          </p:cNvPr>
          <p:cNvSpPr>
            <a:spLocks noGrp="1"/>
          </p:cNvSpPr>
          <p:nvPr>
            <p:ph type="title"/>
          </p:nvPr>
        </p:nvSpPr>
        <p:spPr>
          <a:xfrm>
            <a:off x="838200" y="757145"/>
            <a:ext cx="10515600" cy="660174"/>
          </a:xfrm>
        </p:spPr>
        <p:txBody>
          <a:bodyPr>
            <a:noAutofit/>
          </a:bodyPr>
          <a:lstStyle/>
          <a:p>
            <a:r>
              <a:rPr lang="en-US" sz="2800" b="1" dirty="0"/>
              <a:t>Issa G et al. </a:t>
            </a:r>
            <a:r>
              <a:rPr lang="en-US" sz="2800" b="1" dirty="0">
                <a:solidFill>
                  <a:srgbClr val="C00000"/>
                </a:solidFill>
              </a:rPr>
              <a:t>REVUMENIB ACTIVITY IN PATIENTS WITH ACUTE LEUKEMIA WITH NUP98R</a:t>
            </a:r>
            <a:r>
              <a:rPr lang="en-US" sz="2800" b="1" dirty="0"/>
              <a:t>: RESULTS FROM THE AUGMENT-101 PHASE 1 STUDY. EHA 2025;Abstract PS1501.</a:t>
            </a:r>
            <a:br>
              <a:rPr lang="en-US" sz="2800" dirty="0"/>
            </a:br>
            <a:endParaRPr lang="en-US" sz="2800" dirty="0"/>
          </a:p>
        </p:txBody>
      </p:sp>
      <p:sp>
        <p:nvSpPr>
          <p:cNvPr id="7" name="TextBox 6">
            <a:extLst>
              <a:ext uri="{FF2B5EF4-FFF2-40B4-BE49-F238E27FC236}">
                <a16:creationId xmlns:a16="http://schemas.microsoft.com/office/drawing/2014/main" id="{625951CA-01F7-60DB-7749-4BB4AFB708CA}"/>
              </a:ext>
            </a:extLst>
          </p:cNvPr>
          <p:cNvSpPr txBox="1"/>
          <p:nvPr/>
        </p:nvSpPr>
        <p:spPr>
          <a:xfrm>
            <a:off x="701040" y="1874034"/>
            <a:ext cx="2773680"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Three out of five patients with R/R NUP98r AML achieved morphological remission on revumenib monotherapy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(113-163 mg BID-TID)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Duration of response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was  2.8, 2.8 and 15.6 months (underwent HSCT)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Adverse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Gr 3 decreased LVEF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Gr 2 paresthesia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Gr 1 dysgeusia, alopecia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0836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90969-0819-A191-2761-309E0307A3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1FECE0-5155-EA01-56DD-88A4AC9A5548}"/>
              </a:ext>
            </a:extLst>
          </p:cNvPr>
          <p:cNvSpPr>
            <a:spLocks noGrp="1"/>
          </p:cNvSpPr>
          <p:nvPr>
            <p:ph type="title"/>
          </p:nvPr>
        </p:nvSpPr>
        <p:spPr>
          <a:xfrm>
            <a:off x="838200" y="783771"/>
            <a:ext cx="10515600" cy="660174"/>
          </a:xfrm>
        </p:spPr>
        <p:txBody>
          <a:bodyPr>
            <a:noAutofit/>
          </a:bodyPr>
          <a:lstStyle/>
          <a:p>
            <a:r>
              <a:rPr lang="en-US" sz="2800" b="1" dirty="0"/>
              <a:t>Shukla N et al. Detection of </a:t>
            </a:r>
            <a:r>
              <a:rPr lang="en-US" sz="2800" b="1" dirty="0">
                <a:solidFill>
                  <a:srgbClr val="C00000"/>
                </a:solidFill>
              </a:rPr>
              <a:t>MEN1 resistance mutations </a:t>
            </a:r>
            <a:r>
              <a:rPr lang="en-US" sz="2800" b="1" dirty="0"/>
              <a:t>in cell-free DNA from acute leukemia patients treated with menin inhibitors. ASH 2025;Abstract 938.</a:t>
            </a:r>
            <a:endParaRPr lang="en-US" sz="2800" dirty="0"/>
          </a:p>
        </p:txBody>
      </p:sp>
      <p:sp>
        <p:nvSpPr>
          <p:cNvPr id="3" name="Content Placeholder 2">
            <a:extLst>
              <a:ext uri="{FF2B5EF4-FFF2-40B4-BE49-F238E27FC236}">
                <a16:creationId xmlns:a16="http://schemas.microsoft.com/office/drawing/2014/main" id="{F56B52B3-7DE5-811F-B55D-29C30DDBFA2A}"/>
              </a:ext>
            </a:extLst>
          </p:cNvPr>
          <p:cNvSpPr>
            <a:spLocks noGrp="1"/>
          </p:cNvSpPr>
          <p:nvPr>
            <p:ph idx="1"/>
          </p:nvPr>
        </p:nvSpPr>
        <p:spPr>
          <a:xfrm>
            <a:off x="838200" y="2014311"/>
            <a:ext cx="10515600" cy="4351338"/>
          </a:xfrm>
        </p:spPr>
        <p:txBody>
          <a:bodyPr>
            <a:normAutofit/>
          </a:bodyPr>
          <a:lstStyle/>
          <a:p>
            <a:r>
              <a:rPr lang="en-US" sz="2400" dirty="0"/>
              <a:t>High-sensitivity research NGS assay </a:t>
            </a:r>
            <a:r>
              <a:rPr lang="en-US" sz="2400" b="1" dirty="0"/>
              <a:t>MSK-ACCESS-MEN1</a:t>
            </a:r>
            <a:r>
              <a:rPr lang="en-US" sz="2400" dirty="0"/>
              <a:t> includes probes to all MEN1 exons for cell-free DNA interrogation in hematologic cancers</a:t>
            </a:r>
          </a:p>
          <a:p>
            <a:r>
              <a:rPr lang="en-US" sz="2400" dirty="0"/>
              <a:t>MSK-ACCESS-MEN1 identified:</a:t>
            </a:r>
          </a:p>
          <a:p>
            <a:pPr lvl="1"/>
            <a:r>
              <a:rPr lang="en-US" dirty="0"/>
              <a:t>an emerging </a:t>
            </a:r>
            <a:r>
              <a:rPr lang="en-US" i="1" dirty="0"/>
              <a:t>MEN1</a:t>
            </a:r>
            <a:r>
              <a:rPr lang="en-US" dirty="0"/>
              <a:t> M322I mutation in cfDNA from a patient with </a:t>
            </a:r>
            <a:r>
              <a:rPr lang="en-US" i="1" dirty="0"/>
              <a:t>KMT2A</a:t>
            </a:r>
            <a:r>
              <a:rPr lang="en-US" dirty="0"/>
              <a:t>-rearranged AML who had received 14 cycles of revumenib with an MRD-negative BM remission. At the time of cfDNA collection, she remained transfusion independent without evidence of relapse. She subsequently relapsed 3 months later with identification of the </a:t>
            </a:r>
            <a:r>
              <a:rPr lang="en-US" i="1" dirty="0"/>
              <a:t>MEN1</a:t>
            </a:r>
            <a:r>
              <a:rPr lang="en-US" dirty="0"/>
              <a:t> M322I mutation</a:t>
            </a:r>
            <a:r>
              <a:rPr lang="en-US" sz="2000" dirty="0"/>
              <a:t>.</a:t>
            </a:r>
          </a:p>
          <a:p>
            <a:r>
              <a:rPr lang="en-US" sz="2400" b="1" dirty="0"/>
              <a:t>Incorporation of cfDNA monitoring for MEN1 resistance mutations into clinical protocols for menin inhibitor therapy is warranted</a:t>
            </a:r>
          </a:p>
        </p:txBody>
      </p:sp>
    </p:spTree>
    <p:extLst>
      <p:ext uri="{BB962C8B-B14F-4D97-AF65-F5344CB8AC3E}">
        <p14:creationId xmlns:p14="http://schemas.microsoft.com/office/powerpoint/2010/main" val="1292971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B9E6B-99DC-BFD1-490B-0591ECC2EDB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5CA2E38-432B-8413-1B82-0CF264633B43}"/>
              </a:ext>
            </a:extLst>
          </p:cNvPr>
          <p:cNvSpPr/>
          <p:nvPr/>
        </p:nvSpPr>
        <p:spPr bwMode="auto">
          <a:xfrm>
            <a:off x="623392" y="1340768"/>
            <a:ext cx="11449272"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000F437-CC9B-300F-D5B0-438D87A961E6}"/>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Menin Inhibitors in Acute Myeloid Leukemia</a:t>
            </a:r>
          </a:p>
        </p:txBody>
      </p:sp>
      <p:sp>
        <p:nvSpPr>
          <p:cNvPr id="3" name="Content Placeholder 2">
            <a:extLst>
              <a:ext uri="{FF2B5EF4-FFF2-40B4-BE49-F238E27FC236}">
                <a16:creationId xmlns:a16="http://schemas.microsoft.com/office/drawing/2014/main" id="{CEB11981-B9E0-AADA-22B2-E80050F843D6}"/>
              </a:ext>
            </a:extLst>
          </p:cNvPr>
          <p:cNvSpPr>
            <a:spLocks noGrp="1"/>
          </p:cNvSpPr>
          <p:nvPr>
            <p:ph idx="1"/>
          </p:nvPr>
        </p:nvSpPr>
        <p:spPr>
          <a:xfrm>
            <a:off x="1055441" y="1484784"/>
            <a:ext cx="10009112" cy="4246833"/>
          </a:xfrm>
        </p:spPr>
        <p:txBody>
          <a:bodyPr/>
          <a:lstStyle/>
          <a:p>
            <a:pPr marL="98425" indent="0">
              <a:lnSpc>
                <a:spcPts val="26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1: Menin Inhibitor Monotherapy</a:t>
            </a:r>
          </a:p>
          <a:p>
            <a:r>
              <a:rPr lang="en-US" sz="2400" b="0" dirty="0"/>
              <a:t>Approved agents: </a:t>
            </a:r>
            <a:r>
              <a:rPr lang="en-US" sz="2400" b="0" dirty="0" err="1"/>
              <a:t>Revumenib</a:t>
            </a:r>
            <a:r>
              <a:rPr lang="en-US" sz="2400" b="0" dirty="0"/>
              <a:t>, </a:t>
            </a:r>
            <a:r>
              <a:rPr lang="en-US" sz="2400" b="0" dirty="0" err="1"/>
              <a:t>ziftomenib</a:t>
            </a:r>
            <a:r>
              <a:rPr lang="en-US" sz="2400" b="0" dirty="0"/>
              <a:t> </a:t>
            </a:r>
          </a:p>
          <a:p>
            <a:r>
              <a:rPr lang="en-US" sz="2400" b="0" dirty="0"/>
              <a:t>Agents in development: </a:t>
            </a:r>
            <a:r>
              <a:rPr lang="en-US" sz="2400" b="0" dirty="0" err="1"/>
              <a:t>Bleximenib</a:t>
            </a:r>
            <a:r>
              <a:rPr lang="en-US" sz="2400" b="0" dirty="0"/>
              <a:t>, </a:t>
            </a:r>
            <a:r>
              <a:rPr lang="en-US" sz="2400" b="0" dirty="0" err="1"/>
              <a:t>enzomenib</a:t>
            </a:r>
            <a:r>
              <a:rPr lang="en-US" sz="2400" b="0" dirty="0"/>
              <a:t> </a:t>
            </a:r>
          </a:p>
          <a:p>
            <a:r>
              <a:rPr lang="en-US" sz="2400" b="0" dirty="0"/>
              <a:t>Toxicity: QTc prolongation</a:t>
            </a:r>
          </a:p>
          <a:p>
            <a:pPr marL="98425" indent="0">
              <a:lnSpc>
                <a:spcPts val="2600"/>
              </a:lnSpc>
              <a:spcBef>
                <a:spcPts val="1800"/>
              </a:spcBef>
              <a:spcAft>
                <a:spcPts val="600"/>
              </a:spcAft>
              <a:buNone/>
            </a:pPr>
            <a:endParaRPr lang="en-US" sz="2400" dirty="0">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9578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31ED2-4C0B-F6E5-4E4F-845CB1AE96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4CA55-CB86-DF65-B05A-B9654F0159A0}"/>
              </a:ext>
            </a:extLst>
          </p:cNvPr>
          <p:cNvSpPr>
            <a:spLocks noGrp="1"/>
          </p:cNvSpPr>
          <p:nvPr>
            <p:ph type="title"/>
          </p:nvPr>
        </p:nvSpPr>
        <p:spPr>
          <a:xfrm>
            <a:off x="609600" y="215149"/>
            <a:ext cx="10972800" cy="458936"/>
          </a:xfrm>
        </p:spPr>
        <p:txBody>
          <a:bodyPr>
            <a:normAutofit fontScale="90000"/>
          </a:bodyPr>
          <a:lstStyle/>
          <a:p>
            <a:pPr algn="ctr"/>
            <a:r>
              <a:rPr lang="en-US" b="1" dirty="0"/>
              <a:t>Conclusions</a:t>
            </a:r>
          </a:p>
        </p:txBody>
      </p:sp>
      <p:sp>
        <p:nvSpPr>
          <p:cNvPr id="6" name="Content Placeholder 4">
            <a:extLst>
              <a:ext uri="{FF2B5EF4-FFF2-40B4-BE49-F238E27FC236}">
                <a16:creationId xmlns:a16="http://schemas.microsoft.com/office/drawing/2014/main" id="{11D4B135-BBE7-6D5D-EF9D-DC32EFB37E9E}"/>
              </a:ext>
            </a:extLst>
          </p:cNvPr>
          <p:cNvSpPr txBox="1">
            <a:spLocks/>
          </p:cNvSpPr>
          <p:nvPr/>
        </p:nvSpPr>
        <p:spPr>
          <a:xfrm>
            <a:off x="647687" y="758441"/>
            <a:ext cx="10896625" cy="56549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The emergence of </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menin</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inhibitors: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Effective, safe agents with activity in multiply R/R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NPM1</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-m,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KMT2A-</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r AML</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Differentiation syndrome as a class effect – requires close vigilance.</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Limited durability of response as monotherapy.</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The promise of combinations: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Studies reveal promise in combination with HMA-ven and induction chemotherapy</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High response rates and promising durability of response, particularly in the frontline setting.</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Will likely mitigate risk of DS.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Potential for all-oral regimens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Multiple phase 3 studies under way:</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KOMET-017</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REVEAL / EVOLVE-2</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cAMeLOt</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87835DB3-80BC-83BD-2335-C6C5A8C363D4}"/>
              </a:ext>
            </a:extLst>
          </p:cNvPr>
          <p:cNvSpPr txBox="1"/>
          <p:nvPr/>
        </p:nvSpPr>
        <p:spPr>
          <a:xfrm>
            <a:off x="0" y="6581001"/>
            <a:ext cx="7285782"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72" charset="0"/>
                <a:ea typeface="MS PGothic" charset="0"/>
              </a:rPr>
              <a:t>Courtesy of Amir Fathi, MD</a:t>
            </a:r>
          </a:p>
        </p:txBody>
      </p:sp>
    </p:spTree>
    <p:extLst>
      <p:ext uri="{BB962C8B-B14F-4D97-AF65-F5344CB8AC3E}">
        <p14:creationId xmlns:p14="http://schemas.microsoft.com/office/powerpoint/2010/main" val="76425062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EB929-CF61-A872-1E97-A75AEA011D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549190-3EF9-E6B7-62B4-5F7796A2A1CD}"/>
              </a:ext>
            </a:extLst>
          </p:cNvPr>
          <p:cNvSpPr>
            <a:spLocks noGrp="1"/>
          </p:cNvSpPr>
          <p:nvPr>
            <p:ph type="title"/>
          </p:nvPr>
        </p:nvSpPr>
        <p:spPr>
          <a:xfrm>
            <a:off x="916516" y="116632"/>
            <a:ext cx="10358967" cy="1143000"/>
          </a:xfrm>
        </p:spPr>
        <p:txBody>
          <a:bodyPr/>
          <a:lstStyle/>
          <a:p>
            <a:r>
              <a:rPr lang="en-US" sz="3200" dirty="0"/>
              <a:t>Menin Inhibitor Structures</a:t>
            </a:r>
          </a:p>
        </p:txBody>
      </p:sp>
      <p:pic>
        <p:nvPicPr>
          <p:cNvPr id="3" name="Picture 2">
            <a:extLst>
              <a:ext uri="{FF2B5EF4-FFF2-40B4-BE49-F238E27FC236}">
                <a16:creationId xmlns:a16="http://schemas.microsoft.com/office/drawing/2014/main" id="{82AE6327-39BA-069F-01CA-E390CBAA5DB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b="742"/>
          <a:stretch/>
        </p:blipFill>
        <p:spPr>
          <a:xfrm>
            <a:off x="586154" y="1259632"/>
            <a:ext cx="11019689" cy="4545835"/>
          </a:xfrm>
          <a:prstGeom prst="rect">
            <a:avLst/>
          </a:prstGeom>
        </p:spPr>
      </p:pic>
      <p:sp>
        <p:nvSpPr>
          <p:cNvPr id="5" name="TextBox 4">
            <a:extLst>
              <a:ext uri="{FF2B5EF4-FFF2-40B4-BE49-F238E27FC236}">
                <a16:creationId xmlns:a16="http://schemas.microsoft.com/office/drawing/2014/main" id="{9D942A05-30A5-2787-1969-24E7E970F93F}"/>
              </a:ext>
            </a:extLst>
          </p:cNvPr>
          <p:cNvSpPr txBox="1"/>
          <p:nvPr/>
        </p:nvSpPr>
        <p:spPr>
          <a:xfrm>
            <a:off x="119336" y="6511650"/>
            <a:ext cx="422596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Issa G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Blood Cancer </a:t>
            </a:r>
            <a:r>
              <a:rPr kumimoji="0" lang="en-US" sz="1500" b="0" i="1" u="none" strike="noStrike" kern="1200" cap="none" spc="0" normalizeH="0" baseline="0" noProof="0" dirty="0" err="1">
                <a:ln>
                  <a:noFill/>
                </a:ln>
                <a:solidFill>
                  <a:srgbClr val="000000"/>
                </a:solidFill>
                <a:effectLst/>
                <a:uLnTx/>
                <a:uFillTx/>
                <a:latin typeface="Calibri"/>
                <a:ea typeface="+mn-ea"/>
                <a:cs typeface="+mn-cs"/>
              </a:rPr>
              <a:t>Discov</a:t>
            </a:r>
            <a:r>
              <a:rPr kumimoji="0" lang="en-US" sz="1500" b="0" i="1" u="none" strike="noStrike" kern="1200" cap="none" spc="0" normalizeH="0" baseline="0" noProof="0" dirty="0">
                <a:ln>
                  <a:noFill/>
                </a:ln>
                <a:solidFill>
                  <a:srgbClr val="000000"/>
                </a:solidFill>
                <a:effectLst/>
                <a:uLnTx/>
                <a:uFillTx/>
                <a:latin typeface="Calibri"/>
                <a:ea typeface="+mn-ea"/>
                <a:cs typeface="+mn-cs"/>
              </a:rPr>
              <a:t> </a:t>
            </a:r>
            <a:r>
              <a:rPr kumimoji="0" lang="en-US" sz="1500" b="0" i="0" u="none" strike="noStrike" kern="1200" cap="none" spc="0" normalizeH="0" baseline="0" noProof="0" dirty="0">
                <a:ln>
                  <a:noFill/>
                </a:ln>
                <a:solidFill>
                  <a:srgbClr val="000000"/>
                </a:solidFill>
                <a:effectLst/>
                <a:uLnTx/>
                <a:uFillTx/>
                <a:latin typeface="Calibri"/>
                <a:ea typeface="+mn-ea"/>
                <a:cs typeface="+mn-cs"/>
              </a:rPr>
              <a:t>2025;6(6):547-60.</a:t>
            </a:r>
          </a:p>
        </p:txBody>
      </p:sp>
    </p:spTree>
    <p:extLst>
      <p:ext uri="{BB962C8B-B14F-4D97-AF65-F5344CB8AC3E}">
        <p14:creationId xmlns:p14="http://schemas.microsoft.com/office/powerpoint/2010/main" val="1155836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424847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Amir Fathi,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Leukemia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8544272"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3861048"/>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Eunice S Wang,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Leukemia/Benign Hematology Service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Oncology, Department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Roswell Park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Buffalo, New York</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376" y="3861048"/>
            <a:ext cx="1443490" cy="1443490"/>
          </a:xfrm>
          <a:prstGeom prst="rect">
            <a:avLst/>
          </a:prstGeom>
        </p:spPr>
      </p:pic>
    </p:spTree>
    <p:extLst>
      <p:ext uri="{BB962C8B-B14F-4D97-AF65-F5344CB8AC3E}">
        <p14:creationId xmlns:p14="http://schemas.microsoft.com/office/powerpoint/2010/main" val="616208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F5799-32DC-E2CE-5D41-D5CCB086A13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54099" y="2103330"/>
            <a:ext cx="4803775" cy="2768531"/>
          </a:xfrm>
          <a:prstGeom prst="rect">
            <a:avLst/>
          </a:prstGeom>
        </p:spPr>
      </p:pic>
      <p:pic>
        <p:nvPicPr>
          <p:cNvPr id="7" name="Picture 6">
            <a:extLst>
              <a:ext uri="{FF2B5EF4-FFF2-40B4-BE49-F238E27FC236}">
                <a16:creationId xmlns:a16="http://schemas.microsoft.com/office/drawing/2014/main" id="{00D746F3-CF09-368D-29F4-72D99FB5FFC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005840" y="4924526"/>
            <a:ext cx="8249920" cy="1548669"/>
          </a:xfrm>
          <a:prstGeom prst="rect">
            <a:avLst/>
          </a:prstGeom>
        </p:spPr>
      </p:pic>
      <p:sp>
        <p:nvSpPr>
          <p:cNvPr id="2" name="Title 1">
            <a:extLst>
              <a:ext uri="{FF2B5EF4-FFF2-40B4-BE49-F238E27FC236}">
                <a16:creationId xmlns:a16="http://schemas.microsoft.com/office/drawing/2014/main" id="{FDE7F95C-BCF4-E1C5-2CF0-0CB20FF80179}"/>
              </a:ext>
            </a:extLst>
          </p:cNvPr>
          <p:cNvSpPr>
            <a:spLocks noGrp="1"/>
          </p:cNvSpPr>
          <p:nvPr>
            <p:ph type="title"/>
          </p:nvPr>
        </p:nvSpPr>
        <p:spPr>
          <a:xfrm>
            <a:off x="838200" y="681037"/>
            <a:ext cx="10515600" cy="1325563"/>
          </a:xfrm>
        </p:spPr>
        <p:txBody>
          <a:bodyPr>
            <a:noAutofit/>
          </a:bodyPr>
          <a:lstStyle/>
          <a:p>
            <a:r>
              <a:rPr lang="en-US" sz="2800" b="1" dirty="0" err="1"/>
              <a:t>Aldoss</a:t>
            </a:r>
            <a:r>
              <a:rPr lang="en-US" sz="2800" b="1" dirty="0"/>
              <a:t> I et al. UPDATED RESULTS AND LONGER FOLLOW-UP FROM THE AUGMENT-101 PHASE 2 STUDY OF </a:t>
            </a:r>
            <a:r>
              <a:rPr lang="en-US" sz="2800" b="1" dirty="0">
                <a:solidFill>
                  <a:srgbClr val="C00000"/>
                </a:solidFill>
              </a:rPr>
              <a:t>REVUMENIB IN PATIENTS WITH RELAPSED OR REFRACTORY (R/R) KMT2AR </a:t>
            </a:r>
            <a:r>
              <a:rPr lang="en-US" sz="2800" b="1" dirty="0"/>
              <a:t>ACUTE LEUKEMIA. EHA 2025; Abstract PS1473.</a:t>
            </a:r>
            <a:br>
              <a:rPr lang="en-US" sz="2800" b="1" dirty="0"/>
            </a:br>
            <a:endParaRPr lang="en-US" sz="2800" b="1" dirty="0"/>
          </a:p>
        </p:txBody>
      </p:sp>
      <p:sp>
        <p:nvSpPr>
          <p:cNvPr id="6" name="TextBox 5">
            <a:extLst>
              <a:ext uri="{FF2B5EF4-FFF2-40B4-BE49-F238E27FC236}">
                <a16:creationId xmlns:a16="http://schemas.microsoft.com/office/drawing/2014/main" id="{1E0DA0E8-7F75-7A72-F3E1-F5B394B2C1CA}"/>
              </a:ext>
            </a:extLst>
          </p:cNvPr>
          <p:cNvSpPr txBox="1"/>
          <p:nvPr/>
        </p:nvSpPr>
        <p:spPr>
          <a:xfrm>
            <a:off x="6096000" y="2377440"/>
            <a:ext cx="5220083"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duration of CR/</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CRh</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6.4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1.9-NR)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Time to first response = 1 month (0.9-3.1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Time to CR/</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CRh</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 months (0.9-4.6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Out of 62 responders, 21 (34%) proceeded to HSCT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Decreased responses associated with prior 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of therapy and prior venetoclax</a:t>
            </a:r>
          </a:p>
        </p:txBody>
      </p:sp>
    </p:spTree>
    <p:extLst>
      <p:ext uri="{BB962C8B-B14F-4D97-AF65-F5344CB8AC3E}">
        <p14:creationId xmlns:p14="http://schemas.microsoft.com/office/powerpoint/2010/main" val="3314601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42226-11CB-E324-4500-A96ADF5E04C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64A7504-14CF-8E79-DC41-252074B5D6D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05930" y="2296451"/>
            <a:ext cx="11780137" cy="3558164"/>
          </a:xfrm>
          <a:prstGeom prst="rect">
            <a:avLst/>
          </a:prstGeom>
        </p:spPr>
      </p:pic>
      <p:sp>
        <p:nvSpPr>
          <p:cNvPr id="2" name="Title 1">
            <a:extLst>
              <a:ext uri="{FF2B5EF4-FFF2-40B4-BE49-F238E27FC236}">
                <a16:creationId xmlns:a16="http://schemas.microsoft.com/office/drawing/2014/main" id="{C272A268-09A3-26EB-68B0-C2428A9CEC49}"/>
              </a:ext>
            </a:extLst>
          </p:cNvPr>
          <p:cNvSpPr>
            <a:spLocks noGrp="1"/>
          </p:cNvSpPr>
          <p:nvPr>
            <p:ph type="title"/>
          </p:nvPr>
        </p:nvSpPr>
        <p:spPr>
          <a:xfrm>
            <a:off x="838200" y="681037"/>
            <a:ext cx="10515600" cy="1325563"/>
          </a:xfrm>
        </p:spPr>
        <p:txBody>
          <a:bodyPr>
            <a:noAutofit/>
          </a:bodyPr>
          <a:lstStyle/>
          <a:p>
            <a:r>
              <a:rPr lang="en-US" sz="2800" b="1" dirty="0" err="1"/>
              <a:t>Aldoss</a:t>
            </a:r>
            <a:r>
              <a:rPr lang="en-US" sz="2800" b="1" dirty="0"/>
              <a:t> I et al. UPDATED RESULTS AND LONGER FOLLOW-UP FROM THE AUGMENT-101 PHASE 2 STUDY OF </a:t>
            </a:r>
            <a:r>
              <a:rPr lang="en-US" sz="2800" b="1" dirty="0">
                <a:solidFill>
                  <a:srgbClr val="C00000"/>
                </a:solidFill>
              </a:rPr>
              <a:t>REVUMENIB IN PATIENTS WITH RELAPSED OR REFRACTORY (R/R) KMT2AR </a:t>
            </a:r>
            <a:r>
              <a:rPr lang="en-US" sz="2800" b="1" dirty="0"/>
              <a:t>ACUTE LEUKEMIA. EHA 2025; Abstract PS1473.</a:t>
            </a:r>
            <a:br>
              <a:rPr lang="en-US" sz="2800" b="1" dirty="0"/>
            </a:br>
            <a:endParaRPr lang="en-US" sz="2800" b="1" dirty="0"/>
          </a:p>
        </p:txBody>
      </p:sp>
      <p:pic>
        <p:nvPicPr>
          <p:cNvPr id="6" name="Picture 5">
            <a:extLst>
              <a:ext uri="{FF2B5EF4-FFF2-40B4-BE49-F238E27FC236}">
                <a16:creationId xmlns:a16="http://schemas.microsoft.com/office/drawing/2014/main" id="{D343E81D-0E21-1E13-58C4-F394F20F6BA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t="7693" r="452"/>
          <a:stretch>
            <a:fillRect/>
          </a:stretch>
        </p:blipFill>
        <p:spPr>
          <a:xfrm>
            <a:off x="0" y="5961413"/>
            <a:ext cx="11726883" cy="315186"/>
          </a:xfrm>
          <a:prstGeom prst="rect">
            <a:avLst/>
          </a:prstGeom>
        </p:spPr>
      </p:pic>
    </p:spTree>
    <p:extLst>
      <p:ext uri="{BB962C8B-B14F-4D97-AF65-F5344CB8AC3E}">
        <p14:creationId xmlns:p14="http://schemas.microsoft.com/office/powerpoint/2010/main" val="1656279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0EC671-3375-5F8F-6C1B-2D12AE3CF6E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22613" y="2217207"/>
            <a:ext cx="5841257" cy="3363537"/>
          </a:xfrm>
          <a:prstGeom prst="rect">
            <a:avLst/>
          </a:prstGeom>
        </p:spPr>
      </p:pic>
      <p:sp>
        <p:nvSpPr>
          <p:cNvPr id="2" name="Title 1">
            <a:extLst>
              <a:ext uri="{FF2B5EF4-FFF2-40B4-BE49-F238E27FC236}">
                <a16:creationId xmlns:a16="http://schemas.microsoft.com/office/drawing/2014/main" id="{2F25120D-3C23-BBDF-D6DA-6A6E8ADEAF3D}"/>
              </a:ext>
            </a:extLst>
          </p:cNvPr>
          <p:cNvSpPr>
            <a:spLocks noGrp="1"/>
          </p:cNvSpPr>
          <p:nvPr>
            <p:ph type="title"/>
          </p:nvPr>
        </p:nvSpPr>
        <p:spPr>
          <a:xfrm>
            <a:off x="838200" y="1277256"/>
            <a:ext cx="10515600" cy="413431"/>
          </a:xfrm>
        </p:spPr>
        <p:txBody>
          <a:bodyPr>
            <a:noAutofit/>
          </a:bodyPr>
          <a:lstStyle/>
          <a:p>
            <a:r>
              <a:rPr lang="en-US" sz="2800" b="1" dirty="0"/>
              <a:t>Arellano ML et al. PATIENTS WITH RELAPSED OR REFRACTORY </a:t>
            </a:r>
            <a:r>
              <a:rPr lang="en-US" sz="2800" b="1" dirty="0">
                <a:solidFill>
                  <a:srgbClr val="C00000"/>
                </a:solidFill>
              </a:rPr>
              <a:t>(R/R) NUCLEOPHOSMIN 1-MUTATED (NPM1M) ACUTE MYELOID LEUKEMIA (AML)</a:t>
            </a:r>
            <a:r>
              <a:rPr lang="en-US" sz="2800" b="1" dirty="0"/>
              <a:t>: UPDATED RESULTS FROM THE PHASE 2 AUGMENT-101 STUDY. EHA 2025;Abstract PS1467.</a:t>
            </a:r>
            <a:br>
              <a:rPr lang="en-US" sz="2800" b="1" dirty="0"/>
            </a:br>
            <a:endParaRPr lang="en-US" sz="2800" b="1" dirty="0"/>
          </a:p>
        </p:txBody>
      </p:sp>
      <p:sp>
        <p:nvSpPr>
          <p:cNvPr id="6" name="TextBox 5">
            <a:extLst>
              <a:ext uri="{FF2B5EF4-FFF2-40B4-BE49-F238E27FC236}">
                <a16:creationId xmlns:a16="http://schemas.microsoft.com/office/drawing/2014/main" id="{4455FE9B-41F9-6B08-A72B-975C4ACA3589}"/>
              </a:ext>
            </a:extLst>
          </p:cNvPr>
          <p:cNvSpPr txBox="1"/>
          <p:nvPr/>
        </p:nvSpPr>
        <p:spPr>
          <a:xfrm>
            <a:off x="6763869" y="3080431"/>
            <a:ext cx="520905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time to first CR/</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CRh</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2.8 (0.9-8.8)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duration of CR/</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CRh</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4.7 (2.1-8.2)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OS= 4.8 (3.4-8.4)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Five patients out of 77 proceeded to HSCT</a:t>
            </a:r>
          </a:p>
        </p:txBody>
      </p:sp>
    </p:spTree>
    <p:extLst>
      <p:ext uri="{BB962C8B-B14F-4D97-AF65-F5344CB8AC3E}">
        <p14:creationId xmlns:p14="http://schemas.microsoft.com/office/powerpoint/2010/main" val="261413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EE310-14BC-471F-CED3-7AA70191EDE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1F2A5CF-7A67-C87E-8193-AB170D879CA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91547" y="2571730"/>
            <a:ext cx="10608906" cy="3064397"/>
          </a:xfrm>
          <a:prstGeom prst="rect">
            <a:avLst/>
          </a:prstGeom>
        </p:spPr>
      </p:pic>
      <p:sp>
        <p:nvSpPr>
          <p:cNvPr id="2" name="Title 1">
            <a:extLst>
              <a:ext uri="{FF2B5EF4-FFF2-40B4-BE49-F238E27FC236}">
                <a16:creationId xmlns:a16="http://schemas.microsoft.com/office/drawing/2014/main" id="{4CFC1B93-8E6B-EE3A-54AA-6A74F31993A8}"/>
              </a:ext>
            </a:extLst>
          </p:cNvPr>
          <p:cNvSpPr>
            <a:spLocks noGrp="1"/>
          </p:cNvSpPr>
          <p:nvPr>
            <p:ph type="title"/>
          </p:nvPr>
        </p:nvSpPr>
        <p:spPr>
          <a:xfrm>
            <a:off x="838200" y="1277256"/>
            <a:ext cx="10515600" cy="413431"/>
          </a:xfrm>
        </p:spPr>
        <p:txBody>
          <a:bodyPr>
            <a:noAutofit/>
          </a:bodyPr>
          <a:lstStyle/>
          <a:p>
            <a:r>
              <a:rPr lang="en-US" sz="2800" b="1" dirty="0"/>
              <a:t>Arellano ML et al. PATIENTS WITH RELAPSED OR REFRACTORY </a:t>
            </a:r>
            <a:r>
              <a:rPr lang="en-US" sz="2800" b="1" dirty="0">
                <a:solidFill>
                  <a:srgbClr val="C00000"/>
                </a:solidFill>
              </a:rPr>
              <a:t>(R/R) NUCLEOPHOSMIN 1-MUTATED (NPM1M) ACUTE MYELOID LEUKEMIA (AML)</a:t>
            </a:r>
            <a:r>
              <a:rPr lang="en-US" sz="2800" b="1" dirty="0"/>
              <a:t>: UPDATED RESULTS FROM THE PHASE 2 AUGMENT-101 STUDY. EHA 2025;Abstract PS1467.</a:t>
            </a:r>
            <a:br>
              <a:rPr lang="en-US" sz="2800" b="1" dirty="0"/>
            </a:br>
            <a:endParaRPr lang="en-US" sz="2800" b="1" dirty="0"/>
          </a:p>
        </p:txBody>
      </p:sp>
    </p:spTree>
    <p:extLst>
      <p:ext uri="{BB962C8B-B14F-4D97-AF65-F5344CB8AC3E}">
        <p14:creationId xmlns:p14="http://schemas.microsoft.com/office/powerpoint/2010/main" val="3954623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5E8F20-F172-939D-8241-05446AFA70D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53119" y="1979613"/>
            <a:ext cx="5419725" cy="4295224"/>
          </a:xfrm>
          <a:prstGeom prst="rect">
            <a:avLst/>
          </a:prstGeom>
        </p:spPr>
      </p:pic>
      <p:sp>
        <p:nvSpPr>
          <p:cNvPr id="2" name="Title 1">
            <a:extLst>
              <a:ext uri="{FF2B5EF4-FFF2-40B4-BE49-F238E27FC236}">
                <a16:creationId xmlns:a16="http://schemas.microsoft.com/office/drawing/2014/main" id="{BF50E9FD-ED31-31D3-386F-2E2CAA5BD5A0}"/>
              </a:ext>
            </a:extLst>
          </p:cNvPr>
          <p:cNvSpPr>
            <a:spLocks noGrp="1"/>
          </p:cNvSpPr>
          <p:nvPr>
            <p:ph type="title"/>
          </p:nvPr>
        </p:nvSpPr>
        <p:spPr/>
        <p:txBody>
          <a:bodyPr>
            <a:normAutofit/>
          </a:bodyPr>
          <a:lstStyle/>
          <a:p>
            <a:r>
              <a:rPr lang="en-US" sz="2800" b="1" dirty="0"/>
              <a:t>Wang </a:t>
            </a:r>
            <a:r>
              <a:rPr lang="en-US" sz="2800" b="1"/>
              <a:t>E et</a:t>
            </a:r>
            <a:r>
              <a:rPr lang="en-US" sz="2800" b="1" dirty="0"/>
              <a:t> al. </a:t>
            </a:r>
            <a:r>
              <a:rPr lang="en-US" sz="2800" b="1" dirty="0">
                <a:solidFill>
                  <a:srgbClr val="C00000"/>
                </a:solidFill>
              </a:rPr>
              <a:t>Ziftomenib in Relapsed or Refractory NPM1-Mutated AML</a:t>
            </a:r>
            <a:r>
              <a:rPr lang="en-US" sz="2800" b="1" dirty="0"/>
              <a:t>. J Clin Oncol 2025;43(31):3381-90.</a:t>
            </a:r>
          </a:p>
        </p:txBody>
      </p:sp>
      <p:graphicFrame>
        <p:nvGraphicFramePr>
          <p:cNvPr id="7" name="Table 6">
            <a:extLst>
              <a:ext uri="{FF2B5EF4-FFF2-40B4-BE49-F238E27FC236}">
                <a16:creationId xmlns:a16="http://schemas.microsoft.com/office/drawing/2014/main" id="{493962CB-F015-4BF2-2462-E0808742695C}"/>
              </a:ext>
            </a:extLst>
          </p:cNvPr>
          <p:cNvGraphicFramePr>
            <a:graphicFrameLocks noGrp="1"/>
          </p:cNvGraphicFramePr>
          <p:nvPr/>
        </p:nvGraphicFramePr>
        <p:xfrm>
          <a:off x="785815" y="2228563"/>
          <a:ext cx="4193857" cy="3510280"/>
        </p:xfrm>
        <a:graphic>
          <a:graphicData uri="http://schemas.openxmlformats.org/drawingml/2006/table">
            <a:tbl>
              <a:tblPr firstRow="1" bandRow="1">
                <a:tableStyleId>{7DF18680-E054-41AD-8BC1-D1AEF772440D}</a:tableStyleId>
              </a:tblPr>
              <a:tblGrid>
                <a:gridCol w="1881757">
                  <a:extLst>
                    <a:ext uri="{9D8B030D-6E8A-4147-A177-3AD203B41FA5}">
                      <a16:colId xmlns:a16="http://schemas.microsoft.com/office/drawing/2014/main" val="1569674421"/>
                    </a:ext>
                  </a:extLst>
                </a:gridCol>
                <a:gridCol w="2312100">
                  <a:extLst>
                    <a:ext uri="{9D8B030D-6E8A-4147-A177-3AD203B41FA5}">
                      <a16:colId xmlns:a16="http://schemas.microsoft.com/office/drawing/2014/main" val="4001955874"/>
                    </a:ext>
                  </a:extLst>
                </a:gridCol>
              </a:tblGrid>
              <a:tr h="370840">
                <a:tc>
                  <a:txBody>
                    <a:bodyPr/>
                    <a:lstStyle/>
                    <a:p>
                      <a:r>
                        <a:rPr lang="en-US" dirty="0"/>
                        <a:t>Response</a:t>
                      </a:r>
                    </a:p>
                  </a:txBody>
                  <a:tcPr/>
                </a:tc>
                <a:tc>
                  <a:txBody>
                    <a:bodyPr/>
                    <a:lstStyle/>
                    <a:p>
                      <a:r>
                        <a:rPr lang="en-US" dirty="0" err="1"/>
                        <a:t>Ziftomenib</a:t>
                      </a:r>
                      <a:r>
                        <a:rPr lang="en-US" dirty="0"/>
                        <a:t> 600 mg QD</a:t>
                      </a:r>
                    </a:p>
                    <a:p>
                      <a:r>
                        <a:rPr lang="en-US" dirty="0"/>
                        <a:t> (N=92)</a:t>
                      </a:r>
                    </a:p>
                  </a:txBody>
                  <a:tcPr/>
                </a:tc>
                <a:extLst>
                  <a:ext uri="{0D108BD9-81ED-4DB2-BD59-A6C34878D82A}">
                    <a16:rowId xmlns:a16="http://schemas.microsoft.com/office/drawing/2014/main" val="78044242"/>
                  </a:ext>
                </a:extLst>
              </a:tr>
              <a:tr h="370840">
                <a:tc>
                  <a:txBody>
                    <a:bodyPr/>
                    <a:lstStyle/>
                    <a:p>
                      <a:r>
                        <a:rPr lang="en-US" dirty="0"/>
                        <a:t>ORR</a:t>
                      </a:r>
                    </a:p>
                  </a:txBody>
                  <a:tcPr/>
                </a:tc>
                <a:tc>
                  <a:txBody>
                    <a:bodyPr/>
                    <a:lstStyle/>
                    <a:p>
                      <a:r>
                        <a:rPr lang="en-US" dirty="0"/>
                        <a:t>30 (33%)</a:t>
                      </a:r>
                    </a:p>
                  </a:txBody>
                  <a:tcPr/>
                </a:tc>
                <a:extLst>
                  <a:ext uri="{0D108BD9-81ED-4DB2-BD59-A6C34878D82A}">
                    <a16:rowId xmlns:a16="http://schemas.microsoft.com/office/drawing/2014/main" val="33852553"/>
                  </a:ext>
                </a:extLst>
              </a:tr>
              <a:tr h="370840">
                <a:tc>
                  <a:txBody>
                    <a:bodyPr/>
                    <a:lstStyle/>
                    <a:p>
                      <a:r>
                        <a:rPr lang="en-US" dirty="0"/>
                        <a:t>CR/</a:t>
                      </a:r>
                      <a:r>
                        <a:rPr lang="en-US" dirty="0" err="1"/>
                        <a:t>CRh</a:t>
                      </a:r>
                      <a:endParaRPr lang="en-US" dirty="0"/>
                    </a:p>
                  </a:txBody>
                  <a:tcPr/>
                </a:tc>
                <a:tc>
                  <a:txBody>
                    <a:bodyPr/>
                    <a:lstStyle/>
                    <a:p>
                      <a:r>
                        <a:rPr lang="en-US" dirty="0"/>
                        <a:t>20 (22%)</a:t>
                      </a:r>
                    </a:p>
                  </a:txBody>
                  <a:tcPr/>
                </a:tc>
                <a:extLst>
                  <a:ext uri="{0D108BD9-81ED-4DB2-BD59-A6C34878D82A}">
                    <a16:rowId xmlns:a16="http://schemas.microsoft.com/office/drawing/2014/main" val="2852735777"/>
                  </a:ext>
                </a:extLst>
              </a:tr>
              <a:tr h="370840">
                <a:tc>
                  <a:txBody>
                    <a:bodyPr/>
                    <a:lstStyle/>
                    <a:p>
                      <a:r>
                        <a:rPr lang="en-US" dirty="0"/>
                        <a:t>CR</a:t>
                      </a:r>
                    </a:p>
                  </a:txBody>
                  <a:tcPr/>
                </a:tc>
                <a:tc>
                  <a:txBody>
                    <a:bodyPr/>
                    <a:lstStyle/>
                    <a:p>
                      <a:r>
                        <a:rPr lang="en-US" dirty="0"/>
                        <a:t>13 (14%)</a:t>
                      </a:r>
                    </a:p>
                  </a:txBody>
                  <a:tcPr/>
                </a:tc>
                <a:extLst>
                  <a:ext uri="{0D108BD9-81ED-4DB2-BD59-A6C34878D82A}">
                    <a16:rowId xmlns:a16="http://schemas.microsoft.com/office/drawing/2014/main" val="2895004750"/>
                  </a:ext>
                </a:extLst>
              </a:tr>
              <a:tr h="370840">
                <a:tc>
                  <a:txBody>
                    <a:bodyPr/>
                    <a:lstStyle/>
                    <a:p>
                      <a:r>
                        <a:rPr lang="en-US" dirty="0" err="1"/>
                        <a:t>CRh</a:t>
                      </a:r>
                      <a:endParaRPr lang="en-US" dirty="0"/>
                    </a:p>
                  </a:txBody>
                  <a:tcPr/>
                </a:tc>
                <a:tc>
                  <a:txBody>
                    <a:bodyPr/>
                    <a:lstStyle/>
                    <a:p>
                      <a:r>
                        <a:rPr lang="en-US" dirty="0"/>
                        <a:t>7 (8%)</a:t>
                      </a:r>
                    </a:p>
                  </a:txBody>
                  <a:tcPr/>
                </a:tc>
                <a:extLst>
                  <a:ext uri="{0D108BD9-81ED-4DB2-BD59-A6C34878D82A}">
                    <a16:rowId xmlns:a16="http://schemas.microsoft.com/office/drawing/2014/main" val="3796633470"/>
                  </a:ext>
                </a:extLst>
              </a:tr>
              <a:tr h="370840">
                <a:tc>
                  <a:txBody>
                    <a:bodyPr/>
                    <a:lstStyle/>
                    <a:p>
                      <a:r>
                        <a:rPr lang="en-US" dirty="0"/>
                        <a:t>Med Time to ORR </a:t>
                      </a:r>
                    </a:p>
                  </a:txBody>
                  <a:tcPr/>
                </a:tc>
                <a:tc>
                  <a:txBody>
                    <a:bodyPr/>
                    <a:lstStyle/>
                    <a:p>
                      <a:r>
                        <a:rPr lang="en-US" dirty="0"/>
                        <a:t>1.9 (0.8-3.7 </a:t>
                      </a:r>
                      <a:r>
                        <a:rPr lang="en-US" dirty="0" err="1"/>
                        <a:t>mos</a:t>
                      </a:r>
                      <a:r>
                        <a:rPr lang="en-US" dirty="0"/>
                        <a:t>)</a:t>
                      </a:r>
                    </a:p>
                  </a:txBody>
                  <a:tcPr/>
                </a:tc>
                <a:extLst>
                  <a:ext uri="{0D108BD9-81ED-4DB2-BD59-A6C34878D82A}">
                    <a16:rowId xmlns:a16="http://schemas.microsoft.com/office/drawing/2014/main" val="221621022"/>
                  </a:ext>
                </a:extLst>
              </a:tr>
              <a:tr h="370840">
                <a:tc>
                  <a:txBody>
                    <a:bodyPr/>
                    <a:lstStyle/>
                    <a:p>
                      <a:r>
                        <a:rPr lang="en-US" dirty="0"/>
                        <a:t>Med DOR</a:t>
                      </a:r>
                    </a:p>
                  </a:txBody>
                  <a:tcPr/>
                </a:tc>
                <a:tc>
                  <a:txBody>
                    <a:bodyPr/>
                    <a:lstStyle/>
                    <a:p>
                      <a:r>
                        <a:rPr lang="en-US" dirty="0"/>
                        <a:t>4.6 (2.8-7.4 </a:t>
                      </a:r>
                      <a:r>
                        <a:rPr lang="en-US" dirty="0" err="1"/>
                        <a:t>mos</a:t>
                      </a:r>
                      <a:r>
                        <a:rPr lang="en-US" dirty="0"/>
                        <a:t>)</a:t>
                      </a:r>
                    </a:p>
                  </a:txBody>
                  <a:tcPr/>
                </a:tc>
                <a:extLst>
                  <a:ext uri="{0D108BD9-81ED-4DB2-BD59-A6C34878D82A}">
                    <a16:rowId xmlns:a16="http://schemas.microsoft.com/office/drawing/2014/main" val="2438008545"/>
                  </a:ext>
                </a:extLst>
              </a:tr>
              <a:tr h="370840">
                <a:tc>
                  <a:txBody>
                    <a:bodyPr/>
                    <a:lstStyle/>
                    <a:p>
                      <a:r>
                        <a:rPr lang="en-US" dirty="0"/>
                        <a:t>MRD negativity</a:t>
                      </a:r>
                    </a:p>
                  </a:txBody>
                  <a:tcPr/>
                </a:tc>
                <a:tc>
                  <a:txBody>
                    <a:bodyPr/>
                    <a:lstStyle/>
                    <a:p>
                      <a:r>
                        <a:rPr lang="en-US" dirty="0"/>
                        <a:t>14/25 (56%)</a:t>
                      </a:r>
                    </a:p>
                  </a:txBody>
                  <a:tcPr/>
                </a:tc>
                <a:extLst>
                  <a:ext uri="{0D108BD9-81ED-4DB2-BD59-A6C34878D82A}">
                    <a16:rowId xmlns:a16="http://schemas.microsoft.com/office/drawing/2014/main" val="1918616569"/>
                  </a:ext>
                </a:extLst>
              </a:tr>
            </a:tbl>
          </a:graphicData>
        </a:graphic>
      </p:graphicFrame>
      <p:sp>
        <p:nvSpPr>
          <p:cNvPr id="8" name="TextBox 7">
            <a:extLst>
              <a:ext uri="{FF2B5EF4-FFF2-40B4-BE49-F238E27FC236}">
                <a16:creationId xmlns:a16="http://schemas.microsoft.com/office/drawing/2014/main" id="{F83B426B-F467-2BF3-869B-F3FA8BA16299}"/>
              </a:ext>
            </a:extLst>
          </p:cNvPr>
          <p:cNvSpPr txBox="1"/>
          <p:nvPr/>
        </p:nvSpPr>
        <p:spPr>
          <a:xfrm>
            <a:off x="1722120" y="1559515"/>
            <a:ext cx="96316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Response Rate					Adverse events/Safety </a:t>
            </a:r>
          </a:p>
        </p:txBody>
      </p:sp>
    </p:spTree>
    <p:extLst>
      <p:ext uri="{BB962C8B-B14F-4D97-AF65-F5344CB8AC3E}">
        <p14:creationId xmlns:p14="http://schemas.microsoft.com/office/powerpoint/2010/main" val="1736707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4F034-9830-CB1D-2171-33FBBDAF753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4463E6D-E5B1-863E-6149-C7DE0E67BCC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404727" y="2213224"/>
            <a:ext cx="5446799" cy="4152619"/>
          </a:xfrm>
          <a:prstGeom prst="rect">
            <a:avLst/>
          </a:prstGeom>
        </p:spPr>
      </p:pic>
      <p:pic>
        <p:nvPicPr>
          <p:cNvPr id="7" name="Picture 6">
            <a:extLst>
              <a:ext uri="{FF2B5EF4-FFF2-40B4-BE49-F238E27FC236}">
                <a16:creationId xmlns:a16="http://schemas.microsoft.com/office/drawing/2014/main" id="{60ED3364-CE0F-A0A2-49DE-B7233DCE522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99717" y="2213224"/>
            <a:ext cx="5288942" cy="4160968"/>
          </a:xfrm>
          <a:prstGeom prst="rect">
            <a:avLst/>
          </a:prstGeom>
        </p:spPr>
      </p:pic>
      <p:sp>
        <p:nvSpPr>
          <p:cNvPr id="2" name="Title 1">
            <a:extLst>
              <a:ext uri="{FF2B5EF4-FFF2-40B4-BE49-F238E27FC236}">
                <a16:creationId xmlns:a16="http://schemas.microsoft.com/office/drawing/2014/main" id="{59D1666A-D2CF-F06C-428A-9A4B3984F980}"/>
              </a:ext>
            </a:extLst>
          </p:cNvPr>
          <p:cNvSpPr>
            <a:spLocks noGrp="1"/>
          </p:cNvSpPr>
          <p:nvPr>
            <p:ph type="title"/>
          </p:nvPr>
        </p:nvSpPr>
        <p:spPr/>
        <p:txBody>
          <a:bodyPr>
            <a:normAutofit/>
          </a:bodyPr>
          <a:lstStyle/>
          <a:p>
            <a:r>
              <a:rPr lang="en-US" sz="2800" b="1" dirty="0"/>
              <a:t>Wang </a:t>
            </a:r>
            <a:r>
              <a:rPr lang="en-US" sz="2800" b="1"/>
              <a:t>E et</a:t>
            </a:r>
            <a:r>
              <a:rPr lang="en-US" sz="2800" b="1" dirty="0"/>
              <a:t> al.</a:t>
            </a:r>
            <a:r>
              <a:rPr lang="en-US" sz="2800" b="1" dirty="0">
                <a:solidFill>
                  <a:srgbClr val="C00000"/>
                </a:solidFill>
              </a:rPr>
              <a:t> Ziftomenib in Relapsed or Refractory NPM1-Mutated AML</a:t>
            </a:r>
            <a:r>
              <a:rPr lang="en-US" sz="2800" b="1" dirty="0"/>
              <a:t>. J Clin Oncol 2025;43(31):3381-90.</a:t>
            </a:r>
          </a:p>
        </p:txBody>
      </p:sp>
      <p:sp>
        <p:nvSpPr>
          <p:cNvPr id="5" name="TextBox 4">
            <a:extLst>
              <a:ext uri="{FF2B5EF4-FFF2-40B4-BE49-F238E27FC236}">
                <a16:creationId xmlns:a16="http://schemas.microsoft.com/office/drawing/2014/main" id="{4F96C14D-1584-50E6-BC70-F8701AD224FB}"/>
              </a:ext>
            </a:extLst>
          </p:cNvPr>
          <p:cNvSpPr txBox="1"/>
          <p:nvPr/>
        </p:nvSpPr>
        <p:spPr>
          <a:xfrm>
            <a:off x="2321654" y="1804766"/>
            <a:ext cx="8955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Overall survival					Duration of Response </a:t>
            </a:r>
          </a:p>
        </p:txBody>
      </p:sp>
    </p:spTree>
    <p:extLst>
      <p:ext uri="{BB962C8B-B14F-4D97-AF65-F5344CB8AC3E}">
        <p14:creationId xmlns:p14="http://schemas.microsoft.com/office/powerpoint/2010/main" val="875122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32CFD-B2C9-810D-C9FF-15E5338947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ABC65-BDCD-C6B3-2ABD-933BC325CB4D}"/>
              </a:ext>
            </a:extLst>
          </p:cNvPr>
          <p:cNvSpPr>
            <a:spLocks noGrp="1"/>
          </p:cNvSpPr>
          <p:nvPr>
            <p:ph type="title"/>
          </p:nvPr>
        </p:nvSpPr>
        <p:spPr>
          <a:xfrm>
            <a:off x="838200" y="783771"/>
            <a:ext cx="10515600" cy="660174"/>
          </a:xfrm>
        </p:spPr>
        <p:txBody>
          <a:bodyPr>
            <a:noAutofit/>
          </a:bodyPr>
          <a:lstStyle/>
          <a:p>
            <a:r>
              <a:rPr lang="en-US" sz="2800" b="1" dirty="0"/>
              <a:t>Daver N et al. Monotherapy update from Phase 1 portion in Phase1/2 trial of the </a:t>
            </a:r>
            <a:r>
              <a:rPr lang="en-US" sz="2800" b="1" dirty="0">
                <a:solidFill>
                  <a:srgbClr val="C00000"/>
                </a:solidFill>
              </a:rPr>
              <a:t>menin-MLL inhibitor </a:t>
            </a:r>
            <a:r>
              <a:rPr lang="en-US" sz="2800" b="1" dirty="0" err="1">
                <a:solidFill>
                  <a:srgbClr val="C00000"/>
                </a:solidFill>
              </a:rPr>
              <a:t>enzomenib</a:t>
            </a:r>
            <a:r>
              <a:rPr lang="en-US" sz="2800" b="1" dirty="0">
                <a:solidFill>
                  <a:srgbClr val="C00000"/>
                </a:solidFill>
              </a:rPr>
              <a:t> </a:t>
            </a:r>
            <a:r>
              <a:rPr lang="en-US" sz="2800" b="1" dirty="0"/>
              <a:t>(DSP-5336) in patients with relapsed or refractory acute leukemia. ASH 2025;Abstract 763. </a:t>
            </a:r>
            <a:endParaRPr lang="en-US" sz="2800" dirty="0"/>
          </a:p>
        </p:txBody>
      </p:sp>
      <p:pic>
        <p:nvPicPr>
          <p:cNvPr id="11" name="Picture 10">
            <a:extLst>
              <a:ext uri="{FF2B5EF4-FFF2-40B4-BE49-F238E27FC236}">
                <a16:creationId xmlns:a16="http://schemas.microsoft.com/office/drawing/2014/main" id="{25E67E03-BE20-1A35-47E5-4EE035F22B4F}"/>
              </a:ext>
            </a:extLst>
          </p:cNvPr>
          <p:cNvPicPr>
            <a:picLocks noChangeAspect="1"/>
          </p:cNvPicPr>
          <p:nvPr/>
        </p:nvPicPr>
        <p:blipFill>
          <a:blip r:embed="rId3"/>
          <a:stretch>
            <a:fillRect/>
          </a:stretch>
        </p:blipFill>
        <p:spPr>
          <a:xfrm>
            <a:off x="672799" y="1814884"/>
            <a:ext cx="10252830" cy="3359989"/>
          </a:xfrm>
          <a:prstGeom prst="rect">
            <a:avLst/>
          </a:prstGeom>
        </p:spPr>
      </p:pic>
      <p:sp>
        <p:nvSpPr>
          <p:cNvPr id="12" name="TextBox 24">
            <a:extLst>
              <a:ext uri="{FF2B5EF4-FFF2-40B4-BE49-F238E27FC236}">
                <a16:creationId xmlns:a16="http://schemas.microsoft.com/office/drawing/2014/main" id="{E1D55D7E-1544-3299-2BA5-2C77D4ABA6DF}"/>
              </a:ext>
            </a:extLst>
          </p:cNvPr>
          <p:cNvSpPr txBox="1"/>
          <p:nvPr/>
        </p:nvSpPr>
        <p:spPr bwMode="auto">
          <a:xfrm>
            <a:off x="483529" y="5174873"/>
            <a:ext cx="11577842" cy="1154162"/>
          </a:xfrm>
          <a:prstGeom prst="rect">
            <a:avLst/>
          </a:prstGeom>
          <a:noFill/>
        </p:spPr>
        <p:txBody>
          <a:bodyPr wrap="square" lIns="91440" tIns="45720" rIns="91440" bIns="45720" rtlCol="0" anchor="t">
            <a:spAutoFit/>
          </a:bodyPr>
          <a:lstStyle/>
          <a:p>
            <a:pPr marL="285750" marR="0" lvl="0" indent="-285750" algn="l" defTabSz="457200" rtl="0" eaLnBrk="1" fontAlgn="auto" latinLnBrk="0" hangingPunct="1">
              <a:lnSpc>
                <a:spcPct val="100000"/>
              </a:lnSpc>
              <a:spcBef>
                <a:spcPts val="0"/>
              </a:spcBef>
              <a:spcAft>
                <a:spcPts val="60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Each menin inhibitor has a different chemical structure and different physiochemical properties such as polar surface area, lipophilicity, and basicity that may impact safety and efficacy</a:t>
            </a:r>
            <a:r>
              <a:rPr kumimoji="0" lang="en-US" sz="1600" b="0" i="0" u="none" strike="noStrike" kern="1200" cap="none" spc="0" normalizeH="0" baseline="30000" noProof="0" dirty="0">
                <a:ln>
                  <a:noFill/>
                </a:ln>
                <a:solidFill>
                  <a:prstClr val="black"/>
                </a:solidFill>
                <a:effectLst/>
                <a:uLnTx/>
                <a:uFillTx/>
                <a:latin typeface="Arial"/>
                <a:ea typeface="+mn-ea"/>
                <a:cs typeface="+mn-cs"/>
              </a:rPr>
              <a:t>1,2</a:t>
            </a:r>
            <a:r>
              <a:rPr kumimoji="0" lang="en-US" sz="1600" b="0" i="0" u="none" strike="noStrike" kern="1200" cap="none" spc="0" normalizeH="0" baseline="0" noProof="0" dirty="0">
                <a:ln>
                  <a:noFill/>
                </a:ln>
                <a:solidFill>
                  <a:prstClr val="black"/>
                </a:solidFill>
                <a:effectLst/>
                <a:uLnTx/>
                <a:uFillTx/>
                <a:latin typeface="Arial"/>
                <a:ea typeface="+mn-ea"/>
                <a:cs typeface="+mn-cs"/>
              </a:rPr>
              <a:t>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457200" rtl="0" eaLnBrk="1" fontAlgn="auto" latinLnBrk="0" hangingPunct="1">
              <a:lnSpc>
                <a:spcPct val="100000"/>
              </a:lnSpc>
              <a:spcBef>
                <a:spcPts val="0"/>
              </a:spcBef>
              <a:spcAft>
                <a:spcPts val="600"/>
              </a:spcAft>
              <a:buClrTx/>
              <a:buSzTx/>
              <a:buFont typeface="Arial"/>
              <a:buChar char="•"/>
              <a:tabLst/>
              <a:defRPr/>
            </a:pPr>
            <a:r>
              <a:rPr kumimoji="0" lang="en-US" sz="1600" b="0" i="0" u="none" strike="noStrike" kern="1200" cap="none" spc="0" normalizeH="0" baseline="0" noProof="0" dirty="0" err="1">
                <a:ln>
                  <a:noFill/>
                </a:ln>
                <a:solidFill>
                  <a:prstClr val="black"/>
                </a:solidFill>
                <a:effectLst/>
                <a:uLnTx/>
                <a:uFillTx/>
                <a:latin typeface="Arial"/>
                <a:ea typeface="+mn-ea"/>
                <a:cs typeface="+mn-cs"/>
              </a:rPr>
              <a:t>Enzomenib</a:t>
            </a:r>
            <a:r>
              <a:rPr kumimoji="0" lang="en-US" sz="1600" b="0" i="0" u="none" strike="noStrike" kern="1200" cap="none" spc="0" normalizeH="0" baseline="0" noProof="0" dirty="0">
                <a:ln>
                  <a:noFill/>
                </a:ln>
                <a:solidFill>
                  <a:prstClr val="black"/>
                </a:solidFill>
                <a:effectLst/>
                <a:uLnTx/>
                <a:uFillTx/>
                <a:latin typeface="Arial"/>
                <a:ea typeface="+mn-ea"/>
                <a:cs typeface="+mn-cs"/>
              </a:rPr>
              <a:t> was specifically and intentionally designed to have low lipophilicity and basicity, which preliminary clinical data from the ongoing phase 1 trial has shown results in rapid clearance and minimal to no accumulation</a:t>
            </a:r>
            <a:r>
              <a:rPr kumimoji="0" lang="en-US" sz="1600" b="0" i="0" u="none" strike="noStrike" kern="1200" cap="none" spc="0" normalizeH="0" baseline="30000" noProof="0" dirty="0">
                <a:ln>
                  <a:noFill/>
                </a:ln>
                <a:solidFill>
                  <a:prstClr val="black"/>
                </a:solidFill>
                <a:effectLst/>
                <a:uLnTx/>
                <a:uFillTx/>
                <a:latin typeface="Arial"/>
                <a:ea typeface="+mn-ea"/>
                <a:cs typeface="+mn-cs"/>
              </a:rPr>
              <a:t>3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BA73D1F4-7B57-8E0D-C1A4-BC17E5B06EEE}"/>
              </a:ext>
            </a:extLst>
          </p:cNvPr>
          <p:cNvSpPr txBox="1"/>
          <p:nvPr/>
        </p:nvSpPr>
        <p:spPr>
          <a:xfrm>
            <a:off x="0" y="6304002"/>
            <a:ext cx="4120039"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1. Hughes J et al.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Bioorg</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Med Chem Lett. 2008 Sep 1;18(17):4872-5.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2. Yukawa T, Naven R. ACS Med Chem Lett. 2020 Jan 29;11(2):203–209.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3. Zeidner et al. ASH 2024;Abstract 213</a:t>
            </a:r>
          </a:p>
        </p:txBody>
      </p:sp>
    </p:spTree>
    <p:extLst>
      <p:ext uri="{BB962C8B-B14F-4D97-AF65-F5344CB8AC3E}">
        <p14:creationId xmlns:p14="http://schemas.microsoft.com/office/powerpoint/2010/main" val="3942250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A0DBC4D-22D0-8787-477C-730887B7C1F7}"/>
            </a:ext>
          </a:extLst>
        </p:cNvPr>
        <p:cNvGrpSpPr/>
        <p:nvPr/>
      </p:nvGrpSpPr>
      <p:grpSpPr bwMode="auto">
        <a:xfrm>
          <a:off x="0" y="0"/>
          <a:ext cx="0" cy="0"/>
          <a:chOff x="0" y="0"/>
          <a:chExt cx="0" cy="0"/>
        </a:xfrm>
      </p:grpSpPr>
      <p:sp>
        <p:nvSpPr>
          <p:cNvPr id="561239413" name="Title 1">
            <a:extLst>
              <a:ext uri="{FF2B5EF4-FFF2-40B4-BE49-F238E27FC236}">
                <a16:creationId xmlns:a16="http://schemas.microsoft.com/office/drawing/2014/main" id="{8FFDF82D-46D9-1E22-AEC3-9D3C40CDAEB9}"/>
              </a:ext>
            </a:extLst>
          </p:cNvPr>
          <p:cNvSpPr>
            <a:spLocks noGrp="1"/>
          </p:cNvSpPr>
          <p:nvPr>
            <p:ph type="title"/>
          </p:nvPr>
        </p:nvSpPr>
        <p:spPr bwMode="auto">
          <a:xfrm>
            <a:off x="1995487" y="231583"/>
            <a:ext cx="8201025" cy="506406"/>
          </a:xfrm>
        </p:spPr>
        <p:txBody>
          <a:bodyPr>
            <a:normAutofit/>
          </a:bodyPr>
          <a:lstStyle/>
          <a:p>
            <a:pPr algn="ctr">
              <a:defRPr/>
            </a:pPr>
            <a:r>
              <a:rPr lang="en-US" sz="2800" b="1" dirty="0" err="1">
                <a:solidFill>
                  <a:srgbClr val="C00000"/>
                </a:solidFill>
                <a:latin typeface="Calibri" panose="020F0502020204030204" pitchFamily="34" charset="0"/>
                <a:cs typeface="Calibri" panose="020F0502020204030204" pitchFamily="34" charset="0"/>
              </a:rPr>
              <a:t>Enzomenib</a:t>
            </a:r>
            <a:r>
              <a:rPr lang="en-US" sz="2800" b="1" dirty="0">
                <a:latin typeface="Calibri" panose="020F0502020204030204" pitchFamily="34" charset="0"/>
                <a:cs typeface="Calibri" panose="020F0502020204030204" pitchFamily="34" charset="0"/>
              </a:rPr>
              <a:t> Monotherapy: Response Rates in R/R AML </a:t>
            </a:r>
            <a:endParaRPr sz="2800" dirty="0">
              <a:latin typeface="Calibri" panose="020F0502020204030204" pitchFamily="34" charset="0"/>
              <a:cs typeface="Calibri" panose="020F0502020204030204" pitchFamily="34" charset="0"/>
            </a:endParaRPr>
          </a:p>
        </p:txBody>
      </p:sp>
      <p:sp>
        <p:nvSpPr>
          <p:cNvPr id="1185212532" name="TextBox 5">
            <a:extLst>
              <a:ext uri="{FF2B5EF4-FFF2-40B4-BE49-F238E27FC236}">
                <a16:creationId xmlns:a16="http://schemas.microsoft.com/office/drawing/2014/main" id="{191ED1A5-6A1F-660E-AFB0-9CAB7C091E9D}"/>
              </a:ext>
            </a:extLst>
          </p:cNvPr>
          <p:cNvSpPr txBox="1"/>
          <p:nvPr/>
        </p:nvSpPr>
        <p:spPr bwMode="auto">
          <a:xfrm>
            <a:off x="738210" y="5954338"/>
            <a:ext cx="11387520" cy="52322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Arial"/>
                <a:ea typeface="Calibri"/>
                <a:cs typeface="Arial"/>
              </a:rPr>
              <a:t>Of 95 total patients with KMT2Ar or NPM1m, the efficacy analysis population (n = 64) did not include those who received &lt; 200 mg BID enzomenib (n = 16), had prior menin inhibitor treatment (n = 11), and who had bone marrow blasts &lt; 5% (n = 4)</a:t>
            </a:r>
            <a:endParaRPr kumimoji="0" lang="en-US" sz="1600" b="0" i="0" u="none" strike="noStrike" kern="1200" cap="none" spc="0" normalizeH="0" baseline="0" noProof="0">
              <a:ln>
                <a:noFill/>
              </a:ln>
              <a:solidFill>
                <a:prstClr val="black"/>
              </a:solidFill>
              <a:effectLst/>
              <a:uLnTx/>
              <a:uFillTx/>
              <a:latin typeface="Arial"/>
              <a:ea typeface="Calibri"/>
              <a:cs typeface="Arial"/>
            </a:endParaRPr>
          </a:p>
        </p:txBody>
      </p:sp>
      <p:graphicFrame>
        <p:nvGraphicFramePr>
          <p:cNvPr id="899816591" name="Table 6">
            <a:extLst>
              <a:ext uri="{FF2B5EF4-FFF2-40B4-BE49-F238E27FC236}">
                <a16:creationId xmlns:a16="http://schemas.microsoft.com/office/drawing/2014/main" id="{65B6B8D6-D06A-6135-6DBA-03A81C14B721}"/>
              </a:ext>
            </a:extLst>
          </p:cNvPr>
          <p:cNvGraphicFramePr>
            <a:graphicFrameLocks noGrp="1"/>
          </p:cNvGraphicFramePr>
          <p:nvPr/>
        </p:nvGraphicFramePr>
        <p:xfrm>
          <a:off x="2736973" y="3426227"/>
          <a:ext cx="7219839" cy="2468880"/>
        </p:xfrm>
        <a:graphic>
          <a:graphicData uri="http://schemas.openxmlformats.org/drawingml/2006/table">
            <a:tbl>
              <a:tblPr firstRow="1" bandRow="1"/>
              <a:tblGrid>
                <a:gridCol w="2528778">
                  <a:extLst>
                    <a:ext uri="{9D8B030D-6E8A-4147-A177-3AD203B41FA5}">
                      <a16:colId xmlns:a16="http://schemas.microsoft.com/office/drawing/2014/main" val="20000"/>
                    </a:ext>
                  </a:extLst>
                </a:gridCol>
                <a:gridCol w="1563687">
                  <a:extLst>
                    <a:ext uri="{9D8B030D-6E8A-4147-A177-3AD203B41FA5}">
                      <a16:colId xmlns:a16="http://schemas.microsoft.com/office/drawing/2014/main" val="20004"/>
                    </a:ext>
                  </a:extLst>
                </a:gridCol>
                <a:gridCol w="1563687">
                  <a:extLst>
                    <a:ext uri="{9D8B030D-6E8A-4147-A177-3AD203B41FA5}">
                      <a16:colId xmlns:a16="http://schemas.microsoft.com/office/drawing/2014/main" val="20005"/>
                    </a:ext>
                  </a:extLst>
                </a:gridCol>
                <a:gridCol w="1563687">
                  <a:extLst>
                    <a:ext uri="{9D8B030D-6E8A-4147-A177-3AD203B41FA5}">
                      <a16:colId xmlns:a16="http://schemas.microsoft.com/office/drawing/2014/main" val="20006"/>
                    </a:ext>
                  </a:extLst>
                </a:gridCol>
              </a:tblGrid>
              <a:tr h="0">
                <a:tc rowSpan="2">
                  <a:txBody>
                    <a:bodyPr/>
                    <a:lstStyle/>
                    <a:p>
                      <a:pPr algn="ctr">
                        <a:defRPr/>
                      </a:pPr>
                      <a:r>
                        <a:rPr lang="en-US" sz="1400" b="1">
                          <a:solidFill>
                            <a:srgbClr val="007A4C"/>
                          </a:solidFill>
                          <a:latin typeface="Arial"/>
                          <a:cs typeface="Arial"/>
                        </a:rPr>
                        <a:t>Response Category*</a:t>
                      </a:r>
                    </a:p>
                  </a:txBody>
                  <a:tcPr marL="45720" anchor="ctr">
                    <a:lnL w="12700" cap="flat" cmpd="sng" algn="ctr">
                      <a:noFill/>
                      <a:prstDash val="solid"/>
                      <a:round/>
                      <a:headEnd type="none" w="med" len="med"/>
                      <a:tailEnd type="none" w="med" len="med"/>
                    </a:lnL>
                    <a:lnR w="12700" algn="ctr">
                      <a:solidFill>
                        <a:srgbClr val="FFFFFF"/>
                      </a:solidFill>
                    </a:lnR>
                    <a:lnT w="28575" algn="ctr">
                      <a:solidFill>
                        <a:srgbClr val="007A4C"/>
                      </a:solidFill>
                    </a:lnT>
                    <a:lnB w="28575" algn="ctr">
                      <a:solidFill>
                        <a:srgbClr val="007A4C"/>
                      </a:solidFill>
                    </a:lnB>
                    <a:solidFill>
                      <a:schemeClr val="bg1"/>
                    </a:solidFill>
                  </a:tcPr>
                </a:tc>
                <a:tc gridSpan="3">
                  <a:txBody>
                    <a:bodyPr/>
                    <a:lstStyle/>
                    <a:p>
                      <a:pPr algn="ctr">
                        <a:defRPr/>
                      </a:pPr>
                      <a:r>
                        <a:rPr lang="en-US" sz="1600" b="1">
                          <a:solidFill>
                            <a:srgbClr val="007A4C"/>
                          </a:solidFill>
                          <a:latin typeface="Arial"/>
                          <a:cs typeface="Arial"/>
                        </a:rPr>
                        <a:t>NPM1m</a:t>
                      </a:r>
                      <a:endParaRPr/>
                    </a:p>
                  </a:txBody>
                  <a:tcPr marL="45720" anchor="ctr">
                    <a:lnL w="12700" cap="flat" cmpd="sng" algn="ctr">
                      <a:solidFill>
                        <a:srgbClr val="FFFFFF"/>
                      </a:solidFill>
                      <a:prstDash val="solid"/>
                      <a:round/>
                      <a:headEnd type="none" w="med" len="med"/>
                      <a:tailEnd type="none" w="med" len="med"/>
                    </a:lnL>
                    <a:lnR w="12700" algn="ctr">
                      <a:solidFill>
                        <a:srgbClr val="FFFFFF"/>
                      </a:solidFill>
                    </a:lnR>
                    <a:lnT w="28575" algn="ctr">
                      <a:solidFill>
                        <a:srgbClr val="007A4C"/>
                      </a:solidFill>
                    </a:lnT>
                    <a:lnB w="12700" cap="flat" cmpd="sng" algn="ctr">
                      <a:noFill/>
                      <a:prstDash val="solid"/>
                      <a:round/>
                      <a:headEnd type="none" w="med" len="med"/>
                      <a:tailEnd type="none" w="med" len="med"/>
                    </a:lnB>
                    <a:solidFill>
                      <a:schemeClr val="bg1"/>
                    </a:solid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0"/>
                  </a:ext>
                </a:extLst>
              </a:tr>
              <a:tr h="0">
                <a:tc vMerge="1">
                  <a:txBody>
                    <a:bodyPr/>
                    <a:lstStyle/>
                    <a:p>
                      <a:pPr algn="ctr">
                        <a:defRPr/>
                      </a:pPr>
                      <a:endParaRPr lang="en-US" sz="1400" b="1">
                        <a:solidFill>
                          <a:srgbClr val="007A4C"/>
                        </a:solidFill>
                        <a:latin typeface="Arial"/>
                        <a:cs typeface="Arial"/>
                      </a:endParaRPr>
                    </a:p>
                  </a:txBody>
                  <a:tcPr marL="45720" anchor="ctr">
                    <a:lnL w="12700" algn="ctr">
                      <a:solidFill>
                        <a:srgbClr val="FFFFFF"/>
                      </a:solidFill>
                    </a:lnL>
                    <a:lnR w="12700" algn="ctr">
                      <a:solidFill>
                        <a:srgbClr val="FFFFFF"/>
                      </a:solidFill>
                    </a:lnR>
                    <a:lnT w="3175" algn="ctr">
                      <a:solidFill>
                        <a:srgbClr val="007A4C"/>
                      </a:solidFill>
                    </a:lnT>
                    <a:lnB w="28575" algn="ctr">
                      <a:solidFill>
                        <a:srgbClr val="007A4C"/>
                      </a:solidFill>
                    </a:lnB>
                    <a:solidFill>
                      <a:schemeClr val="bg1"/>
                    </a:solidFill>
                  </a:tcPr>
                </a:tc>
                <a:tc>
                  <a:txBody>
                    <a:bodyPr/>
                    <a:lstStyle/>
                    <a:p>
                      <a:pPr algn="ctr">
                        <a:defRPr/>
                      </a:pPr>
                      <a:r>
                        <a:rPr lang="en-US" sz="1600" b="1">
                          <a:solidFill>
                            <a:srgbClr val="007A4C"/>
                          </a:solidFill>
                          <a:latin typeface="Arial"/>
                          <a:cs typeface="Arial"/>
                        </a:rPr>
                        <a:t>200 mg BID</a:t>
                      </a:r>
                      <a:endParaRPr/>
                    </a:p>
                    <a:p>
                      <a:pPr algn="ctr">
                        <a:defRPr/>
                      </a:pPr>
                      <a:r>
                        <a:rPr lang="en-US" sz="1600" b="1">
                          <a:solidFill>
                            <a:srgbClr val="007A4C"/>
                          </a:solidFill>
                          <a:latin typeface="Arial"/>
                          <a:cs typeface="Arial"/>
                        </a:rPr>
                        <a:t>(n = 10)</a:t>
                      </a:r>
                      <a:endParaRPr/>
                    </a:p>
                  </a:txBody>
                  <a:tcPr marL="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7A4C"/>
                      </a:solidFill>
                      <a:prstDash val="solid"/>
                      <a:round/>
                      <a:headEnd type="none" w="med" len="med"/>
                      <a:tailEnd type="none" w="med" len="med"/>
                    </a:lnB>
                    <a:solidFill>
                      <a:schemeClr val="bg1"/>
                    </a:solidFill>
                  </a:tcPr>
                </a:tc>
                <a:tc>
                  <a:txBody>
                    <a:bodyPr/>
                    <a:lstStyle/>
                    <a:p>
                      <a:pPr algn="ctr">
                        <a:defRPr/>
                      </a:pPr>
                      <a:r>
                        <a:rPr lang="en-US" sz="1600" b="1">
                          <a:solidFill>
                            <a:srgbClr val="007A4C"/>
                          </a:solidFill>
                          <a:latin typeface="Arial"/>
                          <a:cs typeface="Arial"/>
                        </a:rPr>
                        <a:t>300 mg BID</a:t>
                      </a:r>
                      <a:endParaRPr/>
                    </a:p>
                    <a:p>
                      <a:pPr algn="ctr">
                        <a:defRPr/>
                      </a:pPr>
                      <a:r>
                        <a:rPr lang="en-US" sz="1600" b="1">
                          <a:solidFill>
                            <a:srgbClr val="007A4C"/>
                          </a:solidFill>
                          <a:latin typeface="Arial"/>
                          <a:cs typeface="Arial"/>
                        </a:rPr>
                        <a:t>(n = 7)</a:t>
                      </a:r>
                      <a:endParaRPr/>
                    </a:p>
                  </a:txBody>
                  <a:tcPr marL="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algn="ctr">
                      <a:solidFill>
                        <a:srgbClr val="007A4C"/>
                      </a:solidFill>
                    </a:lnB>
                    <a:solidFill>
                      <a:schemeClr val="bg1"/>
                    </a:solidFill>
                  </a:tcPr>
                </a:tc>
                <a:tc>
                  <a:txBody>
                    <a:bodyPr/>
                    <a:lstStyle/>
                    <a:p>
                      <a:pPr algn="ctr">
                        <a:defRPr/>
                      </a:pPr>
                      <a:r>
                        <a:rPr lang="en-US" sz="1600" b="1">
                          <a:solidFill>
                            <a:srgbClr val="007A4C"/>
                          </a:solidFill>
                          <a:latin typeface="Arial"/>
                          <a:cs typeface="Arial"/>
                        </a:rPr>
                        <a:t>400 mg BID</a:t>
                      </a:r>
                      <a:endParaRPr/>
                    </a:p>
                    <a:p>
                      <a:pPr algn="ctr">
                        <a:defRPr/>
                      </a:pPr>
                      <a:r>
                        <a:rPr lang="en-US" sz="1600" b="1">
                          <a:solidFill>
                            <a:srgbClr val="007A4C"/>
                          </a:solidFill>
                          <a:latin typeface="Arial"/>
                          <a:cs typeface="Arial"/>
                        </a:rPr>
                        <a:t>(n = 8)</a:t>
                      </a:r>
                      <a:endParaRPr/>
                    </a:p>
                  </a:txBody>
                  <a:tcPr marL="45720" anchor="ctr">
                    <a:lnL w="12700" cap="flat" cmpd="sng" algn="ctr">
                      <a:noFill/>
                      <a:prstDash val="solid"/>
                      <a:round/>
                      <a:headEnd type="none" w="med" len="med"/>
                      <a:tailEnd type="none" w="med" len="med"/>
                    </a:lnL>
                    <a:lnR w="12700" algn="ctr">
                      <a:solidFill>
                        <a:srgbClr val="FFFFFF"/>
                      </a:solidFill>
                    </a:lnR>
                    <a:lnT w="12700" cap="flat" cmpd="sng" algn="ctr">
                      <a:noFill/>
                      <a:prstDash val="solid"/>
                      <a:round/>
                      <a:headEnd type="none" w="med" len="med"/>
                      <a:tailEnd type="none" w="med" len="med"/>
                    </a:lnT>
                    <a:lnB w="28575" algn="ctr">
                      <a:solidFill>
                        <a:srgbClr val="007A4C"/>
                      </a:solidFill>
                    </a:lnB>
                    <a:solidFill>
                      <a:schemeClr val="bg1"/>
                    </a:solidFill>
                  </a:tcPr>
                </a:tc>
                <a:extLst>
                  <a:ext uri="{0D108BD9-81ED-4DB2-BD59-A6C34878D82A}">
                    <a16:rowId xmlns:a16="http://schemas.microsoft.com/office/drawing/2014/main" val="10001"/>
                  </a:ext>
                </a:extLst>
              </a:tr>
              <a:tr h="518160">
                <a:tc>
                  <a:txBody>
                    <a:bodyPr/>
                    <a:lstStyle/>
                    <a:p>
                      <a:pPr marL="0" algn="ctr" defTabSz="457200" rtl="0">
                        <a:defRPr/>
                      </a:pPr>
                      <a:r>
                        <a:rPr lang="en-US" sz="1400" b="1">
                          <a:solidFill>
                            <a:srgbClr val="007A4C"/>
                          </a:solidFill>
                          <a:latin typeface="Arial"/>
                          <a:ea typeface="Arial"/>
                          <a:cs typeface="Arial"/>
                        </a:rPr>
                        <a:t>Overall Response rate</a:t>
                      </a:r>
                      <a:endParaRPr/>
                    </a:p>
                    <a:p>
                      <a:pPr marL="0" algn="ctr" defTabSz="457200" rtl="0">
                        <a:defRPr/>
                      </a:pPr>
                      <a:r>
                        <a:rPr lang="en-US" sz="1400" b="1">
                          <a:solidFill>
                            <a:srgbClr val="007A4C"/>
                          </a:solidFill>
                          <a:latin typeface="Arial"/>
                          <a:ea typeface="Arial"/>
                          <a:cs typeface="Arial"/>
                        </a:rPr>
                        <a:t>(CR/CRh/CRi/MLFS)</a:t>
                      </a:r>
                      <a:endParaRPr/>
                    </a:p>
                  </a:txBody>
                  <a:tcPr marL="45720" anchor="ctr">
                    <a:lnL w="12700" algn="ctr">
                      <a:solidFill>
                        <a:srgbClr val="FFFFFF"/>
                      </a:solidFill>
                    </a:lnL>
                    <a:lnR w="12700" algn="ctr">
                      <a:solidFill>
                        <a:srgbClr val="FFFFFF"/>
                      </a:solidFill>
                    </a:lnR>
                    <a:lnT w="28575" algn="ctr">
                      <a:solidFill>
                        <a:srgbClr val="007A4C"/>
                      </a:solidFill>
                    </a:lnT>
                    <a:lnB w="3175" algn="ctr">
                      <a:solidFill>
                        <a:srgbClr val="007A4C"/>
                      </a:solidFill>
                    </a:lnB>
                    <a:solidFill>
                      <a:schemeClr val="tx2">
                        <a:lumMod val="20000"/>
                        <a:lumOff val="80000"/>
                      </a:schemeClr>
                    </a:solidFill>
                  </a:tcPr>
                </a:tc>
                <a:tc>
                  <a:txBody>
                    <a:bodyPr/>
                    <a:lstStyle/>
                    <a:p>
                      <a:pPr marL="0" algn="ctr" defTabSz="457200" rtl="0">
                        <a:defRPr/>
                      </a:pPr>
                      <a:r>
                        <a:rPr lang="en-US" sz="1600" b="1">
                          <a:solidFill>
                            <a:srgbClr val="000000"/>
                          </a:solidFill>
                          <a:latin typeface="Arial"/>
                          <a:ea typeface="Arial"/>
                          <a:cs typeface="Arial"/>
                        </a:rPr>
                        <a:t>60% (6/10)</a:t>
                      </a:r>
                      <a:endParaRPr/>
                    </a:p>
                  </a:txBody>
                  <a:tcPr marL="45720" anchor="ctr">
                    <a:lnL w="12700" cap="flat" cmpd="sng" algn="ctr">
                      <a:solidFill>
                        <a:srgbClr val="FFFFFF"/>
                      </a:solidFill>
                      <a:prstDash val="solid"/>
                      <a:round/>
                      <a:headEnd type="none" w="med" len="med"/>
                      <a:tailEnd type="none" w="med" len="med"/>
                    </a:lnL>
                    <a:lnR w="12700" algn="ctr">
                      <a:solidFill>
                        <a:srgbClr val="FFFFFF"/>
                      </a:solidFill>
                    </a:lnR>
                    <a:lnT w="28575" cap="flat" cmpd="sng" algn="ctr">
                      <a:solidFill>
                        <a:srgbClr val="007A4C"/>
                      </a:solidFill>
                      <a:prstDash val="solid"/>
                      <a:round/>
                      <a:headEnd type="none" w="med" len="med"/>
                      <a:tailEnd type="none" w="med" len="med"/>
                    </a:lnT>
                    <a:lnB w="3175" cap="flat" cmpd="sng" algn="ctr">
                      <a:solidFill>
                        <a:srgbClr val="007A4C"/>
                      </a:solidFill>
                      <a:prstDash val="solid"/>
                      <a:round/>
                      <a:headEnd type="none" w="med" len="med"/>
                      <a:tailEnd type="none" w="med" len="med"/>
                    </a:lnB>
                    <a:solidFill>
                      <a:schemeClr val="tx2">
                        <a:lumMod val="20000"/>
                        <a:lumOff val="80000"/>
                      </a:schemeClr>
                    </a:solidFill>
                  </a:tcPr>
                </a:tc>
                <a:tc>
                  <a:txBody>
                    <a:bodyPr/>
                    <a:lstStyle/>
                    <a:p>
                      <a:pPr marL="0" algn="ctr" defTabSz="457200" rtl="0">
                        <a:defRPr/>
                      </a:pPr>
                      <a:r>
                        <a:rPr lang="en-US" sz="1600" b="1">
                          <a:solidFill>
                            <a:srgbClr val="000000"/>
                          </a:solidFill>
                          <a:latin typeface="Arial"/>
                          <a:ea typeface="Arial"/>
                          <a:cs typeface="Arial"/>
                        </a:rPr>
                        <a:t>57.1% (4/7)</a:t>
                      </a:r>
                      <a:endParaRPr/>
                    </a:p>
                  </a:txBody>
                  <a:tcPr marL="45720" anchor="ctr">
                    <a:lnL w="12700" algn="ctr">
                      <a:solidFill>
                        <a:srgbClr val="FFFFFF"/>
                      </a:solidFill>
                    </a:lnL>
                    <a:lnR w="12700" algn="ctr">
                      <a:solidFill>
                        <a:srgbClr val="FFFFFF"/>
                      </a:solidFill>
                    </a:lnR>
                    <a:lnT w="28575" algn="ctr">
                      <a:solidFill>
                        <a:srgbClr val="007A4C"/>
                      </a:solidFill>
                    </a:lnT>
                    <a:lnB w="3175" algn="ctr">
                      <a:solidFill>
                        <a:srgbClr val="007A4C"/>
                      </a:solidFill>
                    </a:lnB>
                    <a:solidFill>
                      <a:schemeClr val="tx2">
                        <a:lumMod val="20000"/>
                        <a:lumOff val="80000"/>
                      </a:schemeClr>
                    </a:solidFill>
                  </a:tcPr>
                </a:tc>
                <a:tc>
                  <a:txBody>
                    <a:bodyPr/>
                    <a:lstStyle/>
                    <a:p>
                      <a:pPr marL="0" algn="ctr" defTabSz="457200" rtl="0">
                        <a:defRPr/>
                      </a:pPr>
                      <a:r>
                        <a:rPr lang="en-US" sz="1600" b="1">
                          <a:solidFill>
                            <a:srgbClr val="000000"/>
                          </a:solidFill>
                          <a:latin typeface="Arial"/>
                          <a:ea typeface="Arial"/>
                          <a:cs typeface="Arial"/>
                        </a:rPr>
                        <a:t>37.5% (3/8)</a:t>
                      </a:r>
                      <a:endParaRPr/>
                    </a:p>
                  </a:txBody>
                  <a:tcPr marL="45720" anchor="ctr">
                    <a:lnL w="12700" algn="ctr">
                      <a:solidFill>
                        <a:srgbClr val="FFFFFF"/>
                      </a:solidFill>
                    </a:lnL>
                    <a:lnR w="12700" algn="ctr">
                      <a:solidFill>
                        <a:srgbClr val="FFFFFF"/>
                      </a:solidFill>
                    </a:lnR>
                    <a:lnT w="28575" algn="ctr">
                      <a:solidFill>
                        <a:srgbClr val="007A4C"/>
                      </a:solidFill>
                    </a:lnT>
                    <a:lnB w="3175" algn="ctr">
                      <a:solidFill>
                        <a:srgbClr val="007A4C"/>
                      </a:solidFill>
                    </a:lnB>
                    <a:solidFill>
                      <a:schemeClr val="tx2">
                        <a:lumMod val="20000"/>
                        <a:lumOff val="80000"/>
                      </a:schemeClr>
                    </a:solidFill>
                  </a:tcPr>
                </a:tc>
                <a:extLst>
                  <a:ext uri="{0D108BD9-81ED-4DB2-BD59-A6C34878D82A}">
                    <a16:rowId xmlns:a16="http://schemas.microsoft.com/office/drawing/2014/main" val="10002"/>
                  </a:ext>
                </a:extLst>
              </a:tr>
              <a:tr h="518160">
                <a:tc>
                  <a:txBody>
                    <a:bodyPr/>
                    <a:lstStyle/>
                    <a:p>
                      <a:pPr marL="0" indent="0" algn="ctr">
                        <a:defRPr/>
                      </a:pPr>
                      <a:r>
                        <a:rPr lang="en-US" sz="1400" b="1">
                          <a:solidFill>
                            <a:srgbClr val="007A4C"/>
                          </a:solidFill>
                          <a:latin typeface="Arial"/>
                          <a:cs typeface="Arial"/>
                        </a:rPr>
                        <a:t>Composite CR rate</a:t>
                      </a:r>
                      <a:endParaRPr lang="en-US"/>
                    </a:p>
                    <a:p>
                      <a:pPr marL="0" indent="0" algn="ctr">
                        <a:defRPr/>
                      </a:pPr>
                      <a:r>
                        <a:rPr lang="en-US" sz="1400" b="1">
                          <a:solidFill>
                            <a:srgbClr val="007A4C"/>
                          </a:solidFill>
                          <a:latin typeface="Arial"/>
                          <a:cs typeface="Arial"/>
                        </a:rPr>
                        <a:t>(CR/CRh/CRi)</a:t>
                      </a:r>
                      <a:endParaRPr lang="en-US"/>
                    </a:p>
                  </a:txBody>
                  <a:tcPr marL="45720" anchor="ctr">
                    <a:lnL w="12700" algn="ctr">
                      <a:solidFill>
                        <a:srgbClr val="FFFFFF"/>
                      </a:solidFill>
                    </a:lnL>
                    <a:lnR w="12700" algn="ctr">
                      <a:solidFill>
                        <a:srgbClr val="FFFFFF"/>
                      </a:solidFill>
                    </a:lnR>
                    <a:lnT w="3175" algn="ctr">
                      <a:solidFill>
                        <a:srgbClr val="007A4C"/>
                      </a:solidFill>
                    </a:lnT>
                    <a:lnB w="3175" algn="ctr">
                      <a:solidFill>
                        <a:srgbClr val="007A4C"/>
                      </a:solidFill>
                    </a:lnB>
                    <a:solidFill>
                      <a:schemeClr val="bg1"/>
                    </a:solidFill>
                  </a:tcPr>
                </a:tc>
                <a:tc>
                  <a:txBody>
                    <a:bodyPr/>
                    <a:lstStyle/>
                    <a:p>
                      <a:pPr algn="ctr">
                        <a:defRPr/>
                      </a:pPr>
                      <a:r>
                        <a:rPr lang="en-US" sz="1600" b="1">
                          <a:solidFill>
                            <a:srgbClr val="000000"/>
                          </a:solidFill>
                          <a:latin typeface="Arial"/>
                          <a:cs typeface="Arial"/>
                        </a:rPr>
                        <a:t>50% (5/10)</a:t>
                      </a:r>
                      <a:endParaRPr/>
                    </a:p>
                  </a:txBody>
                  <a:tcPr marL="45720" anchor="ctr">
                    <a:lnL w="12700" cap="flat" cmpd="sng" algn="ctr">
                      <a:solidFill>
                        <a:srgbClr val="FFFFFF"/>
                      </a:solidFill>
                      <a:prstDash val="solid"/>
                      <a:round/>
                      <a:headEnd type="none" w="med" len="med"/>
                      <a:tailEnd type="none" w="med" len="med"/>
                    </a:lnL>
                    <a:lnR w="12700" algn="ctr">
                      <a:solidFill>
                        <a:srgbClr val="FFFFFF"/>
                      </a:solidFill>
                    </a:lnR>
                    <a:lnT w="3175" cap="flat" cmpd="sng" algn="ctr">
                      <a:solidFill>
                        <a:srgbClr val="007A4C"/>
                      </a:solidFill>
                      <a:prstDash val="solid"/>
                      <a:round/>
                      <a:headEnd type="none" w="med" len="med"/>
                      <a:tailEnd type="none" w="med" len="med"/>
                    </a:lnT>
                    <a:lnB w="3175" cap="flat" cmpd="sng" algn="ctr">
                      <a:solidFill>
                        <a:srgbClr val="007A4C"/>
                      </a:solidFill>
                      <a:prstDash val="solid"/>
                      <a:round/>
                      <a:headEnd type="none" w="med" len="med"/>
                      <a:tailEnd type="none" w="med" len="med"/>
                    </a:lnB>
                    <a:solidFill>
                      <a:schemeClr val="bg1"/>
                    </a:solidFill>
                  </a:tcPr>
                </a:tc>
                <a:tc>
                  <a:txBody>
                    <a:bodyPr/>
                    <a:lstStyle/>
                    <a:p>
                      <a:pPr algn="ctr">
                        <a:defRPr/>
                      </a:pPr>
                      <a:r>
                        <a:rPr lang="en-US" sz="1600" b="1">
                          <a:solidFill>
                            <a:srgbClr val="000000"/>
                          </a:solidFill>
                          <a:latin typeface="Arial"/>
                          <a:cs typeface="Arial"/>
                        </a:rPr>
                        <a:t>42.9% (3/7)</a:t>
                      </a:r>
                      <a:endParaRPr/>
                    </a:p>
                  </a:txBody>
                  <a:tcPr marL="45720" anchor="ctr">
                    <a:lnL w="12700" algn="ctr">
                      <a:solidFill>
                        <a:srgbClr val="FFFFFF"/>
                      </a:solidFill>
                    </a:lnL>
                    <a:lnR w="12700" algn="ctr">
                      <a:solidFill>
                        <a:srgbClr val="FFFFFF"/>
                      </a:solidFill>
                    </a:lnR>
                    <a:lnT w="3175" algn="ctr">
                      <a:solidFill>
                        <a:srgbClr val="007A4C"/>
                      </a:solidFill>
                    </a:lnT>
                    <a:lnB w="3175" algn="ctr">
                      <a:solidFill>
                        <a:srgbClr val="007A4C"/>
                      </a:solidFill>
                    </a:lnB>
                    <a:solidFill>
                      <a:schemeClr val="bg1"/>
                    </a:solidFill>
                  </a:tcPr>
                </a:tc>
                <a:tc>
                  <a:txBody>
                    <a:bodyPr/>
                    <a:lstStyle/>
                    <a:p>
                      <a:pPr algn="ctr">
                        <a:defRPr/>
                      </a:pPr>
                      <a:r>
                        <a:rPr lang="en-US" sz="1600" b="1" i="0" u="none" strike="noStrike" cap="none" spc="0">
                          <a:ln>
                            <a:noFill/>
                          </a:ln>
                          <a:solidFill>
                            <a:srgbClr val="000000"/>
                          </a:solidFill>
                          <a:latin typeface="Arial"/>
                          <a:ea typeface="Arial"/>
                          <a:cs typeface="Arial"/>
                        </a:rPr>
                        <a:t>37.5% (3/8)</a:t>
                      </a:r>
                      <a:endParaRPr lang="en-US" sz="1600" b="1">
                        <a:solidFill>
                          <a:srgbClr val="000000"/>
                        </a:solidFill>
                        <a:latin typeface="Arial"/>
                        <a:cs typeface="Arial"/>
                      </a:endParaRPr>
                    </a:p>
                  </a:txBody>
                  <a:tcPr marL="45720" anchor="ctr">
                    <a:lnL w="12700" algn="ctr">
                      <a:solidFill>
                        <a:srgbClr val="FFFFFF"/>
                      </a:solidFill>
                    </a:lnL>
                    <a:lnR w="12700" algn="ctr">
                      <a:solidFill>
                        <a:srgbClr val="FFFFFF"/>
                      </a:solidFill>
                    </a:lnR>
                    <a:lnT w="3175" algn="ctr">
                      <a:solidFill>
                        <a:srgbClr val="007A4C"/>
                      </a:solidFill>
                    </a:lnT>
                    <a:lnB w="3175" algn="ctr">
                      <a:solidFill>
                        <a:srgbClr val="007A4C"/>
                      </a:solidFill>
                    </a:lnB>
                    <a:solidFill>
                      <a:schemeClr val="bg1"/>
                    </a:solidFill>
                  </a:tcPr>
                </a:tc>
                <a:extLst>
                  <a:ext uri="{0D108BD9-81ED-4DB2-BD59-A6C34878D82A}">
                    <a16:rowId xmlns:a16="http://schemas.microsoft.com/office/drawing/2014/main" val="10003"/>
                  </a:ext>
                </a:extLst>
              </a:tr>
              <a:tr h="518160">
                <a:tc>
                  <a:txBody>
                    <a:bodyPr/>
                    <a:lstStyle/>
                    <a:p>
                      <a:pPr marL="0" indent="0" algn="ctr">
                        <a:defRPr/>
                      </a:pPr>
                      <a:r>
                        <a:rPr lang="en-US" sz="1400" b="1">
                          <a:solidFill>
                            <a:srgbClr val="007A4C"/>
                          </a:solidFill>
                          <a:latin typeface="Arial"/>
                          <a:cs typeface="Arial"/>
                        </a:rPr>
                        <a:t>CR/CRh rate</a:t>
                      </a:r>
                      <a:endParaRPr/>
                    </a:p>
                  </a:txBody>
                  <a:tcPr marL="45720" anchor="ctr">
                    <a:lnL w="12700" algn="ctr">
                      <a:solidFill>
                        <a:srgbClr val="FFFFFF"/>
                      </a:solidFill>
                    </a:lnL>
                    <a:lnR w="12700" algn="ctr">
                      <a:solidFill>
                        <a:srgbClr val="FFFFFF"/>
                      </a:solidFill>
                    </a:lnR>
                    <a:lnT w="3175" algn="ctr">
                      <a:solidFill>
                        <a:srgbClr val="007A4C"/>
                      </a:solidFill>
                    </a:lnT>
                    <a:lnB w="28575" algn="ctr">
                      <a:solidFill>
                        <a:srgbClr val="007A4C"/>
                      </a:solidFill>
                    </a:lnB>
                    <a:solidFill>
                      <a:schemeClr val="tx2">
                        <a:lumMod val="20000"/>
                        <a:lumOff val="80000"/>
                      </a:schemeClr>
                    </a:solidFill>
                  </a:tcPr>
                </a:tc>
                <a:tc>
                  <a:txBody>
                    <a:bodyPr/>
                    <a:lstStyle/>
                    <a:p>
                      <a:pPr algn="ctr">
                        <a:defRPr/>
                      </a:pPr>
                      <a:r>
                        <a:rPr lang="en-US" sz="1600" b="1">
                          <a:solidFill>
                            <a:srgbClr val="000000"/>
                          </a:solidFill>
                          <a:latin typeface="Arial"/>
                          <a:cs typeface="Arial"/>
                        </a:rPr>
                        <a:t>50% (5/10)</a:t>
                      </a:r>
                      <a:endParaRPr/>
                    </a:p>
                  </a:txBody>
                  <a:tcPr marL="45720" anchor="ctr">
                    <a:lnL w="12700" cap="flat" cmpd="sng" algn="ctr">
                      <a:solidFill>
                        <a:srgbClr val="FFFFFF"/>
                      </a:solidFill>
                      <a:prstDash val="solid"/>
                      <a:round/>
                      <a:headEnd type="none" w="med" len="med"/>
                      <a:tailEnd type="none" w="med" len="med"/>
                    </a:lnL>
                    <a:lnR w="12700" algn="ctr">
                      <a:solidFill>
                        <a:srgbClr val="FFFFFF"/>
                      </a:solidFill>
                    </a:lnR>
                    <a:lnT w="3175" cap="flat" cmpd="sng" algn="ctr">
                      <a:solidFill>
                        <a:srgbClr val="007A4C"/>
                      </a:solidFill>
                      <a:prstDash val="solid"/>
                      <a:round/>
                      <a:headEnd type="none" w="med" len="med"/>
                      <a:tailEnd type="none" w="med" len="med"/>
                    </a:lnT>
                    <a:lnB w="28575" algn="ctr">
                      <a:solidFill>
                        <a:srgbClr val="007A4C"/>
                      </a:solidFill>
                    </a:lnB>
                    <a:solidFill>
                      <a:schemeClr val="tx2">
                        <a:lumMod val="20000"/>
                        <a:lumOff val="80000"/>
                      </a:schemeClr>
                    </a:solidFill>
                  </a:tcPr>
                </a:tc>
                <a:tc>
                  <a:txBody>
                    <a:bodyPr/>
                    <a:lstStyle/>
                    <a:p>
                      <a:pPr algn="ctr">
                        <a:defRPr/>
                      </a:pPr>
                      <a:r>
                        <a:rPr lang="en-US" sz="1600" b="1">
                          <a:solidFill>
                            <a:srgbClr val="000000"/>
                          </a:solidFill>
                          <a:latin typeface="Arial"/>
                          <a:cs typeface="Arial"/>
                        </a:rPr>
                        <a:t>42.9% (3/7)</a:t>
                      </a:r>
                      <a:endParaRPr/>
                    </a:p>
                  </a:txBody>
                  <a:tcPr marL="45720" anchor="ctr">
                    <a:lnL w="12700" algn="ctr">
                      <a:solidFill>
                        <a:srgbClr val="FFFFFF"/>
                      </a:solidFill>
                    </a:lnL>
                    <a:lnR w="12700" algn="ctr">
                      <a:solidFill>
                        <a:srgbClr val="FFFFFF"/>
                      </a:solidFill>
                    </a:lnR>
                    <a:lnT w="3175" algn="ctr">
                      <a:solidFill>
                        <a:srgbClr val="007A4C"/>
                      </a:solidFill>
                    </a:lnT>
                    <a:lnB w="28575" algn="ctr">
                      <a:solidFill>
                        <a:srgbClr val="007A4C"/>
                      </a:solidFill>
                    </a:lnB>
                    <a:solidFill>
                      <a:schemeClr val="tx2">
                        <a:lumMod val="20000"/>
                        <a:lumOff val="80000"/>
                      </a:schemeClr>
                    </a:solidFill>
                  </a:tcPr>
                </a:tc>
                <a:tc>
                  <a:txBody>
                    <a:bodyPr/>
                    <a:lstStyle/>
                    <a:p>
                      <a:pPr algn="ctr">
                        <a:defRPr/>
                      </a:pPr>
                      <a:r>
                        <a:rPr lang="en-US" sz="1600" b="1" i="0" u="none" strike="noStrike" cap="none" spc="0">
                          <a:ln>
                            <a:noFill/>
                          </a:ln>
                          <a:solidFill>
                            <a:srgbClr val="000000"/>
                          </a:solidFill>
                          <a:latin typeface="Arial"/>
                          <a:ea typeface="Arial"/>
                          <a:cs typeface="Arial"/>
                        </a:rPr>
                        <a:t>37.5% (3/8)</a:t>
                      </a:r>
                      <a:endParaRPr lang="en-US" sz="1600" b="1">
                        <a:solidFill>
                          <a:srgbClr val="000000"/>
                        </a:solidFill>
                        <a:latin typeface="Arial"/>
                        <a:cs typeface="Arial"/>
                      </a:endParaRPr>
                    </a:p>
                  </a:txBody>
                  <a:tcPr marL="45720" anchor="ctr">
                    <a:lnL w="12700" algn="ctr">
                      <a:solidFill>
                        <a:srgbClr val="FFFFFF"/>
                      </a:solidFill>
                    </a:lnL>
                    <a:lnR w="12700" algn="ctr">
                      <a:solidFill>
                        <a:srgbClr val="FFFFFF"/>
                      </a:solidFill>
                    </a:lnR>
                    <a:lnT w="3175" algn="ctr">
                      <a:solidFill>
                        <a:srgbClr val="007A4C"/>
                      </a:solidFill>
                    </a:lnT>
                    <a:lnB w="28575" algn="ctr">
                      <a:solidFill>
                        <a:srgbClr val="007A4C"/>
                      </a:solidFill>
                    </a:lnB>
                    <a:solidFill>
                      <a:schemeClr val="tx2">
                        <a:lumMod val="20000"/>
                        <a:lumOff val="80000"/>
                      </a:schemeClr>
                    </a:solidFill>
                  </a:tcPr>
                </a:tc>
                <a:extLst>
                  <a:ext uri="{0D108BD9-81ED-4DB2-BD59-A6C34878D82A}">
                    <a16:rowId xmlns:a16="http://schemas.microsoft.com/office/drawing/2014/main" val="10004"/>
                  </a:ext>
                </a:extLst>
              </a:tr>
            </a:tbl>
          </a:graphicData>
        </a:graphic>
      </p:graphicFrame>
      <p:sp>
        <p:nvSpPr>
          <p:cNvPr id="996317155" name="TextBox 7">
            <a:extLst>
              <a:ext uri="{FF2B5EF4-FFF2-40B4-BE49-F238E27FC236}">
                <a16:creationId xmlns:a16="http://schemas.microsoft.com/office/drawing/2014/main" id="{63B54493-1797-9F5E-DB82-B22CE23B0DBB}"/>
              </a:ext>
            </a:extLst>
          </p:cNvPr>
          <p:cNvSpPr txBox="1"/>
          <p:nvPr/>
        </p:nvSpPr>
        <p:spPr bwMode="auto">
          <a:xfrm>
            <a:off x="2736973" y="3934509"/>
            <a:ext cx="233069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Arial"/>
              </a:rPr>
              <a:t>* Pts who achieved CRh and CRi or MLFS were counted as CRh</a:t>
            </a:r>
            <a:endParaRPr kumimoji="0"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208364" name="TextBox 3">
            <a:extLst>
              <a:ext uri="{FF2B5EF4-FFF2-40B4-BE49-F238E27FC236}">
                <a16:creationId xmlns:a16="http://schemas.microsoft.com/office/drawing/2014/main" id="{33857D56-4C20-47E5-C8F4-DDB6C5429AA5}"/>
              </a:ext>
            </a:extLst>
          </p:cNvPr>
          <p:cNvSpPr txBox="1"/>
          <p:nvPr/>
        </p:nvSpPr>
        <p:spPr bwMode="auto">
          <a:xfrm>
            <a:off x="525558" y="737989"/>
            <a:ext cx="11213901" cy="29392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KMT2Ar AL (n = 39)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Dose optimization is complete evaluating 200, 300 and 400 mg po bid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Optimal RP2D as monotherapy is 300 mg po bid (n=15)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RP2D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Overall Response rate (CR/</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CRh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CRi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/MLFS)	73.3%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Composite CR rate (CR/</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CRh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CRi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60%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 +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CRh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rate 				40%</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NPM1m AML (n = 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Dose optimization is ongoing at 200, 300 and 400 mg po bid and initial activity is similar across dose levels</a:t>
            </a:r>
          </a:p>
        </p:txBody>
      </p:sp>
      <p:sp>
        <p:nvSpPr>
          <p:cNvPr id="3" name="TextBox 2">
            <a:extLst>
              <a:ext uri="{FF2B5EF4-FFF2-40B4-BE49-F238E27FC236}">
                <a16:creationId xmlns:a16="http://schemas.microsoft.com/office/drawing/2014/main" id="{335E6F51-7FA7-6C5D-E4CA-BC1EA6B87E8D}"/>
              </a:ext>
            </a:extLst>
          </p:cNvPr>
          <p:cNvSpPr txBox="1"/>
          <p:nvPr/>
        </p:nvSpPr>
        <p:spPr bwMode="auto">
          <a:xfrm>
            <a:off x="9190035" y="6596021"/>
            <a:ext cx="303847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a:rPr>
              <a:t>Study ongoing, data cutoff 04 OCT 2025</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3CB061CD-570B-45E4-17D1-AEE108CC3261}"/>
              </a:ext>
            </a:extLst>
          </p:cNvPr>
          <p:cNvSpPr txBox="1"/>
          <p:nvPr/>
        </p:nvSpPr>
        <p:spPr>
          <a:xfrm>
            <a:off x="0" y="6423139"/>
            <a:ext cx="22333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Daver N et al. ASH 2025;Abstract 763</a:t>
            </a:r>
          </a:p>
        </p:txBody>
      </p:sp>
    </p:spTree>
    <p:extLst>
      <p:ext uri="{BB962C8B-B14F-4D97-AF65-F5344CB8AC3E}">
        <p14:creationId xmlns:p14="http://schemas.microsoft.com/office/powerpoint/2010/main" val="2543709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Picture 1">
            <a:extLst>
              <a:ext uri="{FF2B5EF4-FFF2-40B4-BE49-F238E27FC236}">
                <a16:creationId xmlns:a16="http://schemas.microsoft.com/office/drawing/2014/main" id="{1AB88BB0-D837-1409-F637-B714B4486F8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57235" y="712839"/>
            <a:ext cx="10767406" cy="5647006"/>
          </a:xfrm>
          <a:prstGeom prst="rect">
            <a:avLst/>
          </a:prstGeom>
        </p:spPr>
      </p:pic>
      <p:sp>
        <p:nvSpPr>
          <p:cNvPr id="1676227112" name="Title 1"/>
          <p:cNvSpPr>
            <a:spLocks noGrp="1"/>
          </p:cNvSpPr>
          <p:nvPr>
            <p:ph type="title"/>
          </p:nvPr>
        </p:nvSpPr>
        <p:spPr bwMode="auto">
          <a:xfrm>
            <a:off x="2000250" y="181994"/>
            <a:ext cx="8201025" cy="506406"/>
          </a:xfrm>
        </p:spPr>
        <p:txBody>
          <a:bodyPr>
            <a:normAutofit/>
          </a:bodyPr>
          <a:lstStyle/>
          <a:p>
            <a:pPr algn="ctr">
              <a:defRPr/>
            </a:pPr>
            <a:r>
              <a:rPr lang="en-US" sz="2800" b="1" dirty="0" err="1">
                <a:solidFill>
                  <a:srgbClr val="C00000"/>
                </a:solidFill>
                <a:latin typeface="Calibri" panose="020F0502020204030204" pitchFamily="34" charset="0"/>
                <a:cs typeface="Calibri" panose="020F0502020204030204" pitchFamily="34" charset="0"/>
              </a:rPr>
              <a:t>Enzomenib</a:t>
            </a:r>
            <a:r>
              <a:rPr lang="en-US" sz="2800" b="1" dirty="0">
                <a:latin typeface="Calibri" panose="020F0502020204030204" pitchFamily="34" charset="0"/>
                <a:cs typeface="Calibri" panose="020F0502020204030204" pitchFamily="34" charset="0"/>
              </a:rPr>
              <a:t>: Responses in R/R AML are Durable</a:t>
            </a:r>
            <a:endParaRPr sz="2800" dirty="0">
              <a:latin typeface="Calibri" panose="020F0502020204030204" pitchFamily="34" charset="0"/>
              <a:cs typeface="Calibri" panose="020F0502020204030204" pitchFamily="34" charset="0"/>
            </a:endParaRPr>
          </a:p>
        </p:txBody>
      </p:sp>
      <p:graphicFrame>
        <p:nvGraphicFramePr>
          <p:cNvPr id="1626992587" name="Table 7"/>
          <p:cNvGraphicFramePr>
            <a:graphicFrameLocks/>
          </p:cNvGraphicFramePr>
          <p:nvPr/>
        </p:nvGraphicFramePr>
        <p:xfrm>
          <a:off x="5046644" y="2328066"/>
          <a:ext cx="6688121" cy="2416551"/>
        </p:xfrm>
        <a:graphic>
          <a:graphicData uri="http://schemas.openxmlformats.org/drawingml/2006/table">
            <a:tbl>
              <a:tblPr firstRow="1" bandRow="1"/>
              <a:tblGrid>
                <a:gridCol w="4425322">
                  <a:extLst>
                    <a:ext uri="{9D8B030D-6E8A-4147-A177-3AD203B41FA5}">
                      <a16:colId xmlns:a16="http://schemas.microsoft.com/office/drawing/2014/main" val="20000"/>
                    </a:ext>
                  </a:extLst>
                </a:gridCol>
                <a:gridCol w="1209114">
                  <a:extLst>
                    <a:ext uri="{9D8B030D-6E8A-4147-A177-3AD203B41FA5}">
                      <a16:colId xmlns:a16="http://schemas.microsoft.com/office/drawing/2014/main" val="20001"/>
                    </a:ext>
                  </a:extLst>
                </a:gridCol>
                <a:gridCol w="1053685">
                  <a:extLst>
                    <a:ext uri="{9D8B030D-6E8A-4147-A177-3AD203B41FA5}">
                      <a16:colId xmlns:a16="http://schemas.microsoft.com/office/drawing/2014/main" val="20002"/>
                    </a:ext>
                  </a:extLst>
                </a:gridCol>
              </a:tblGrid>
              <a:tr h="343911">
                <a:tc rowSpan="2">
                  <a:txBody>
                    <a:bodyPr/>
                    <a:lstStyle/>
                    <a:p>
                      <a:pPr algn="ctr">
                        <a:defRPr/>
                      </a:pPr>
                      <a:endParaRPr lang="en-US" sz="1600" b="1" dirty="0">
                        <a:solidFill>
                          <a:srgbClr val="007A4C"/>
                        </a:solidFill>
                        <a:latin typeface="Arial"/>
                        <a:cs typeface="Arial"/>
                      </a:endParaRPr>
                    </a:p>
                  </a:txBody>
                  <a:tcPr marL="45720" anchor="ctr">
                    <a:lnL w="12699" algn="ctr">
                      <a:solidFill>
                        <a:srgbClr val="FFFFFF"/>
                      </a:solidFill>
                    </a:lnL>
                    <a:lnR w="12699" algn="ctr">
                      <a:solidFill>
                        <a:srgbClr val="FFFFFF"/>
                      </a:solidFill>
                    </a:lnR>
                    <a:lnT w="28575" algn="ctr">
                      <a:solidFill>
                        <a:srgbClr val="007A4C"/>
                      </a:solidFill>
                    </a:lnT>
                    <a:lnB w="28575" algn="ctr">
                      <a:solidFill>
                        <a:srgbClr val="007A4C"/>
                      </a:solidFill>
                    </a:lnB>
                    <a:solidFill>
                      <a:schemeClr val="bg1"/>
                    </a:solidFill>
                  </a:tcPr>
                </a:tc>
                <a:tc>
                  <a:txBody>
                    <a:bodyPr/>
                    <a:lstStyle/>
                    <a:p>
                      <a:pPr algn="ctr">
                        <a:defRPr/>
                      </a:pPr>
                      <a:r>
                        <a:rPr lang="en-US" sz="1600" b="1">
                          <a:solidFill>
                            <a:srgbClr val="007A4C"/>
                          </a:solidFill>
                          <a:latin typeface="Arial"/>
                          <a:cs typeface="Arial"/>
                        </a:rPr>
                        <a:t>KMT2Ar</a:t>
                      </a:r>
                      <a:endParaRPr lang="en-US" sz="2800"/>
                    </a:p>
                  </a:txBody>
                  <a:tcPr marL="45720" anchor="ctr">
                    <a:lnL w="12699" algn="ctr">
                      <a:solidFill>
                        <a:srgbClr val="FFFFFF"/>
                      </a:solidFill>
                    </a:lnL>
                    <a:lnR w="12699" algn="ctr">
                      <a:solidFill>
                        <a:srgbClr val="FFFFFF"/>
                      </a:solidFill>
                    </a:lnR>
                    <a:lnT w="28575" algn="ctr">
                      <a:solidFill>
                        <a:srgbClr val="007A4C"/>
                      </a:solidFill>
                    </a:lnT>
                    <a:lnB w="3174" algn="ctr">
                      <a:solidFill>
                        <a:srgbClr val="007A4C"/>
                      </a:solidFill>
                    </a:lnB>
                    <a:solidFill>
                      <a:schemeClr val="bg1"/>
                    </a:solidFill>
                  </a:tcPr>
                </a:tc>
                <a:tc>
                  <a:txBody>
                    <a:bodyPr/>
                    <a:lstStyle/>
                    <a:p>
                      <a:pPr algn="ctr">
                        <a:defRPr/>
                      </a:pPr>
                      <a:r>
                        <a:rPr lang="en-US" sz="1600" b="1">
                          <a:solidFill>
                            <a:srgbClr val="007A4C"/>
                          </a:solidFill>
                          <a:latin typeface="Arial"/>
                          <a:cs typeface="Arial"/>
                        </a:rPr>
                        <a:t>NPM1m</a:t>
                      </a:r>
                      <a:endParaRPr lang="en-US" sz="2800"/>
                    </a:p>
                  </a:txBody>
                  <a:tcPr marL="45720" anchor="ctr">
                    <a:lnL w="12699" algn="ctr">
                      <a:solidFill>
                        <a:srgbClr val="FFFFFF"/>
                      </a:solidFill>
                    </a:lnL>
                    <a:lnR w="12699" algn="ctr">
                      <a:solidFill>
                        <a:srgbClr val="FFFFFF"/>
                      </a:solidFill>
                    </a:lnR>
                    <a:lnT w="28575" algn="ctr">
                      <a:solidFill>
                        <a:srgbClr val="007A4C"/>
                      </a:solidFill>
                    </a:lnT>
                    <a:lnB w="3174" algn="ctr">
                      <a:solidFill>
                        <a:srgbClr val="007A4C"/>
                      </a:solidFill>
                    </a:lnB>
                    <a:solidFill>
                      <a:schemeClr val="bg1"/>
                    </a:solidFill>
                  </a:tcPr>
                </a:tc>
                <a:extLst>
                  <a:ext uri="{0D108BD9-81ED-4DB2-BD59-A6C34878D82A}">
                    <a16:rowId xmlns:a16="http://schemas.microsoft.com/office/drawing/2014/main" val="10000"/>
                  </a:ext>
                </a:extLst>
              </a:tr>
              <a:tr h="325237">
                <a:tc vMerge="1">
                  <a:txBody>
                    <a:bodyPr/>
                    <a:lstStyle/>
                    <a:p>
                      <a:pPr algn="ctr">
                        <a:defRPr/>
                      </a:pPr>
                      <a:endParaRPr lang="en-US" sz="1400" b="1">
                        <a:solidFill>
                          <a:srgbClr val="007A4C"/>
                        </a:solidFill>
                        <a:latin typeface="Arial"/>
                        <a:cs typeface="Arial"/>
                      </a:endParaRPr>
                    </a:p>
                  </a:txBody>
                  <a:tcPr marL="45720" anchor="ctr">
                    <a:lnL w="12699" algn="ctr">
                      <a:solidFill>
                        <a:srgbClr val="FFFFFF"/>
                      </a:solidFill>
                    </a:lnL>
                    <a:lnR w="12699" algn="ctr">
                      <a:solidFill>
                        <a:srgbClr val="FFFFFF"/>
                      </a:solidFill>
                    </a:lnR>
                    <a:lnT w="3174" algn="ctr">
                      <a:solidFill>
                        <a:srgbClr val="007A4C"/>
                      </a:solidFill>
                    </a:lnT>
                    <a:lnB w="28575" algn="ctr">
                      <a:solidFill>
                        <a:srgbClr val="007A4C"/>
                      </a:solidFill>
                    </a:lnB>
                    <a:solidFill>
                      <a:schemeClr val="bg1"/>
                    </a:solidFill>
                  </a:tcPr>
                </a:tc>
                <a:tc>
                  <a:txBody>
                    <a:bodyPr/>
                    <a:lstStyle/>
                    <a:p>
                      <a:pPr algn="ctr">
                        <a:defRPr/>
                      </a:pPr>
                      <a:r>
                        <a:rPr lang="en-US" sz="1600" b="1">
                          <a:solidFill>
                            <a:srgbClr val="007A4C"/>
                          </a:solidFill>
                          <a:latin typeface="Arial"/>
                          <a:cs typeface="Arial"/>
                        </a:rPr>
                        <a:t>N = 39</a:t>
                      </a:r>
                      <a:endParaRPr lang="en-US" sz="2800"/>
                    </a:p>
                  </a:txBody>
                  <a:tcPr marL="45720" anchor="ctr">
                    <a:lnL w="12699" algn="ctr">
                      <a:solidFill>
                        <a:srgbClr val="FFFFFF"/>
                      </a:solidFill>
                    </a:lnL>
                    <a:lnR w="12699" algn="ctr">
                      <a:solidFill>
                        <a:srgbClr val="FFFFFF"/>
                      </a:solidFill>
                    </a:lnR>
                    <a:lnT w="3174" algn="ctr">
                      <a:solidFill>
                        <a:srgbClr val="007A4C"/>
                      </a:solidFill>
                    </a:lnT>
                    <a:lnB w="28575" algn="ctr">
                      <a:solidFill>
                        <a:srgbClr val="007A4C"/>
                      </a:solidFill>
                    </a:lnB>
                    <a:solidFill>
                      <a:schemeClr val="bg1"/>
                    </a:solidFill>
                  </a:tcPr>
                </a:tc>
                <a:tc>
                  <a:txBody>
                    <a:bodyPr/>
                    <a:lstStyle/>
                    <a:p>
                      <a:pPr algn="ctr">
                        <a:defRPr/>
                      </a:pPr>
                      <a:r>
                        <a:rPr lang="en-US" sz="1600" b="1">
                          <a:solidFill>
                            <a:srgbClr val="007A4C"/>
                          </a:solidFill>
                          <a:latin typeface="Arial"/>
                          <a:cs typeface="Arial"/>
                        </a:rPr>
                        <a:t>N = 25</a:t>
                      </a:r>
                      <a:endParaRPr lang="en-US" sz="2800"/>
                    </a:p>
                  </a:txBody>
                  <a:tcPr marL="45720" anchor="ctr">
                    <a:lnL w="12699" algn="ctr">
                      <a:solidFill>
                        <a:srgbClr val="FFFFFF"/>
                      </a:solidFill>
                    </a:lnL>
                    <a:lnR w="12699" algn="ctr">
                      <a:solidFill>
                        <a:srgbClr val="FFFFFF"/>
                      </a:solidFill>
                    </a:lnR>
                    <a:lnT w="3174" algn="ctr">
                      <a:solidFill>
                        <a:srgbClr val="007A4C"/>
                      </a:solidFill>
                    </a:lnT>
                    <a:lnB w="28575" algn="ctr">
                      <a:solidFill>
                        <a:srgbClr val="007A4C"/>
                      </a:solidFill>
                    </a:lnB>
                    <a:solidFill>
                      <a:schemeClr val="bg1"/>
                    </a:solidFill>
                  </a:tcPr>
                </a:tc>
                <a:extLst>
                  <a:ext uri="{0D108BD9-81ED-4DB2-BD59-A6C34878D82A}">
                    <a16:rowId xmlns:a16="http://schemas.microsoft.com/office/drawing/2014/main" val="10001"/>
                  </a:ext>
                </a:extLst>
              </a:tr>
              <a:tr h="274320">
                <a:tc>
                  <a:txBody>
                    <a:bodyPr/>
                    <a:lstStyle/>
                    <a:p>
                      <a:pPr marL="0" algn="l" defTabSz="457200" rtl="0">
                        <a:defRPr/>
                      </a:pPr>
                      <a:r>
                        <a:rPr lang="en-US" sz="1400" b="1" dirty="0">
                          <a:solidFill>
                            <a:srgbClr val="007A4C"/>
                          </a:solidFill>
                          <a:latin typeface="Arial"/>
                          <a:ea typeface="Arial"/>
                          <a:cs typeface="Arial"/>
                        </a:rPr>
                        <a:t>Median Time to first response, months</a:t>
                      </a:r>
                      <a:endParaRPr lang="en-US" sz="2400" dirty="0"/>
                    </a:p>
                  </a:txBody>
                  <a:tcPr marL="45720" anchor="ctr">
                    <a:lnL w="12699" algn="ctr">
                      <a:solidFill>
                        <a:srgbClr val="FFFFFF"/>
                      </a:solidFill>
                    </a:lnL>
                    <a:lnR w="12699" algn="ctr">
                      <a:solidFill>
                        <a:srgbClr val="FFFFFF"/>
                      </a:solidFill>
                    </a:lnR>
                    <a:lnT w="28575" algn="ctr">
                      <a:solidFill>
                        <a:srgbClr val="007A4C"/>
                      </a:solidFill>
                    </a:lnT>
                    <a:lnB w="3174" algn="ctr">
                      <a:solidFill>
                        <a:srgbClr val="007A4C"/>
                      </a:solidFill>
                    </a:lnB>
                    <a:solidFill>
                      <a:schemeClr val="tx2">
                        <a:lumMod val="20000"/>
                        <a:lumOff val="80000"/>
                      </a:schemeClr>
                    </a:solidFill>
                  </a:tcPr>
                </a:tc>
                <a:tc>
                  <a:txBody>
                    <a:bodyPr/>
                    <a:lstStyle/>
                    <a:p>
                      <a:pPr marL="0" algn="ctr" defTabSz="457200" rtl="0">
                        <a:defRPr/>
                      </a:pPr>
                      <a:r>
                        <a:rPr lang="en-US" sz="1400" b="1">
                          <a:solidFill>
                            <a:srgbClr val="000000"/>
                          </a:solidFill>
                          <a:latin typeface="Arial"/>
                          <a:ea typeface="Arial"/>
                          <a:cs typeface="Arial"/>
                        </a:rPr>
                        <a:t>1.0</a:t>
                      </a:r>
                      <a:endParaRPr lang="en-US" sz="2400"/>
                    </a:p>
                  </a:txBody>
                  <a:tcPr marL="45720" anchor="ctr">
                    <a:lnL w="12699" algn="ctr">
                      <a:solidFill>
                        <a:srgbClr val="FFFFFF"/>
                      </a:solidFill>
                    </a:lnL>
                    <a:lnR w="12699" algn="ctr">
                      <a:solidFill>
                        <a:srgbClr val="FFFFFF"/>
                      </a:solidFill>
                    </a:lnR>
                    <a:lnT w="28575" algn="ctr">
                      <a:solidFill>
                        <a:srgbClr val="007A4C"/>
                      </a:solidFill>
                    </a:lnT>
                    <a:lnB w="3174" algn="ctr">
                      <a:solidFill>
                        <a:srgbClr val="007A4C"/>
                      </a:solidFill>
                    </a:lnB>
                    <a:solidFill>
                      <a:schemeClr val="tx2">
                        <a:lumMod val="20000"/>
                        <a:lumOff val="80000"/>
                      </a:schemeClr>
                    </a:solidFill>
                  </a:tcPr>
                </a:tc>
                <a:tc>
                  <a:txBody>
                    <a:bodyPr/>
                    <a:lstStyle/>
                    <a:p>
                      <a:pPr marL="0" algn="ctr" defTabSz="457200" rtl="0">
                        <a:defRPr/>
                      </a:pPr>
                      <a:r>
                        <a:rPr lang="en-US" sz="1400" b="1">
                          <a:solidFill>
                            <a:srgbClr val="000000"/>
                          </a:solidFill>
                          <a:latin typeface="Arial"/>
                          <a:ea typeface="Arial"/>
                          <a:cs typeface="Arial"/>
                        </a:rPr>
                        <a:t>1.8</a:t>
                      </a:r>
                      <a:endParaRPr lang="en-US" sz="2400"/>
                    </a:p>
                  </a:txBody>
                  <a:tcPr marL="45720" anchor="ctr">
                    <a:lnL w="12699" algn="ctr">
                      <a:solidFill>
                        <a:srgbClr val="FFFFFF"/>
                      </a:solidFill>
                    </a:lnL>
                    <a:lnR w="12699" algn="ctr">
                      <a:solidFill>
                        <a:srgbClr val="FFFFFF"/>
                      </a:solidFill>
                    </a:lnR>
                    <a:lnT w="28575" algn="ctr">
                      <a:solidFill>
                        <a:srgbClr val="007A4C"/>
                      </a:solidFill>
                    </a:lnT>
                    <a:lnB w="3174" algn="ctr">
                      <a:solidFill>
                        <a:srgbClr val="007A4C"/>
                      </a:solidFill>
                    </a:lnB>
                    <a:solidFill>
                      <a:schemeClr val="tx2">
                        <a:lumMod val="20000"/>
                        <a:lumOff val="80000"/>
                      </a:schemeClr>
                    </a:solidFill>
                  </a:tcPr>
                </a:tc>
                <a:extLst>
                  <a:ext uri="{0D108BD9-81ED-4DB2-BD59-A6C34878D82A}">
                    <a16:rowId xmlns:a16="http://schemas.microsoft.com/office/drawing/2014/main" val="10002"/>
                  </a:ext>
                </a:extLst>
              </a:tr>
              <a:tr h="274320">
                <a:tc>
                  <a:txBody>
                    <a:bodyPr/>
                    <a:lstStyle/>
                    <a:p>
                      <a:pPr marL="0" indent="0" algn="l">
                        <a:defRPr/>
                      </a:pPr>
                      <a:r>
                        <a:rPr lang="en-US" sz="1400" b="1" dirty="0">
                          <a:solidFill>
                            <a:srgbClr val="007A4C"/>
                          </a:solidFill>
                          <a:latin typeface="Arial"/>
                          <a:cs typeface="Arial"/>
                        </a:rPr>
                        <a:t>Median Time to CR/CRh, months</a:t>
                      </a:r>
                      <a:endParaRPr lang="en-US" sz="2400" dirty="0"/>
                    </a:p>
                  </a:txBody>
                  <a:tcPr marL="45720" anchor="ctr">
                    <a:lnL w="12699" algn="ctr">
                      <a:solidFill>
                        <a:srgbClr val="FFFFFF"/>
                      </a:solidFill>
                    </a:lnL>
                    <a:lnR w="12699" algn="ctr">
                      <a:solidFill>
                        <a:srgbClr val="FFFFFF"/>
                      </a:solidFill>
                    </a:lnR>
                    <a:lnT w="3174" algn="ctr">
                      <a:solidFill>
                        <a:srgbClr val="007A4C"/>
                      </a:solidFill>
                    </a:lnT>
                    <a:lnB w="3174" algn="ctr">
                      <a:solidFill>
                        <a:srgbClr val="007A4C"/>
                      </a:solidFill>
                    </a:lnB>
                    <a:solidFill>
                      <a:schemeClr val="bg1"/>
                    </a:solidFill>
                  </a:tcPr>
                </a:tc>
                <a:tc>
                  <a:txBody>
                    <a:bodyPr/>
                    <a:lstStyle/>
                    <a:p>
                      <a:pPr algn="ctr"/>
                      <a:r>
                        <a:rPr lang="en-US" sz="1400" b="1">
                          <a:solidFill>
                            <a:srgbClr val="000000"/>
                          </a:solidFill>
                          <a:latin typeface="Arial"/>
                          <a:cs typeface="Arial"/>
                        </a:rPr>
                        <a:t>1.6 </a:t>
                      </a:r>
                      <a:endParaRPr lang="en-US" sz="2400"/>
                    </a:p>
                  </a:txBody>
                  <a:tcPr marL="45720" anchor="ctr">
                    <a:lnL w="12699" algn="ctr">
                      <a:solidFill>
                        <a:srgbClr val="FFFFFF"/>
                      </a:solidFill>
                    </a:lnL>
                    <a:lnR w="12699" algn="ctr">
                      <a:solidFill>
                        <a:srgbClr val="FFFFFF"/>
                      </a:solidFill>
                    </a:lnR>
                    <a:lnT w="3174" algn="ctr">
                      <a:solidFill>
                        <a:srgbClr val="007A4C"/>
                      </a:solidFill>
                    </a:lnT>
                    <a:lnB w="3174" algn="ctr">
                      <a:solidFill>
                        <a:srgbClr val="007A4C"/>
                      </a:solidFill>
                    </a:lnB>
                    <a:solidFill>
                      <a:schemeClr val="bg1"/>
                    </a:solidFill>
                  </a:tcPr>
                </a:tc>
                <a:tc>
                  <a:txBody>
                    <a:bodyPr/>
                    <a:lstStyle/>
                    <a:p>
                      <a:pPr algn="ctr"/>
                      <a:r>
                        <a:rPr lang="en-US" sz="1400" b="1">
                          <a:solidFill>
                            <a:srgbClr val="000000"/>
                          </a:solidFill>
                          <a:latin typeface="Arial"/>
                          <a:cs typeface="Arial"/>
                        </a:rPr>
                        <a:t>3.7 </a:t>
                      </a:r>
                    </a:p>
                  </a:txBody>
                  <a:tcPr marL="45720" anchor="ctr">
                    <a:lnL w="12699" algn="ctr">
                      <a:solidFill>
                        <a:srgbClr val="FFFFFF"/>
                      </a:solidFill>
                    </a:lnL>
                    <a:lnR w="12699" algn="ctr">
                      <a:solidFill>
                        <a:srgbClr val="FFFFFF"/>
                      </a:solidFill>
                    </a:lnR>
                    <a:lnT w="3174" algn="ctr">
                      <a:solidFill>
                        <a:srgbClr val="007A4C"/>
                      </a:solidFill>
                    </a:lnT>
                    <a:lnB w="3174" algn="ctr">
                      <a:solidFill>
                        <a:srgbClr val="007A4C"/>
                      </a:solidFill>
                    </a:lnB>
                    <a:solidFill>
                      <a:schemeClr val="bg1"/>
                    </a:solidFill>
                  </a:tcPr>
                </a:tc>
                <a:extLst>
                  <a:ext uri="{0D108BD9-81ED-4DB2-BD59-A6C34878D82A}">
                    <a16:rowId xmlns:a16="http://schemas.microsoft.com/office/drawing/2014/main" val="10003"/>
                  </a:ext>
                </a:extLst>
              </a:tr>
              <a:tr h="130217">
                <a:tc>
                  <a:txBody>
                    <a:bodyPr/>
                    <a:lstStyle/>
                    <a:p>
                      <a:pPr marL="0" indent="0" algn="l">
                        <a:defRPr/>
                      </a:pPr>
                      <a:r>
                        <a:rPr lang="en-US" sz="1400" b="1" dirty="0">
                          <a:solidFill>
                            <a:srgbClr val="007A4C"/>
                          </a:solidFill>
                          <a:latin typeface="Arial"/>
                          <a:cs typeface="Arial"/>
                        </a:rPr>
                        <a:t>Duration of CR/CRh, months</a:t>
                      </a:r>
                      <a:endParaRPr lang="en-US" sz="2400" dirty="0"/>
                    </a:p>
                  </a:txBody>
                  <a:tcPr marL="45720" anchor="ctr">
                    <a:lnL w="12699" algn="ctr">
                      <a:solidFill>
                        <a:srgbClr val="FFFFFF"/>
                      </a:solidFill>
                    </a:lnL>
                    <a:lnR w="12699" algn="ctr">
                      <a:solidFill>
                        <a:srgbClr val="FFFFFF"/>
                      </a:solidFill>
                    </a:lnR>
                    <a:lnT w="3174" algn="ctr">
                      <a:solidFill>
                        <a:srgbClr val="007A4C"/>
                      </a:solidFill>
                    </a:lnT>
                    <a:lnB w="3174" algn="ctr">
                      <a:solidFill>
                        <a:srgbClr val="007A4C"/>
                      </a:solidFill>
                    </a:lnB>
                    <a:solidFill>
                      <a:schemeClr val="tx2">
                        <a:lumMod val="20000"/>
                        <a:lumOff val="80000"/>
                      </a:schemeClr>
                    </a:solidFill>
                  </a:tcPr>
                </a:tc>
                <a:tc>
                  <a:txBody>
                    <a:bodyPr/>
                    <a:lstStyle/>
                    <a:p>
                      <a:pPr algn="ctr">
                        <a:defRPr/>
                      </a:pPr>
                      <a:r>
                        <a:rPr lang="en-US" sz="1400" b="1">
                          <a:solidFill>
                            <a:srgbClr val="000000"/>
                          </a:solidFill>
                          <a:latin typeface="Arial"/>
                          <a:cs typeface="Arial"/>
                        </a:rPr>
                        <a:t>12.5</a:t>
                      </a:r>
                    </a:p>
                    <a:p>
                      <a:pPr lvl="0" algn="ctr">
                        <a:buNone/>
                      </a:pPr>
                      <a:r>
                        <a:rPr lang="en-US" sz="1400" b="1" i="0" u="none" strike="noStrike" noProof="0">
                          <a:solidFill>
                            <a:srgbClr val="000000"/>
                          </a:solidFill>
                          <a:latin typeface="Arial"/>
                        </a:rPr>
                        <a:t>(n=11)</a:t>
                      </a:r>
                      <a:endParaRPr lang="en-US" sz="1400" b="0" i="0" u="none" strike="noStrike" noProof="0">
                        <a:solidFill>
                          <a:srgbClr val="98101F"/>
                        </a:solidFill>
                        <a:latin typeface="Arial"/>
                      </a:endParaRPr>
                    </a:p>
                  </a:txBody>
                  <a:tcPr marL="45720" anchor="ctr">
                    <a:lnL w="12699" algn="ctr">
                      <a:solidFill>
                        <a:srgbClr val="FFFFFF"/>
                      </a:solidFill>
                    </a:lnL>
                    <a:lnR w="12699" algn="ctr">
                      <a:solidFill>
                        <a:srgbClr val="FFFFFF"/>
                      </a:solidFill>
                    </a:lnR>
                    <a:lnT w="3174" algn="ctr">
                      <a:solidFill>
                        <a:srgbClr val="007A4C"/>
                      </a:solidFill>
                    </a:lnT>
                    <a:lnB w="3174" algn="ctr">
                      <a:solidFill>
                        <a:srgbClr val="007A4C"/>
                      </a:solidFill>
                    </a:lnB>
                    <a:solidFill>
                      <a:schemeClr val="tx2">
                        <a:lumMod val="20000"/>
                        <a:lumOff val="80000"/>
                      </a:schemeClr>
                    </a:solidFill>
                  </a:tcPr>
                </a:tc>
                <a:tc>
                  <a:txBody>
                    <a:bodyPr/>
                    <a:lstStyle/>
                    <a:p>
                      <a:pPr algn="ctr"/>
                      <a:r>
                        <a:rPr lang="en-US" sz="1400" b="1">
                          <a:solidFill>
                            <a:srgbClr val="000000"/>
                          </a:solidFill>
                          <a:latin typeface="Arial"/>
                          <a:cs typeface="Arial"/>
                        </a:rPr>
                        <a:t>5.7</a:t>
                      </a:r>
                      <a:endParaRPr lang="en-US" sz="2400"/>
                    </a:p>
                    <a:p>
                      <a:pPr lvl="0" algn="ctr">
                        <a:buNone/>
                        <a:defRPr/>
                      </a:pPr>
                      <a:r>
                        <a:rPr lang="en-US" sz="1400" b="1" i="0" u="none" strike="noStrike" noProof="0">
                          <a:solidFill>
                            <a:srgbClr val="000000"/>
                          </a:solidFill>
                          <a:latin typeface="Arial"/>
                        </a:rPr>
                        <a:t>(n=11)</a:t>
                      </a:r>
                      <a:endParaRPr lang="en-US" sz="2400"/>
                    </a:p>
                  </a:txBody>
                  <a:tcPr marL="45720" anchor="ctr">
                    <a:lnL w="12699" algn="ctr">
                      <a:solidFill>
                        <a:srgbClr val="FFFFFF"/>
                      </a:solidFill>
                    </a:lnL>
                    <a:lnR w="12699" algn="ctr">
                      <a:solidFill>
                        <a:srgbClr val="FFFFFF"/>
                      </a:solidFill>
                    </a:lnR>
                    <a:lnT w="3174" algn="ctr">
                      <a:solidFill>
                        <a:srgbClr val="007A4C"/>
                      </a:solidFill>
                    </a:lnT>
                    <a:lnB w="3174" algn="ctr">
                      <a:solidFill>
                        <a:srgbClr val="007A4C"/>
                      </a:solidFill>
                    </a:lnB>
                    <a:solidFill>
                      <a:schemeClr val="tx2">
                        <a:lumMod val="20000"/>
                        <a:lumOff val="80000"/>
                      </a:schemeClr>
                    </a:solidFill>
                  </a:tcPr>
                </a:tc>
                <a:extLst>
                  <a:ext uri="{0D108BD9-81ED-4DB2-BD59-A6C34878D82A}">
                    <a16:rowId xmlns:a16="http://schemas.microsoft.com/office/drawing/2014/main" val="10004"/>
                  </a:ext>
                </a:extLst>
              </a:tr>
              <a:tr h="301752">
                <a:tc>
                  <a:txBody>
                    <a:bodyPr/>
                    <a:lstStyle/>
                    <a:p>
                      <a:pPr marL="0" indent="0" algn="l">
                        <a:defRPr/>
                      </a:pPr>
                      <a:r>
                        <a:rPr lang="en-US" sz="1400" b="1" dirty="0">
                          <a:solidFill>
                            <a:srgbClr val="007A4C"/>
                          </a:solidFill>
                          <a:latin typeface="Arial"/>
                          <a:cs typeface="Arial"/>
                        </a:rPr>
                        <a:t>Patients with </a:t>
                      </a:r>
                      <a:r>
                        <a:rPr lang="en-US" sz="1400" b="1" dirty="0" err="1">
                          <a:solidFill>
                            <a:srgbClr val="007A4C"/>
                          </a:solidFill>
                          <a:latin typeface="Arial"/>
                          <a:cs typeface="Arial"/>
                        </a:rPr>
                        <a:t>allo</a:t>
                      </a:r>
                      <a:r>
                        <a:rPr lang="en-US" sz="1400" b="1" dirty="0">
                          <a:solidFill>
                            <a:srgbClr val="007A4C"/>
                          </a:solidFill>
                          <a:latin typeface="Arial"/>
                          <a:cs typeface="Arial"/>
                        </a:rPr>
                        <a:t>-HSCT on study, n (%)</a:t>
                      </a:r>
                    </a:p>
                  </a:txBody>
                  <a:tcPr marL="45720" anchor="ctr">
                    <a:lnL w="12699" algn="ctr">
                      <a:solidFill>
                        <a:srgbClr val="FFFFFF"/>
                      </a:solidFill>
                    </a:lnL>
                    <a:lnR w="12699" algn="ctr">
                      <a:solidFill>
                        <a:srgbClr val="FFFFFF"/>
                      </a:solidFill>
                    </a:lnR>
                    <a:lnT w="3174" algn="ctr">
                      <a:solidFill>
                        <a:srgbClr val="007A4C"/>
                      </a:solidFill>
                    </a:lnT>
                    <a:lnB w="3174" cap="flat" cmpd="sng" algn="ctr">
                      <a:solidFill>
                        <a:srgbClr val="007A4C"/>
                      </a:solidFill>
                      <a:prstDash val="solid"/>
                      <a:round/>
                      <a:headEnd type="none" w="med" len="med"/>
                      <a:tailEnd type="none" w="med" len="med"/>
                    </a:lnB>
                    <a:solidFill>
                      <a:schemeClr val="bg1"/>
                    </a:solidFill>
                  </a:tcPr>
                </a:tc>
                <a:tc>
                  <a:txBody>
                    <a:bodyPr/>
                    <a:lstStyle/>
                    <a:p>
                      <a:pPr algn="ctr">
                        <a:defRPr/>
                      </a:pPr>
                      <a:r>
                        <a:rPr lang="en-US" sz="1400" b="1" dirty="0">
                          <a:solidFill>
                            <a:srgbClr val="000000"/>
                          </a:solidFill>
                          <a:latin typeface="Arial"/>
                          <a:cs typeface="Arial"/>
                        </a:rPr>
                        <a:t>13 (33%)</a:t>
                      </a:r>
                    </a:p>
                  </a:txBody>
                  <a:tcPr marL="45720" anchor="ctr">
                    <a:lnL w="12699" algn="ctr">
                      <a:solidFill>
                        <a:srgbClr val="FFFFFF"/>
                      </a:solidFill>
                    </a:lnL>
                    <a:lnR w="12699" algn="ctr">
                      <a:solidFill>
                        <a:srgbClr val="FFFFFF"/>
                      </a:solidFill>
                    </a:lnR>
                    <a:lnT w="3174" algn="ctr">
                      <a:solidFill>
                        <a:srgbClr val="007A4C"/>
                      </a:solidFill>
                    </a:lnT>
                    <a:lnB w="3174" cap="flat" cmpd="sng" algn="ctr">
                      <a:solidFill>
                        <a:srgbClr val="007A4C"/>
                      </a:solidFill>
                      <a:prstDash val="solid"/>
                      <a:round/>
                      <a:headEnd type="none" w="med" len="med"/>
                      <a:tailEnd type="none" w="med" len="med"/>
                    </a:lnB>
                    <a:solidFill>
                      <a:schemeClr val="bg1"/>
                    </a:solidFill>
                  </a:tcPr>
                </a:tc>
                <a:tc>
                  <a:txBody>
                    <a:bodyPr/>
                    <a:lstStyle/>
                    <a:p>
                      <a:pPr algn="ctr">
                        <a:defRPr/>
                      </a:pPr>
                      <a:r>
                        <a:rPr lang="en-US" sz="1400" b="1" dirty="0">
                          <a:solidFill>
                            <a:srgbClr val="000000"/>
                          </a:solidFill>
                          <a:latin typeface="Arial"/>
                          <a:cs typeface="Arial"/>
                        </a:rPr>
                        <a:t>3 (12%)</a:t>
                      </a:r>
                    </a:p>
                  </a:txBody>
                  <a:tcPr marL="45720" anchor="ctr">
                    <a:lnL w="12699" algn="ctr">
                      <a:solidFill>
                        <a:srgbClr val="FFFFFF"/>
                      </a:solidFill>
                    </a:lnL>
                    <a:lnR w="12699" algn="ctr">
                      <a:solidFill>
                        <a:srgbClr val="FFFFFF"/>
                      </a:solidFill>
                    </a:lnR>
                    <a:lnT w="3174" algn="ctr">
                      <a:solidFill>
                        <a:srgbClr val="007A4C"/>
                      </a:solidFill>
                    </a:lnT>
                    <a:lnB w="3174" cap="flat" cmpd="sng" algn="ctr">
                      <a:solidFill>
                        <a:srgbClr val="007A4C"/>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01752">
                <a:tc>
                  <a:txBody>
                    <a:bodyPr/>
                    <a:lstStyle/>
                    <a:p>
                      <a:pPr marL="0" indent="0" algn="l">
                        <a:defRPr/>
                      </a:pPr>
                      <a:r>
                        <a:rPr lang="en-US" sz="1400" b="1" dirty="0">
                          <a:solidFill>
                            <a:srgbClr val="007A4C"/>
                          </a:solidFill>
                          <a:latin typeface="Arial"/>
                          <a:cs typeface="Arial"/>
                        </a:rPr>
                        <a:t>Transfusion Independence, RBC+PLT, %*</a:t>
                      </a:r>
                    </a:p>
                  </a:txBody>
                  <a:tcPr marL="45720" anchor="ctr">
                    <a:lnL w="12699" algn="ctr">
                      <a:solidFill>
                        <a:srgbClr val="FFFFFF"/>
                      </a:solidFill>
                    </a:lnL>
                    <a:lnR w="12699" cap="flat" cmpd="sng" algn="ctr">
                      <a:solidFill>
                        <a:srgbClr val="FFFFFF"/>
                      </a:solidFill>
                      <a:prstDash val="solid"/>
                      <a:round/>
                      <a:headEnd type="none" w="med" len="med"/>
                      <a:tailEnd type="none" w="med" len="med"/>
                    </a:lnR>
                    <a:lnT w="3174" algn="ctr">
                      <a:solidFill>
                        <a:srgbClr val="007A4C"/>
                      </a:solidFill>
                    </a:lnT>
                    <a:lnB w="3174" algn="ctr">
                      <a:solidFill>
                        <a:srgbClr val="007A4C"/>
                      </a:solidFill>
                    </a:lnB>
                    <a:solidFill>
                      <a:schemeClr val="tx2">
                        <a:lumMod val="20000"/>
                        <a:lumOff val="80000"/>
                      </a:schemeClr>
                    </a:solidFill>
                  </a:tcPr>
                </a:tc>
                <a:tc>
                  <a:txBody>
                    <a:bodyPr/>
                    <a:lstStyle/>
                    <a:p>
                      <a:pPr algn="ctr">
                        <a:defRPr/>
                      </a:pPr>
                      <a:r>
                        <a:rPr lang="en-US" sz="1400" b="1">
                          <a:solidFill>
                            <a:srgbClr val="000000"/>
                          </a:solidFill>
                          <a:latin typeface="Arial"/>
                          <a:cs typeface="Arial"/>
                        </a:rPr>
                        <a:t>27%</a:t>
                      </a:r>
                    </a:p>
                  </a:txBody>
                  <a:tcPr marL="45720" anchor="ctr">
                    <a:lnL w="12699" cap="flat" cmpd="sng" algn="ctr">
                      <a:solidFill>
                        <a:srgbClr val="FFFFFF"/>
                      </a:solidFill>
                      <a:prstDash val="solid"/>
                      <a:round/>
                      <a:headEnd type="none" w="med" len="med"/>
                      <a:tailEnd type="none" w="med" len="med"/>
                    </a:lnL>
                    <a:lnR w="12699" cap="flat" cmpd="sng" algn="ctr">
                      <a:solidFill>
                        <a:srgbClr val="FFFFFF"/>
                      </a:solidFill>
                      <a:prstDash val="solid"/>
                      <a:round/>
                      <a:headEnd type="none" w="med" len="med"/>
                      <a:tailEnd type="none" w="med" len="med"/>
                    </a:lnR>
                    <a:lnT w="3174" algn="ctr">
                      <a:solidFill>
                        <a:srgbClr val="007A4C"/>
                      </a:solidFill>
                    </a:lnT>
                    <a:lnB w="3174" algn="ctr">
                      <a:solidFill>
                        <a:srgbClr val="007A4C"/>
                      </a:solidFill>
                    </a:lnB>
                    <a:solidFill>
                      <a:schemeClr val="tx2">
                        <a:lumMod val="20000"/>
                        <a:lumOff val="80000"/>
                      </a:schemeClr>
                    </a:solidFill>
                  </a:tcPr>
                </a:tc>
                <a:tc>
                  <a:txBody>
                    <a:bodyPr/>
                    <a:lstStyle/>
                    <a:p>
                      <a:pPr algn="ctr">
                        <a:defRPr/>
                      </a:pPr>
                      <a:r>
                        <a:rPr lang="en-US" sz="1400" b="1" dirty="0">
                          <a:solidFill>
                            <a:srgbClr val="000000"/>
                          </a:solidFill>
                          <a:latin typeface="Arial"/>
                          <a:cs typeface="Arial"/>
                        </a:rPr>
                        <a:t>38%</a:t>
                      </a:r>
                    </a:p>
                  </a:txBody>
                  <a:tcPr marL="45720" anchor="ctr">
                    <a:lnL w="12699" cap="flat" cmpd="sng" algn="ctr">
                      <a:solidFill>
                        <a:srgbClr val="FFFFFF"/>
                      </a:solidFill>
                      <a:prstDash val="solid"/>
                      <a:round/>
                      <a:headEnd type="none" w="med" len="med"/>
                      <a:tailEnd type="none" w="med" len="med"/>
                    </a:lnL>
                    <a:lnR w="12699" algn="ctr">
                      <a:solidFill>
                        <a:srgbClr val="FFFFFF"/>
                      </a:solidFill>
                    </a:lnR>
                    <a:lnT w="3174" algn="ctr">
                      <a:solidFill>
                        <a:srgbClr val="007A4C"/>
                      </a:solidFill>
                    </a:lnT>
                    <a:lnB w="3174" algn="ctr">
                      <a:solidFill>
                        <a:srgbClr val="007A4C"/>
                      </a:solidFill>
                    </a:lnB>
                    <a:solidFill>
                      <a:schemeClr val="tx2">
                        <a:lumMod val="20000"/>
                        <a:lumOff val="80000"/>
                      </a:schemeClr>
                    </a:solidFill>
                  </a:tcPr>
                </a:tc>
                <a:extLst>
                  <a:ext uri="{0D108BD9-81ED-4DB2-BD59-A6C34878D82A}">
                    <a16:rowId xmlns:a16="http://schemas.microsoft.com/office/drawing/2014/main" val="2920900634"/>
                  </a:ext>
                </a:extLst>
              </a:tr>
            </a:tbl>
          </a:graphicData>
        </a:graphic>
      </p:graphicFrame>
      <p:sp>
        <p:nvSpPr>
          <p:cNvPr id="225372908" name="TextBox 3"/>
          <p:cNvSpPr txBox="1"/>
          <p:nvPr/>
        </p:nvSpPr>
        <p:spPr bwMode="auto">
          <a:xfrm>
            <a:off x="7341624" y="5688215"/>
            <a:ext cx="478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Proportion of patients with documented transfusion dependence for</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RBC or PLT at baseline that had transfusion independence for both RBC and PLT on study prior to HSCT</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2">
            <a:extLst>
              <a:ext uri="{FF2B5EF4-FFF2-40B4-BE49-F238E27FC236}">
                <a16:creationId xmlns:a16="http://schemas.microsoft.com/office/drawing/2014/main" id="{0E5332DD-4127-071F-EFAA-4DF408F3E332}"/>
              </a:ext>
            </a:extLst>
          </p:cNvPr>
          <p:cNvSpPr txBox="1"/>
          <p:nvPr/>
        </p:nvSpPr>
        <p:spPr bwMode="auto">
          <a:xfrm>
            <a:off x="9153525" y="6464536"/>
            <a:ext cx="303847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a:rPr>
              <a:t>Study ongoing, data cutoff 04 OCT 2025</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A9CAF1A2-5FEC-C6F6-59F6-92588671D131}"/>
              </a:ext>
            </a:extLst>
          </p:cNvPr>
          <p:cNvSpPr/>
          <p:nvPr/>
        </p:nvSpPr>
        <p:spPr>
          <a:xfrm>
            <a:off x="457235" y="5949600"/>
            <a:ext cx="4296662" cy="3657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8D5E30E9-97F9-522C-641E-D168590CA429}"/>
              </a:ext>
            </a:extLst>
          </p:cNvPr>
          <p:cNvSpPr/>
          <p:nvPr/>
        </p:nvSpPr>
        <p:spPr>
          <a:xfrm>
            <a:off x="735577" y="5642835"/>
            <a:ext cx="1024397" cy="5023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110004020202020204"/>
                <a:ea typeface="+mn-ea"/>
                <a:cs typeface="+mn-cs"/>
              </a:rPr>
              <a:t>KMT2Ar: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110004020202020204"/>
                <a:ea typeface="+mn-ea"/>
                <a:cs typeface="+mn-cs"/>
              </a:rPr>
              <a:t>NPM1m:</a:t>
            </a:r>
          </a:p>
        </p:txBody>
      </p:sp>
      <p:sp>
        <p:nvSpPr>
          <p:cNvPr id="9" name="Rectangle 8">
            <a:extLst>
              <a:ext uri="{FF2B5EF4-FFF2-40B4-BE49-F238E27FC236}">
                <a16:creationId xmlns:a16="http://schemas.microsoft.com/office/drawing/2014/main" id="{6DCFCCFB-EC1C-A35D-D509-9C99FF21374E}"/>
              </a:ext>
            </a:extLst>
          </p:cNvPr>
          <p:cNvSpPr/>
          <p:nvPr/>
        </p:nvSpPr>
        <p:spPr>
          <a:xfrm>
            <a:off x="1521486" y="5783190"/>
            <a:ext cx="471948" cy="45719"/>
          </a:xfrm>
          <a:prstGeom prst="rect">
            <a:avLst/>
          </a:prstGeom>
          <a:solidFill>
            <a:srgbClr val="FD7E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2CB7B17-4AC8-C24D-114F-0690D7694781}"/>
              </a:ext>
            </a:extLst>
          </p:cNvPr>
          <p:cNvSpPr/>
          <p:nvPr/>
        </p:nvSpPr>
        <p:spPr>
          <a:xfrm>
            <a:off x="1521486" y="6025902"/>
            <a:ext cx="471948" cy="45719"/>
          </a:xfrm>
          <a:prstGeom prst="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816E9962-AE3B-2345-8956-0303BA4BB1EA}"/>
              </a:ext>
            </a:extLst>
          </p:cNvPr>
          <p:cNvSpPr txBox="1"/>
          <p:nvPr/>
        </p:nvSpPr>
        <p:spPr bwMode="auto">
          <a:xfrm>
            <a:off x="0" y="6381328"/>
            <a:ext cx="22333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Daver N et al. ASH 2025;Abstract 763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59CB8-F631-03C2-55B7-1A384825B60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26293F4-386C-B2BC-848F-75BF1E6FE45A}"/>
              </a:ext>
            </a:extLst>
          </p:cNvPr>
          <p:cNvSpPr/>
          <p:nvPr/>
        </p:nvSpPr>
        <p:spPr bwMode="auto">
          <a:xfrm>
            <a:off x="623392" y="1340768"/>
            <a:ext cx="11449272"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247FB0A-6F40-27A7-7910-4E502D86EDB9}"/>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Menin Inhibitors in Acute Myeloid Leukemia</a:t>
            </a:r>
          </a:p>
        </p:txBody>
      </p:sp>
      <p:sp>
        <p:nvSpPr>
          <p:cNvPr id="3" name="Content Placeholder 2">
            <a:extLst>
              <a:ext uri="{FF2B5EF4-FFF2-40B4-BE49-F238E27FC236}">
                <a16:creationId xmlns:a16="http://schemas.microsoft.com/office/drawing/2014/main" id="{7F46176D-687A-B681-ECF5-D6762A0EA201}"/>
              </a:ext>
            </a:extLst>
          </p:cNvPr>
          <p:cNvSpPr>
            <a:spLocks noGrp="1"/>
          </p:cNvSpPr>
          <p:nvPr>
            <p:ph idx="1"/>
          </p:nvPr>
        </p:nvSpPr>
        <p:spPr>
          <a:xfrm>
            <a:off x="1055441" y="1484784"/>
            <a:ext cx="10215812" cy="4246833"/>
          </a:xfrm>
        </p:spPr>
        <p:txBody>
          <a:bodyPr/>
          <a:lstStyle/>
          <a:p>
            <a:pPr marL="98425" indent="0">
              <a:lnSpc>
                <a:spcPts val="26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2: Differentiation Syndrome</a:t>
            </a:r>
          </a:p>
          <a:p>
            <a:r>
              <a:rPr lang="en-US" sz="2400" b="0" dirty="0"/>
              <a:t>Distinguishing characteristics</a:t>
            </a:r>
          </a:p>
          <a:p>
            <a:r>
              <a:rPr lang="en-US" sz="2400" b="0" dirty="0"/>
              <a:t>Clinical presentation, grading and timing</a:t>
            </a:r>
          </a:p>
          <a:p>
            <a:r>
              <a:rPr lang="en-US" sz="2400" b="0" dirty="0"/>
              <a:t>Prevention and management</a:t>
            </a:r>
          </a:p>
          <a:p>
            <a:r>
              <a:rPr lang="en-US" sz="2400" b="0" dirty="0"/>
              <a:t>Correlation with tumor burden, type of alteration and type of </a:t>
            </a:r>
            <a:r>
              <a:rPr lang="en-US" sz="2400" b="0" dirty="0" err="1"/>
              <a:t>menin</a:t>
            </a:r>
            <a:r>
              <a:rPr lang="en-US" sz="2400" b="0" dirty="0"/>
              <a:t> inhibitor</a:t>
            </a:r>
          </a:p>
          <a:p>
            <a:pPr marL="98425" indent="0">
              <a:lnSpc>
                <a:spcPts val="2600"/>
              </a:lnSpc>
              <a:spcBef>
                <a:spcPts val="1800"/>
              </a:spcBef>
              <a:spcAft>
                <a:spcPts val="600"/>
              </a:spcAft>
              <a:buNone/>
            </a:pP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3173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Johnson &amp; Johnson, </a:t>
            </a:r>
            <a:br>
              <a:rPr lang="en-US" sz="2500" b="0" dirty="0"/>
            </a:br>
            <a:r>
              <a:rPr lang="en-US" sz="2500" b="0" dirty="0"/>
              <a:t>Kura Oncology, and </a:t>
            </a:r>
            <a:r>
              <a:rPr lang="en-US" sz="2500" b="0" dirty="0" err="1"/>
              <a:t>Syndax</a:t>
            </a:r>
            <a:r>
              <a:rPr lang="en-US" sz="2500" b="0" dirty="0"/>
              <a:t> Pharmaceuticals.</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lang="en-US" sz="2500" b="0" kern="0" dirty="0"/>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3D9BCC-B873-4213-9A5E-19657C9FFF09}"/>
              </a:ext>
            </a:extLst>
          </p:cNvPr>
          <p:cNvSpPr>
            <a:spLocks noGrp="1"/>
          </p:cNvSpPr>
          <p:nvPr>
            <p:ph type="title"/>
          </p:nvPr>
        </p:nvSpPr>
        <p:spPr>
          <a:xfrm>
            <a:off x="609600" y="490453"/>
            <a:ext cx="10972800" cy="713539"/>
          </a:xfrm>
        </p:spPr>
        <p:txBody>
          <a:bodyPr>
            <a:noAutofit/>
          </a:bodyPr>
          <a:lstStyle/>
          <a:p>
            <a:pPr algn="ctr"/>
            <a:r>
              <a:rPr lang="en-US" sz="3200" b="1" dirty="0">
                <a:solidFill>
                  <a:schemeClr val="tx1"/>
                </a:solidFill>
                <a:latin typeface="+mn-lt"/>
              </a:rPr>
              <a:t>Case: </a:t>
            </a:r>
            <a:r>
              <a:rPr lang="en-US" sz="3200" b="1" dirty="0">
                <a:solidFill>
                  <a:srgbClr val="C00000"/>
                </a:solidFill>
                <a:latin typeface="+mn-lt"/>
              </a:rPr>
              <a:t>Revumenib</a:t>
            </a:r>
            <a:r>
              <a:rPr lang="en-US" sz="3200" b="1" dirty="0">
                <a:solidFill>
                  <a:schemeClr val="tx1"/>
                </a:solidFill>
                <a:latin typeface="+mn-lt"/>
              </a:rPr>
              <a:t> induced DS in </a:t>
            </a:r>
            <a:r>
              <a:rPr lang="en-US" sz="3200" b="1" i="1" dirty="0">
                <a:solidFill>
                  <a:srgbClr val="C00000"/>
                </a:solidFill>
                <a:latin typeface="+mn-lt"/>
              </a:rPr>
              <a:t>KMT2Ar</a:t>
            </a:r>
            <a:r>
              <a:rPr lang="en-US" sz="3200" b="1" dirty="0">
                <a:solidFill>
                  <a:srgbClr val="C00000"/>
                </a:solidFill>
                <a:latin typeface="+mn-lt"/>
              </a:rPr>
              <a:t> </a:t>
            </a:r>
            <a:r>
              <a:rPr lang="en-US" sz="3200" b="1" dirty="0">
                <a:solidFill>
                  <a:schemeClr val="tx1"/>
                </a:solidFill>
                <a:latin typeface="+mn-lt"/>
              </a:rPr>
              <a:t>AML patient</a:t>
            </a:r>
          </a:p>
        </p:txBody>
      </p:sp>
      <p:sp>
        <p:nvSpPr>
          <p:cNvPr id="10" name="Rectangle: Rounded Corners 94">
            <a:extLst>
              <a:ext uri="{FF2B5EF4-FFF2-40B4-BE49-F238E27FC236}">
                <a16:creationId xmlns:a16="http://schemas.microsoft.com/office/drawing/2014/main" id="{D5B8988F-A84C-45C2-8C3B-D70ED968F272}"/>
              </a:ext>
            </a:extLst>
          </p:cNvPr>
          <p:cNvSpPr/>
          <p:nvPr/>
        </p:nvSpPr>
        <p:spPr>
          <a:xfrm>
            <a:off x="9825927" y="4290"/>
            <a:ext cx="2135983" cy="561575"/>
          </a:xfrm>
          <a:prstGeom prst="rect">
            <a:avLst/>
          </a:prstGeom>
          <a:solidFill>
            <a:schemeClr val="bg1"/>
          </a:solidFill>
          <a:ln w="25400" cap="flat" cmpd="sng" algn="ctr">
            <a:noFill/>
            <a:prstDash val="solid"/>
          </a:ln>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F51BD63-B75F-1A4D-8459-931210BE36B3}"/>
              </a:ext>
            </a:extLst>
          </p:cNvPr>
          <p:cNvPicPr>
            <a:picLocks noChangeAspect="1"/>
          </p:cNvPicPr>
          <p:nvPr/>
        </p:nvPicPr>
        <p:blipFill>
          <a:blip r:embed="rId3"/>
          <a:stretch>
            <a:fillRect/>
          </a:stretch>
        </p:blipFill>
        <p:spPr>
          <a:xfrm>
            <a:off x="739588" y="1459616"/>
            <a:ext cx="10842812" cy="4817553"/>
          </a:xfrm>
          <a:prstGeom prst="rect">
            <a:avLst/>
          </a:prstGeom>
        </p:spPr>
      </p:pic>
      <p:sp>
        <p:nvSpPr>
          <p:cNvPr id="5" name="TextBox 4">
            <a:extLst>
              <a:ext uri="{FF2B5EF4-FFF2-40B4-BE49-F238E27FC236}">
                <a16:creationId xmlns:a16="http://schemas.microsoft.com/office/drawing/2014/main" id="{F9EEB113-0427-754A-B67C-FF5C0ABF1691}"/>
              </a:ext>
            </a:extLst>
          </p:cNvPr>
          <p:cNvSpPr txBox="1"/>
          <p:nvPr/>
        </p:nvSpPr>
        <p:spPr>
          <a:xfrm>
            <a:off x="8695181" y="6328225"/>
            <a:ext cx="2846100" cy="307777"/>
          </a:xfrm>
          <a:prstGeom prst="rect">
            <a:avLst/>
          </a:prstGeom>
          <a:noFill/>
        </p:spPr>
        <p:txBody>
          <a:bodyPr wrap="none" rtlCol="0">
            <a:spAutoFit/>
          </a:bodyPr>
          <a:lstStyle/>
          <a:p>
            <a:pPr lvl="0" defTabSz="914400" fontAlgn="auto">
              <a:spcBef>
                <a:spcPts val="0"/>
              </a:spcBef>
              <a:spcAft>
                <a:spcPts val="0"/>
              </a:spcAft>
              <a:defRPr/>
            </a:pP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Issa G et al ASH </a:t>
            </a:r>
            <a:r>
              <a:rPr lang="en-US" sz="1400" b="0" i="1" dirty="0">
                <a:solidFill>
                  <a:prstClr val="black"/>
                </a:solidFill>
                <a:latin typeface="Aptos" panose="02110004020202020204"/>
                <a:ea typeface="+mn-ea"/>
                <a:cs typeface="+mn-cs"/>
              </a:rPr>
              <a:t>2022;Abstract 376</a:t>
            </a:r>
            <a:endPar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5E550C83-A222-57B1-3ABC-EF4243D01A76}"/>
              </a:ext>
            </a:extLst>
          </p:cNvPr>
          <p:cNvSpPr txBox="1"/>
          <p:nvPr/>
        </p:nvSpPr>
        <p:spPr>
          <a:xfrm>
            <a:off x="2776701" y="2801726"/>
            <a:ext cx="183633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Cycle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First 10-14 days</a:t>
            </a:r>
          </a:p>
        </p:txBody>
      </p:sp>
      <p:sp>
        <p:nvSpPr>
          <p:cNvPr id="6" name="Rounded Rectangle 5">
            <a:extLst>
              <a:ext uri="{FF2B5EF4-FFF2-40B4-BE49-F238E27FC236}">
                <a16:creationId xmlns:a16="http://schemas.microsoft.com/office/drawing/2014/main" id="{ABDA0C34-D33F-2836-7061-C61940B1C4DE}"/>
              </a:ext>
            </a:extLst>
          </p:cNvPr>
          <p:cNvSpPr/>
          <p:nvPr/>
        </p:nvSpPr>
        <p:spPr>
          <a:xfrm>
            <a:off x="2595281" y="5559607"/>
            <a:ext cx="2199179" cy="61259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A9AF5012-D68F-5FAD-D03D-F10C459E8707}"/>
              </a:ext>
            </a:extLst>
          </p:cNvPr>
          <p:cNvSpPr txBox="1"/>
          <p:nvPr/>
        </p:nvSpPr>
        <p:spPr>
          <a:xfrm>
            <a:off x="4640260" y="2649477"/>
            <a:ext cx="12843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WBC &gt;30K</a:t>
            </a:r>
          </a:p>
        </p:txBody>
      </p:sp>
      <p:sp>
        <p:nvSpPr>
          <p:cNvPr id="8" name="TextBox 7">
            <a:extLst>
              <a:ext uri="{FF2B5EF4-FFF2-40B4-BE49-F238E27FC236}">
                <a16:creationId xmlns:a16="http://schemas.microsoft.com/office/drawing/2014/main" id="{FEE6FDD1-FE18-67C3-A8E3-4EEC21E7329B}"/>
              </a:ext>
            </a:extLst>
          </p:cNvPr>
          <p:cNvSpPr txBox="1"/>
          <p:nvPr/>
        </p:nvSpPr>
        <p:spPr>
          <a:xfrm>
            <a:off x="6816771" y="2649477"/>
            <a:ext cx="22047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Less common in C2</a:t>
            </a:r>
          </a:p>
        </p:txBody>
      </p:sp>
    </p:spTree>
    <p:extLst>
      <p:ext uri="{BB962C8B-B14F-4D97-AF65-F5344CB8AC3E}">
        <p14:creationId xmlns:p14="http://schemas.microsoft.com/office/powerpoint/2010/main" val="2165547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FD6F1-52A8-5201-25AE-0F46487AF94B}"/>
              </a:ext>
            </a:extLst>
          </p:cNvPr>
          <p:cNvSpPr>
            <a:spLocks noGrp="1"/>
          </p:cNvSpPr>
          <p:nvPr>
            <p:ph type="title"/>
          </p:nvPr>
        </p:nvSpPr>
        <p:spPr>
          <a:xfrm>
            <a:off x="838200" y="318902"/>
            <a:ext cx="10684764" cy="817679"/>
          </a:xfrm>
        </p:spPr>
        <p:txBody>
          <a:bodyPr vert="horz" lIns="91440" tIns="45720" rIns="91440" bIns="45720" rtlCol="0" anchor="ctr">
            <a:normAutofit fontScale="90000"/>
          </a:bodyPr>
          <a:lstStyle/>
          <a:p>
            <a:r>
              <a:rPr lang="en-US" sz="3200" b="1" kern="1200" dirty="0">
                <a:solidFill>
                  <a:srgbClr val="C00000"/>
                </a:solidFill>
                <a:latin typeface="+mn-lt"/>
                <a:ea typeface="+mj-ea"/>
                <a:cs typeface="+mj-cs"/>
              </a:rPr>
              <a:t>Revumenib</a:t>
            </a:r>
            <a:r>
              <a:rPr lang="en-US" sz="3200" b="1" kern="1200" dirty="0">
                <a:solidFill>
                  <a:schemeClr val="tx1"/>
                </a:solidFill>
                <a:latin typeface="+mn-lt"/>
                <a:ea typeface="+mj-ea"/>
                <a:cs typeface="+mj-cs"/>
              </a:rPr>
              <a:t>: Black Box warning for Differentiation Syndrome </a:t>
            </a:r>
          </a:p>
        </p:txBody>
      </p:sp>
      <p:sp>
        <p:nvSpPr>
          <p:cNvPr id="4" name="Rectangle 1">
            <a:extLst>
              <a:ext uri="{FF2B5EF4-FFF2-40B4-BE49-F238E27FC236}">
                <a16:creationId xmlns:a16="http://schemas.microsoft.com/office/drawing/2014/main" id="{A1B8A923-E8CF-D79D-B8D0-5B80C066A4B3}"/>
              </a:ext>
            </a:extLst>
          </p:cNvPr>
          <p:cNvSpPr>
            <a:spLocks noGrp="1" noChangeArrowheads="1"/>
          </p:cNvSpPr>
          <p:nvPr>
            <p:ph idx="1"/>
          </p:nvPr>
        </p:nvSpPr>
        <p:spPr bwMode="auto">
          <a:xfrm>
            <a:off x="836676" y="1367681"/>
            <a:ext cx="10515600" cy="42519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eaLnBrk="1" fontAlgn="base" hangingPunct="1">
              <a:spcBef>
                <a:spcPct val="0"/>
              </a:spcBef>
              <a:spcAft>
                <a:spcPts val="600"/>
              </a:spcAft>
              <a:buClrTx/>
              <a:buSzTx/>
              <a:tabLst/>
            </a:pPr>
            <a:r>
              <a:rPr kumimoji="0" lang="en-US" altLang="en-US" sz="2000" b="1" i="0" u="none" strike="noStrike" cap="none" normalizeH="0" baseline="0" dirty="0">
                <a:ln>
                  <a:noFill/>
                </a:ln>
                <a:effectLst/>
                <a:latin typeface="+mn-lt"/>
              </a:rPr>
              <a:t>Differentiation Syndrome:</a:t>
            </a:r>
            <a:r>
              <a:rPr kumimoji="0" lang="en-US" altLang="en-US" sz="2000" b="0" i="0" u="none" strike="noStrike" cap="none" normalizeH="0" baseline="0" dirty="0">
                <a:ln>
                  <a:noFill/>
                </a:ln>
                <a:effectLst/>
                <a:latin typeface="+mn-lt"/>
              </a:rPr>
              <a:t> Revumenib can cause fatal or life-threatening differentiation syndrome (DS). Symptoms of DS, including those seen in patients treated with </a:t>
            </a:r>
            <a:r>
              <a:rPr kumimoji="0" lang="en-US" altLang="en-US" sz="2000" b="0" i="0" u="none" strike="noStrike" cap="none" normalizeH="0" baseline="0" dirty="0" err="1">
                <a:ln>
                  <a:noFill/>
                </a:ln>
                <a:effectLst/>
                <a:latin typeface="+mn-lt"/>
              </a:rPr>
              <a:t>revumenib</a:t>
            </a:r>
            <a:r>
              <a:rPr kumimoji="0" lang="en-US" altLang="en-US" sz="2000" b="0" i="0" u="none" strike="noStrike" cap="none" normalizeH="0" baseline="0" dirty="0">
                <a:ln>
                  <a:noFill/>
                </a:ln>
                <a:effectLst/>
                <a:latin typeface="+mn-lt"/>
              </a:rPr>
              <a:t>, include fever, dyspnea, hypoxia, peripheral edema, </a:t>
            </a:r>
            <a:r>
              <a:rPr kumimoji="0" lang="en-US" altLang="en-US" sz="2000" b="0" i="0" u="none" strike="noStrike" cap="none" normalizeH="0" baseline="0" dirty="0" err="1">
                <a:ln>
                  <a:noFill/>
                </a:ln>
                <a:effectLst/>
                <a:latin typeface="+mn-lt"/>
              </a:rPr>
              <a:t>pleuropericardial</a:t>
            </a:r>
            <a:r>
              <a:rPr kumimoji="0" lang="en-US" altLang="en-US" sz="2000" b="0" i="0" u="none" strike="noStrike" cap="none" normalizeH="0" baseline="0" dirty="0">
                <a:ln>
                  <a:noFill/>
                </a:ln>
                <a:effectLst/>
                <a:latin typeface="+mn-lt"/>
              </a:rPr>
              <a:t> effusion, acute renal failure, rash, and/or hypotension.</a:t>
            </a:r>
          </a:p>
          <a:p>
            <a:pPr marL="0" marR="0" lvl="0" eaLnBrk="1" fontAlgn="base" hangingPunct="1">
              <a:spcBef>
                <a:spcPct val="0"/>
              </a:spcBef>
              <a:spcAft>
                <a:spcPts val="600"/>
              </a:spcAft>
              <a:buClrTx/>
              <a:buSzTx/>
              <a:tabLst/>
            </a:pPr>
            <a:endParaRPr kumimoji="0" lang="en-US" altLang="en-US" sz="2000" b="0" i="0" u="none" strike="noStrike" cap="none" normalizeH="0" baseline="0" dirty="0">
              <a:ln>
                <a:noFill/>
              </a:ln>
              <a:effectLst/>
              <a:latin typeface="+mn-lt"/>
            </a:endParaRPr>
          </a:p>
          <a:p>
            <a:pPr marL="0" marR="0" lvl="0" eaLnBrk="1" fontAlgn="base" hangingPunct="1">
              <a:spcBef>
                <a:spcPct val="0"/>
              </a:spcBef>
              <a:spcAft>
                <a:spcPts val="600"/>
              </a:spcAft>
              <a:buClrTx/>
              <a:buSzTx/>
              <a:tabLst/>
            </a:pPr>
            <a:r>
              <a:rPr kumimoji="0" lang="en-US" altLang="en-US" sz="2000" b="0" i="0" u="none" strike="noStrike" cap="none" normalizeH="0" baseline="0" dirty="0">
                <a:ln>
                  <a:noFill/>
                </a:ln>
                <a:effectLst/>
                <a:latin typeface="+mn-lt"/>
              </a:rPr>
              <a:t>In clinical trials, DS occurred in 60 (25%) of 241 patients treated with revumenib at the recommended dosage for relapsed or refractory acute leukemia. Among those with a </a:t>
            </a:r>
            <a:r>
              <a:rPr kumimoji="0" lang="en-US" altLang="en-US" sz="2000" b="0" i="1" u="none" strike="noStrike" cap="none" normalizeH="0" baseline="0" dirty="0">
                <a:ln>
                  <a:noFill/>
                </a:ln>
                <a:effectLst/>
                <a:latin typeface="+mn-lt"/>
              </a:rPr>
              <a:t>KMT2A</a:t>
            </a:r>
            <a:r>
              <a:rPr kumimoji="0" lang="en-US" altLang="en-US" sz="2000" b="0" i="0" u="none" strike="noStrike" cap="none" normalizeH="0" baseline="0" dirty="0">
                <a:ln>
                  <a:noFill/>
                </a:ln>
                <a:effectLst/>
                <a:latin typeface="+mn-lt"/>
              </a:rPr>
              <a:t> translocation, DS occurred in 33% of patients with acute myeloid leukemia (AML), 33% of patients with mixed-phenotype acute leukemia (MPAL), and 9% of patients with acute lymphoblastic leukemia (ALL); DS occurred in 18% of patients with </a:t>
            </a:r>
            <a:r>
              <a:rPr kumimoji="0" lang="en-US" altLang="en-US" sz="2000" b="0" i="1" u="none" strike="noStrike" cap="none" normalizeH="0" baseline="0" dirty="0">
                <a:ln>
                  <a:noFill/>
                </a:ln>
                <a:effectLst/>
                <a:latin typeface="+mn-lt"/>
              </a:rPr>
              <a:t>NPM1m</a:t>
            </a:r>
            <a:r>
              <a:rPr kumimoji="0" lang="en-US" altLang="en-US" sz="2000" b="0" i="0" u="none" strike="noStrike" cap="none" normalizeH="0" baseline="0" dirty="0">
                <a:ln>
                  <a:noFill/>
                </a:ln>
                <a:effectLst/>
                <a:latin typeface="+mn-lt"/>
              </a:rPr>
              <a:t> AML. DS was Grade 3 or 4 in 12% of patients and fatal in 2 patients. The median time to initial onset was 9 days (range 3-41 days). Some patients experienced more than 1 DS event. Treatment interruption was required for 7% of patients, and treatment was withdrawn for 1%.</a:t>
            </a:r>
          </a:p>
        </p:txBody>
      </p:sp>
      <p:sp>
        <p:nvSpPr>
          <p:cNvPr id="5" name="TextBox 4">
            <a:extLst>
              <a:ext uri="{FF2B5EF4-FFF2-40B4-BE49-F238E27FC236}">
                <a16:creationId xmlns:a16="http://schemas.microsoft.com/office/drawing/2014/main" id="{8E9C07E6-882E-3315-9C34-76D4F173A01E}"/>
              </a:ext>
            </a:extLst>
          </p:cNvPr>
          <p:cNvSpPr txBox="1"/>
          <p:nvPr/>
        </p:nvSpPr>
        <p:spPr>
          <a:xfrm>
            <a:off x="8068221" y="6169766"/>
            <a:ext cx="32855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Revumenib product insert (2025)</a:t>
            </a:r>
          </a:p>
        </p:txBody>
      </p:sp>
    </p:spTree>
    <p:extLst>
      <p:ext uri="{BB962C8B-B14F-4D97-AF65-F5344CB8AC3E}">
        <p14:creationId xmlns:p14="http://schemas.microsoft.com/office/powerpoint/2010/main" val="157298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AC7C9-951A-FA2C-6291-3351E771A261}"/>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8C65BD4-D492-4047-ED3A-70C5FD861BEA}"/>
              </a:ext>
            </a:extLst>
          </p:cNvPr>
          <p:cNvGraphicFramePr>
            <a:graphicFrameLocks noGrp="1"/>
          </p:cNvGraphicFramePr>
          <p:nvPr/>
        </p:nvGraphicFramePr>
        <p:xfrm>
          <a:off x="603504" y="1678920"/>
          <a:ext cx="7071912" cy="4264684"/>
        </p:xfrm>
        <a:graphic>
          <a:graphicData uri="http://schemas.openxmlformats.org/drawingml/2006/table">
            <a:tbl>
              <a:tblPr firstRow="1" bandRow="1">
                <a:tableStyleId>{FABFCF23-3B69-468F-B69F-88F6DE6A72F2}</a:tableStyleId>
              </a:tblPr>
              <a:tblGrid>
                <a:gridCol w="2679008">
                  <a:extLst>
                    <a:ext uri="{9D8B030D-6E8A-4147-A177-3AD203B41FA5}">
                      <a16:colId xmlns:a16="http://schemas.microsoft.com/office/drawing/2014/main" val="3149887016"/>
                    </a:ext>
                  </a:extLst>
                </a:gridCol>
                <a:gridCol w="1098226">
                  <a:extLst>
                    <a:ext uri="{9D8B030D-6E8A-4147-A177-3AD203B41FA5}">
                      <a16:colId xmlns:a16="http://schemas.microsoft.com/office/drawing/2014/main" val="2292666806"/>
                    </a:ext>
                  </a:extLst>
                </a:gridCol>
                <a:gridCol w="1098226">
                  <a:extLst>
                    <a:ext uri="{9D8B030D-6E8A-4147-A177-3AD203B41FA5}">
                      <a16:colId xmlns:a16="http://schemas.microsoft.com/office/drawing/2014/main" val="1399161658"/>
                    </a:ext>
                  </a:extLst>
                </a:gridCol>
                <a:gridCol w="1098226">
                  <a:extLst>
                    <a:ext uri="{9D8B030D-6E8A-4147-A177-3AD203B41FA5}">
                      <a16:colId xmlns:a16="http://schemas.microsoft.com/office/drawing/2014/main" val="4063620865"/>
                    </a:ext>
                  </a:extLst>
                </a:gridCol>
                <a:gridCol w="1098226">
                  <a:extLst>
                    <a:ext uri="{9D8B030D-6E8A-4147-A177-3AD203B41FA5}">
                      <a16:colId xmlns:a16="http://schemas.microsoft.com/office/drawing/2014/main" val="578027288"/>
                    </a:ext>
                  </a:extLst>
                </a:gridCol>
              </a:tblGrid>
              <a:tr h="245960">
                <a:tc rowSpan="3">
                  <a:txBody>
                    <a:bodyPr/>
                    <a:lstStyle/>
                    <a:p>
                      <a:pPr marL="0" marR="0">
                        <a:lnSpc>
                          <a:spcPct val="120000"/>
                        </a:lnSpc>
                        <a:spcAft>
                          <a:spcPts val="800"/>
                        </a:spcAft>
                        <a:buNone/>
                      </a:pPr>
                      <a:r>
                        <a:rPr lang="en-US" sz="1100" b="1" dirty="0">
                          <a:solidFill>
                            <a:schemeClr val="bg1"/>
                          </a:solidFill>
                          <a:effectLst/>
                          <a:latin typeface="+mj-lt"/>
                        </a:rPr>
                        <a:t>Event, n (%)</a:t>
                      </a:r>
                      <a:endParaRPr lang="en-US" sz="1100" dirty="0">
                        <a:solidFill>
                          <a:schemeClr val="bg1"/>
                        </a:solidFill>
                        <a:effectLst/>
                        <a:latin typeface="+mj-lt"/>
                        <a:ea typeface="Yu Mincho" panose="02020400000000000000" pitchFamily="18" charset="-128"/>
                        <a:cs typeface="Times New Roman" panose="02020603050405020304" pitchFamily="18" charset="0"/>
                      </a:endParaRPr>
                    </a:p>
                  </a:txBody>
                  <a:tcPr marL="45720" marR="45720" marT="0" marB="0"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4">
                  <a:txBody>
                    <a:bodyPr/>
                    <a:lstStyle/>
                    <a:p>
                      <a:pPr marL="0" marR="0" algn="ctr">
                        <a:lnSpc>
                          <a:spcPct val="100000"/>
                        </a:lnSpc>
                        <a:spcAft>
                          <a:spcPts val="0"/>
                        </a:spcAft>
                        <a:buNone/>
                      </a:pPr>
                      <a:r>
                        <a:rPr lang="en-US" sz="1200" b="1" dirty="0">
                          <a:solidFill>
                            <a:schemeClr val="bg1"/>
                          </a:solidFill>
                          <a:effectLst/>
                          <a:latin typeface="+mn-lt"/>
                        </a:rPr>
                        <a:t>Ziftomenib RP2D 600 mg QD</a:t>
                      </a:r>
                      <a:endParaRPr lang="en-US" sz="1200" dirty="0">
                        <a:solidFill>
                          <a:schemeClr val="bg1"/>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27960504"/>
                  </a:ext>
                </a:extLst>
              </a:tr>
              <a:tr h="491921">
                <a:tc vMerge="1">
                  <a:txBody>
                    <a:bodyPr/>
                    <a:lstStyle/>
                    <a:p>
                      <a:endParaRPr lang="en-US"/>
                    </a:p>
                  </a:txBody>
                  <a:tcPr/>
                </a:tc>
                <a:tc gridSpan="2">
                  <a:txBody>
                    <a:bodyPr/>
                    <a:lstStyle/>
                    <a:p>
                      <a:pPr marL="0" marR="0" algn="ctr">
                        <a:lnSpc>
                          <a:spcPct val="100000"/>
                        </a:lnSpc>
                        <a:spcAft>
                          <a:spcPts val="0"/>
                        </a:spcAft>
                        <a:buNone/>
                      </a:pPr>
                      <a:r>
                        <a:rPr lang="en-US" sz="1200" b="1" dirty="0">
                          <a:solidFill>
                            <a:schemeClr val="bg1"/>
                          </a:solidFill>
                          <a:effectLst/>
                          <a:latin typeface="+mn-lt"/>
                        </a:rPr>
                        <a:t>Phase 2</a:t>
                      </a:r>
                      <a:endParaRPr lang="en-US" sz="1200" dirty="0">
                        <a:solidFill>
                          <a:schemeClr val="bg1"/>
                        </a:solidFill>
                        <a:effectLst/>
                        <a:latin typeface="+mn-lt"/>
                      </a:endParaRPr>
                    </a:p>
                    <a:p>
                      <a:pPr marL="0" marR="0" algn="ctr">
                        <a:lnSpc>
                          <a:spcPct val="100000"/>
                        </a:lnSpc>
                        <a:spcAft>
                          <a:spcPts val="0"/>
                        </a:spcAft>
                        <a:buNone/>
                      </a:pPr>
                      <a:r>
                        <a:rPr lang="en-US" sz="1200" b="1" dirty="0">
                          <a:solidFill>
                            <a:schemeClr val="bg1"/>
                          </a:solidFill>
                          <a:effectLst/>
                          <a:latin typeface="+mn-lt"/>
                        </a:rPr>
                        <a:t>(N = 92)</a:t>
                      </a:r>
                      <a:endParaRPr lang="en-US" sz="1200" dirty="0">
                        <a:solidFill>
                          <a:schemeClr val="bg1"/>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gridSpan="2">
                  <a:txBody>
                    <a:bodyPr/>
                    <a:lstStyle/>
                    <a:p>
                      <a:pPr marL="0" marR="0" algn="ctr">
                        <a:lnSpc>
                          <a:spcPct val="100000"/>
                        </a:lnSpc>
                        <a:spcAft>
                          <a:spcPts val="0"/>
                        </a:spcAft>
                        <a:buNone/>
                      </a:pPr>
                      <a:r>
                        <a:rPr lang="en-US" sz="1200" b="1" dirty="0">
                          <a:solidFill>
                            <a:schemeClr val="bg1"/>
                          </a:solidFill>
                          <a:effectLst/>
                          <a:latin typeface="+mn-lt"/>
                        </a:rPr>
                        <a:t>Pooled Phase 1b/2</a:t>
                      </a:r>
                      <a:endParaRPr lang="en-US" sz="1200" dirty="0">
                        <a:solidFill>
                          <a:schemeClr val="bg1"/>
                        </a:solidFill>
                        <a:effectLst/>
                        <a:latin typeface="+mn-lt"/>
                      </a:endParaRPr>
                    </a:p>
                    <a:p>
                      <a:pPr marL="0" marR="0" algn="ctr">
                        <a:lnSpc>
                          <a:spcPct val="100000"/>
                        </a:lnSpc>
                        <a:spcAft>
                          <a:spcPts val="0"/>
                        </a:spcAft>
                        <a:buNone/>
                      </a:pPr>
                      <a:r>
                        <a:rPr lang="en-US" sz="1200" b="1" dirty="0">
                          <a:solidFill>
                            <a:schemeClr val="bg1"/>
                          </a:solidFill>
                          <a:effectLst/>
                          <a:latin typeface="+mn-lt"/>
                        </a:rPr>
                        <a:t>(N = 112)</a:t>
                      </a:r>
                      <a:endParaRPr lang="en-US" sz="1200" dirty="0">
                        <a:solidFill>
                          <a:schemeClr val="bg1"/>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extLst>
                  <a:ext uri="{0D108BD9-81ED-4DB2-BD59-A6C34878D82A}">
                    <a16:rowId xmlns:a16="http://schemas.microsoft.com/office/drawing/2014/main" val="2793429818"/>
                  </a:ext>
                </a:extLst>
              </a:tr>
              <a:tr h="268041">
                <a:tc vMerge="1">
                  <a:txBody>
                    <a:bodyPr/>
                    <a:lstStyle/>
                    <a:p>
                      <a:endParaRPr lang="en-US"/>
                    </a:p>
                  </a:txBody>
                  <a:tcPr/>
                </a:tc>
                <a:tc>
                  <a:txBody>
                    <a:bodyPr/>
                    <a:lstStyle/>
                    <a:p>
                      <a:pPr marL="0" marR="0" algn="ctr">
                        <a:lnSpc>
                          <a:spcPct val="120000"/>
                        </a:lnSpc>
                        <a:spcAft>
                          <a:spcPts val="800"/>
                        </a:spcAft>
                        <a:buNone/>
                      </a:pPr>
                      <a:r>
                        <a:rPr lang="en-US" sz="1200" b="1" dirty="0">
                          <a:solidFill>
                            <a:schemeClr val="bg1"/>
                          </a:solidFill>
                          <a:effectLst/>
                          <a:latin typeface="+mn-lt"/>
                        </a:rPr>
                        <a:t>Any Grade</a:t>
                      </a:r>
                      <a:endParaRPr lang="en-US" sz="1200" dirty="0">
                        <a:solidFill>
                          <a:schemeClr val="bg1"/>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lnSpc>
                          <a:spcPct val="120000"/>
                        </a:lnSpc>
                        <a:spcAft>
                          <a:spcPts val="800"/>
                        </a:spcAft>
                        <a:buNone/>
                      </a:pPr>
                      <a:r>
                        <a:rPr lang="en-US" sz="1200" b="1" dirty="0">
                          <a:solidFill>
                            <a:schemeClr val="bg1"/>
                          </a:solidFill>
                          <a:effectLst/>
                          <a:latin typeface="+mn-lt"/>
                        </a:rPr>
                        <a:t>Grade ≥ 3</a:t>
                      </a:r>
                      <a:endParaRPr lang="en-US" sz="1200" dirty="0">
                        <a:solidFill>
                          <a:schemeClr val="bg1"/>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lnSpc>
                          <a:spcPct val="120000"/>
                        </a:lnSpc>
                        <a:spcAft>
                          <a:spcPts val="800"/>
                        </a:spcAft>
                        <a:buNone/>
                      </a:pPr>
                      <a:r>
                        <a:rPr lang="en-US" sz="1200" b="1" dirty="0">
                          <a:solidFill>
                            <a:schemeClr val="bg1"/>
                          </a:solidFill>
                          <a:effectLst/>
                          <a:latin typeface="+mn-lt"/>
                        </a:rPr>
                        <a:t>Any Grade</a:t>
                      </a:r>
                      <a:endParaRPr lang="en-US" sz="1200" dirty="0">
                        <a:solidFill>
                          <a:schemeClr val="bg1"/>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lnSpc>
                          <a:spcPct val="120000"/>
                        </a:lnSpc>
                        <a:spcAft>
                          <a:spcPts val="800"/>
                        </a:spcAft>
                        <a:buNone/>
                      </a:pPr>
                      <a:r>
                        <a:rPr lang="en-US" sz="1200" b="1" dirty="0">
                          <a:solidFill>
                            <a:schemeClr val="bg1"/>
                          </a:solidFill>
                          <a:effectLst/>
                          <a:latin typeface="+mn-lt"/>
                        </a:rPr>
                        <a:t>Grade ≥ 3</a:t>
                      </a:r>
                      <a:endParaRPr lang="en-US" sz="1200" dirty="0">
                        <a:solidFill>
                          <a:schemeClr val="bg1"/>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11587432"/>
                  </a:ext>
                </a:extLst>
              </a:tr>
              <a:tr h="269949">
                <a:tc>
                  <a:txBody>
                    <a:bodyPr/>
                    <a:lstStyle/>
                    <a:p>
                      <a:pPr marL="0" marR="0">
                        <a:lnSpc>
                          <a:spcPct val="120000"/>
                        </a:lnSpc>
                        <a:spcAft>
                          <a:spcPts val="800"/>
                        </a:spcAft>
                        <a:buNone/>
                      </a:pPr>
                      <a:r>
                        <a:rPr lang="en-US" sz="1400" b="0" dirty="0">
                          <a:solidFill>
                            <a:srgbClr val="002557"/>
                          </a:solidFill>
                          <a:effectLst/>
                          <a:latin typeface="+mn-lt"/>
                          <a:ea typeface="Yu Mincho" panose="02020400000000000000" pitchFamily="18" charset="-128"/>
                          <a:cs typeface="Calibri" panose="020F0502020204030204" pitchFamily="34" charset="0"/>
                        </a:rPr>
                        <a:t>Any ziftomenib-related AE</a:t>
                      </a:r>
                      <a:endParaRPr lang="en-US" sz="14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64 (70)</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37 (40)</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77 (69)</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45 (40)</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5519105"/>
                  </a:ext>
                </a:extLst>
              </a:tr>
              <a:tr h="269949">
                <a:tc>
                  <a:txBody>
                    <a:bodyPr/>
                    <a:lstStyle/>
                    <a:p>
                      <a:pPr marL="0" marR="0">
                        <a:lnSpc>
                          <a:spcPct val="120000"/>
                        </a:lnSpc>
                        <a:spcAft>
                          <a:spcPts val="800"/>
                        </a:spcAft>
                        <a:buNone/>
                      </a:pPr>
                      <a:r>
                        <a:rPr lang="en-US" sz="1400" b="0" dirty="0">
                          <a:solidFill>
                            <a:srgbClr val="002557"/>
                          </a:solidFill>
                          <a:effectLst/>
                          <a:latin typeface="+mn-lt"/>
                          <a:ea typeface="Yu Mincho" panose="02020400000000000000" pitchFamily="18" charset="-128"/>
                          <a:cs typeface="Calibri" panose="020F0502020204030204" pitchFamily="34" charset="0"/>
                        </a:rPr>
                        <a:t>Hematologic AEs</a:t>
                      </a:r>
                      <a:endParaRPr lang="en-US" sz="14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 </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 </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 </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 </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37225145"/>
                  </a:ext>
                </a:extLst>
              </a:tr>
              <a:tr h="269949">
                <a:tc>
                  <a:txBody>
                    <a:bodyPr/>
                    <a:lstStyle/>
                    <a:p>
                      <a:pPr marL="91440" marR="0">
                        <a:lnSpc>
                          <a:spcPct val="120000"/>
                        </a:lnSpc>
                        <a:spcAft>
                          <a:spcPts val="800"/>
                        </a:spcAft>
                        <a:buNone/>
                      </a:pPr>
                      <a:r>
                        <a:rPr lang="en-US" sz="1400" b="0" dirty="0">
                          <a:solidFill>
                            <a:srgbClr val="002557"/>
                          </a:solidFill>
                          <a:effectLst/>
                          <a:latin typeface="+mn-lt"/>
                          <a:ea typeface="Yu Mincho" panose="02020400000000000000" pitchFamily="18" charset="-128"/>
                          <a:cs typeface="Calibri" panose="020F0502020204030204" pitchFamily="34" charset="0"/>
                        </a:rPr>
                        <a:t>Anemia</a:t>
                      </a:r>
                      <a:endParaRPr lang="en-US" sz="14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5 (5)</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5 (5)</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6 (5)</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6 (5)</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6413515"/>
                  </a:ext>
                </a:extLst>
              </a:tr>
              <a:tr h="269949">
                <a:tc>
                  <a:txBody>
                    <a:bodyPr/>
                    <a:lstStyle/>
                    <a:p>
                      <a:pPr marL="91440" marR="0">
                        <a:lnSpc>
                          <a:spcPct val="120000"/>
                        </a:lnSpc>
                        <a:spcAft>
                          <a:spcPts val="800"/>
                        </a:spcAft>
                        <a:buNone/>
                      </a:pPr>
                      <a:r>
                        <a:rPr lang="en-US" sz="1400" b="0" dirty="0">
                          <a:solidFill>
                            <a:srgbClr val="002557"/>
                          </a:solidFill>
                          <a:effectLst/>
                          <a:latin typeface="+mn-lt"/>
                          <a:ea typeface="Yu Mincho" panose="02020400000000000000" pitchFamily="18" charset="-128"/>
                          <a:cs typeface="Calibri" panose="020F0502020204030204" pitchFamily="34" charset="0"/>
                        </a:rPr>
                        <a:t>Neutropenia</a:t>
                      </a:r>
                      <a:endParaRPr lang="en-US" sz="14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6 (7)</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6 (7)</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6 (5)</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6 (5)</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1089416"/>
                  </a:ext>
                </a:extLst>
              </a:tr>
              <a:tr h="269949">
                <a:tc>
                  <a:txBody>
                    <a:bodyPr/>
                    <a:lstStyle/>
                    <a:p>
                      <a:pPr marL="0" marR="0">
                        <a:lnSpc>
                          <a:spcPct val="120000"/>
                        </a:lnSpc>
                        <a:spcAft>
                          <a:spcPts val="800"/>
                        </a:spcAft>
                        <a:buNone/>
                      </a:pPr>
                      <a:r>
                        <a:rPr lang="en-US" sz="1400" b="1" dirty="0">
                          <a:solidFill>
                            <a:srgbClr val="002557"/>
                          </a:solidFill>
                          <a:effectLst/>
                          <a:latin typeface="+mn-lt"/>
                          <a:ea typeface="Yu Mincho" panose="02020400000000000000" pitchFamily="18" charset="-128"/>
                          <a:cs typeface="Calibri" panose="020F0502020204030204" pitchFamily="34" charset="0"/>
                        </a:rPr>
                        <a:t>Nonhematologic AEs</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 </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 </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 </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 </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56030217"/>
                  </a:ext>
                </a:extLst>
              </a:tr>
              <a:tr h="269949">
                <a:tc>
                  <a:txBody>
                    <a:bodyPr/>
                    <a:lstStyle/>
                    <a:p>
                      <a:pPr marL="91440" marR="0">
                        <a:lnSpc>
                          <a:spcPct val="120000"/>
                        </a:lnSpc>
                        <a:spcAft>
                          <a:spcPts val="800"/>
                        </a:spcAft>
                        <a:buNone/>
                      </a:pPr>
                      <a:r>
                        <a:rPr lang="en-US" sz="1400" b="1" dirty="0">
                          <a:solidFill>
                            <a:srgbClr val="002557"/>
                          </a:solidFill>
                          <a:effectLst/>
                          <a:latin typeface="+mn-lt"/>
                          <a:ea typeface="Yu Mincho" panose="02020400000000000000" pitchFamily="18" charset="-128"/>
                          <a:cs typeface="Calibri" panose="020F0502020204030204" pitchFamily="34" charset="0"/>
                        </a:rPr>
                        <a:t>Differentiation syndrome</a:t>
                      </a:r>
                      <a:endParaRPr lang="en-US" sz="1400" b="1"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b="1" dirty="0">
                          <a:solidFill>
                            <a:srgbClr val="002557"/>
                          </a:solidFill>
                          <a:effectLst/>
                          <a:latin typeface="+mn-lt"/>
                          <a:ea typeface="Yu Mincho" panose="02020400000000000000" pitchFamily="18" charset="-128"/>
                          <a:cs typeface="Calibri" panose="020F0502020204030204" pitchFamily="34" charset="0"/>
                        </a:rPr>
                        <a:t>22 (24)</a:t>
                      </a:r>
                      <a:endParaRPr lang="en-US" sz="1400" b="1"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b="1" dirty="0">
                          <a:solidFill>
                            <a:srgbClr val="002557"/>
                          </a:solidFill>
                          <a:effectLst/>
                          <a:latin typeface="+mn-lt"/>
                          <a:ea typeface="Yu Mincho" panose="02020400000000000000" pitchFamily="18" charset="-128"/>
                          <a:cs typeface="Calibri" panose="020F0502020204030204" pitchFamily="34" charset="0"/>
                        </a:rPr>
                        <a:t>14 (15)</a:t>
                      </a:r>
                      <a:r>
                        <a:rPr lang="en-US" sz="1400" b="1" baseline="30000" dirty="0">
                          <a:solidFill>
                            <a:srgbClr val="002557"/>
                          </a:solidFill>
                          <a:effectLst/>
                          <a:latin typeface="+mn-lt"/>
                          <a:ea typeface="Yu Mincho" panose="02020400000000000000" pitchFamily="18" charset="-128"/>
                          <a:cs typeface="Calibri" panose="020F0502020204030204" pitchFamily="34" charset="0"/>
                        </a:rPr>
                        <a:t>a</a:t>
                      </a:r>
                      <a:endParaRPr lang="en-US" sz="1400" b="1" baseline="300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b="1" dirty="0">
                          <a:solidFill>
                            <a:srgbClr val="002557"/>
                          </a:solidFill>
                          <a:effectLst/>
                          <a:latin typeface="+mn-lt"/>
                          <a:ea typeface="Yu Mincho" panose="02020400000000000000" pitchFamily="18" charset="-128"/>
                          <a:cs typeface="Calibri" panose="020F0502020204030204" pitchFamily="34" charset="0"/>
                        </a:rPr>
                        <a:t>26 (23)</a:t>
                      </a:r>
                      <a:endParaRPr lang="en-US" sz="1400" b="1"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b="1" dirty="0">
                          <a:solidFill>
                            <a:srgbClr val="002557"/>
                          </a:solidFill>
                          <a:effectLst/>
                          <a:latin typeface="+mn-lt"/>
                          <a:ea typeface="Yu Mincho" panose="02020400000000000000" pitchFamily="18" charset="-128"/>
                          <a:cs typeface="Calibri" panose="020F0502020204030204" pitchFamily="34" charset="0"/>
                        </a:rPr>
                        <a:t>15 (13)</a:t>
                      </a:r>
                      <a:r>
                        <a:rPr lang="en-US" sz="1400" b="1" kern="1200" baseline="30000" dirty="0">
                          <a:solidFill>
                            <a:srgbClr val="002557"/>
                          </a:solidFill>
                          <a:effectLst/>
                          <a:latin typeface="+mn-lt"/>
                          <a:ea typeface="Yu Mincho" panose="02020400000000000000" pitchFamily="18" charset="-128"/>
                          <a:cs typeface="Calibri" panose="020F0502020204030204" pitchFamily="34" charset="0"/>
                        </a:rPr>
                        <a:t>a</a:t>
                      </a:r>
                      <a:endParaRPr lang="en-US" sz="1400" b="1"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69781672"/>
                  </a:ext>
                </a:extLst>
              </a:tr>
              <a:tr h="269949">
                <a:tc>
                  <a:txBody>
                    <a:bodyPr/>
                    <a:lstStyle/>
                    <a:p>
                      <a:pPr marL="91440" marR="0">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Pruritus</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15 (16)</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0</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16 (14)</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0</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629579"/>
                  </a:ext>
                </a:extLst>
              </a:tr>
              <a:tr h="269949">
                <a:tc>
                  <a:txBody>
                    <a:bodyPr/>
                    <a:lstStyle/>
                    <a:p>
                      <a:pPr marL="91440" marR="0">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Nausea</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8 (9)</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0</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13 (12)</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0</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0394461"/>
                  </a:ext>
                </a:extLst>
              </a:tr>
              <a:tr h="269949">
                <a:tc>
                  <a:txBody>
                    <a:bodyPr/>
                    <a:lstStyle/>
                    <a:p>
                      <a:pPr marL="91440" marR="0">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Diarrhea</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8 (9)</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0</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10 (9)</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2 (2)</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4486355"/>
                  </a:ext>
                </a:extLst>
              </a:tr>
              <a:tr h="559272">
                <a:tc>
                  <a:txBody>
                    <a:bodyPr/>
                    <a:lstStyle/>
                    <a:p>
                      <a:pPr marL="209550" marR="0" indent="-114300">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Alanine aminotransferase increased</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6 (7)</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2 (2)</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7 (6)</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2 (2)</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482320"/>
                  </a:ext>
                </a:extLst>
              </a:tr>
              <a:tr h="269949">
                <a:tc>
                  <a:txBody>
                    <a:bodyPr/>
                    <a:lstStyle/>
                    <a:p>
                      <a:pPr marL="91440" marR="0">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Decreased appetite</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5 (5)</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0</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6 (5)</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0</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5105520"/>
                  </a:ext>
                </a:extLst>
              </a:tr>
            </a:tbl>
          </a:graphicData>
        </a:graphic>
      </p:graphicFrame>
      <p:sp>
        <p:nvSpPr>
          <p:cNvPr id="2" name="Title 3">
            <a:extLst>
              <a:ext uri="{FF2B5EF4-FFF2-40B4-BE49-F238E27FC236}">
                <a16:creationId xmlns:a16="http://schemas.microsoft.com/office/drawing/2014/main" id="{DCB387F0-4335-720C-ACA0-26DABF5F581E}"/>
              </a:ext>
            </a:extLst>
          </p:cNvPr>
          <p:cNvSpPr txBox="1">
            <a:spLocks/>
          </p:cNvSpPr>
          <p:nvPr/>
        </p:nvSpPr>
        <p:spPr>
          <a:xfrm>
            <a:off x="1444686" y="1231243"/>
            <a:ext cx="6230730" cy="447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99FF"/>
                </a:solidFill>
                <a:effectLst/>
                <a:uLnTx/>
                <a:uFillTx/>
                <a:latin typeface="Arial" panose="020B0604020202020204"/>
                <a:ea typeface="+mj-ea"/>
                <a:cs typeface="Arial" panose="020B0604020202020204" pitchFamily="34" charset="0"/>
              </a:rPr>
              <a:t>Ziftomenib-Related AEs in ≥ 5% of All Patients</a:t>
            </a:r>
          </a:p>
        </p:txBody>
      </p:sp>
      <p:sp>
        <p:nvSpPr>
          <p:cNvPr id="8" name="TextBox 7">
            <a:extLst>
              <a:ext uri="{FF2B5EF4-FFF2-40B4-BE49-F238E27FC236}">
                <a16:creationId xmlns:a16="http://schemas.microsoft.com/office/drawing/2014/main" id="{9D656E84-E9BD-F236-3CA0-52C8301E1CFA}"/>
              </a:ext>
            </a:extLst>
          </p:cNvPr>
          <p:cNvSpPr txBox="1"/>
          <p:nvPr/>
        </p:nvSpPr>
        <p:spPr>
          <a:xfrm>
            <a:off x="628349" y="5525091"/>
            <a:ext cx="531951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2557"/>
                </a:solidFill>
                <a:effectLst/>
                <a:uLnTx/>
                <a:uFillTx/>
                <a:latin typeface="Arial" panose="020B0604020202020204"/>
                <a:ea typeface="+mn-ea"/>
                <a:cs typeface="Calibri Light"/>
              </a:rPr>
              <a:t>a</a:t>
            </a: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Calibri Light"/>
              </a:rPr>
              <a:t>No patients had Grade 4–5 differentiation syndrome.</a:t>
            </a:r>
            <a:endParaRPr kumimoji="0" lang="en-US" sz="1000" b="0" i="0" u="none" strike="noStrike" kern="1200" cap="none" spc="0" normalizeH="0" baseline="30000" noProof="0" dirty="0">
              <a:ln>
                <a:noFill/>
              </a:ln>
              <a:solidFill>
                <a:srgbClr val="002557"/>
              </a:solidFill>
              <a:effectLst/>
              <a:uLnTx/>
              <a:uFillTx/>
              <a:latin typeface="Arial" panose="020B0604020202020204"/>
              <a:ea typeface="+mn-ea"/>
              <a:cs typeface="Calibri Light"/>
            </a:endParaRPr>
          </a:p>
        </p:txBody>
      </p:sp>
      <p:sp>
        <p:nvSpPr>
          <p:cNvPr id="11" name="Title 3">
            <a:extLst>
              <a:ext uri="{FF2B5EF4-FFF2-40B4-BE49-F238E27FC236}">
                <a16:creationId xmlns:a16="http://schemas.microsoft.com/office/drawing/2014/main" id="{85D1EA0C-9EC9-AA7E-F9EA-B1B31CE36246}"/>
              </a:ext>
            </a:extLst>
          </p:cNvPr>
          <p:cNvSpPr>
            <a:spLocks noGrp="1"/>
          </p:cNvSpPr>
          <p:nvPr>
            <p:ph type="title"/>
          </p:nvPr>
        </p:nvSpPr>
        <p:spPr>
          <a:xfrm>
            <a:off x="530352" y="365760"/>
            <a:ext cx="10972800" cy="667512"/>
          </a:xfrm>
        </p:spPr>
        <p:txBody>
          <a:bodyPr>
            <a:normAutofit/>
          </a:bodyPr>
          <a:lstStyle/>
          <a:p>
            <a:pPr algn="ctr"/>
            <a:r>
              <a:rPr lang="en-US" sz="3200" b="1" dirty="0" err="1">
                <a:solidFill>
                  <a:srgbClr val="C00000"/>
                </a:solidFill>
                <a:latin typeface="+mn-lt"/>
              </a:rPr>
              <a:t>Ziftomenib</a:t>
            </a:r>
            <a:r>
              <a:rPr lang="en-US" sz="3200" b="1" dirty="0">
                <a:latin typeface="+mn-lt"/>
              </a:rPr>
              <a:t>-induced DS (23%) in </a:t>
            </a:r>
            <a:r>
              <a:rPr lang="en-US" sz="3200" b="1" i="1" dirty="0">
                <a:solidFill>
                  <a:srgbClr val="C00000"/>
                </a:solidFill>
                <a:latin typeface="+mn-lt"/>
              </a:rPr>
              <a:t>NPM1</a:t>
            </a:r>
            <a:r>
              <a:rPr lang="en-US" sz="3200" b="1" dirty="0">
                <a:solidFill>
                  <a:srgbClr val="C00000"/>
                </a:solidFill>
                <a:latin typeface="+mn-lt"/>
              </a:rPr>
              <a:t>m</a:t>
            </a:r>
            <a:r>
              <a:rPr lang="en-US" sz="3200" b="1" dirty="0">
                <a:latin typeface="+mn-lt"/>
              </a:rPr>
              <a:t> R/R AML</a:t>
            </a:r>
          </a:p>
        </p:txBody>
      </p:sp>
      <p:sp>
        <p:nvSpPr>
          <p:cNvPr id="12" name="TextBox 11">
            <a:extLst>
              <a:ext uri="{FF2B5EF4-FFF2-40B4-BE49-F238E27FC236}">
                <a16:creationId xmlns:a16="http://schemas.microsoft.com/office/drawing/2014/main" id="{78CD293D-DE14-F077-A2AD-5F8CD1E0A14F}"/>
              </a:ext>
            </a:extLst>
          </p:cNvPr>
          <p:cNvSpPr txBox="1"/>
          <p:nvPr/>
        </p:nvSpPr>
        <p:spPr>
          <a:xfrm>
            <a:off x="530352" y="5958246"/>
            <a:ext cx="618103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Calibri Light"/>
              </a:rPr>
              <a:t>*All 3 patients were on additional medications associated with QTc prolongation: 2 patients had electrolyte abnormalities and 1 patient had prior diagnosis of atrial fibrillation.</a:t>
            </a:r>
          </a:p>
        </p:txBody>
      </p:sp>
      <p:sp>
        <p:nvSpPr>
          <p:cNvPr id="4" name="TextBox 3">
            <a:extLst>
              <a:ext uri="{FF2B5EF4-FFF2-40B4-BE49-F238E27FC236}">
                <a16:creationId xmlns:a16="http://schemas.microsoft.com/office/drawing/2014/main" id="{BE332DA8-C7A4-5EEF-77E2-8D47F2783B69}"/>
              </a:ext>
            </a:extLst>
          </p:cNvPr>
          <p:cNvSpPr txBox="1"/>
          <p:nvPr/>
        </p:nvSpPr>
        <p:spPr>
          <a:xfrm>
            <a:off x="8188036" y="1620078"/>
            <a:ext cx="3400460"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rgbClr val="002557"/>
                </a:solidFill>
                <a:effectLst/>
                <a:uLnTx/>
                <a:uFillTx/>
                <a:latin typeface="Aptos" panose="02110004020202020204"/>
                <a:ea typeface="+mn-ea"/>
                <a:cs typeface="+mn-cs"/>
              </a:rPr>
              <a:t>Ziftomenib was well tolerated, with a safety profile consistent with previous studies, including:</a:t>
            </a:r>
          </a:p>
          <a:p>
            <a:pPr marL="285750" marR="0" lvl="0" indent="-285750" algn="l" defTabSz="914400" rtl="0" eaLnBrk="1" fontAlgn="auto" latinLnBrk="0" hangingPunct="1">
              <a:lnSpc>
                <a:spcPct val="100000"/>
              </a:lnSpc>
              <a:spcBef>
                <a:spcPts val="600"/>
              </a:spcBef>
              <a:spcAft>
                <a:spcPts val="600"/>
              </a:spcAft>
              <a:buClr>
                <a:srgbClr val="002557"/>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2557"/>
                </a:solidFill>
                <a:effectLst/>
                <a:uLnTx/>
                <a:uFillTx/>
                <a:latin typeface="Aptos" panose="02110004020202020204"/>
                <a:ea typeface="+mn-ea"/>
                <a:cs typeface="+mn-cs"/>
              </a:rPr>
              <a:t>Differentiation syndrome: Overall 26 pts (23%)</a:t>
            </a:r>
          </a:p>
          <a:p>
            <a:pPr marL="285750" marR="0" lvl="0" indent="-285750" algn="l" defTabSz="914400" rtl="0" eaLnBrk="1" fontAlgn="auto" latinLnBrk="0" hangingPunct="1">
              <a:lnSpc>
                <a:spcPct val="100000"/>
              </a:lnSpc>
              <a:spcBef>
                <a:spcPts val="600"/>
              </a:spcBef>
              <a:spcAft>
                <a:spcPts val="600"/>
              </a:spcAft>
              <a:buClr>
                <a:srgbClr val="002557"/>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15 (13%) Grade 3 DS</a:t>
            </a:r>
          </a:p>
          <a:p>
            <a:pPr marL="285750" marR="0" lvl="0" indent="-285750" algn="l" defTabSz="914400" rtl="0" eaLnBrk="1" fontAlgn="auto" latinLnBrk="0" hangingPunct="1">
              <a:lnSpc>
                <a:spcPct val="100000"/>
              </a:lnSpc>
              <a:spcBef>
                <a:spcPts val="600"/>
              </a:spcBef>
              <a:spcAft>
                <a:spcPts val="600"/>
              </a:spcAft>
              <a:buClr>
                <a:srgbClr val="002557"/>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2557"/>
                </a:solidFill>
                <a:effectLst/>
                <a:uLnTx/>
                <a:uFillTx/>
                <a:latin typeface="Aptos" panose="02110004020202020204"/>
                <a:ea typeface="+mn-ea"/>
                <a:cs typeface="+mn-cs"/>
              </a:rPr>
              <a:t>No Grade 4–5 DS events</a:t>
            </a:r>
          </a:p>
          <a:p>
            <a:pPr marL="285750" marR="0" lvl="0" indent="-285750" algn="l" defTabSz="914400" rtl="0" eaLnBrk="1" fontAlgn="auto" latinLnBrk="0" hangingPunct="1">
              <a:lnSpc>
                <a:spcPct val="100000"/>
              </a:lnSpc>
              <a:spcBef>
                <a:spcPts val="600"/>
              </a:spcBef>
              <a:spcAft>
                <a:spcPts val="600"/>
              </a:spcAft>
              <a:buClr>
                <a:srgbClr val="002557"/>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2557"/>
                </a:solidFill>
                <a:effectLst/>
                <a:uLnTx/>
                <a:uFillTx/>
                <a:latin typeface="Aptos" panose="02110004020202020204"/>
                <a:ea typeface="+mn-ea"/>
                <a:cs typeface="+mn-cs"/>
              </a:rPr>
              <a:t>3% pts discontinued due to ziftomenib-related AEs</a:t>
            </a:r>
          </a:p>
        </p:txBody>
      </p:sp>
      <p:sp>
        <p:nvSpPr>
          <p:cNvPr id="3" name="Rounded Rectangle 2">
            <a:extLst>
              <a:ext uri="{FF2B5EF4-FFF2-40B4-BE49-F238E27FC236}">
                <a16:creationId xmlns:a16="http://schemas.microsoft.com/office/drawing/2014/main" id="{7F2452CF-A4BF-AE26-5C60-5D1B923C4145}"/>
              </a:ext>
            </a:extLst>
          </p:cNvPr>
          <p:cNvSpPr/>
          <p:nvPr/>
        </p:nvSpPr>
        <p:spPr>
          <a:xfrm>
            <a:off x="603504" y="3765177"/>
            <a:ext cx="7046778" cy="571296"/>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9A278235-05AD-C195-46C8-43866C23B080}"/>
              </a:ext>
            </a:extLst>
          </p:cNvPr>
          <p:cNvSpPr txBox="1"/>
          <p:nvPr/>
        </p:nvSpPr>
        <p:spPr>
          <a:xfrm>
            <a:off x="8649661" y="6019865"/>
            <a:ext cx="23736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Wang ES et al JCO 2025</a:t>
            </a:r>
          </a:p>
        </p:txBody>
      </p:sp>
    </p:spTree>
    <p:extLst>
      <p:ext uri="{BB962C8B-B14F-4D97-AF65-F5344CB8AC3E}">
        <p14:creationId xmlns:p14="http://schemas.microsoft.com/office/powerpoint/2010/main" val="2718898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EBD92-54F9-C789-DC36-06BC6C5A4B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0C801E-498E-4F4D-0FF4-3CD0D2142742}"/>
              </a:ext>
            </a:extLst>
          </p:cNvPr>
          <p:cNvSpPr>
            <a:spLocks noGrp="1"/>
          </p:cNvSpPr>
          <p:nvPr>
            <p:ph type="title"/>
          </p:nvPr>
        </p:nvSpPr>
        <p:spPr>
          <a:xfrm>
            <a:off x="916516" y="116632"/>
            <a:ext cx="10358967" cy="1143000"/>
          </a:xfrm>
        </p:spPr>
        <p:txBody>
          <a:bodyPr/>
          <a:lstStyle/>
          <a:p>
            <a:r>
              <a:rPr lang="en-US" sz="3200" dirty="0" err="1"/>
              <a:t>Ziftomenib</a:t>
            </a:r>
            <a:r>
              <a:rPr lang="en-US" sz="3200" dirty="0"/>
              <a:t>: Black Box Warning for Differentiation Syndrome</a:t>
            </a:r>
          </a:p>
        </p:txBody>
      </p:sp>
      <p:sp>
        <p:nvSpPr>
          <p:cNvPr id="5" name="TextBox 4">
            <a:extLst>
              <a:ext uri="{FF2B5EF4-FFF2-40B4-BE49-F238E27FC236}">
                <a16:creationId xmlns:a16="http://schemas.microsoft.com/office/drawing/2014/main" id="{274AAF15-CCBE-7CC7-5A70-D4B8616FAD2E}"/>
              </a:ext>
            </a:extLst>
          </p:cNvPr>
          <p:cNvSpPr txBox="1"/>
          <p:nvPr/>
        </p:nvSpPr>
        <p:spPr>
          <a:xfrm>
            <a:off x="5072554" y="6479933"/>
            <a:ext cx="468692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n-ea"/>
                <a:cs typeface="+mn-cs"/>
              </a:rPr>
              <a:t>Ziftomenib</a:t>
            </a:r>
            <a:r>
              <a:rPr kumimoji="0" lang="en-US" sz="1600" b="0" i="0" u="none" strike="noStrike" kern="1200" cap="none" spc="0" normalizeH="0" baseline="0" noProof="0" dirty="0">
                <a:ln>
                  <a:noFill/>
                </a:ln>
                <a:solidFill>
                  <a:srgbClr val="000000"/>
                </a:solidFill>
                <a:effectLst/>
                <a:uLnTx/>
                <a:uFillTx/>
                <a:latin typeface="Calibri"/>
                <a:ea typeface="+mn-ea"/>
                <a:cs typeface="+mn-cs"/>
              </a:rPr>
              <a:t> prescribing information, November 2025.</a:t>
            </a:r>
          </a:p>
        </p:txBody>
      </p:sp>
      <p:sp>
        <p:nvSpPr>
          <p:cNvPr id="4" name="TextBox 3">
            <a:extLst>
              <a:ext uri="{FF2B5EF4-FFF2-40B4-BE49-F238E27FC236}">
                <a16:creationId xmlns:a16="http://schemas.microsoft.com/office/drawing/2014/main" id="{E77B08B9-9820-50B9-6CC6-CA6A2D5BCB1B}"/>
              </a:ext>
            </a:extLst>
          </p:cNvPr>
          <p:cNvSpPr txBox="1"/>
          <p:nvPr/>
        </p:nvSpPr>
        <p:spPr>
          <a:xfrm>
            <a:off x="580221" y="939949"/>
            <a:ext cx="10695262"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Differentiation syndrome is associated with rapid proliferation and differentiation of myeloid cells. Symptoms of differentiation syndrome, including those seen in patients treated with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ziftomenib</a:t>
            </a:r>
            <a:r>
              <a:rPr kumimoji="0" lang="en-US" sz="2000" b="0" i="0" u="none" strike="noStrike" kern="1200" cap="none" spc="0" normalizeH="0" baseline="0" noProof="0" dirty="0">
                <a:ln>
                  <a:noFill/>
                </a:ln>
                <a:solidFill>
                  <a:srgbClr val="000000"/>
                </a:solidFill>
                <a:effectLst/>
                <a:uLnTx/>
                <a:uFillTx/>
                <a:latin typeface="Calibri"/>
                <a:ea typeface="+mn-ea"/>
                <a:cs typeface="+mn-cs"/>
              </a:rPr>
              <a:t>, may include fever, hypoxia, joint pain, hypotension, dyspnea, rapid weight gain or peripheral edema, pleural or pericardial effusions, acute kidney injury, and rashes.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In the clinical trial, differentiation syndrome occurred in 29 (26%) of 112 patients with relapsed or refractory AML with an </a:t>
            </a:r>
            <a:r>
              <a:rPr kumimoji="0" lang="en-US" sz="2000" b="0" i="1" u="none" strike="noStrike" kern="1200" cap="none" spc="0" normalizeH="0" baseline="0" noProof="0" dirty="0">
                <a:ln>
                  <a:noFill/>
                </a:ln>
                <a:solidFill>
                  <a:srgbClr val="000000"/>
                </a:solidFill>
                <a:effectLst/>
                <a:uLnTx/>
                <a:uFillTx/>
                <a:latin typeface="Calibri"/>
                <a:ea typeface="+mn-ea"/>
                <a:cs typeface="+mn-cs"/>
              </a:rPr>
              <a:t>NPM1 </a:t>
            </a:r>
            <a:r>
              <a:rPr kumimoji="0" lang="en-US" sz="2000" b="0" i="0" u="none" strike="noStrike" kern="1200" cap="none" spc="0" normalizeH="0" baseline="0" noProof="0" dirty="0">
                <a:ln>
                  <a:noFill/>
                </a:ln>
                <a:solidFill>
                  <a:srgbClr val="000000"/>
                </a:solidFill>
                <a:effectLst/>
                <a:uLnTx/>
                <a:uFillTx/>
                <a:latin typeface="Calibri"/>
                <a:ea typeface="+mn-ea"/>
                <a:cs typeface="+mn-cs"/>
              </a:rPr>
              <a:t>mutation who were treated with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ziftomenib</a:t>
            </a:r>
            <a:r>
              <a:rPr kumimoji="0" lang="en-US" sz="2000" b="0" i="0" u="none" strike="noStrike" kern="1200" cap="none" spc="0" normalizeH="0" baseline="0" noProof="0" dirty="0">
                <a:ln>
                  <a:noFill/>
                </a:ln>
                <a:solidFill>
                  <a:srgbClr val="000000"/>
                </a:solidFill>
                <a:effectLst/>
                <a:uLnTx/>
                <a:uFillTx/>
                <a:latin typeface="Calibri"/>
                <a:ea typeface="+mn-ea"/>
                <a:cs typeface="+mn-cs"/>
              </a:rPr>
              <a:t> at the recommended dosage. Differentiation syndrome was Grade 3 in 13% and fatal in two patients. In broader evaluation of all patients with any genetic form of AML treated with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ziftomenib</a:t>
            </a:r>
            <a:r>
              <a:rPr kumimoji="0" lang="en-US" sz="2000" b="0" i="0" u="none" strike="noStrike" kern="1200" cap="none" spc="0" normalizeH="0" baseline="0" noProof="0" dirty="0">
                <a:ln>
                  <a:noFill/>
                </a:ln>
                <a:solidFill>
                  <a:srgbClr val="000000"/>
                </a:solidFill>
                <a:effectLst/>
                <a:uLnTx/>
                <a:uFillTx/>
                <a:latin typeface="Calibri"/>
                <a:ea typeface="+mn-ea"/>
                <a:cs typeface="+mn-cs"/>
              </a:rPr>
              <a:t> monotherapy in clinical trials, differentiation syndrome occurred in 25% of patients. Four fatal cases of differentiation syndrome occurred out of 39 patients with </a:t>
            </a:r>
            <a:r>
              <a:rPr kumimoji="0" lang="en-US" sz="2000" b="0" i="1" u="none" strike="noStrike" kern="1200" cap="none" spc="0" normalizeH="0" baseline="0" noProof="0" dirty="0">
                <a:ln>
                  <a:noFill/>
                </a:ln>
                <a:solidFill>
                  <a:srgbClr val="000000"/>
                </a:solidFill>
                <a:effectLst/>
                <a:uLnTx/>
                <a:uFillTx/>
                <a:latin typeface="Calibri"/>
                <a:ea typeface="+mn-ea"/>
                <a:cs typeface="+mn-cs"/>
              </a:rPr>
              <a:t>KMT2A</a:t>
            </a:r>
            <a:r>
              <a:rPr kumimoji="0" lang="en-US" sz="2000" b="0" i="0" u="none" strike="noStrike" kern="1200" cap="none" spc="0" normalizeH="0" baseline="0" noProof="0" dirty="0">
                <a:ln>
                  <a:noFill/>
                </a:ln>
                <a:solidFill>
                  <a:srgbClr val="000000"/>
                </a:solidFill>
                <a:effectLst/>
                <a:uLnTx/>
                <a:uFillTx/>
                <a:latin typeface="Calibri"/>
                <a:ea typeface="+mn-ea"/>
                <a:cs typeface="+mn-cs"/>
              </a:rPr>
              <a:t>-rearranged AML treated with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ziftomenib</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ziftomenib</a:t>
            </a:r>
            <a:r>
              <a:rPr kumimoji="0" lang="en-US" sz="2000" b="0" i="0" u="none" strike="noStrike" kern="1200" cap="none" spc="0" normalizeH="0" baseline="0" noProof="0" dirty="0">
                <a:ln>
                  <a:noFill/>
                </a:ln>
                <a:solidFill>
                  <a:srgbClr val="000000"/>
                </a:solidFill>
                <a:effectLst/>
                <a:uLnTx/>
                <a:uFillTx/>
                <a:latin typeface="Calibri"/>
                <a:ea typeface="+mn-ea"/>
                <a:cs typeface="+mn-cs"/>
              </a:rPr>
              <a:t> is not approved for use in patients with </a:t>
            </a:r>
            <a:r>
              <a:rPr kumimoji="0" lang="en-US" sz="2000" b="0" i="1" u="none" strike="noStrike" kern="1200" cap="none" spc="0" normalizeH="0" baseline="0" noProof="0" dirty="0">
                <a:ln>
                  <a:noFill/>
                </a:ln>
                <a:solidFill>
                  <a:srgbClr val="000000"/>
                </a:solidFill>
                <a:effectLst/>
                <a:uLnTx/>
                <a:uFillTx/>
                <a:latin typeface="Calibri"/>
                <a:ea typeface="+mn-ea"/>
                <a:cs typeface="+mn-cs"/>
              </a:rPr>
              <a:t>KMT2A</a:t>
            </a:r>
            <a:r>
              <a:rPr kumimoji="0" lang="en-US" sz="2000" b="0" i="0" u="none" strike="noStrike" kern="1200" cap="none" spc="0" normalizeH="0" baseline="0" noProof="0" dirty="0">
                <a:ln>
                  <a:noFill/>
                </a:ln>
                <a:solidFill>
                  <a:srgbClr val="000000"/>
                </a:solidFill>
                <a:effectLst/>
                <a:uLnTx/>
                <a:uFillTx/>
                <a:latin typeface="Calibri"/>
                <a:ea typeface="+mn-ea"/>
                <a:cs typeface="+mn-cs"/>
              </a:rPr>
              <a:t>-rearranged AML.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In the 112 patients with an </a:t>
            </a:r>
            <a:r>
              <a:rPr kumimoji="0" lang="en-US" sz="2000" b="0" i="1" u="none" strike="noStrike" kern="1200" cap="none" spc="0" normalizeH="0" baseline="0" noProof="0" dirty="0">
                <a:ln>
                  <a:noFill/>
                </a:ln>
                <a:solidFill>
                  <a:srgbClr val="000000"/>
                </a:solidFill>
                <a:effectLst/>
                <a:uLnTx/>
                <a:uFillTx/>
                <a:latin typeface="Calibri"/>
                <a:ea typeface="+mn-ea"/>
                <a:cs typeface="+mn-cs"/>
              </a:rPr>
              <a:t>NPM1 </a:t>
            </a:r>
            <a:r>
              <a:rPr kumimoji="0" lang="en-US" sz="2000" b="0" i="0" u="none" strike="noStrike" kern="1200" cap="none" spc="0" normalizeH="0" baseline="0" noProof="0" dirty="0">
                <a:ln>
                  <a:noFill/>
                </a:ln>
                <a:solidFill>
                  <a:srgbClr val="000000"/>
                </a:solidFill>
                <a:effectLst/>
                <a:uLnTx/>
                <a:uFillTx/>
                <a:latin typeface="Calibri"/>
                <a:ea typeface="+mn-ea"/>
                <a:cs typeface="+mn-cs"/>
              </a:rPr>
              <a:t>mutation, differentiation syndrome was observed with and without concomitant hyperleukocytosis, in as early as 3 days and up to 46 days after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ziftomenib</a:t>
            </a:r>
            <a:r>
              <a:rPr kumimoji="0" lang="en-US" sz="2000" b="0" i="0" u="none" strike="noStrike" kern="1200" cap="none" spc="0" normalizeH="0" baseline="0" noProof="0" dirty="0">
                <a:ln>
                  <a:noFill/>
                </a:ln>
                <a:solidFill>
                  <a:srgbClr val="000000"/>
                </a:solidFill>
                <a:effectLst/>
                <a:uLnTx/>
                <a:uFillTx/>
                <a:latin typeface="Calibri"/>
                <a:ea typeface="+mn-ea"/>
                <a:cs typeface="+mn-cs"/>
              </a:rPr>
              <a:t> initiation. The median time to onset was 15 days. Two patients experienced more than one differentiation syndrome event. Treatment was interrupted and resumed in 15 (13%) patients, while it was permanently discontinued in 2 (2%)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38845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4CE90-E176-AD3E-7D2E-814D12AA99E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B42986C-099C-6D71-18F8-A3FA68CF574D}"/>
              </a:ext>
            </a:extLst>
          </p:cNvPr>
          <p:cNvSpPr/>
          <p:nvPr/>
        </p:nvSpPr>
        <p:spPr bwMode="auto">
          <a:xfrm>
            <a:off x="623392" y="1340768"/>
            <a:ext cx="11449272"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CA00358-C1A6-67E4-AE4F-4A321F733D7D}"/>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Menin Inhibitors in Acute Myeloid Leukemia</a:t>
            </a:r>
          </a:p>
        </p:txBody>
      </p:sp>
      <p:sp>
        <p:nvSpPr>
          <p:cNvPr id="3" name="Content Placeholder 2">
            <a:extLst>
              <a:ext uri="{FF2B5EF4-FFF2-40B4-BE49-F238E27FC236}">
                <a16:creationId xmlns:a16="http://schemas.microsoft.com/office/drawing/2014/main" id="{F0806587-D9A6-E7D0-AC2F-3900403A95D5}"/>
              </a:ext>
            </a:extLst>
          </p:cNvPr>
          <p:cNvSpPr>
            <a:spLocks noGrp="1"/>
          </p:cNvSpPr>
          <p:nvPr>
            <p:ph idx="1"/>
          </p:nvPr>
        </p:nvSpPr>
        <p:spPr>
          <a:xfrm>
            <a:off x="1055441" y="1484784"/>
            <a:ext cx="10009112" cy="4246833"/>
          </a:xfrm>
        </p:spPr>
        <p:txBody>
          <a:bodyPr/>
          <a:lstStyle/>
          <a:p>
            <a:pPr marL="98425" indent="0">
              <a:lnSpc>
                <a:spcPts val="26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3: Menin Inhibitor Combination Approaches </a:t>
            </a:r>
          </a:p>
          <a:p>
            <a:r>
              <a:rPr lang="en-US" sz="2400" b="0" dirty="0"/>
              <a:t>Intensive chemotherapy (7 + 3)</a:t>
            </a:r>
          </a:p>
          <a:p>
            <a:r>
              <a:rPr lang="en-US" sz="2400" b="0" dirty="0"/>
              <a:t>HMA/</a:t>
            </a:r>
            <a:r>
              <a:rPr lang="en-US" sz="2400" b="0" dirty="0" err="1"/>
              <a:t>venetoclax</a:t>
            </a:r>
            <a:r>
              <a:rPr lang="en-US" sz="2400" b="0" dirty="0"/>
              <a:t>: </a:t>
            </a:r>
          </a:p>
          <a:p>
            <a:pPr lvl="1"/>
            <a:r>
              <a:rPr lang="en-US" sz="2400" b="0" dirty="0"/>
              <a:t>All oral</a:t>
            </a:r>
          </a:p>
        </p:txBody>
      </p:sp>
    </p:spTree>
    <p:extLst>
      <p:ext uri="{BB962C8B-B14F-4D97-AF65-F5344CB8AC3E}">
        <p14:creationId xmlns:p14="http://schemas.microsoft.com/office/powerpoint/2010/main" val="490464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64F01D-C7AA-03E1-CC37-AAA105713C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05081" y="107722"/>
            <a:ext cx="10985816" cy="6190046"/>
          </a:xfrm>
          <a:prstGeom prst="rect">
            <a:avLst/>
          </a:prstGeom>
        </p:spPr>
      </p:pic>
      <p:sp>
        <p:nvSpPr>
          <p:cNvPr id="6" name="TextBox 5">
            <a:extLst>
              <a:ext uri="{FF2B5EF4-FFF2-40B4-BE49-F238E27FC236}">
                <a16:creationId xmlns:a16="http://schemas.microsoft.com/office/drawing/2014/main" id="{99832345-67FC-F67C-DA49-EF1E8D8A7613}"/>
              </a:ext>
            </a:extLst>
          </p:cNvPr>
          <p:cNvSpPr txBox="1"/>
          <p:nvPr/>
        </p:nvSpPr>
        <p:spPr>
          <a:xfrm>
            <a:off x="59505" y="6381328"/>
            <a:ext cx="275142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Erba H, et al. EHA, 2025;Abstract S136.</a:t>
            </a:r>
          </a:p>
        </p:txBody>
      </p:sp>
    </p:spTree>
    <p:extLst>
      <p:ext uri="{BB962C8B-B14F-4D97-AF65-F5344CB8AC3E}">
        <p14:creationId xmlns:p14="http://schemas.microsoft.com/office/powerpoint/2010/main" val="135036183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D693B-3AEC-93A9-1FD4-DB243F409BC1}"/>
              </a:ext>
            </a:extLst>
          </p:cNvPr>
          <p:cNvSpPr>
            <a:spLocks noGrp="1"/>
          </p:cNvSpPr>
          <p:nvPr>
            <p:ph type="title"/>
          </p:nvPr>
        </p:nvSpPr>
        <p:spPr>
          <a:xfrm>
            <a:off x="603250" y="45013"/>
            <a:ext cx="10985500" cy="946150"/>
          </a:xfrm>
        </p:spPr>
        <p:txBody>
          <a:bodyPr>
            <a:noAutofit/>
          </a:bodyPr>
          <a:lstStyle/>
          <a:p>
            <a:pPr>
              <a:lnSpc>
                <a:spcPct val="100000"/>
              </a:lnSpc>
            </a:pPr>
            <a:r>
              <a:rPr lang="en-US" sz="2400" dirty="0">
                <a:solidFill>
                  <a:srgbClr val="19375D"/>
                </a:solidFill>
                <a:latin typeface="Arial" panose="020B0604020202020204" pitchFamily="34" charset="0"/>
                <a:cs typeface="Arial" panose="020B0604020202020204" pitchFamily="34" charset="0"/>
              </a:rPr>
              <a:t>KOMET-007: Clinical Activity in All Response-</a:t>
            </a:r>
            <a:r>
              <a:rPr lang="en-US" sz="2400" dirty="0" err="1">
                <a:solidFill>
                  <a:srgbClr val="19375D"/>
                </a:solidFill>
                <a:latin typeface="Arial" panose="020B0604020202020204" pitchFamily="34" charset="0"/>
                <a:cs typeface="Arial" panose="020B0604020202020204" pitchFamily="34" charset="0"/>
              </a:rPr>
              <a:t>Evaluable</a:t>
            </a:r>
            <a:r>
              <a:rPr lang="en-US" sz="2400" baseline="30000" dirty="0" err="1">
                <a:solidFill>
                  <a:srgbClr val="19375D"/>
                </a:solidFill>
                <a:latin typeface="Arial" panose="020B0604020202020204" pitchFamily="34" charset="0"/>
                <a:cs typeface="Arial" panose="020B0604020202020204" pitchFamily="34" charset="0"/>
              </a:rPr>
              <a:t>a</a:t>
            </a:r>
            <a:r>
              <a:rPr lang="en-US" sz="2400" baseline="30000" dirty="0">
                <a:solidFill>
                  <a:srgbClr val="19375D"/>
                </a:solidFill>
                <a:latin typeface="Arial" panose="020B0604020202020204" pitchFamily="34" charset="0"/>
                <a:cs typeface="Arial" panose="020B0604020202020204" pitchFamily="34" charset="0"/>
              </a:rPr>
              <a:t> </a:t>
            </a:r>
            <a:r>
              <a:rPr lang="en-US" sz="2400" dirty="0">
                <a:solidFill>
                  <a:srgbClr val="19375D"/>
                </a:solidFill>
                <a:latin typeface="Arial" panose="020B0604020202020204" pitchFamily="34" charset="0"/>
                <a:cs typeface="Arial" panose="020B0604020202020204" pitchFamily="34" charset="0"/>
              </a:rPr>
              <a:t>1L Patients (N=71)</a:t>
            </a:r>
          </a:p>
        </p:txBody>
      </p:sp>
      <p:sp>
        <p:nvSpPr>
          <p:cNvPr id="3" name="TextBox 2">
            <a:extLst>
              <a:ext uri="{FF2B5EF4-FFF2-40B4-BE49-F238E27FC236}">
                <a16:creationId xmlns:a16="http://schemas.microsoft.com/office/drawing/2014/main" id="{58E56FAF-C054-A2FF-52BB-F558A66FF176}"/>
              </a:ext>
            </a:extLst>
          </p:cNvPr>
          <p:cNvSpPr txBox="1"/>
          <p:nvPr/>
        </p:nvSpPr>
        <p:spPr>
          <a:xfrm>
            <a:off x="681908" y="5096971"/>
            <a:ext cx="10985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err="1">
                <a:ln>
                  <a:noFill/>
                </a:ln>
                <a:solidFill>
                  <a:srgbClr val="414141"/>
                </a:solidFill>
                <a:effectLst/>
                <a:uLnTx/>
                <a:uFillTx/>
                <a:latin typeface="Arial" panose="020B0604020202020204" pitchFamily="34" charset="0"/>
                <a:ea typeface="Calibri Light" panose="020F0302020204030204" pitchFamily="34" charset="0"/>
                <a:cs typeface="Arial" panose="020B0604020202020204" pitchFamily="34" charset="0"/>
              </a:rPr>
              <a:t>a</a:t>
            </a:r>
            <a:r>
              <a:rPr kumimoji="0" lang="en-US" sz="1000" b="0" i="0" u="none" strike="noStrike" kern="1200" cap="none" spc="0" normalizeH="0" baseline="0" noProof="0" err="1">
                <a:ln>
                  <a:noFill/>
                </a:ln>
                <a:solidFill>
                  <a:srgbClr val="414141"/>
                </a:solidFill>
                <a:effectLst/>
                <a:uLnTx/>
                <a:uFillTx/>
                <a:latin typeface="Arial" panose="020B0604020202020204" pitchFamily="34" charset="0"/>
                <a:ea typeface="Calibri Light" panose="020F0302020204030204" pitchFamily="34" charset="0"/>
                <a:cs typeface="Arial" panose="020B0604020202020204" pitchFamily="34" charset="0"/>
              </a:rPr>
              <a:t>Patients</a:t>
            </a:r>
            <a:r>
              <a:rPr kumimoji="0" lang="en-US" sz="1000" b="0" i="0" u="none" strike="noStrike" kern="1200" cap="none" spc="0" normalizeH="0" baseline="0" noProof="0">
                <a:ln>
                  <a:noFill/>
                </a:ln>
                <a:solidFill>
                  <a:srgbClr val="414141"/>
                </a:solidFill>
                <a:effectLst/>
                <a:uLnTx/>
                <a:uFillTx/>
                <a:latin typeface="Arial" panose="020B0604020202020204" pitchFamily="34" charset="0"/>
                <a:ea typeface="Calibri Light" panose="020F0302020204030204" pitchFamily="34" charset="0"/>
                <a:cs typeface="Arial" panose="020B0604020202020204" pitchFamily="34" charset="0"/>
              </a:rPr>
              <a:t> who had ≥1 response assessment or who had died.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err="1">
                <a:ln>
                  <a:noFill/>
                </a:ln>
                <a:solidFill>
                  <a:srgbClr val="414141"/>
                </a:solidFill>
                <a:effectLst/>
                <a:uLnTx/>
                <a:uFillTx/>
                <a:latin typeface="Arial" panose="020B0604020202020204" pitchFamily="34" charset="0"/>
                <a:ea typeface="Calibri Light" panose="020F0302020204030204" pitchFamily="34" charset="0"/>
                <a:cs typeface="Arial" panose="020B0604020202020204" pitchFamily="34" charset="0"/>
              </a:rPr>
              <a:t>b</a:t>
            </a:r>
            <a:r>
              <a:rPr kumimoji="0" lang="en-US" sz="1000" b="0" i="0" u="none" strike="noStrike" kern="1200" cap="none" spc="0" normalizeH="0" baseline="0" noProof="0" err="1">
                <a:ln>
                  <a:noFill/>
                </a:ln>
                <a:solidFill>
                  <a:srgbClr val="414141"/>
                </a:solidFill>
                <a:effectLst/>
                <a:uLnTx/>
                <a:uFillTx/>
                <a:latin typeface="Arial" panose="020B0604020202020204" pitchFamily="34" charset="0"/>
                <a:ea typeface="Calibri Light" panose="020F0302020204030204" pitchFamily="34" charset="0"/>
                <a:cs typeface="Arial" panose="020B0604020202020204" pitchFamily="34" charset="0"/>
              </a:rPr>
              <a:t>Among</a:t>
            </a:r>
            <a:r>
              <a:rPr kumimoji="0" lang="en-US" sz="1000" b="0" i="0" u="none" strike="noStrike" kern="1200" cap="none" spc="0" normalizeH="0" baseline="0" noProof="0">
                <a:ln>
                  <a:noFill/>
                </a:ln>
                <a:solidFill>
                  <a:srgbClr val="414141"/>
                </a:solidFill>
                <a:effectLst/>
                <a:uLnTx/>
                <a:uFillTx/>
                <a:latin typeface="Arial" panose="020B0604020202020204" pitchFamily="34" charset="0"/>
                <a:ea typeface="Calibri Light" panose="020F0302020204030204" pitchFamily="34" charset="0"/>
                <a:cs typeface="Arial" panose="020B0604020202020204" pitchFamily="34" charset="0"/>
              </a:rPr>
              <a:t> evaluable responders tested for MRD per local assay (NGS, RT-qPCR, FISH, flow cytometry). Preliminary central testing also shows concordance with local MRD-negative rates.</a:t>
            </a:r>
          </a:p>
        </p:txBody>
      </p:sp>
      <p:sp>
        <p:nvSpPr>
          <p:cNvPr id="7" name="TextBox 6">
            <a:extLst>
              <a:ext uri="{FF2B5EF4-FFF2-40B4-BE49-F238E27FC236}">
                <a16:creationId xmlns:a16="http://schemas.microsoft.com/office/drawing/2014/main" id="{481AF674-3669-E871-CAAC-CB504726CB8F}"/>
              </a:ext>
            </a:extLst>
          </p:cNvPr>
          <p:cNvSpPr txBox="1"/>
          <p:nvPr/>
        </p:nvSpPr>
        <p:spPr>
          <a:xfrm>
            <a:off x="669655" y="5535848"/>
            <a:ext cx="10945307"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14141"/>
                </a:solidFill>
                <a:effectLst/>
                <a:uLnTx/>
                <a:uFillTx/>
                <a:latin typeface="Arial"/>
                <a:ea typeface="Calibri Light"/>
                <a:cs typeface="Arial"/>
              </a:rPr>
              <a:t>Data cutoff: Mar 21,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14141"/>
                </a:solidFill>
                <a:effectLst/>
                <a:uLnTx/>
                <a:uFillTx/>
                <a:latin typeface="Arial"/>
                <a:ea typeface="Calibri Light"/>
                <a:cs typeface="Arial"/>
              </a:rPr>
              <a:t>Per ELN 2022: CR / </a:t>
            </a:r>
            <a:r>
              <a:rPr kumimoji="0" lang="en-US" sz="900" b="0" i="0" u="none" strike="noStrike" kern="1200" cap="none" spc="0" normalizeH="0" baseline="0" noProof="0" dirty="0" err="1">
                <a:ln>
                  <a:noFill/>
                </a:ln>
                <a:solidFill>
                  <a:srgbClr val="414141"/>
                </a:solidFill>
                <a:effectLst/>
                <a:uLnTx/>
                <a:uFillTx/>
                <a:latin typeface="Arial"/>
                <a:ea typeface="Calibri Light"/>
                <a:cs typeface="Arial"/>
              </a:rPr>
              <a:t>CRh</a:t>
            </a:r>
            <a:r>
              <a:rPr kumimoji="0" lang="en-US" sz="900" b="0" i="0" u="none" strike="noStrike" kern="1200" cap="none" spc="0" normalizeH="0" baseline="0" noProof="0" dirty="0">
                <a:ln>
                  <a:noFill/>
                </a:ln>
                <a:solidFill>
                  <a:srgbClr val="414141"/>
                </a:solidFill>
                <a:effectLst/>
                <a:uLnTx/>
                <a:uFillTx/>
                <a:latin typeface="Arial"/>
                <a:ea typeface="Calibri Light"/>
                <a:cs typeface="Arial"/>
              </a:rPr>
              <a:t> / </a:t>
            </a:r>
            <a:r>
              <a:rPr kumimoji="0" lang="en-US" sz="900" b="0" i="0" u="none" strike="noStrike" kern="1200" cap="none" spc="0" normalizeH="0" baseline="0" noProof="0" dirty="0" err="1">
                <a:ln>
                  <a:noFill/>
                </a:ln>
                <a:solidFill>
                  <a:srgbClr val="414141"/>
                </a:solidFill>
                <a:effectLst/>
                <a:uLnTx/>
                <a:uFillTx/>
                <a:latin typeface="Arial"/>
                <a:ea typeface="Calibri Light"/>
                <a:cs typeface="Arial"/>
              </a:rPr>
              <a:t>CRi</a:t>
            </a:r>
            <a:r>
              <a:rPr kumimoji="0" lang="en-US" sz="900" b="0" i="0" u="none" strike="noStrike" kern="1200" cap="none" spc="0" normalizeH="0" baseline="0" noProof="0" dirty="0">
                <a:ln>
                  <a:noFill/>
                </a:ln>
                <a:solidFill>
                  <a:srgbClr val="414141"/>
                </a:solidFill>
                <a:effectLst/>
                <a:uLnTx/>
                <a:uFillTx/>
                <a:latin typeface="Arial"/>
                <a:ea typeface="Calibri Light"/>
                <a:cs typeface="Arial"/>
              </a:rPr>
              <a:t>, complete remission with full / partial / incomplete hematologic recovery; </a:t>
            </a:r>
            <a:r>
              <a:rPr kumimoji="0" lang="en-US" sz="900" b="0" i="0" u="none" strike="noStrike" kern="1200" cap="none" spc="0" normalizeH="0" baseline="0" noProof="0" dirty="0" err="1">
                <a:ln>
                  <a:noFill/>
                </a:ln>
                <a:solidFill>
                  <a:srgbClr val="414141"/>
                </a:solidFill>
                <a:effectLst/>
                <a:uLnTx/>
                <a:uFillTx/>
                <a:latin typeface="Arial"/>
                <a:ea typeface="Calibri Light"/>
                <a:cs typeface="Arial"/>
              </a:rPr>
              <a:t>CRc</a:t>
            </a:r>
            <a:r>
              <a:rPr kumimoji="0" lang="en-US" sz="900" b="0" i="0" u="none" strike="noStrike" kern="1200" cap="none" spc="0" normalizeH="0" baseline="0" noProof="0" dirty="0">
                <a:ln>
                  <a:noFill/>
                </a:ln>
                <a:solidFill>
                  <a:srgbClr val="414141"/>
                </a:solidFill>
                <a:effectLst/>
                <a:uLnTx/>
                <a:uFillTx/>
                <a:latin typeface="Arial"/>
                <a:ea typeface="Calibri Light"/>
                <a:cs typeface="Arial"/>
              </a:rPr>
              <a:t>, composite complete remission; </a:t>
            </a:r>
            <a:r>
              <a:rPr kumimoji="0" lang="en-US" sz="900" b="0" i="0" u="none" strike="noStrike" kern="1200" cap="none" spc="-5" normalizeH="0" baseline="0" noProof="0" dirty="0">
                <a:ln>
                  <a:noFill/>
                </a:ln>
                <a:solidFill>
                  <a:srgbClr val="414141"/>
                </a:solidFill>
                <a:effectLst/>
                <a:uLnTx/>
                <a:uFillTx/>
                <a:latin typeface="Arial"/>
                <a:ea typeface="Calibri Light"/>
                <a:cs typeface="Arial"/>
              </a:rPr>
              <a:t>FISH, fluorescence in situ hybridization; MLFS, morphologic leukemia-free state; MRD, measurable residual disease; NE, not evaluable; NGS, next-generation sequencing; NR, no response; ORR, objective response rate; PR, partial remission; RT-qPCR, quantitative reverse transcription polymerase chain reaction.</a:t>
            </a:r>
            <a:endParaRPr kumimoji="0" lang="en-US" sz="900" b="0" i="0" u="none" strike="noStrike" kern="1200" cap="none" spc="0" normalizeH="0" baseline="0" noProof="0" dirty="0">
              <a:ln>
                <a:noFill/>
              </a:ln>
              <a:solidFill>
                <a:srgbClr val="414141"/>
              </a:solidFill>
              <a:effectLst/>
              <a:uLnTx/>
              <a:uFillTx/>
              <a:latin typeface="Arial"/>
              <a:ea typeface="Calibri Light"/>
              <a:cs typeface="Arial"/>
            </a:endParaRPr>
          </a:p>
        </p:txBody>
      </p:sp>
      <p:graphicFrame>
        <p:nvGraphicFramePr>
          <p:cNvPr id="6" name="Table 5">
            <a:extLst>
              <a:ext uri="{FF2B5EF4-FFF2-40B4-BE49-F238E27FC236}">
                <a16:creationId xmlns:a16="http://schemas.microsoft.com/office/drawing/2014/main" id="{8211390F-05E6-11E3-9576-093CA16E2692}"/>
              </a:ext>
            </a:extLst>
          </p:cNvPr>
          <p:cNvGraphicFramePr>
            <a:graphicFrameLocks noGrp="1"/>
          </p:cNvGraphicFramePr>
          <p:nvPr/>
        </p:nvGraphicFramePr>
        <p:xfrm>
          <a:off x="669655" y="1076950"/>
          <a:ext cx="11005948" cy="3981254"/>
        </p:xfrm>
        <a:graphic>
          <a:graphicData uri="http://schemas.openxmlformats.org/drawingml/2006/table">
            <a:tbl>
              <a:tblPr firstRow="1" bandRow="1"/>
              <a:tblGrid>
                <a:gridCol w="4465447">
                  <a:extLst>
                    <a:ext uri="{9D8B030D-6E8A-4147-A177-3AD203B41FA5}">
                      <a16:colId xmlns:a16="http://schemas.microsoft.com/office/drawing/2014/main" val="2051946823"/>
                    </a:ext>
                  </a:extLst>
                </a:gridCol>
                <a:gridCol w="2180167">
                  <a:extLst>
                    <a:ext uri="{9D8B030D-6E8A-4147-A177-3AD203B41FA5}">
                      <a16:colId xmlns:a16="http://schemas.microsoft.com/office/drawing/2014/main" val="2226243992"/>
                    </a:ext>
                  </a:extLst>
                </a:gridCol>
                <a:gridCol w="2180167">
                  <a:extLst>
                    <a:ext uri="{9D8B030D-6E8A-4147-A177-3AD203B41FA5}">
                      <a16:colId xmlns:a16="http://schemas.microsoft.com/office/drawing/2014/main" val="3211817873"/>
                    </a:ext>
                  </a:extLst>
                </a:gridCol>
                <a:gridCol w="2180167">
                  <a:extLst>
                    <a:ext uri="{9D8B030D-6E8A-4147-A177-3AD203B41FA5}">
                      <a16:colId xmlns:a16="http://schemas.microsoft.com/office/drawing/2014/main" val="1461064934"/>
                    </a:ext>
                  </a:extLst>
                </a:gridCol>
              </a:tblGrid>
              <a:tr h="284709">
                <a:tc rowSpan="2">
                  <a:txBody>
                    <a:bodyPr/>
                    <a:lstStyle>
                      <a:lvl1pPr marL="0" marR="0" indent="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9pPr>
                    </a:lstStyle>
                    <a:p>
                      <a:pPr algn="l"/>
                      <a:r>
                        <a:rPr lang="en-US" sz="1600">
                          <a:latin typeface="Arial"/>
                          <a:cs typeface="Arial"/>
                        </a:rPr>
                        <a:t>n (%)</a:t>
                      </a:r>
                    </a:p>
                  </a:txBody>
                  <a:tcPr anchor="b">
                    <a:lnL w="12700" cap="flat" cmpd="sng" algn="ctr">
                      <a:solidFill>
                        <a:srgbClr val="414141"/>
                      </a:solidFill>
                      <a:prstDash val="solid"/>
                      <a:round/>
                      <a:headEnd type="none" w="med" len="med"/>
                      <a:tailEnd type="none" w="med" len="med"/>
                    </a:lnL>
                    <a:lnR>
                      <a:noFill/>
                    </a:lnR>
                    <a:lnT w="12700" cap="flat" cmpd="sng" algn="ctr">
                      <a:solidFill>
                        <a:srgbClr val="41414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a:solidFill>
                            <a:schemeClr val="bg1"/>
                          </a:solidFill>
                          <a:latin typeface="Arial"/>
                          <a:cs typeface="Arial"/>
                        </a:rPr>
                        <a:t>NPM1</a:t>
                      </a:r>
                      <a:r>
                        <a:rPr lang="en-US" sz="1400" b="1">
                          <a:solidFill>
                            <a:schemeClr val="bg1"/>
                          </a:solidFill>
                          <a:latin typeface="Arial"/>
                          <a:cs typeface="Arial"/>
                        </a:rPr>
                        <a:t>-m </a:t>
                      </a:r>
                    </a:p>
                  </a:txBody>
                  <a:tcPr anchor="b">
                    <a:lnL>
                      <a:noFill/>
                    </a:lnL>
                    <a:lnR w="28575" cap="flat" cmpd="sng" algn="ctr">
                      <a:noFill/>
                      <a:prstDash val="solid"/>
                      <a:round/>
                      <a:headEnd type="none" w="med" len="med"/>
                      <a:tailEnd type="none" w="med" len="med"/>
                    </a:lnR>
                    <a:lnT w="12700" cap="flat" cmpd="sng" algn="ctr">
                      <a:solidFill>
                        <a:srgbClr val="41414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a:solidFill>
                            <a:schemeClr val="bg1"/>
                          </a:solidFill>
                          <a:latin typeface="Arial"/>
                          <a:cs typeface="Arial"/>
                        </a:rPr>
                        <a:t>KMT2A</a:t>
                      </a:r>
                      <a:r>
                        <a:rPr lang="en-US" sz="1400" b="1">
                          <a:solidFill>
                            <a:schemeClr val="bg1"/>
                          </a:solidFill>
                          <a:latin typeface="Arial"/>
                          <a:cs typeface="Arial"/>
                        </a:rPr>
                        <a:t>-r</a:t>
                      </a:r>
                    </a:p>
                  </a:txBody>
                  <a:tcPr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41414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9pPr>
                    </a:lstStyle>
                    <a:p>
                      <a:pPr algn="ctr"/>
                      <a:r>
                        <a:rPr lang="en-US" sz="1400" b="1">
                          <a:solidFill>
                            <a:schemeClr val="bg1"/>
                          </a:solidFill>
                          <a:latin typeface="Arial"/>
                          <a:cs typeface="Arial"/>
                        </a:rPr>
                        <a:t>All Patients</a:t>
                      </a:r>
                    </a:p>
                  </a:txBody>
                  <a:tcPr anchor="b">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2497C"/>
                    </a:solidFill>
                  </a:tcPr>
                </a:tc>
                <a:extLst>
                  <a:ext uri="{0D108BD9-81ED-4DB2-BD59-A6C34878D82A}">
                    <a16:rowId xmlns:a16="http://schemas.microsoft.com/office/drawing/2014/main" val="634254865"/>
                  </a:ext>
                </a:extLst>
              </a:tr>
              <a:tr h="479510">
                <a:tc vMerge="1">
                  <a:txBody>
                    <a:bodyPr/>
                    <a:lstStyle/>
                    <a:p>
                      <a:endParaRPr lang="en-US">
                        <a:solidFill>
                          <a:schemeClr val="bg1"/>
                        </a:solidFill>
                      </a:endParaRPr>
                    </a:p>
                  </a:txBody>
                  <a:tcPr>
                    <a:solidFill>
                      <a:srgbClr val="0098C5"/>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a:cs typeface="Arial"/>
                        </a:rPr>
                        <a:t>600 mg</a:t>
                      </a:r>
                      <a:br>
                        <a:rPr lang="en-US" sz="1400" b="1">
                          <a:solidFill>
                            <a:srgbClr val="FFFFFF"/>
                          </a:solidFill>
                          <a:latin typeface="Arial"/>
                          <a:cs typeface="Arial"/>
                        </a:rPr>
                      </a:br>
                      <a:r>
                        <a:rPr lang="en-US" sz="1400" b="1">
                          <a:solidFill>
                            <a:schemeClr val="bg1"/>
                          </a:solidFill>
                          <a:latin typeface="Arial"/>
                          <a:cs typeface="Arial"/>
                        </a:rPr>
                        <a:t>(n=44)</a:t>
                      </a:r>
                    </a:p>
                  </a:txBody>
                  <a:tcPr anchor="b">
                    <a:lnL>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a:cs typeface="Arial"/>
                        </a:rPr>
                        <a:t>600 mg</a:t>
                      </a:r>
                      <a:br>
                        <a:rPr lang="en-US" sz="1400" b="1">
                          <a:solidFill>
                            <a:srgbClr val="FFFFFF"/>
                          </a:solidFill>
                          <a:latin typeface="Arial"/>
                          <a:cs typeface="Arial"/>
                        </a:rPr>
                      </a:br>
                      <a:r>
                        <a:rPr lang="en-US" sz="1400" b="1">
                          <a:solidFill>
                            <a:schemeClr val="bg1"/>
                          </a:solidFill>
                          <a:latin typeface="Arial"/>
                          <a:cs typeface="Arial"/>
                        </a:rPr>
                        <a:t>(n=27)</a:t>
                      </a:r>
                    </a:p>
                  </a:txBody>
                  <a:tcPr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algn="ctr"/>
                      <a:r>
                        <a:rPr lang="en-US" sz="1400" b="1">
                          <a:solidFill>
                            <a:schemeClr val="bg1"/>
                          </a:solidFill>
                          <a:latin typeface="Arial"/>
                          <a:cs typeface="Arial"/>
                        </a:rPr>
                        <a:t>600 mg </a:t>
                      </a:r>
                    </a:p>
                    <a:p>
                      <a:pPr algn="ctr"/>
                      <a:r>
                        <a:rPr lang="en-US" sz="1400" b="1">
                          <a:solidFill>
                            <a:schemeClr val="bg1"/>
                          </a:solidFill>
                          <a:latin typeface="Arial"/>
                          <a:cs typeface="Arial"/>
                        </a:rPr>
                        <a:t>(N=71)</a:t>
                      </a:r>
                    </a:p>
                  </a:txBody>
                  <a:tcPr anchor="b">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extLst>
                  <a:ext uri="{0D108BD9-81ED-4DB2-BD59-A6C34878D82A}">
                    <a16:rowId xmlns:a16="http://schemas.microsoft.com/office/drawing/2014/main" val="3771290623"/>
                  </a:ext>
                </a:extLst>
              </a:tr>
              <a:tr h="311136">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algn="l">
                        <a:lnSpc>
                          <a:spcPct val="100000"/>
                        </a:lnSpc>
                      </a:pPr>
                      <a:r>
                        <a:rPr lang="en-US" sz="1400" b="1">
                          <a:solidFill>
                            <a:srgbClr val="19375D"/>
                          </a:solidFill>
                          <a:latin typeface="Arial"/>
                          <a:cs typeface="Arial"/>
                        </a:rPr>
                        <a:t>CRc</a:t>
                      </a:r>
                    </a:p>
                  </a:txBody>
                  <a:tcPr anchor="ctr">
                    <a:lnL w="12700" cap="flat" cmpd="sng" algn="ctr">
                      <a:solidFill>
                        <a:srgbClr val="41414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Times New Roman" panose="02020603050405020304" pitchFamily="18" charset="0"/>
                          <a:cs typeface="Arial"/>
                        </a:rPr>
                        <a:t>41 (93)</a:t>
                      </a:r>
                      <a:endParaRPr lang="en-US" sz="1400" b="1" kern="100" baseline="30000">
                        <a:solidFill>
                          <a:srgbClr val="19375D"/>
                        </a:solidFill>
                        <a:effectLst/>
                        <a:latin typeface="Arial"/>
                        <a:ea typeface="Times New Roman" panose="02020603050405020304" pitchFamily="18" charset="0"/>
                        <a:cs typeface="Arial"/>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Times New Roman" panose="02020603050405020304" pitchFamily="18" charset="0"/>
                          <a:cs typeface="Arial"/>
                        </a:rPr>
                        <a:t>24 (89)</a:t>
                      </a:r>
                      <a:endParaRPr lang="en-US" sz="1400" b="1" kern="100" baseline="30000">
                        <a:solidFill>
                          <a:srgbClr val="19375D"/>
                        </a:solidFill>
                        <a:effectLst/>
                        <a:latin typeface="Arial"/>
                        <a:ea typeface="Times New Roman" panose="02020603050405020304" pitchFamily="18" charset="0"/>
                        <a:cs typeface="Arial"/>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Times New Roman" panose="02020603050405020304" pitchFamily="18" charset="0"/>
                          <a:cs typeface="Arial"/>
                        </a:rPr>
                        <a:t>65 (92)</a:t>
                      </a:r>
                    </a:p>
                  </a:txBody>
                  <a:tcPr marL="0" marR="0" marT="0" marB="0" anchor="ctr">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42103147"/>
                  </a:ext>
                </a:extLst>
              </a:tr>
              <a:tr h="1746776">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algn="l">
                        <a:lnSpc>
                          <a:spcPct val="100000"/>
                        </a:lnSpc>
                      </a:pPr>
                      <a:r>
                        <a:rPr lang="en-US" sz="1400" b="1">
                          <a:solidFill>
                            <a:srgbClr val="19375D"/>
                          </a:solidFill>
                          <a:latin typeface="Arial"/>
                          <a:cs typeface="Arial"/>
                        </a:rPr>
                        <a:t>ORR</a:t>
                      </a:r>
                    </a:p>
                    <a:p>
                      <a:pPr marL="91440" algn="l">
                        <a:lnSpc>
                          <a:spcPct val="100000"/>
                        </a:lnSpc>
                      </a:pPr>
                      <a:r>
                        <a:rPr lang="en-US" sz="1400" b="0">
                          <a:solidFill>
                            <a:srgbClr val="19375D"/>
                          </a:solidFill>
                          <a:latin typeface="Arial"/>
                          <a:cs typeface="Arial"/>
                        </a:rPr>
                        <a:t>CR</a:t>
                      </a:r>
                    </a:p>
                    <a:p>
                      <a:pPr marL="91440" algn="l">
                        <a:lnSpc>
                          <a:spcPct val="100000"/>
                        </a:lnSpc>
                      </a:pPr>
                      <a:r>
                        <a:rPr lang="en-US" sz="1400" b="0" err="1">
                          <a:solidFill>
                            <a:srgbClr val="19375D"/>
                          </a:solidFill>
                          <a:latin typeface="Arial"/>
                          <a:cs typeface="Arial"/>
                        </a:rPr>
                        <a:t>CRh</a:t>
                      </a:r>
                      <a:endParaRPr lang="en-US" sz="1400" b="0">
                        <a:solidFill>
                          <a:srgbClr val="19375D"/>
                        </a:solidFill>
                        <a:latin typeface="Arial"/>
                        <a:cs typeface="Arial"/>
                      </a:endParaRPr>
                    </a:p>
                    <a:p>
                      <a:pPr marL="91440" algn="l">
                        <a:lnSpc>
                          <a:spcPct val="100000"/>
                        </a:lnSpc>
                      </a:pPr>
                      <a:r>
                        <a:rPr lang="en-US" sz="1400" b="0" err="1">
                          <a:solidFill>
                            <a:srgbClr val="19375D"/>
                          </a:solidFill>
                          <a:latin typeface="Arial"/>
                          <a:cs typeface="Arial"/>
                        </a:rPr>
                        <a:t>CRi</a:t>
                      </a:r>
                      <a:endParaRPr lang="en-US" sz="1400" b="0">
                        <a:solidFill>
                          <a:srgbClr val="19375D"/>
                        </a:solidFill>
                        <a:latin typeface="Arial"/>
                        <a:cs typeface="Arial"/>
                      </a:endParaRPr>
                    </a:p>
                    <a:p>
                      <a:pPr marL="91440" algn="l">
                        <a:lnSpc>
                          <a:spcPct val="100000"/>
                        </a:lnSpc>
                      </a:pPr>
                      <a:r>
                        <a:rPr lang="en-US" sz="1400" b="0">
                          <a:solidFill>
                            <a:srgbClr val="19375D"/>
                          </a:solidFill>
                          <a:latin typeface="Arial"/>
                          <a:cs typeface="Arial"/>
                        </a:rPr>
                        <a:t>MLFS</a:t>
                      </a:r>
                    </a:p>
                    <a:p>
                      <a:pPr marL="0" indent="0" algn="l">
                        <a:lnSpc>
                          <a:spcPct val="100000"/>
                        </a:lnSpc>
                      </a:pPr>
                      <a:r>
                        <a:rPr lang="en-US" sz="1400" b="1">
                          <a:solidFill>
                            <a:srgbClr val="19375D"/>
                          </a:solidFill>
                          <a:latin typeface="Arial"/>
                          <a:cs typeface="Arial"/>
                        </a:rPr>
                        <a:t>PR</a:t>
                      </a:r>
                    </a:p>
                    <a:p>
                      <a:pPr marL="0" indent="0" algn="l">
                        <a:lnSpc>
                          <a:spcPct val="100000"/>
                        </a:lnSpc>
                      </a:pPr>
                      <a:r>
                        <a:rPr lang="en-US" sz="1400" b="1">
                          <a:solidFill>
                            <a:srgbClr val="19375D"/>
                          </a:solidFill>
                          <a:latin typeface="Arial"/>
                          <a:cs typeface="Arial"/>
                        </a:rPr>
                        <a:t>NR</a:t>
                      </a:r>
                    </a:p>
                    <a:p>
                      <a:pPr marL="0" indent="0" algn="l">
                        <a:lnSpc>
                          <a:spcPct val="100000"/>
                        </a:lnSpc>
                      </a:pPr>
                      <a:r>
                        <a:rPr lang="en-US" sz="1400" b="1">
                          <a:solidFill>
                            <a:srgbClr val="19375D"/>
                          </a:solidFill>
                          <a:latin typeface="Arial"/>
                          <a:cs typeface="Arial"/>
                        </a:rPr>
                        <a:t>NE</a:t>
                      </a:r>
                    </a:p>
                  </a:txBody>
                  <a:tcPr anchor="ctr">
                    <a:lnL w="12700" cap="flat" cmpd="sng" algn="ctr">
                      <a:solidFill>
                        <a:srgbClr val="41414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241">
                        <a:tint val="20000"/>
                      </a:srgbClr>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Calibri"/>
                          <a:cs typeface="Arial"/>
                        </a:rPr>
                        <a:t>43 (98)</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37 (84)</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1 (2)</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3 (7)</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2 (5)</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0</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1 (2)</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0</a:t>
                      </a: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241">
                        <a:tint val="20000"/>
                      </a:srgbClr>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Calibri"/>
                          <a:cs typeface="Arial"/>
                        </a:rPr>
                        <a:t>24 (89)</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20 (74)</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0</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4 (15)</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0</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0</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2 (7)</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1 (4)</a:t>
                      </a: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241">
                        <a:tint val="20000"/>
                      </a:srgbClr>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Calibri"/>
                          <a:cs typeface="Arial"/>
                        </a:rPr>
                        <a:t>67 (94)</a:t>
                      </a:r>
                    </a:p>
                    <a:p>
                      <a:pPr marL="0" marR="0" algn="ctr">
                        <a:lnSpc>
                          <a:spcPct val="100000"/>
                        </a:lnSpc>
                        <a:spcBef>
                          <a:spcPts val="0"/>
                        </a:spcBef>
                        <a:spcAft>
                          <a:spcPts val="0"/>
                        </a:spcAft>
                      </a:pPr>
                      <a:r>
                        <a:rPr lang="en-US" sz="1400" b="0" kern="100">
                          <a:solidFill>
                            <a:srgbClr val="19375D"/>
                          </a:solidFill>
                          <a:effectLst/>
                          <a:latin typeface="Arial"/>
                          <a:ea typeface="Calibri"/>
                          <a:cs typeface="Arial"/>
                        </a:rPr>
                        <a:t>57 (80)</a:t>
                      </a:r>
                    </a:p>
                    <a:p>
                      <a:pPr marL="0" marR="0" algn="ctr">
                        <a:lnSpc>
                          <a:spcPct val="100000"/>
                        </a:lnSpc>
                        <a:spcBef>
                          <a:spcPts val="0"/>
                        </a:spcBef>
                        <a:spcAft>
                          <a:spcPts val="0"/>
                        </a:spcAft>
                      </a:pPr>
                      <a:r>
                        <a:rPr lang="en-US" sz="1400" b="0" kern="100">
                          <a:solidFill>
                            <a:srgbClr val="19375D"/>
                          </a:solidFill>
                          <a:effectLst/>
                          <a:latin typeface="Arial"/>
                          <a:ea typeface="Calibri"/>
                          <a:cs typeface="Arial"/>
                        </a:rPr>
                        <a:t>1 (1)</a:t>
                      </a:r>
                    </a:p>
                    <a:p>
                      <a:pPr marL="0" marR="0" algn="ctr">
                        <a:lnSpc>
                          <a:spcPct val="100000"/>
                        </a:lnSpc>
                        <a:spcBef>
                          <a:spcPts val="0"/>
                        </a:spcBef>
                        <a:spcAft>
                          <a:spcPts val="0"/>
                        </a:spcAft>
                      </a:pPr>
                      <a:r>
                        <a:rPr lang="en-US" sz="1400" b="0" kern="100">
                          <a:solidFill>
                            <a:srgbClr val="19375D"/>
                          </a:solidFill>
                          <a:effectLst/>
                          <a:latin typeface="Arial"/>
                          <a:ea typeface="Calibri"/>
                          <a:cs typeface="Arial"/>
                        </a:rPr>
                        <a:t>7 (10)</a:t>
                      </a:r>
                    </a:p>
                    <a:p>
                      <a:pPr marL="0" marR="0" algn="ctr">
                        <a:lnSpc>
                          <a:spcPct val="100000"/>
                        </a:lnSpc>
                        <a:spcBef>
                          <a:spcPts val="0"/>
                        </a:spcBef>
                        <a:spcAft>
                          <a:spcPts val="0"/>
                        </a:spcAft>
                      </a:pPr>
                      <a:r>
                        <a:rPr lang="en-US" sz="1400" b="0" kern="100">
                          <a:solidFill>
                            <a:srgbClr val="19375D"/>
                          </a:solidFill>
                          <a:effectLst/>
                          <a:latin typeface="Arial"/>
                          <a:ea typeface="Calibri"/>
                          <a:cs typeface="Arial"/>
                        </a:rPr>
                        <a:t>2 (3)</a:t>
                      </a:r>
                    </a:p>
                    <a:p>
                      <a:pPr marL="0" marR="0" algn="ctr">
                        <a:lnSpc>
                          <a:spcPct val="100000"/>
                        </a:lnSpc>
                        <a:spcBef>
                          <a:spcPts val="0"/>
                        </a:spcBef>
                        <a:spcAft>
                          <a:spcPts val="0"/>
                        </a:spcAft>
                      </a:pPr>
                      <a:r>
                        <a:rPr lang="en-US" sz="1400" b="0" kern="100">
                          <a:solidFill>
                            <a:srgbClr val="19375D"/>
                          </a:solidFill>
                          <a:effectLst/>
                          <a:latin typeface="Arial"/>
                          <a:ea typeface="Calibri"/>
                          <a:cs typeface="Arial"/>
                        </a:rPr>
                        <a:t>0</a:t>
                      </a:r>
                    </a:p>
                    <a:p>
                      <a:pPr marL="0" marR="0" algn="ctr">
                        <a:lnSpc>
                          <a:spcPct val="100000"/>
                        </a:lnSpc>
                        <a:spcBef>
                          <a:spcPts val="0"/>
                        </a:spcBef>
                        <a:spcAft>
                          <a:spcPts val="0"/>
                        </a:spcAft>
                      </a:pPr>
                      <a:r>
                        <a:rPr lang="en-US" sz="1400" b="0" kern="100">
                          <a:solidFill>
                            <a:srgbClr val="19375D"/>
                          </a:solidFill>
                          <a:effectLst/>
                          <a:latin typeface="Arial"/>
                          <a:ea typeface="Calibri"/>
                          <a:cs typeface="Arial"/>
                        </a:rPr>
                        <a:t>3 (4)</a:t>
                      </a:r>
                    </a:p>
                    <a:p>
                      <a:pPr marL="0" marR="0" algn="ctr">
                        <a:lnSpc>
                          <a:spcPct val="100000"/>
                        </a:lnSpc>
                        <a:spcBef>
                          <a:spcPts val="0"/>
                        </a:spcBef>
                        <a:spcAft>
                          <a:spcPts val="0"/>
                        </a:spcAft>
                      </a:pPr>
                      <a:r>
                        <a:rPr lang="en-US" sz="1400" b="0" kern="100">
                          <a:solidFill>
                            <a:srgbClr val="19375D"/>
                          </a:solidFill>
                          <a:effectLst/>
                          <a:latin typeface="Arial"/>
                          <a:ea typeface="Calibri"/>
                          <a:cs typeface="Arial"/>
                        </a:rPr>
                        <a:t>1 (1)</a:t>
                      </a:r>
                    </a:p>
                  </a:txBody>
                  <a:tcPr marL="68580" marR="68580" marT="0" marB="0" anchor="ctr">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241">
                        <a:tint val="20000"/>
                      </a:srgbClr>
                    </a:solidFill>
                  </a:tcPr>
                </a:tc>
                <a:extLst>
                  <a:ext uri="{0D108BD9-81ED-4DB2-BD59-A6C34878D82A}">
                    <a16:rowId xmlns:a16="http://schemas.microsoft.com/office/drawing/2014/main" val="100118612"/>
                  </a:ext>
                </a:extLst>
              </a:tr>
              <a:tr h="530678">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111125" indent="-111125" algn="l">
                        <a:lnSpc>
                          <a:spcPct val="100000"/>
                        </a:lnSpc>
                      </a:pPr>
                      <a:r>
                        <a:rPr lang="en-US" sz="1400" b="1">
                          <a:solidFill>
                            <a:srgbClr val="19375D"/>
                          </a:solidFill>
                          <a:latin typeface="Arial"/>
                          <a:cs typeface="Arial"/>
                        </a:rPr>
                        <a:t>CR MRD-negativity</a:t>
                      </a:r>
                      <a:r>
                        <a:rPr lang="en-US" sz="1400" b="1" kern="1200">
                          <a:solidFill>
                            <a:srgbClr val="19375D"/>
                          </a:solidFill>
                          <a:latin typeface="Arial"/>
                          <a:cs typeface="Arial"/>
                        </a:rPr>
                        <a:t>, n/N (%)</a:t>
                      </a:r>
                      <a:r>
                        <a:rPr lang="en-US" sz="1400" b="1" kern="1200" baseline="30000">
                          <a:solidFill>
                            <a:srgbClr val="19375D"/>
                          </a:solidFill>
                          <a:latin typeface="Arial"/>
                          <a:cs typeface="Arial"/>
                        </a:rPr>
                        <a:t>b</a:t>
                      </a:r>
                    </a:p>
                    <a:p>
                      <a:pPr marL="111125" marR="0" lvl="0" indent="-111125" algn="l" defTabSz="292100" rtl="0" eaLnBrk="1" fontAlgn="auto" latinLnBrk="0" hangingPunct="1">
                        <a:lnSpc>
                          <a:spcPct val="100000"/>
                        </a:lnSpc>
                        <a:spcBef>
                          <a:spcPts val="0"/>
                        </a:spcBef>
                        <a:spcAft>
                          <a:spcPts val="0"/>
                        </a:spcAft>
                        <a:buClrTx/>
                        <a:buSzTx/>
                        <a:buFontTx/>
                        <a:buNone/>
                        <a:tabLst/>
                        <a:defRPr/>
                      </a:pPr>
                      <a:r>
                        <a:rPr lang="en-US" sz="1400" b="1" err="1">
                          <a:solidFill>
                            <a:srgbClr val="19375D"/>
                          </a:solidFill>
                          <a:latin typeface="Arial"/>
                          <a:cs typeface="Arial"/>
                        </a:rPr>
                        <a:t>CRc</a:t>
                      </a:r>
                      <a:r>
                        <a:rPr lang="en-US" sz="1400" b="1">
                          <a:solidFill>
                            <a:srgbClr val="19375D"/>
                          </a:solidFill>
                          <a:latin typeface="Arial"/>
                          <a:cs typeface="Arial"/>
                        </a:rPr>
                        <a:t> MRD-negativity</a:t>
                      </a:r>
                      <a:r>
                        <a:rPr lang="en-US" sz="1400" b="1" kern="1200">
                          <a:solidFill>
                            <a:srgbClr val="19375D"/>
                          </a:solidFill>
                          <a:latin typeface="Arial"/>
                          <a:cs typeface="Arial"/>
                        </a:rPr>
                        <a:t>, n/N (%)</a:t>
                      </a:r>
                      <a:r>
                        <a:rPr lang="en-US" sz="1400" b="1" kern="1200" baseline="30000">
                          <a:solidFill>
                            <a:srgbClr val="19375D"/>
                          </a:solidFill>
                          <a:latin typeface="Arial"/>
                          <a:cs typeface="Arial"/>
                        </a:rPr>
                        <a:t>b</a:t>
                      </a:r>
                    </a:p>
                  </a:txBody>
                  <a:tcPr anchor="ctr">
                    <a:lnL w="12700" cap="flat" cmpd="sng" algn="ctr">
                      <a:solidFill>
                        <a:srgbClr val="41414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Calibri"/>
                          <a:cs typeface="Arial"/>
                        </a:rPr>
                        <a:t>24/34 (71)</a:t>
                      </a:r>
                    </a:p>
                    <a:p>
                      <a:pPr marL="0" marR="0" algn="ctr">
                        <a:lnSpc>
                          <a:spcPct val="100000"/>
                        </a:lnSpc>
                        <a:spcBef>
                          <a:spcPts val="0"/>
                        </a:spcBef>
                        <a:spcAft>
                          <a:spcPts val="0"/>
                        </a:spcAft>
                      </a:pPr>
                      <a:r>
                        <a:rPr lang="en-US" sz="1400" b="1" kern="100">
                          <a:solidFill>
                            <a:srgbClr val="19375D"/>
                          </a:solidFill>
                          <a:effectLst/>
                          <a:latin typeface="Arial"/>
                          <a:ea typeface="Calibri"/>
                          <a:cs typeface="Arial"/>
                        </a:rPr>
                        <a:t>26/38 (68)</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Calibri"/>
                          <a:cs typeface="Arial"/>
                        </a:rPr>
                        <a:t>14/16 (88)</a:t>
                      </a:r>
                    </a:p>
                    <a:p>
                      <a:pPr marL="0" marR="0" algn="ctr">
                        <a:lnSpc>
                          <a:spcPct val="100000"/>
                        </a:lnSpc>
                        <a:spcBef>
                          <a:spcPts val="0"/>
                        </a:spcBef>
                        <a:spcAft>
                          <a:spcPts val="0"/>
                        </a:spcAft>
                      </a:pPr>
                      <a:r>
                        <a:rPr lang="en-US" sz="1400" b="1" kern="100">
                          <a:solidFill>
                            <a:srgbClr val="19375D"/>
                          </a:solidFill>
                          <a:effectLst/>
                          <a:latin typeface="Arial"/>
                          <a:ea typeface="Calibri"/>
                          <a:cs typeface="Arial"/>
                        </a:rPr>
                        <a:t>15/18 (83)</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Calibri"/>
                          <a:cs typeface="Arial"/>
                        </a:rPr>
                        <a:t>38/50 (76)</a:t>
                      </a:r>
                      <a:endParaRPr lang="en-US" sz="1400" b="0" strike="sngStrike" kern="100">
                        <a:solidFill>
                          <a:srgbClr val="19375D"/>
                        </a:solidFill>
                        <a:effectLst/>
                        <a:latin typeface="Arial"/>
                        <a:ea typeface="Calibri"/>
                        <a:cs typeface="Arial"/>
                      </a:endParaRPr>
                    </a:p>
                    <a:p>
                      <a:pPr marL="0" marR="0" algn="ctr">
                        <a:lnSpc>
                          <a:spcPct val="100000"/>
                        </a:lnSpc>
                        <a:spcBef>
                          <a:spcPts val="0"/>
                        </a:spcBef>
                        <a:spcAft>
                          <a:spcPts val="0"/>
                        </a:spcAft>
                      </a:pPr>
                      <a:r>
                        <a:rPr lang="en-US" sz="1400" b="1" kern="100">
                          <a:solidFill>
                            <a:srgbClr val="19375D"/>
                          </a:solidFill>
                          <a:effectLst/>
                          <a:latin typeface="Arial"/>
                          <a:ea typeface="Calibri"/>
                          <a:cs typeface="Arial"/>
                        </a:rPr>
                        <a:t>41/56 (73)</a:t>
                      </a:r>
                    </a:p>
                  </a:txBody>
                  <a:tcPr marL="0" marR="0" marT="0" marB="0" anchor="ctr">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7272379"/>
                  </a:ext>
                </a:extLst>
              </a:tr>
              <a:tr h="311136">
                <a:tc>
                  <a:txBody>
                    <a:bodyPr/>
                    <a:lstStyle/>
                    <a:p>
                      <a:pPr marL="111125" marR="0" lvl="0" indent="-111125" algn="l" defTabSz="292100" rtl="0" eaLnBrk="1" fontAlgn="auto" latinLnBrk="0" hangingPunct="1">
                        <a:lnSpc>
                          <a:spcPct val="100000"/>
                        </a:lnSpc>
                        <a:spcBef>
                          <a:spcPts val="0"/>
                        </a:spcBef>
                        <a:spcAft>
                          <a:spcPts val="0"/>
                        </a:spcAft>
                        <a:buClrTx/>
                        <a:buSzTx/>
                        <a:buFontTx/>
                        <a:buNone/>
                        <a:tabLst/>
                        <a:defRPr/>
                      </a:pPr>
                      <a:r>
                        <a:rPr lang="en-US" sz="1400" b="1" kern="1200">
                          <a:solidFill>
                            <a:srgbClr val="19375D"/>
                          </a:solidFill>
                          <a:latin typeface="Arial"/>
                          <a:cs typeface="Arial"/>
                        </a:rPr>
                        <a:t>Median time to CR MRD-negativity, weeks (range)</a:t>
                      </a:r>
                      <a:endParaRPr lang="en-US" sz="1400" b="1" kern="1200" baseline="30000">
                        <a:solidFill>
                          <a:srgbClr val="19375D"/>
                        </a:solidFill>
                        <a:latin typeface="Arial"/>
                        <a:cs typeface="Arial"/>
                      </a:endParaRPr>
                    </a:p>
                    <a:p>
                      <a:pPr marL="111125" marR="0" lvl="0" indent="-111125" algn="l" defTabSz="292100" rtl="0" eaLnBrk="1" fontAlgn="auto" latinLnBrk="0" hangingPunct="1">
                        <a:lnSpc>
                          <a:spcPct val="100000"/>
                        </a:lnSpc>
                        <a:spcBef>
                          <a:spcPts val="0"/>
                        </a:spcBef>
                        <a:spcAft>
                          <a:spcPts val="0"/>
                        </a:spcAft>
                        <a:buClrTx/>
                        <a:buSzTx/>
                        <a:buFontTx/>
                        <a:buNone/>
                        <a:tabLst/>
                        <a:defRPr/>
                      </a:pPr>
                      <a:r>
                        <a:rPr lang="en-US" sz="1400" b="1" kern="1200">
                          <a:solidFill>
                            <a:srgbClr val="19375D"/>
                          </a:solidFill>
                          <a:latin typeface="Arial"/>
                          <a:cs typeface="Arial"/>
                        </a:rPr>
                        <a:t>Median time to </a:t>
                      </a:r>
                      <a:r>
                        <a:rPr lang="en-US" sz="1400" b="1" kern="1200" err="1">
                          <a:solidFill>
                            <a:srgbClr val="19375D"/>
                          </a:solidFill>
                          <a:latin typeface="Arial"/>
                          <a:cs typeface="Arial"/>
                        </a:rPr>
                        <a:t>CRc</a:t>
                      </a:r>
                      <a:r>
                        <a:rPr lang="en-US" sz="1400" b="1" kern="1200">
                          <a:solidFill>
                            <a:srgbClr val="19375D"/>
                          </a:solidFill>
                          <a:latin typeface="Arial"/>
                          <a:cs typeface="Arial"/>
                        </a:rPr>
                        <a:t> MRD-negativity, weeks (range)</a:t>
                      </a:r>
                      <a:endParaRPr lang="en-US" sz="1400" b="1" kern="1200" baseline="30000">
                        <a:solidFill>
                          <a:srgbClr val="19375D"/>
                        </a:solidFill>
                        <a:latin typeface="Arial"/>
                        <a:cs typeface="Arial"/>
                      </a:endParaRPr>
                    </a:p>
                  </a:txBody>
                  <a:tcPr anchor="ctr">
                    <a:lnL w="12700" cap="flat" cmpd="sng" algn="ctr">
                      <a:solidFill>
                        <a:srgbClr val="41414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E7E8E8"/>
                    </a:solidFill>
                  </a:tcPr>
                </a:tc>
                <a:tc>
                  <a:txBody>
                    <a:bodyPr/>
                    <a:lstStyle/>
                    <a:p>
                      <a:pPr marL="0" marR="0" lvl="0" indent="0" algn="ctr" defTabSz="292100" rtl="0" eaLnBrk="1" fontAlgn="auto" latinLnBrk="0" hangingPunct="1">
                        <a:lnSpc>
                          <a:spcPct val="100000"/>
                        </a:lnSpc>
                        <a:spcBef>
                          <a:spcPts val="0"/>
                        </a:spcBef>
                        <a:spcAft>
                          <a:spcPts val="0"/>
                        </a:spcAft>
                        <a:buClrTx/>
                        <a:buSzTx/>
                        <a:buFontTx/>
                        <a:buNone/>
                        <a:tabLst/>
                        <a:defRPr/>
                      </a:pPr>
                      <a:r>
                        <a:rPr lang="en-US" sz="1400" kern="100">
                          <a:solidFill>
                            <a:srgbClr val="19375D"/>
                          </a:solidFill>
                          <a:effectLst/>
                          <a:latin typeface="Arial"/>
                          <a:ea typeface="Calibri"/>
                          <a:cs typeface="Arial"/>
                        </a:rPr>
                        <a:t>4.7 (2</a:t>
                      </a:r>
                      <a:r>
                        <a:rPr lang="en-US" sz="1400" b="0" kern="100">
                          <a:solidFill>
                            <a:srgbClr val="19375D"/>
                          </a:solidFill>
                          <a:effectLst/>
                          <a:latin typeface="Arial"/>
                          <a:ea typeface="Calibri"/>
                          <a:cs typeface="Arial"/>
                        </a:rPr>
                        <a:t>–</a:t>
                      </a:r>
                      <a:r>
                        <a:rPr lang="en-US" sz="1400" kern="100">
                          <a:solidFill>
                            <a:srgbClr val="19375D"/>
                          </a:solidFill>
                          <a:effectLst/>
                          <a:latin typeface="Arial"/>
                          <a:ea typeface="Calibri"/>
                          <a:cs typeface="Arial"/>
                        </a:rPr>
                        <a:t>17)</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4.7 (2</a:t>
                      </a:r>
                      <a:r>
                        <a:rPr lang="en-US" sz="1400" b="0" kern="100">
                          <a:solidFill>
                            <a:srgbClr val="19375D"/>
                          </a:solidFill>
                          <a:effectLst/>
                          <a:latin typeface="Arial"/>
                          <a:ea typeface="Calibri"/>
                          <a:cs typeface="Arial"/>
                        </a:rPr>
                        <a:t>–</a:t>
                      </a:r>
                      <a:r>
                        <a:rPr lang="en-US" sz="1400" kern="100">
                          <a:solidFill>
                            <a:srgbClr val="19375D"/>
                          </a:solidFill>
                          <a:effectLst/>
                          <a:latin typeface="Arial"/>
                          <a:ea typeface="Calibri"/>
                          <a:cs typeface="Arial"/>
                        </a:rPr>
                        <a:t>17)</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E7E8E8"/>
                    </a:solidFill>
                  </a:tcPr>
                </a:tc>
                <a:tc>
                  <a:txBody>
                    <a:bodyPr/>
                    <a:lstStyle/>
                    <a:p>
                      <a:pPr marL="0" marR="0" algn="ctr">
                        <a:lnSpc>
                          <a:spcPct val="100000"/>
                        </a:lnSpc>
                        <a:spcBef>
                          <a:spcPts val="0"/>
                        </a:spcBef>
                        <a:spcAft>
                          <a:spcPts val="0"/>
                        </a:spcAft>
                      </a:pPr>
                      <a:r>
                        <a:rPr lang="en-US" sz="1400" kern="100">
                          <a:solidFill>
                            <a:srgbClr val="19375D"/>
                          </a:solidFill>
                          <a:effectLst/>
                          <a:latin typeface="Arial"/>
                          <a:ea typeface="Calibri"/>
                          <a:cs typeface="Arial"/>
                        </a:rPr>
                        <a:t>4.4 (3</a:t>
                      </a:r>
                      <a:r>
                        <a:rPr lang="en-US" sz="1400" b="0" kern="100">
                          <a:solidFill>
                            <a:srgbClr val="19375D"/>
                          </a:solidFill>
                          <a:effectLst/>
                          <a:latin typeface="Arial"/>
                          <a:ea typeface="Calibri"/>
                          <a:cs typeface="Arial"/>
                        </a:rPr>
                        <a:t>–</a:t>
                      </a:r>
                      <a:r>
                        <a:rPr lang="en-US" sz="1400" kern="100">
                          <a:solidFill>
                            <a:srgbClr val="19375D"/>
                          </a:solidFill>
                          <a:effectLst/>
                          <a:latin typeface="Arial"/>
                          <a:ea typeface="Calibri"/>
                          <a:cs typeface="Arial"/>
                        </a:rPr>
                        <a:t>12)</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4.1 (3</a:t>
                      </a:r>
                      <a:r>
                        <a:rPr lang="en-US" sz="1400" b="0" kern="100">
                          <a:solidFill>
                            <a:srgbClr val="19375D"/>
                          </a:solidFill>
                          <a:effectLst/>
                          <a:latin typeface="Arial"/>
                          <a:ea typeface="Calibri"/>
                          <a:cs typeface="Arial"/>
                        </a:rPr>
                        <a:t>–</a:t>
                      </a:r>
                      <a:r>
                        <a:rPr lang="en-US" sz="1400" kern="100">
                          <a:solidFill>
                            <a:srgbClr val="19375D"/>
                          </a:solidFill>
                          <a:effectLst/>
                          <a:latin typeface="Arial"/>
                          <a:ea typeface="Calibri"/>
                          <a:cs typeface="Arial"/>
                        </a:rPr>
                        <a:t>12)</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E7E8E8"/>
                    </a:solidFill>
                  </a:tcPr>
                </a:tc>
                <a:tc>
                  <a:txBody>
                    <a:bodyPr/>
                    <a:lstStyle/>
                    <a:p>
                      <a:pPr marL="0" marR="0" algn="ctr">
                        <a:lnSpc>
                          <a:spcPct val="100000"/>
                        </a:lnSpc>
                        <a:spcBef>
                          <a:spcPts val="0"/>
                        </a:spcBef>
                        <a:spcAft>
                          <a:spcPts val="0"/>
                        </a:spcAft>
                      </a:pPr>
                      <a:r>
                        <a:rPr lang="en-US" sz="1400" b="0" kern="100">
                          <a:solidFill>
                            <a:srgbClr val="19375D"/>
                          </a:solidFill>
                          <a:effectLst/>
                          <a:latin typeface="Arial"/>
                          <a:ea typeface="Calibri"/>
                          <a:cs typeface="Arial"/>
                        </a:rPr>
                        <a:t>4.5 (2–17)</a:t>
                      </a:r>
                    </a:p>
                    <a:p>
                      <a:pPr marL="0" marR="0" algn="ctr">
                        <a:lnSpc>
                          <a:spcPct val="100000"/>
                        </a:lnSpc>
                        <a:spcBef>
                          <a:spcPts val="0"/>
                        </a:spcBef>
                        <a:spcAft>
                          <a:spcPts val="0"/>
                        </a:spcAft>
                      </a:pPr>
                      <a:r>
                        <a:rPr lang="en-US" sz="1400" b="0" kern="100">
                          <a:solidFill>
                            <a:srgbClr val="19375D"/>
                          </a:solidFill>
                          <a:effectLst/>
                          <a:latin typeface="Arial"/>
                          <a:ea typeface="Calibri"/>
                          <a:cs typeface="Arial"/>
                        </a:rPr>
                        <a:t>4.3 (2–17)</a:t>
                      </a:r>
                    </a:p>
                  </a:txBody>
                  <a:tcPr marL="0" marR="0" marT="0" marB="0" anchor="ctr">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mpd="sng">
                      <a:noFill/>
                    </a:lnT>
                    <a:lnB w="12700"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E7E8E8"/>
                    </a:solidFill>
                  </a:tcPr>
                </a:tc>
                <a:extLst>
                  <a:ext uri="{0D108BD9-81ED-4DB2-BD59-A6C34878D82A}">
                    <a16:rowId xmlns:a16="http://schemas.microsoft.com/office/drawing/2014/main" val="2941054971"/>
                  </a:ext>
                </a:extLst>
              </a:tr>
            </a:tbl>
          </a:graphicData>
        </a:graphic>
      </p:graphicFrame>
      <p:sp>
        <p:nvSpPr>
          <p:cNvPr id="4" name="TextBox 3">
            <a:extLst>
              <a:ext uri="{FF2B5EF4-FFF2-40B4-BE49-F238E27FC236}">
                <a16:creationId xmlns:a16="http://schemas.microsoft.com/office/drawing/2014/main" id="{A1823AAC-0D60-8E07-3F84-F6F4634540FB}"/>
              </a:ext>
            </a:extLst>
          </p:cNvPr>
          <p:cNvSpPr txBox="1"/>
          <p:nvPr/>
        </p:nvSpPr>
        <p:spPr>
          <a:xfrm>
            <a:off x="9618133" y="6529018"/>
            <a:ext cx="257386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Erba H, et al. EHA, 2025; Abstract S136.</a:t>
            </a:r>
          </a:p>
        </p:txBody>
      </p:sp>
      <p:sp>
        <p:nvSpPr>
          <p:cNvPr id="5" name="Rectangle 4">
            <a:extLst>
              <a:ext uri="{FF2B5EF4-FFF2-40B4-BE49-F238E27FC236}">
                <a16:creationId xmlns:a16="http://schemas.microsoft.com/office/drawing/2014/main" id="{0CC08EDA-3AC4-24F7-4034-6A70CA66EC78}"/>
              </a:ext>
            </a:extLst>
          </p:cNvPr>
          <p:cNvSpPr/>
          <p:nvPr/>
        </p:nvSpPr>
        <p:spPr>
          <a:xfrm>
            <a:off x="603250" y="1076950"/>
            <a:ext cx="11072353" cy="1144882"/>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559957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A46EFA-B07C-74DC-88AB-9335D4CEC10C}"/>
              </a:ext>
            </a:extLst>
          </p:cNvPr>
          <p:cNvPicPr>
            <a:picLocks noChangeAspect="1"/>
          </p:cNvPicPr>
          <p:nvPr/>
        </p:nvPicPr>
        <p:blipFill>
          <a:blip r:embed="rId2"/>
          <a:stretch>
            <a:fillRect/>
          </a:stretch>
        </p:blipFill>
        <p:spPr>
          <a:xfrm>
            <a:off x="6102981" y="886572"/>
            <a:ext cx="6008632" cy="1247866"/>
          </a:xfrm>
          <a:prstGeom prst="rect">
            <a:avLst/>
          </a:prstGeom>
          <a:ln>
            <a:solidFill>
              <a:schemeClr val="tx1"/>
            </a:solidFill>
          </a:ln>
        </p:spPr>
      </p:pic>
      <p:pic>
        <p:nvPicPr>
          <p:cNvPr id="2" name="Picture 1">
            <a:extLst>
              <a:ext uri="{FF2B5EF4-FFF2-40B4-BE49-F238E27FC236}">
                <a16:creationId xmlns:a16="http://schemas.microsoft.com/office/drawing/2014/main" id="{9E1B1C5D-00DD-F3EF-FFAE-29918DD2A6C0}"/>
              </a:ext>
            </a:extLst>
          </p:cNvPr>
          <p:cNvPicPr>
            <a:picLocks noChangeAspect="1"/>
          </p:cNvPicPr>
          <p:nvPr/>
        </p:nvPicPr>
        <p:blipFill>
          <a:blip r:embed="rId3"/>
          <a:stretch>
            <a:fillRect/>
          </a:stretch>
        </p:blipFill>
        <p:spPr>
          <a:xfrm>
            <a:off x="123185" y="2917782"/>
            <a:ext cx="6398381" cy="3495601"/>
          </a:xfrm>
          <a:prstGeom prst="rect">
            <a:avLst/>
          </a:prstGeom>
        </p:spPr>
      </p:pic>
      <p:pic>
        <p:nvPicPr>
          <p:cNvPr id="6" name="Picture 5">
            <a:extLst>
              <a:ext uri="{FF2B5EF4-FFF2-40B4-BE49-F238E27FC236}">
                <a16:creationId xmlns:a16="http://schemas.microsoft.com/office/drawing/2014/main" id="{F442C4E1-E7AB-F974-0966-96FDBACE72E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06131" y="466570"/>
            <a:ext cx="4677310" cy="2045275"/>
          </a:xfrm>
          <a:prstGeom prst="rect">
            <a:avLst/>
          </a:prstGeom>
          <a:ln>
            <a:solidFill>
              <a:schemeClr val="tx1"/>
            </a:solidFill>
          </a:ln>
        </p:spPr>
      </p:pic>
      <p:sp>
        <p:nvSpPr>
          <p:cNvPr id="7" name="Text Placeholder 1">
            <a:extLst>
              <a:ext uri="{FF2B5EF4-FFF2-40B4-BE49-F238E27FC236}">
                <a16:creationId xmlns:a16="http://schemas.microsoft.com/office/drawing/2014/main" id="{EBDCB4F1-F98C-01AA-969A-1469C4D4201C}"/>
              </a:ext>
            </a:extLst>
          </p:cNvPr>
          <p:cNvSpPr txBox="1">
            <a:spLocks noChangeArrowheads="1"/>
          </p:cNvSpPr>
          <p:nvPr/>
        </p:nvSpPr>
        <p:spPr bwMode="auto">
          <a:xfrm>
            <a:off x="8873067" y="6573837"/>
            <a:ext cx="274693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Dohner H, et al. ASH, 2025;Abstract 5199.</a:t>
            </a:r>
          </a:p>
        </p:txBody>
      </p:sp>
      <p:pic>
        <p:nvPicPr>
          <p:cNvPr id="4" name="Picture 3">
            <a:extLst>
              <a:ext uri="{FF2B5EF4-FFF2-40B4-BE49-F238E27FC236}">
                <a16:creationId xmlns:a16="http://schemas.microsoft.com/office/drawing/2014/main" id="{6B12B274-D26F-F4A7-BECF-112172635C49}"/>
              </a:ext>
            </a:extLst>
          </p:cNvPr>
          <p:cNvPicPr>
            <a:picLocks noChangeAspect="1"/>
          </p:cNvPicPr>
          <p:nvPr/>
        </p:nvPicPr>
        <p:blipFill>
          <a:blip r:embed="rId6"/>
          <a:stretch>
            <a:fillRect/>
          </a:stretch>
        </p:blipFill>
        <p:spPr>
          <a:xfrm>
            <a:off x="6320462" y="2338741"/>
            <a:ext cx="5395459" cy="1823684"/>
          </a:xfrm>
          <a:prstGeom prst="rect">
            <a:avLst/>
          </a:prstGeom>
          <a:ln>
            <a:solidFill>
              <a:schemeClr val="tx1"/>
            </a:solidFill>
          </a:ln>
        </p:spPr>
      </p:pic>
    </p:spTree>
    <p:extLst>
      <p:ext uri="{BB962C8B-B14F-4D97-AF65-F5344CB8AC3E}">
        <p14:creationId xmlns:p14="http://schemas.microsoft.com/office/powerpoint/2010/main" val="163938142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F3A6119-C829-A417-4A36-6EF5D3EE48EA}"/>
              </a:ext>
            </a:extLst>
          </p:cNvPr>
          <p:cNvSpPr>
            <a:spLocks noGrp="1"/>
          </p:cNvSpPr>
          <p:nvPr>
            <p:ph type="title"/>
          </p:nvPr>
        </p:nvSpPr>
        <p:spPr>
          <a:xfrm>
            <a:off x="0" y="381000"/>
            <a:ext cx="12192000" cy="609600"/>
          </a:xfrm>
        </p:spPr>
        <p:txBody>
          <a:bodyPr/>
          <a:lstStyle/>
          <a:p>
            <a:r>
              <a:rPr lang="en-US" dirty="0">
                <a:solidFill>
                  <a:srgbClr val="003767"/>
                </a:solidFill>
              </a:rPr>
              <a:t>All Oral Triplet Regimens</a:t>
            </a:r>
          </a:p>
        </p:txBody>
      </p:sp>
      <p:pic>
        <p:nvPicPr>
          <p:cNvPr id="6" name="Picture 5">
            <a:extLst>
              <a:ext uri="{FF2B5EF4-FFF2-40B4-BE49-F238E27FC236}">
                <a16:creationId xmlns:a16="http://schemas.microsoft.com/office/drawing/2014/main" id="{3DCFE55B-5A22-AADF-F30B-B20CF970650A}"/>
              </a:ext>
            </a:extLst>
          </p:cNvPr>
          <p:cNvPicPr>
            <a:picLocks noChangeAspect="1"/>
          </p:cNvPicPr>
          <p:nvPr/>
        </p:nvPicPr>
        <p:blipFill>
          <a:blip r:embed="rId2"/>
          <a:stretch>
            <a:fillRect/>
          </a:stretch>
        </p:blipFill>
        <p:spPr>
          <a:xfrm>
            <a:off x="368300" y="1243609"/>
            <a:ext cx="5905500" cy="1889995"/>
          </a:xfrm>
          <a:prstGeom prst="rect">
            <a:avLst/>
          </a:prstGeom>
          <a:ln>
            <a:solidFill>
              <a:sysClr val="windowText" lastClr="000000"/>
            </a:solidFill>
          </a:ln>
        </p:spPr>
      </p:pic>
      <p:pic>
        <p:nvPicPr>
          <p:cNvPr id="7" name="Picture 6">
            <a:extLst>
              <a:ext uri="{FF2B5EF4-FFF2-40B4-BE49-F238E27FC236}">
                <a16:creationId xmlns:a16="http://schemas.microsoft.com/office/drawing/2014/main" id="{0C2B44B4-4B66-70B0-EFAE-88CD9C24CAB3}"/>
              </a:ext>
            </a:extLst>
          </p:cNvPr>
          <p:cNvPicPr>
            <a:picLocks noChangeAspect="1"/>
          </p:cNvPicPr>
          <p:nvPr/>
        </p:nvPicPr>
        <p:blipFill>
          <a:blip r:embed="rId3"/>
          <a:stretch>
            <a:fillRect/>
          </a:stretch>
        </p:blipFill>
        <p:spPr>
          <a:xfrm>
            <a:off x="224943" y="3429000"/>
            <a:ext cx="6318489" cy="2544038"/>
          </a:xfrm>
          <a:prstGeom prst="rect">
            <a:avLst/>
          </a:prstGeom>
        </p:spPr>
      </p:pic>
      <p:pic>
        <p:nvPicPr>
          <p:cNvPr id="8" name="Picture 7">
            <a:extLst>
              <a:ext uri="{FF2B5EF4-FFF2-40B4-BE49-F238E27FC236}">
                <a16:creationId xmlns:a16="http://schemas.microsoft.com/office/drawing/2014/main" id="{D6323998-EEC7-1BE9-34B2-25317189A14D}"/>
              </a:ext>
            </a:extLst>
          </p:cNvPr>
          <p:cNvPicPr>
            <a:picLocks noChangeAspect="1"/>
          </p:cNvPicPr>
          <p:nvPr/>
        </p:nvPicPr>
        <p:blipFill>
          <a:blip r:embed="rId4"/>
          <a:stretch>
            <a:fillRect/>
          </a:stretch>
        </p:blipFill>
        <p:spPr>
          <a:xfrm>
            <a:off x="6813064" y="1549341"/>
            <a:ext cx="5010636" cy="4305300"/>
          </a:xfrm>
          <a:prstGeom prst="rect">
            <a:avLst/>
          </a:prstGeom>
        </p:spPr>
      </p:pic>
      <p:sp>
        <p:nvSpPr>
          <p:cNvPr id="9" name="Text Placeholder 1">
            <a:extLst>
              <a:ext uri="{FF2B5EF4-FFF2-40B4-BE49-F238E27FC236}">
                <a16:creationId xmlns:a16="http://schemas.microsoft.com/office/drawing/2014/main" id="{8384EAE8-1185-0FF8-CA11-FDB6CC6E6339}"/>
              </a:ext>
            </a:extLst>
          </p:cNvPr>
          <p:cNvSpPr txBox="1">
            <a:spLocks noChangeArrowheads="1"/>
          </p:cNvSpPr>
          <p:nvPr/>
        </p:nvSpPr>
        <p:spPr bwMode="auto">
          <a:xfrm>
            <a:off x="9372600" y="6477000"/>
            <a:ext cx="2451100" cy="38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Jen W, et al. ASH, 2025;Abstract 47.</a:t>
            </a:r>
          </a:p>
        </p:txBody>
      </p:sp>
      <p:sp>
        <p:nvSpPr>
          <p:cNvPr id="2" name="Rectangle 1">
            <a:extLst>
              <a:ext uri="{FF2B5EF4-FFF2-40B4-BE49-F238E27FC236}">
                <a16:creationId xmlns:a16="http://schemas.microsoft.com/office/drawing/2014/main" id="{AB35EFF2-0A77-D9EE-2612-938525C5086D}"/>
              </a:ext>
            </a:extLst>
          </p:cNvPr>
          <p:cNvSpPr/>
          <p:nvPr/>
        </p:nvSpPr>
        <p:spPr>
          <a:xfrm>
            <a:off x="224943" y="3441759"/>
            <a:ext cx="6318489" cy="1467125"/>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408699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709377-DF14-4583-E0E6-5C167012DCE7}"/>
              </a:ext>
            </a:extLst>
          </p:cNvPr>
          <p:cNvSpPr>
            <a:spLocks noGrp="1"/>
          </p:cNvSpPr>
          <p:nvPr>
            <p:ph type="title"/>
          </p:nvPr>
        </p:nvSpPr>
        <p:spPr>
          <a:xfrm>
            <a:off x="80387" y="123444"/>
            <a:ext cx="5991225" cy="609600"/>
          </a:xfrm>
        </p:spPr>
        <p:txBody>
          <a:bodyPr>
            <a:normAutofit/>
          </a:bodyPr>
          <a:lstStyle/>
          <a:p>
            <a:r>
              <a:rPr lang="en-US" dirty="0">
                <a:solidFill>
                  <a:srgbClr val="003767"/>
                </a:solidFill>
              </a:rPr>
              <a:t>MENi-Triplet (Revumenib)</a:t>
            </a:r>
          </a:p>
        </p:txBody>
      </p:sp>
      <p:pic>
        <p:nvPicPr>
          <p:cNvPr id="6" name="Picture 5">
            <a:extLst>
              <a:ext uri="{FF2B5EF4-FFF2-40B4-BE49-F238E27FC236}">
                <a16:creationId xmlns:a16="http://schemas.microsoft.com/office/drawing/2014/main" id="{D9303361-99FD-EB1B-504F-8461F7B78ED1}"/>
              </a:ext>
            </a:extLst>
          </p:cNvPr>
          <p:cNvPicPr>
            <a:picLocks noChangeAspect="1"/>
          </p:cNvPicPr>
          <p:nvPr/>
        </p:nvPicPr>
        <p:blipFill>
          <a:blip r:embed="rId2"/>
          <a:stretch>
            <a:fillRect/>
          </a:stretch>
        </p:blipFill>
        <p:spPr>
          <a:xfrm>
            <a:off x="6511387" y="347636"/>
            <a:ext cx="5236670" cy="1178746"/>
          </a:xfrm>
          <a:prstGeom prst="rect">
            <a:avLst/>
          </a:prstGeom>
          <a:ln>
            <a:solidFill>
              <a:sysClr val="windowText" lastClr="000000"/>
            </a:solidFill>
          </a:ln>
        </p:spPr>
      </p:pic>
      <p:sp>
        <p:nvSpPr>
          <p:cNvPr id="7" name="Text Placeholder 1">
            <a:extLst>
              <a:ext uri="{FF2B5EF4-FFF2-40B4-BE49-F238E27FC236}">
                <a16:creationId xmlns:a16="http://schemas.microsoft.com/office/drawing/2014/main" id="{A0BCA575-37CE-5BB5-D376-51D6A15BE61E}"/>
              </a:ext>
            </a:extLst>
          </p:cNvPr>
          <p:cNvSpPr txBox="1">
            <a:spLocks noChangeArrowheads="1"/>
          </p:cNvSpPr>
          <p:nvPr/>
        </p:nvSpPr>
        <p:spPr bwMode="auto">
          <a:xfrm>
            <a:off x="9601200" y="6496066"/>
            <a:ext cx="2510413" cy="36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Zeidner JF, et al. J Clin Oncol, 2025.</a:t>
            </a:r>
          </a:p>
        </p:txBody>
      </p:sp>
      <p:pic>
        <p:nvPicPr>
          <p:cNvPr id="8" name="Picture 7">
            <a:extLst>
              <a:ext uri="{FF2B5EF4-FFF2-40B4-BE49-F238E27FC236}">
                <a16:creationId xmlns:a16="http://schemas.microsoft.com/office/drawing/2014/main" id="{444F902E-5D0A-5D63-3770-DE889599BC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770615" y="1000057"/>
            <a:ext cx="2230892" cy="5567857"/>
          </a:xfrm>
          <a:prstGeom prst="rect">
            <a:avLst/>
          </a:prstGeom>
        </p:spPr>
      </p:pic>
      <p:pic>
        <p:nvPicPr>
          <p:cNvPr id="9" name="Picture 8">
            <a:extLst>
              <a:ext uri="{FF2B5EF4-FFF2-40B4-BE49-F238E27FC236}">
                <a16:creationId xmlns:a16="http://schemas.microsoft.com/office/drawing/2014/main" id="{ED290805-44D7-79FC-BCF5-80E8F56CC92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23934" y="958121"/>
            <a:ext cx="1413392" cy="5609793"/>
          </a:xfrm>
          <a:prstGeom prst="rect">
            <a:avLst/>
          </a:prstGeom>
        </p:spPr>
      </p:pic>
      <p:sp>
        <p:nvSpPr>
          <p:cNvPr id="10" name="Rectangle 9">
            <a:extLst>
              <a:ext uri="{FF2B5EF4-FFF2-40B4-BE49-F238E27FC236}">
                <a16:creationId xmlns:a16="http://schemas.microsoft.com/office/drawing/2014/main" id="{E79716F1-9226-806E-E00B-65E33B1680F7}"/>
              </a:ext>
            </a:extLst>
          </p:cNvPr>
          <p:cNvSpPr/>
          <p:nvPr/>
        </p:nvSpPr>
        <p:spPr>
          <a:xfrm>
            <a:off x="323934" y="958121"/>
            <a:ext cx="3753012" cy="703385"/>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                                                                   </a:t>
            </a:r>
          </a:p>
        </p:txBody>
      </p:sp>
      <p:pic>
        <p:nvPicPr>
          <p:cNvPr id="11" name="Picture 10">
            <a:extLst>
              <a:ext uri="{FF2B5EF4-FFF2-40B4-BE49-F238E27FC236}">
                <a16:creationId xmlns:a16="http://schemas.microsoft.com/office/drawing/2014/main" id="{8B274EED-C173-EB3F-4994-FE578D857B2C}"/>
              </a:ext>
            </a:extLst>
          </p:cNvPr>
          <p:cNvPicPr>
            <a:picLocks noChangeAspect="1"/>
          </p:cNvPicPr>
          <p:nvPr/>
        </p:nvPicPr>
        <p:blipFill>
          <a:blip r:embed="rId7"/>
          <a:stretch>
            <a:fillRect/>
          </a:stretch>
        </p:blipFill>
        <p:spPr>
          <a:xfrm>
            <a:off x="4148898" y="2074778"/>
            <a:ext cx="936287" cy="2759868"/>
          </a:xfrm>
          <a:prstGeom prst="rect">
            <a:avLst/>
          </a:prstGeom>
        </p:spPr>
      </p:pic>
      <p:pic>
        <p:nvPicPr>
          <p:cNvPr id="12" name="Picture 11">
            <a:extLst>
              <a:ext uri="{FF2B5EF4-FFF2-40B4-BE49-F238E27FC236}">
                <a16:creationId xmlns:a16="http://schemas.microsoft.com/office/drawing/2014/main" id="{41079505-CD8D-8BA6-B188-B5B9956664CF}"/>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5112955" y="1994170"/>
            <a:ext cx="1966089" cy="2869660"/>
          </a:xfrm>
          <a:prstGeom prst="rect">
            <a:avLst/>
          </a:prstGeom>
        </p:spPr>
      </p:pic>
      <p:pic>
        <p:nvPicPr>
          <p:cNvPr id="13" name="Picture 12">
            <a:extLst>
              <a:ext uri="{FF2B5EF4-FFF2-40B4-BE49-F238E27FC236}">
                <a16:creationId xmlns:a16="http://schemas.microsoft.com/office/drawing/2014/main" id="{E3F79900-2279-E6D0-AB8A-CF7B8F209142}"/>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7383449" y="2107987"/>
            <a:ext cx="4728164" cy="3342671"/>
          </a:xfrm>
          <a:prstGeom prst="rect">
            <a:avLst/>
          </a:prstGeom>
        </p:spPr>
      </p:pic>
      <p:sp>
        <p:nvSpPr>
          <p:cNvPr id="14" name="Rectangle 13">
            <a:extLst>
              <a:ext uri="{FF2B5EF4-FFF2-40B4-BE49-F238E27FC236}">
                <a16:creationId xmlns:a16="http://schemas.microsoft.com/office/drawing/2014/main" id="{8BAE27E7-7037-94C7-A2DA-09AEB61F4EA4}"/>
              </a:ext>
            </a:extLst>
          </p:cNvPr>
          <p:cNvSpPr/>
          <p:nvPr/>
        </p:nvSpPr>
        <p:spPr>
          <a:xfrm>
            <a:off x="4148898" y="4544385"/>
            <a:ext cx="2930146" cy="290261"/>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                                                                   </a:t>
            </a:r>
          </a:p>
        </p:txBody>
      </p:sp>
      <p:sp>
        <p:nvSpPr>
          <p:cNvPr id="15" name="Rectangle 14">
            <a:extLst>
              <a:ext uri="{FF2B5EF4-FFF2-40B4-BE49-F238E27FC236}">
                <a16:creationId xmlns:a16="http://schemas.microsoft.com/office/drawing/2014/main" id="{E207A920-C664-99EE-2864-D104FEA248E1}"/>
              </a:ext>
            </a:extLst>
          </p:cNvPr>
          <p:cNvSpPr/>
          <p:nvPr/>
        </p:nvSpPr>
        <p:spPr>
          <a:xfrm>
            <a:off x="4148898" y="2107987"/>
            <a:ext cx="2930146" cy="789864"/>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292120092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432FF"/>
                </a:solidFill>
              </a:rPr>
              <a:t>Dr Fathi —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041886" y="1573588"/>
          <a:ext cx="10229367" cy="3295572"/>
        </p:xfrm>
        <a:graphic>
          <a:graphicData uri="http://schemas.openxmlformats.org/drawingml/2006/table">
            <a:tbl>
              <a:tblPr firstRow="1" bandRow="1">
                <a:tableStyleId>{F2DE63D5-997A-4646-A377-4702673A728D}</a:tableStyleId>
              </a:tblPr>
              <a:tblGrid>
                <a:gridCol w="2749858">
                  <a:extLst>
                    <a:ext uri="{9D8B030D-6E8A-4147-A177-3AD203B41FA5}">
                      <a16:colId xmlns:a16="http://schemas.microsoft.com/office/drawing/2014/main" val="20000"/>
                    </a:ext>
                  </a:extLst>
                </a:gridCol>
                <a:gridCol w="7479509">
                  <a:extLst>
                    <a:ext uri="{9D8B030D-6E8A-4147-A177-3AD203B41FA5}">
                      <a16:colId xmlns:a16="http://schemas.microsoft.com/office/drawing/2014/main" val="3833924404"/>
                    </a:ext>
                  </a:extLst>
                </a:gridCol>
              </a:tblGrid>
              <a:tr h="225434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Astellas, AstraZeneca Pharmaceuticals LP, </a:t>
                      </a:r>
                      <a:r>
                        <a:rPr lang="en-US" b="0" dirty="0" err="1">
                          <a:solidFill>
                            <a:schemeClr val="tx1"/>
                          </a:solidFill>
                        </a:rPr>
                        <a:t>Autolus</a:t>
                      </a:r>
                      <a:r>
                        <a:rPr lang="en-US" b="0" dirty="0">
                          <a:solidFill>
                            <a:schemeClr val="tx1"/>
                          </a:solidFill>
                        </a:rPr>
                        <a:t>, Bristol Myers Squibb, Daiichi Sankyo Inc, Genentech, a member of the Roche Group, Genmab US Inc, Gilead Sciences Inc, Kura Oncology, Pfizer Inc, Prelude Therapeutics, Remix Therapeutics, Rigel Pharmaceuticals Inc, Schrödinger, Servier Pharmaceuticals LLC, </a:t>
                      </a:r>
                      <a:r>
                        <a:rPr lang="en-US" b="0" dirty="0" err="1">
                          <a:solidFill>
                            <a:schemeClr val="tx1"/>
                          </a:solidFill>
                        </a:rPr>
                        <a:t>Syndax</a:t>
                      </a:r>
                      <a:r>
                        <a:rPr lang="en-US" b="0" dirty="0">
                          <a:solidFill>
                            <a:schemeClr val="tx1"/>
                          </a:solidFill>
                        </a:rPr>
                        <a:t> Pharmaceuticals, Takeda Pharmaceuticals USA Inc, </a:t>
                      </a:r>
                      <a:r>
                        <a:rPr lang="en-US" b="0" dirty="0" err="1">
                          <a:solidFill>
                            <a:schemeClr val="tx1"/>
                          </a:solidFill>
                        </a:rPr>
                        <a:t>Thermo</a:t>
                      </a:r>
                      <a:r>
                        <a:rPr lang="en-US" b="0" dirty="0">
                          <a:solidFill>
                            <a:schemeClr val="tx1"/>
                          </a:solidFill>
                        </a:rPr>
                        <a:t> Fisher Scientific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4122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AbbVie Inc, Bristol Myers Squibb, Kura Oncology, Servier Pharmaceuticals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bl>
          </a:graphicData>
        </a:graphic>
      </p:graphicFrame>
    </p:spTree>
    <p:custDataLst>
      <p:tags r:id="rId1"/>
    </p:custDataLst>
    <p:extLst>
      <p:ext uri="{BB962C8B-B14F-4D97-AF65-F5344CB8AC3E}">
        <p14:creationId xmlns:p14="http://schemas.microsoft.com/office/powerpoint/2010/main" val="145307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1E2FF-245A-BFE9-06B8-4A6241B148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836DDF-2F6B-14D9-2B9D-EDE0363871AD}"/>
              </a:ext>
            </a:extLst>
          </p:cNvPr>
          <p:cNvSpPr>
            <a:spLocks noGrp="1"/>
          </p:cNvSpPr>
          <p:nvPr>
            <p:ph type="title"/>
          </p:nvPr>
        </p:nvSpPr>
        <p:spPr/>
        <p:txBody>
          <a:bodyPr/>
          <a:lstStyle/>
          <a:p>
            <a:r>
              <a:rPr lang="en-US" dirty="0">
                <a:solidFill>
                  <a:srgbClr val="003767"/>
                </a:solidFill>
              </a:rPr>
              <a:t>MENi-Triplet (</a:t>
            </a:r>
            <a:r>
              <a:rPr lang="en-US" dirty="0" err="1">
                <a:solidFill>
                  <a:srgbClr val="003767"/>
                </a:solidFill>
              </a:rPr>
              <a:t>Ziftomenib</a:t>
            </a:r>
            <a:r>
              <a:rPr lang="en-US" dirty="0">
                <a:solidFill>
                  <a:srgbClr val="003767"/>
                </a:solidFill>
              </a:rPr>
              <a:t>)</a:t>
            </a:r>
          </a:p>
        </p:txBody>
      </p:sp>
      <p:sp>
        <p:nvSpPr>
          <p:cNvPr id="3" name="Text Placeholder 1">
            <a:extLst>
              <a:ext uri="{FF2B5EF4-FFF2-40B4-BE49-F238E27FC236}">
                <a16:creationId xmlns:a16="http://schemas.microsoft.com/office/drawing/2014/main" id="{DCC09BB2-88C8-E3FF-60E1-14034F94DEEE}"/>
              </a:ext>
            </a:extLst>
          </p:cNvPr>
          <p:cNvSpPr txBox="1">
            <a:spLocks noChangeArrowheads="1"/>
          </p:cNvSpPr>
          <p:nvPr/>
        </p:nvSpPr>
        <p:spPr bwMode="auto">
          <a:xfrm>
            <a:off x="9431867" y="6492875"/>
            <a:ext cx="267974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Roboz GJ, et al. ASH, 2025;Abstract 766.</a:t>
            </a:r>
          </a:p>
        </p:txBody>
      </p:sp>
      <p:pic>
        <p:nvPicPr>
          <p:cNvPr id="14" name="Picture 13">
            <a:extLst>
              <a:ext uri="{FF2B5EF4-FFF2-40B4-BE49-F238E27FC236}">
                <a16:creationId xmlns:a16="http://schemas.microsoft.com/office/drawing/2014/main" id="{B0019BF6-9BA2-587E-AB1A-0E92D9743CCC}"/>
              </a:ext>
            </a:extLst>
          </p:cNvPr>
          <p:cNvPicPr>
            <a:picLocks noChangeAspect="1"/>
          </p:cNvPicPr>
          <p:nvPr/>
        </p:nvPicPr>
        <p:blipFill>
          <a:blip r:embed="rId2"/>
          <a:stretch>
            <a:fillRect/>
          </a:stretch>
        </p:blipFill>
        <p:spPr>
          <a:xfrm>
            <a:off x="647700" y="1276849"/>
            <a:ext cx="6157595" cy="1136152"/>
          </a:xfrm>
          <a:prstGeom prst="rect">
            <a:avLst/>
          </a:prstGeom>
          <a:ln>
            <a:solidFill>
              <a:sysClr val="windowText" lastClr="000000"/>
            </a:solidFill>
          </a:ln>
        </p:spPr>
      </p:pic>
      <p:pic>
        <p:nvPicPr>
          <p:cNvPr id="15" name="Picture 14">
            <a:extLst>
              <a:ext uri="{FF2B5EF4-FFF2-40B4-BE49-F238E27FC236}">
                <a16:creationId xmlns:a16="http://schemas.microsoft.com/office/drawing/2014/main" id="{E4158A07-7B1F-307B-052B-840822D0D4BA}"/>
              </a:ext>
            </a:extLst>
          </p:cNvPr>
          <p:cNvPicPr>
            <a:picLocks noChangeAspect="1"/>
          </p:cNvPicPr>
          <p:nvPr/>
        </p:nvPicPr>
        <p:blipFill>
          <a:blip r:embed="rId3"/>
          <a:stretch>
            <a:fillRect/>
          </a:stretch>
        </p:blipFill>
        <p:spPr>
          <a:xfrm>
            <a:off x="280946" y="2545408"/>
            <a:ext cx="7470126" cy="2926728"/>
          </a:xfrm>
          <a:prstGeom prst="rect">
            <a:avLst/>
          </a:prstGeom>
        </p:spPr>
      </p:pic>
      <p:pic>
        <p:nvPicPr>
          <p:cNvPr id="16" name="Picture 15">
            <a:extLst>
              <a:ext uri="{FF2B5EF4-FFF2-40B4-BE49-F238E27FC236}">
                <a16:creationId xmlns:a16="http://schemas.microsoft.com/office/drawing/2014/main" id="{53A6079B-C057-55F3-D016-DF4AF2E75BC6}"/>
              </a:ext>
            </a:extLst>
          </p:cNvPr>
          <p:cNvPicPr>
            <a:picLocks noChangeAspect="1"/>
          </p:cNvPicPr>
          <p:nvPr/>
        </p:nvPicPr>
        <p:blipFill>
          <a:blip r:embed="rId4"/>
          <a:stretch>
            <a:fillRect/>
          </a:stretch>
        </p:blipFill>
        <p:spPr>
          <a:xfrm>
            <a:off x="7451948" y="1028700"/>
            <a:ext cx="4659665" cy="4800600"/>
          </a:xfrm>
          <a:prstGeom prst="rect">
            <a:avLst/>
          </a:prstGeom>
        </p:spPr>
      </p:pic>
      <p:sp>
        <p:nvSpPr>
          <p:cNvPr id="4" name="Rectangle 3">
            <a:extLst>
              <a:ext uri="{FF2B5EF4-FFF2-40B4-BE49-F238E27FC236}">
                <a16:creationId xmlns:a16="http://schemas.microsoft.com/office/drawing/2014/main" id="{B576D6A0-F6F0-185A-B3C2-D15AAD4706CC}"/>
              </a:ext>
            </a:extLst>
          </p:cNvPr>
          <p:cNvSpPr/>
          <p:nvPr/>
        </p:nvSpPr>
        <p:spPr>
          <a:xfrm>
            <a:off x="352927" y="2602412"/>
            <a:ext cx="7099022" cy="1239672"/>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900945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F2DD2C-B77B-5832-3D29-DBE0CA3A69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58051" y="264160"/>
            <a:ext cx="10174109" cy="5926526"/>
          </a:xfrm>
          <a:prstGeom prst="rect">
            <a:avLst/>
          </a:prstGeom>
        </p:spPr>
      </p:pic>
      <p:sp>
        <p:nvSpPr>
          <p:cNvPr id="7" name="TextBox 6">
            <a:extLst>
              <a:ext uri="{FF2B5EF4-FFF2-40B4-BE49-F238E27FC236}">
                <a16:creationId xmlns:a16="http://schemas.microsoft.com/office/drawing/2014/main" id="{736EF14A-92B4-3B20-BDD9-5EE034D77F0F}"/>
              </a:ext>
            </a:extLst>
          </p:cNvPr>
          <p:cNvSpPr txBox="1"/>
          <p:nvPr/>
        </p:nvSpPr>
        <p:spPr>
          <a:xfrm>
            <a:off x="59505" y="6381328"/>
            <a:ext cx="609372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Issa G, et al. ASH, 2025;Abstract 764.</a:t>
            </a:r>
          </a:p>
        </p:txBody>
      </p:sp>
      <p:sp>
        <p:nvSpPr>
          <p:cNvPr id="2" name="Rectangle 1">
            <a:extLst>
              <a:ext uri="{FF2B5EF4-FFF2-40B4-BE49-F238E27FC236}">
                <a16:creationId xmlns:a16="http://schemas.microsoft.com/office/drawing/2014/main" id="{9FABF7D9-248F-DB1E-974D-0AA9836C2B3D}"/>
              </a:ext>
            </a:extLst>
          </p:cNvPr>
          <p:cNvSpPr/>
          <p:nvPr/>
        </p:nvSpPr>
        <p:spPr>
          <a:xfrm>
            <a:off x="821603" y="1272339"/>
            <a:ext cx="9846398" cy="524377"/>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252359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34CA64-EFDB-F9E8-2EB3-78B793BECB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25906" y="107721"/>
            <a:ext cx="11053246" cy="6226977"/>
          </a:xfrm>
          <a:prstGeom prst="rect">
            <a:avLst/>
          </a:prstGeom>
        </p:spPr>
      </p:pic>
      <p:sp>
        <p:nvSpPr>
          <p:cNvPr id="2" name="TextBox 1">
            <a:extLst>
              <a:ext uri="{FF2B5EF4-FFF2-40B4-BE49-F238E27FC236}">
                <a16:creationId xmlns:a16="http://schemas.microsoft.com/office/drawing/2014/main" id="{560B1BBA-A7E0-406D-C942-B9AB1479C47D}"/>
              </a:ext>
            </a:extLst>
          </p:cNvPr>
          <p:cNvSpPr txBox="1"/>
          <p:nvPr/>
        </p:nvSpPr>
        <p:spPr>
          <a:xfrm>
            <a:off x="59505" y="6381328"/>
            <a:ext cx="258209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Wei A, et al. EHA, 2025;Abstract S137.</a:t>
            </a:r>
          </a:p>
        </p:txBody>
      </p:sp>
      <p:sp>
        <p:nvSpPr>
          <p:cNvPr id="3" name="Rectangle 2">
            <a:extLst>
              <a:ext uri="{FF2B5EF4-FFF2-40B4-BE49-F238E27FC236}">
                <a16:creationId xmlns:a16="http://schemas.microsoft.com/office/drawing/2014/main" id="{00863D2C-971E-09CD-863C-9DE869D4DD86}"/>
              </a:ext>
            </a:extLst>
          </p:cNvPr>
          <p:cNvSpPr/>
          <p:nvPr/>
        </p:nvSpPr>
        <p:spPr>
          <a:xfrm>
            <a:off x="10410940" y="6003926"/>
            <a:ext cx="495759" cy="484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096239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9DC955-5808-8E2F-5160-119921E2CF17}"/>
              </a:ext>
            </a:extLst>
          </p:cNvPr>
          <p:cNvPicPr>
            <a:picLocks noChangeAspect="1"/>
          </p:cNvPicPr>
          <p:nvPr/>
        </p:nvPicPr>
        <p:blipFill>
          <a:blip r:embed="rId2"/>
          <a:stretch>
            <a:fillRect/>
          </a:stretch>
        </p:blipFill>
        <p:spPr>
          <a:xfrm>
            <a:off x="550607" y="222853"/>
            <a:ext cx="10628671" cy="5967219"/>
          </a:xfrm>
          <a:prstGeom prst="rect">
            <a:avLst/>
          </a:prstGeom>
        </p:spPr>
      </p:pic>
      <p:sp>
        <p:nvSpPr>
          <p:cNvPr id="6" name="TextBox 5">
            <a:extLst>
              <a:ext uri="{FF2B5EF4-FFF2-40B4-BE49-F238E27FC236}">
                <a16:creationId xmlns:a16="http://schemas.microsoft.com/office/drawing/2014/main" id="{A120A058-58E8-C179-9121-825D2291F534}"/>
              </a:ext>
            </a:extLst>
          </p:cNvPr>
          <p:cNvSpPr txBox="1"/>
          <p:nvPr/>
        </p:nvSpPr>
        <p:spPr>
          <a:xfrm>
            <a:off x="59504" y="6309320"/>
            <a:ext cx="258209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Wei A, et al. EHA, 2025;Abstract S137.</a:t>
            </a:r>
          </a:p>
        </p:txBody>
      </p:sp>
      <p:sp>
        <p:nvSpPr>
          <p:cNvPr id="2" name="Rectangle 1">
            <a:extLst>
              <a:ext uri="{FF2B5EF4-FFF2-40B4-BE49-F238E27FC236}">
                <a16:creationId xmlns:a16="http://schemas.microsoft.com/office/drawing/2014/main" id="{41565170-A738-A8C2-7889-61F15C116826}"/>
              </a:ext>
            </a:extLst>
          </p:cNvPr>
          <p:cNvSpPr/>
          <p:nvPr/>
        </p:nvSpPr>
        <p:spPr>
          <a:xfrm>
            <a:off x="10256704" y="5805889"/>
            <a:ext cx="495759" cy="484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550751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D7DEA1-0C5B-7862-4F4E-025D0A7DCD07}"/>
              </a:ext>
            </a:extLst>
          </p:cNvPr>
          <p:cNvPicPr>
            <a:picLocks noChangeAspect="1"/>
          </p:cNvPicPr>
          <p:nvPr/>
        </p:nvPicPr>
        <p:blipFill>
          <a:blip r:embed="rId2"/>
          <a:stretch>
            <a:fillRect/>
          </a:stretch>
        </p:blipFill>
        <p:spPr>
          <a:xfrm>
            <a:off x="590550" y="278549"/>
            <a:ext cx="10640922" cy="5865075"/>
          </a:xfrm>
          <a:prstGeom prst="rect">
            <a:avLst/>
          </a:prstGeom>
        </p:spPr>
      </p:pic>
      <p:sp>
        <p:nvSpPr>
          <p:cNvPr id="7" name="Text Placeholder 1">
            <a:extLst>
              <a:ext uri="{FF2B5EF4-FFF2-40B4-BE49-F238E27FC236}">
                <a16:creationId xmlns:a16="http://schemas.microsoft.com/office/drawing/2014/main" id="{5FDFE6BC-4ADB-2B6B-63EE-A643E908EE90}"/>
              </a:ext>
            </a:extLst>
          </p:cNvPr>
          <p:cNvSpPr txBox="1">
            <a:spLocks noChangeArrowheads="1"/>
          </p:cNvSpPr>
          <p:nvPr/>
        </p:nvSpPr>
        <p:spPr bwMode="auto">
          <a:xfrm>
            <a:off x="9629776" y="6579451"/>
            <a:ext cx="2481838" cy="21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Watts J, et al. ASH, 2025;Abstract 765.</a:t>
            </a:r>
          </a:p>
        </p:txBody>
      </p:sp>
      <p:sp>
        <p:nvSpPr>
          <p:cNvPr id="8" name="Rectangle 7">
            <a:extLst>
              <a:ext uri="{FF2B5EF4-FFF2-40B4-BE49-F238E27FC236}">
                <a16:creationId xmlns:a16="http://schemas.microsoft.com/office/drawing/2014/main" id="{F0E93216-B3F3-DF8F-604F-98B9662D1090}"/>
              </a:ext>
            </a:extLst>
          </p:cNvPr>
          <p:cNvSpPr/>
          <p:nvPr/>
        </p:nvSpPr>
        <p:spPr>
          <a:xfrm>
            <a:off x="9629775" y="2876550"/>
            <a:ext cx="1601697" cy="2400300"/>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129993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AA8D9-0DBA-944A-00FE-FBCC3547843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20D7178-B00A-CD2F-D833-2F0E31182C56}"/>
              </a:ext>
            </a:extLst>
          </p:cNvPr>
          <p:cNvSpPr/>
          <p:nvPr/>
        </p:nvSpPr>
        <p:spPr bwMode="auto">
          <a:xfrm>
            <a:off x="623392" y="1340768"/>
            <a:ext cx="11449272"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7E6EA42-6B34-CAE8-6F9F-F96A175A8136}"/>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Menin Inhibitors in Acute Myeloid Leukemia</a:t>
            </a:r>
          </a:p>
        </p:txBody>
      </p:sp>
      <p:sp>
        <p:nvSpPr>
          <p:cNvPr id="3" name="Content Placeholder 2">
            <a:extLst>
              <a:ext uri="{FF2B5EF4-FFF2-40B4-BE49-F238E27FC236}">
                <a16:creationId xmlns:a16="http://schemas.microsoft.com/office/drawing/2014/main" id="{87B75999-8744-0804-D7F1-DF5843C9F7F3}"/>
              </a:ext>
            </a:extLst>
          </p:cNvPr>
          <p:cNvSpPr>
            <a:spLocks noGrp="1"/>
          </p:cNvSpPr>
          <p:nvPr>
            <p:ph idx="1"/>
          </p:nvPr>
        </p:nvSpPr>
        <p:spPr>
          <a:xfrm>
            <a:off x="1055441" y="1484784"/>
            <a:ext cx="10009112" cy="4246833"/>
          </a:xfrm>
        </p:spPr>
        <p:txBody>
          <a:bodyPr/>
          <a:lstStyle/>
          <a:p>
            <a:pPr marL="98425" indent="0">
              <a:lnSpc>
                <a:spcPts val="26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4: Future Directions</a:t>
            </a:r>
          </a:p>
          <a:p>
            <a:r>
              <a:rPr lang="en-US" sz="2400" b="0" dirty="0"/>
              <a:t>Ongoing trials:  </a:t>
            </a:r>
          </a:p>
          <a:p>
            <a:pPr lvl="1"/>
            <a:r>
              <a:rPr lang="en-US" sz="2400" b="0" dirty="0"/>
              <a:t>KOMET-017</a:t>
            </a:r>
          </a:p>
          <a:p>
            <a:pPr lvl="1"/>
            <a:r>
              <a:rPr lang="en-US" sz="2400" b="0" dirty="0"/>
              <a:t>REVEAL/EVOLVE-2</a:t>
            </a:r>
          </a:p>
          <a:p>
            <a:pPr lvl="1"/>
            <a:r>
              <a:rPr lang="en-US" sz="2400" b="0" dirty="0" err="1"/>
              <a:t>cAMeLot</a:t>
            </a:r>
            <a:endParaRPr lang="en-US" sz="2400" b="0" dirty="0"/>
          </a:p>
          <a:p>
            <a:pPr lvl="1"/>
            <a:r>
              <a:rPr lang="en-US" sz="2400" b="0" dirty="0"/>
              <a:t>HOVON 181</a:t>
            </a:r>
          </a:p>
          <a:p>
            <a:pPr marL="98425" indent="0">
              <a:lnSpc>
                <a:spcPts val="2600"/>
              </a:lnSpc>
              <a:spcBef>
                <a:spcPts val="1800"/>
              </a:spcBef>
              <a:spcAft>
                <a:spcPts val="600"/>
              </a:spcAft>
              <a:buNone/>
            </a:pPr>
            <a:endParaRPr lang="en-US" sz="2400" dirty="0">
              <a:solidFill>
                <a:schemeClr val="bg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dirty="0">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4086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5141E-9DE7-5FAF-BC81-A8035E3DF15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1B031F1-1372-FE72-0373-91B1B4D1DE5E}"/>
              </a:ext>
            </a:extLst>
          </p:cNvPr>
          <p:cNvSpPr txBox="1">
            <a:spLocks/>
          </p:cNvSpPr>
          <p:nvPr/>
        </p:nvSpPr>
        <p:spPr bwMode="auto">
          <a:xfrm>
            <a:off x="916516" y="15388"/>
            <a:ext cx="10358967" cy="8915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3200" kern="0" dirty="0"/>
              <a:t>KOMET-017: Ongoing Phase III Trial Designs</a:t>
            </a:r>
          </a:p>
        </p:txBody>
      </p:sp>
      <p:pic>
        <p:nvPicPr>
          <p:cNvPr id="7" name="Picture 6" descr="A diagram of a patient's therapy&#10;&#10;AI-generated content may be incorrect.">
            <a:extLst>
              <a:ext uri="{FF2B5EF4-FFF2-40B4-BE49-F238E27FC236}">
                <a16:creationId xmlns:a16="http://schemas.microsoft.com/office/drawing/2014/main" id="{6F90ABB8-BAF9-44DC-C879-3E30F7E05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799" y="836713"/>
            <a:ext cx="7558609" cy="5414532"/>
          </a:xfrm>
          <a:prstGeom prst="rect">
            <a:avLst/>
          </a:prstGeom>
        </p:spPr>
      </p:pic>
      <p:sp>
        <p:nvSpPr>
          <p:cNvPr id="8" name="TextBox 7">
            <a:extLst>
              <a:ext uri="{FF2B5EF4-FFF2-40B4-BE49-F238E27FC236}">
                <a16:creationId xmlns:a16="http://schemas.microsoft.com/office/drawing/2014/main" id="{707A0C6D-ABF6-0082-40A2-81B4D2E187D3}"/>
              </a:ext>
            </a:extLst>
          </p:cNvPr>
          <p:cNvSpPr txBox="1"/>
          <p:nvPr/>
        </p:nvSpPr>
        <p:spPr>
          <a:xfrm>
            <a:off x="191344" y="6519446"/>
            <a:ext cx="3687420" cy="323165"/>
          </a:xfrm>
          <a:prstGeom prst="rect">
            <a:avLst/>
          </a:prstGeom>
          <a:noFill/>
        </p:spPr>
        <p:txBody>
          <a:bodyPr wrap="none" rtlCol="0">
            <a:spAutoFit/>
          </a:bodyPr>
          <a:lstStyle/>
          <a:p>
            <a:r>
              <a:rPr lang="en-US" sz="1500" b="0" dirty="0">
                <a:solidFill>
                  <a:schemeClr val="tx1"/>
                </a:solidFill>
                <a:latin typeface="+mn-lt"/>
              </a:rPr>
              <a:t>Zeidan AM et al. EHA 2025;Abstract PB2573.</a:t>
            </a:r>
          </a:p>
        </p:txBody>
      </p:sp>
    </p:spTree>
    <p:extLst>
      <p:ext uri="{BB962C8B-B14F-4D97-AF65-F5344CB8AC3E}">
        <p14:creationId xmlns:p14="http://schemas.microsoft.com/office/powerpoint/2010/main" val="1380949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0549F-E776-E379-5325-84FFC4814B2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D8F85E7-EF71-67B4-538A-300EE2DCE89D}"/>
              </a:ext>
            </a:extLst>
          </p:cNvPr>
          <p:cNvSpPr txBox="1">
            <a:spLocks/>
          </p:cNvSpPr>
          <p:nvPr/>
        </p:nvSpPr>
        <p:spPr bwMode="auto">
          <a:xfrm>
            <a:off x="916516" y="15054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3200" kern="0" dirty="0"/>
              <a:t>EVOLVE-2: Ongoing Phase III Trial Design</a:t>
            </a:r>
          </a:p>
        </p:txBody>
      </p:sp>
      <p:sp>
        <p:nvSpPr>
          <p:cNvPr id="8" name="TextBox 7">
            <a:extLst>
              <a:ext uri="{FF2B5EF4-FFF2-40B4-BE49-F238E27FC236}">
                <a16:creationId xmlns:a16="http://schemas.microsoft.com/office/drawing/2014/main" id="{82249B8D-8257-1BA8-EBD9-9A8551255B72}"/>
              </a:ext>
            </a:extLst>
          </p:cNvPr>
          <p:cNvSpPr txBox="1"/>
          <p:nvPr/>
        </p:nvSpPr>
        <p:spPr>
          <a:xfrm>
            <a:off x="119336" y="6515276"/>
            <a:ext cx="9505056" cy="323165"/>
          </a:xfrm>
          <a:prstGeom prst="rect">
            <a:avLst/>
          </a:prstGeom>
          <a:noFill/>
        </p:spPr>
        <p:txBody>
          <a:bodyPr wrap="square" rtlCol="0">
            <a:spAutoFit/>
          </a:bodyPr>
          <a:lstStyle/>
          <a:p>
            <a:r>
              <a:rPr lang="en-US" sz="1500" b="0" dirty="0">
                <a:solidFill>
                  <a:schemeClr val="tx1"/>
                </a:solidFill>
                <a:latin typeface="+mn-lt"/>
              </a:rPr>
              <a:t>Huls G et al. European School of Hematology International Conference on Acute Myeloid Leukemia 2025; Poster.</a:t>
            </a:r>
          </a:p>
        </p:txBody>
      </p:sp>
      <p:pic>
        <p:nvPicPr>
          <p:cNvPr id="4" name="Picture 3" descr="A diagram of a diagram&#10;&#10;AI-generated content may be incorrect.">
            <a:extLst>
              <a:ext uri="{FF2B5EF4-FFF2-40B4-BE49-F238E27FC236}">
                <a16:creationId xmlns:a16="http://schemas.microsoft.com/office/drawing/2014/main" id="{A8D4694B-B42B-701B-BA33-A513EB7DBEB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73117" y="1484784"/>
            <a:ext cx="11445764" cy="4104456"/>
          </a:xfrm>
          <a:prstGeom prst="rect">
            <a:avLst/>
          </a:prstGeom>
        </p:spPr>
      </p:pic>
    </p:spTree>
    <p:extLst>
      <p:ext uri="{BB962C8B-B14F-4D97-AF65-F5344CB8AC3E}">
        <p14:creationId xmlns:p14="http://schemas.microsoft.com/office/powerpoint/2010/main" val="426457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35CBE-E9D6-C444-89DE-7B178F8C77D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F2C23E9-E5B6-558D-1287-53841B67D5E6}"/>
              </a:ext>
            </a:extLst>
          </p:cNvPr>
          <p:cNvSpPr txBox="1">
            <a:spLocks/>
          </p:cNvSpPr>
          <p:nvPr/>
        </p:nvSpPr>
        <p:spPr bwMode="auto">
          <a:xfrm>
            <a:off x="916516" y="15054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3200" kern="0" dirty="0"/>
              <a:t>REVEAL-ND NPM1: Ongoing Phase III Trial Design</a:t>
            </a:r>
          </a:p>
        </p:txBody>
      </p:sp>
      <p:sp>
        <p:nvSpPr>
          <p:cNvPr id="8" name="TextBox 7">
            <a:extLst>
              <a:ext uri="{FF2B5EF4-FFF2-40B4-BE49-F238E27FC236}">
                <a16:creationId xmlns:a16="http://schemas.microsoft.com/office/drawing/2014/main" id="{6AF003F6-1161-0A15-A1B5-6357765C0835}"/>
              </a:ext>
            </a:extLst>
          </p:cNvPr>
          <p:cNvSpPr txBox="1"/>
          <p:nvPr/>
        </p:nvSpPr>
        <p:spPr>
          <a:xfrm>
            <a:off x="191344" y="6491425"/>
            <a:ext cx="9217024" cy="323165"/>
          </a:xfrm>
          <a:prstGeom prst="rect">
            <a:avLst/>
          </a:prstGeom>
          <a:noFill/>
        </p:spPr>
        <p:txBody>
          <a:bodyPr wrap="square" rtlCol="0">
            <a:spAutoFit/>
          </a:bodyPr>
          <a:lstStyle/>
          <a:p>
            <a:r>
              <a:rPr lang="en-US" sz="1500" b="0" dirty="0">
                <a:solidFill>
                  <a:schemeClr val="tx1"/>
                </a:solidFill>
                <a:latin typeface="+mn-lt"/>
              </a:rPr>
              <a:t>https://</a:t>
            </a:r>
            <a:r>
              <a:rPr lang="en-US" sz="1500" b="0" dirty="0" err="1">
                <a:solidFill>
                  <a:schemeClr val="tx1"/>
                </a:solidFill>
                <a:latin typeface="+mn-lt"/>
              </a:rPr>
              <a:t>revealtrialaml.com</a:t>
            </a:r>
            <a:endParaRPr lang="en-US" sz="1500" b="0" dirty="0">
              <a:solidFill>
                <a:schemeClr val="tx1"/>
              </a:solidFill>
              <a:latin typeface="+mn-lt"/>
            </a:endParaRPr>
          </a:p>
        </p:txBody>
      </p:sp>
      <p:sp>
        <p:nvSpPr>
          <p:cNvPr id="5" name="TextBox 4">
            <a:extLst>
              <a:ext uri="{FF2B5EF4-FFF2-40B4-BE49-F238E27FC236}">
                <a16:creationId xmlns:a16="http://schemas.microsoft.com/office/drawing/2014/main" id="{27AA0081-69D0-0BA3-3AC6-F9CB42957E06}"/>
              </a:ext>
            </a:extLst>
          </p:cNvPr>
          <p:cNvSpPr txBox="1"/>
          <p:nvPr/>
        </p:nvSpPr>
        <p:spPr>
          <a:xfrm>
            <a:off x="1702115" y="5358898"/>
            <a:ext cx="8745063" cy="830997"/>
          </a:xfrm>
          <a:prstGeom prst="rect">
            <a:avLst/>
          </a:prstGeom>
          <a:noFill/>
        </p:spPr>
        <p:txBody>
          <a:bodyPr wrap="square" rtlCol="0">
            <a:spAutoFit/>
          </a:bodyPr>
          <a:lstStyle/>
          <a:p>
            <a:r>
              <a:rPr lang="en-US" sz="2000" dirty="0">
                <a:solidFill>
                  <a:schemeClr val="tx1"/>
                </a:solidFill>
                <a:latin typeface="+mn-lt"/>
              </a:rPr>
              <a:t>Eligibility: </a:t>
            </a:r>
            <a:r>
              <a:rPr lang="en-US" sz="2000" b="0" dirty="0">
                <a:solidFill>
                  <a:schemeClr val="tx1"/>
                </a:solidFill>
                <a:latin typeface="+mn-lt"/>
              </a:rPr>
              <a:t>Newly diagnosed, previously untreated </a:t>
            </a:r>
            <a:r>
              <a:rPr lang="en-US" sz="2000" b="0" i="1" dirty="0">
                <a:solidFill>
                  <a:schemeClr val="tx1"/>
                </a:solidFill>
                <a:latin typeface="+mn-lt"/>
              </a:rPr>
              <a:t>NPM1</a:t>
            </a:r>
            <a:r>
              <a:rPr lang="en-US" sz="2000" b="0" dirty="0">
                <a:solidFill>
                  <a:schemeClr val="tx1"/>
                </a:solidFill>
                <a:latin typeface="+mn-lt"/>
              </a:rPr>
              <a:t>-mutated AML</a:t>
            </a:r>
          </a:p>
          <a:p>
            <a:endParaRPr lang="en-US" sz="800" b="0" dirty="0">
              <a:solidFill>
                <a:schemeClr val="tx1"/>
              </a:solidFill>
              <a:latin typeface="+mn-lt"/>
            </a:endParaRPr>
          </a:p>
          <a:p>
            <a:r>
              <a:rPr lang="en-US" sz="2000" dirty="0">
                <a:solidFill>
                  <a:schemeClr val="tx1"/>
                </a:solidFill>
                <a:latin typeface="+mn-lt"/>
              </a:rPr>
              <a:t>Primary endpoints: </a:t>
            </a:r>
            <a:r>
              <a:rPr lang="en-US" sz="2000" b="0" dirty="0">
                <a:solidFill>
                  <a:schemeClr val="tx1"/>
                </a:solidFill>
                <a:latin typeface="+mn-lt"/>
              </a:rPr>
              <a:t>Event-free survival, MRD complete remission rate</a:t>
            </a:r>
          </a:p>
        </p:txBody>
      </p:sp>
      <p:pic>
        <p:nvPicPr>
          <p:cNvPr id="7" name="Picture 6" descr="A diagram of treatment options&#10;&#10;AI-generated content may be incorrect.">
            <a:extLst>
              <a:ext uri="{FF2B5EF4-FFF2-40B4-BE49-F238E27FC236}">
                <a16:creationId xmlns:a16="http://schemas.microsoft.com/office/drawing/2014/main" id="{85E1452E-1239-6DD8-7D66-E5761F77642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744819" y="1124743"/>
            <a:ext cx="8702359" cy="4234155"/>
          </a:xfrm>
          <a:prstGeom prst="rect">
            <a:avLst/>
          </a:prstGeom>
        </p:spPr>
      </p:pic>
    </p:spTree>
    <p:extLst>
      <p:ext uri="{BB962C8B-B14F-4D97-AF65-F5344CB8AC3E}">
        <p14:creationId xmlns:p14="http://schemas.microsoft.com/office/powerpoint/2010/main" val="2436916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11C35-04C2-3FDF-91A4-F9F491A5669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F441E1A-2320-054C-D097-217F31EBD598}"/>
              </a:ext>
            </a:extLst>
          </p:cNvPr>
          <p:cNvSpPr txBox="1">
            <a:spLocks/>
          </p:cNvSpPr>
          <p:nvPr/>
        </p:nvSpPr>
        <p:spPr bwMode="auto">
          <a:xfrm>
            <a:off x="916516" y="123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3200" kern="0" dirty="0"/>
              <a:t>cAMeLot-2: Ongoing Phase III Trial Design</a:t>
            </a:r>
          </a:p>
        </p:txBody>
      </p:sp>
      <p:sp>
        <p:nvSpPr>
          <p:cNvPr id="8" name="TextBox 7">
            <a:extLst>
              <a:ext uri="{FF2B5EF4-FFF2-40B4-BE49-F238E27FC236}">
                <a16:creationId xmlns:a16="http://schemas.microsoft.com/office/drawing/2014/main" id="{98C93030-C256-5EA4-EDA5-D6D1C2D38508}"/>
              </a:ext>
            </a:extLst>
          </p:cNvPr>
          <p:cNvSpPr txBox="1"/>
          <p:nvPr/>
        </p:nvSpPr>
        <p:spPr>
          <a:xfrm>
            <a:off x="119336" y="6492737"/>
            <a:ext cx="9217024" cy="323165"/>
          </a:xfrm>
          <a:prstGeom prst="rect">
            <a:avLst/>
          </a:prstGeom>
          <a:noFill/>
        </p:spPr>
        <p:txBody>
          <a:bodyPr wrap="square" rtlCol="0">
            <a:spAutoFit/>
          </a:bodyPr>
          <a:lstStyle/>
          <a:p>
            <a:r>
              <a:rPr lang="en-US" sz="1500" b="0" dirty="0">
                <a:solidFill>
                  <a:schemeClr val="tx1"/>
                </a:solidFill>
                <a:latin typeface="+mn-lt"/>
              </a:rPr>
              <a:t>Jabbour E et al. ASH 2025;Abstract 3429.</a:t>
            </a:r>
          </a:p>
        </p:txBody>
      </p:sp>
      <p:sp>
        <p:nvSpPr>
          <p:cNvPr id="13" name="Rectangle 12">
            <a:extLst>
              <a:ext uri="{FF2B5EF4-FFF2-40B4-BE49-F238E27FC236}">
                <a16:creationId xmlns:a16="http://schemas.microsoft.com/office/drawing/2014/main" id="{1F00395C-62C3-BFF5-0169-FC3921886225}"/>
              </a:ext>
            </a:extLst>
          </p:cNvPr>
          <p:cNvSpPr/>
          <p:nvPr/>
        </p:nvSpPr>
        <p:spPr>
          <a:xfrm>
            <a:off x="3766421" y="3857308"/>
            <a:ext cx="4201787" cy="736843"/>
          </a:xfrm>
          <a:prstGeom prst="rect">
            <a:avLst/>
          </a:prstGeom>
          <a:solidFill>
            <a:srgbClr val="ED312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FA3E520B-B6C3-08AE-231F-140969AB7C84}"/>
              </a:ext>
            </a:extLst>
          </p:cNvPr>
          <p:cNvCxnSpPr>
            <a:cxnSpLocks/>
            <a:endCxn id="13" idx="1"/>
          </p:cNvCxnSpPr>
          <p:nvPr/>
        </p:nvCxnSpPr>
        <p:spPr>
          <a:xfrm flipV="1">
            <a:off x="2945603" y="4225730"/>
            <a:ext cx="820818" cy="243691"/>
          </a:xfrm>
          <a:prstGeom prst="straightConnector1">
            <a:avLst/>
          </a:prstGeom>
          <a:noFill/>
          <a:ln w="38100" cap="flat" cmpd="sng" algn="ctr">
            <a:solidFill>
              <a:sysClr val="windowText" lastClr="000000"/>
            </a:solidFill>
            <a:prstDash val="solid"/>
            <a:miter lim="800000"/>
            <a:tailEnd type="triangle"/>
          </a:ln>
          <a:effectLst/>
        </p:spPr>
      </p:cxnSp>
      <p:sp>
        <p:nvSpPr>
          <p:cNvPr id="15" name="TextBox 14">
            <a:extLst>
              <a:ext uri="{FF2B5EF4-FFF2-40B4-BE49-F238E27FC236}">
                <a16:creationId xmlns:a16="http://schemas.microsoft.com/office/drawing/2014/main" id="{FF152DDA-2E5B-9148-4E45-AFA10FC3E0D4}"/>
              </a:ext>
            </a:extLst>
          </p:cNvPr>
          <p:cNvSpPr txBox="1"/>
          <p:nvPr/>
        </p:nvSpPr>
        <p:spPr>
          <a:xfrm>
            <a:off x="3822050" y="4005064"/>
            <a:ext cx="4146158" cy="400110"/>
          </a:xfrm>
          <a:prstGeom prst="rect">
            <a:avLst/>
          </a:prstGeom>
          <a:noFill/>
        </p:spPr>
        <p:txBody>
          <a:bodyPr wrap="square" rtlCol="0">
            <a:spAutoFit/>
          </a:bodyPr>
          <a:lstStyle/>
          <a:p>
            <a:pPr algn="ctr" defTabSz="914400" fontAlgn="auto">
              <a:spcBef>
                <a:spcPts val="0"/>
              </a:spcBef>
              <a:spcAft>
                <a:spcPts val="0"/>
              </a:spcAft>
            </a:pPr>
            <a:r>
              <a:rPr lang="en-US" sz="2000" dirty="0" err="1">
                <a:solidFill>
                  <a:schemeClr val="bg1"/>
                </a:solidFill>
                <a:latin typeface="Calibri" panose="020F0502020204030204"/>
                <a:ea typeface="+mn-ea"/>
                <a:cs typeface="+mn-cs"/>
              </a:rPr>
              <a:t>Bleximenib</a:t>
            </a:r>
            <a:r>
              <a:rPr lang="en-US" sz="2000" dirty="0">
                <a:solidFill>
                  <a:schemeClr val="bg1"/>
                </a:solidFill>
                <a:latin typeface="Calibri" panose="020F0502020204030204"/>
                <a:ea typeface="+mn-ea"/>
                <a:cs typeface="+mn-cs"/>
              </a:rPr>
              <a:t> PO + VEN PO + AZA IV/SC </a:t>
            </a:r>
          </a:p>
        </p:txBody>
      </p:sp>
      <p:cxnSp>
        <p:nvCxnSpPr>
          <p:cNvPr id="18" name="Straight Arrow Connector 17">
            <a:extLst>
              <a:ext uri="{FF2B5EF4-FFF2-40B4-BE49-F238E27FC236}">
                <a16:creationId xmlns:a16="http://schemas.microsoft.com/office/drawing/2014/main" id="{AF04738C-4DC2-9B11-9578-77DA88470D17}"/>
              </a:ext>
            </a:extLst>
          </p:cNvPr>
          <p:cNvCxnSpPr>
            <a:cxnSpLocks/>
          </p:cNvCxnSpPr>
          <p:nvPr/>
        </p:nvCxnSpPr>
        <p:spPr>
          <a:xfrm>
            <a:off x="2893587" y="4797147"/>
            <a:ext cx="800826" cy="328559"/>
          </a:xfrm>
          <a:prstGeom prst="straightConnector1">
            <a:avLst/>
          </a:prstGeom>
          <a:noFill/>
          <a:ln w="38100" cap="flat" cmpd="sng" algn="ctr">
            <a:solidFill>
              <a:sysClr val="windowText" lastClr="000000"/>
            </a:solidFill>
            <a:prstDash val="solid"/>
            <a:miter lim="800000"/>
            <a:tailEnd type="triangle"/>
          </a:ln>
          <a:effectLst/>
        </p:spPr>
      </p:cxnSp>
      <p:pic>
        <p:nvPicPr>
          <p:cNvPr id="22" name="Picture 21" descr="A table with red and white text&#10;&#10;AI-generated content may be incorrect.">
            <a:extLst>
              <a:ext uri="{FF2B5EF4-FFF2-40B4-BE49-F238E27FC236}">
                <a16:creationId xmlns:a16="http://schemas.microsoft.com/office/drawing/2014/main" id="{DDD0F059-7567-140C-AF3E-779D50AB5B9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015739" y="900321"/>
            <a:ext cx="7199094" cy="2789440"/>
          </a:xfrm>
          <a:prstGeom prst="rect">
            <a:avLst/>
          </a:prstGeom>
        </p:spPr>
      </p:pic>
      <p:grpSp>
        <p:nvGrpSpPr>
          <p:cNvPr id="25" name="Group 24">
            <a:extLst>
              <a:ext uri="{FF2B5EF4-FFF2-40B4-BE49-F238E27FC236}">
                <a16:creationId xmlns:a16="http://schemas.microsoft.com/office/drawing/2014/main" id="{6C589A52-899A-F29D-0B4E-710DA2FD88E5}"/>
              </a:ext>
            </a:extLst>
          </p:cNvPr>
          <p:cNvGrpSpPr/>
          <p:nvPr/>
        </p:nvGrpSpPr>
        <p:grpSpPr>
          <a:xfrm>
            <a:off x="2169894" y="4255348"/>
            <a:ext cx="720080" cy="677607"/>
            <a:chOff x="6528048" y="4594152"/>
            <a:chExt cx="720080" cy="677607"/>
          </a:xfrm>
          <a:solidFill>
            <a:schemeClr val="bg1">
              <a:lumMod val="65000"/>
            </a:schemeClr>
          </a:solidFill>
        </p:grpSpPr>
        <p:sp>
          <p:nvSpPr>
            <p:cNvPr id="24" name="Oval 23">
              <a:extLst>
                <a:ext uri="{FF2B5EF4-FFF2-40B4-BE49-F238E27FC236}">
                  <a16:creationId xmlns:a16="http://schemas.microsoft.com/office/drawing/2014/main" id="{CC5489DA-FCBA-D0CE-1D8F-FF60645938A9}"/>
                </a:ext>
              </a:extLst>
            </p:cNvPr>
            <p:cNvSpPr/>
            <p:nvPr/>
          </p:nvSpPr>
          <p:spPr bwMode="auto">
            <a:xfrm>
              <a:off x="6528048" y="4594152"/>
              <a:ext cx="720080" cy="677607"/>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0" name="TextBox 19">
              <a:extLst>
                <a:ext uri="{FF2B5EF4-FFF2-40B4-BE49-F238E27FC236}">
                  <a16:creationId xmlns:a16="http://schemas.microsoft.com/office/drawing/2014/main" id="{ECAAA2B3-44EC-4E4B-F925-51F64F2A5A80}"/>
                </a:ext>
              </a:extLst>
            </p:cNvPr>
            <p:cNvSpPr txBox="1"/>
            <p:nvPr/>
          </p:nvSpPr>
          <p:spPr>
            <a:xfrm>
              <a:off x="6694766" y="4671345"/>
              <a:ext cx="386644" cy="523220"/>
            </a:xfrm>
            <a:prstGeom prst="rect">
              <a:avLst/>
            </a:prstGeom>
            <a:grpFill/>
          </p:spPr>
          <p:txBody>
            <a:bodyPr wrap="none" rtlCol="0">
              <a:spAutoFit/>
            </a:bodyPr>
            <a:lstStyle/>
            <a:p>
              <a:pPr defTabSz="914400" fontAlgn="auto">
                <a:spcBef>
                  <a:spcPts val="0"/>
                </a:spcBef>
                <a:spcAft>
                  <a:spcPts val="0"/>
                </a:spcAft>
              </a:pPr>
              <a:r>
                <a:rPr lang="en-US" sz="2800" dirty="0">
                  <a:ln>
                    <a:solidFill>
                      <a:schemeClr val="bg1"/>
                    </a:solidFill>
                  </a:ln>
                  <a:solidFill>
                    <a:schemeClr val="bg1"/>
                  </a:solidFill>
                  <a:latin typeface="Calibri" panose="020F0502020204030204"/>
                  <a:ea typeface="+mn-ea"/>
                  <a:cs typeface="+mn-cs"/>
                </a:rPr>
                <a:t>R</a:t>
              </a:r>
            </a:p>
          </p:txBody>
        </p:sp>
      </p:grpSp>
      <p:sp>
        <p:nvSpPr>
          <p:cNvPr id="27" name="Rectangle 26">
            <a:extLst>
              <a:ext uri="{FF2B5EF4-FFF2-40B4-BE49-F238E27FC236}">
                <a16:creationId xmlns:a16="http://schemas.microsoft.com/office/drawing/2014/main" id="{036A9C6D-7555-236F-7E85-8959BF21CD06}"/>
              </a:ext>
            </a:extLst>
          </p:cNvPr>
          <p:cNvSpPr/>
          <p:nvPr/>
        </p:nvSpPr>
        <p:spPr>
          <a:xfrm>
            <a:off x="3766421" y="4852397"/>
            <a:ext cx="4201787" cy="736843"/>
          </a:xfrm>
          <a:prstGeom prst="rect">
            <a:avLst/>
          </a:prstGeom>
          <a:solidFill>
            <a:schemeClr val="accent4">
              <a:lumMod val="50000"/>
              <a:lumOff val="5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4E9F6EE2-8657-2002-80DA-8E7EF27F292E}"/>
              </a:ext>
            </a:extLst>
          </p:cNvPr>
          <p:cNvSpPr txBox="1"/>
          <p:nvPr/>
        </p:nvSpPr>
        <p:spPr>
          <a:xfrm>
            <a:off x="3822050" y="5045114"/>
            <a:ext cx="4002142" cy="400110"/>
          </a:xfrm>
          <a:prstGeom prst="rect">
            <a:avLst/>
          </a:prstGeom>
          <a:noFill/>
        </p:spPr>
        <p:txBody>
          <a:bodyPr wrap="square" rtlCol="0">
            <a:spAutoFit/>
          </a:bodyPr>
          <a:lstStyle/>
          <a:p>
            <a:pPr algn="ctr" defTabSz="914400" fontAlgn="auto">
              <a:spcBef>
                <a:spcPts val="0"/>
              </a:spcBef>
              <a:spcAft>
                <a:spcPts val="0"/>
              </a:spcAft>
            </a:pPr>
            <a:r>
              <a:rPr lang="en-US" sz="2000" dirty="0">
                <a:solidFill>
                  <a:schemeClr val="bg1"/>
                </a:solidFill>
                <a:latin typeface="Calibri" panose="020F0502020204030204"/>
                <a:ea typeface="+mn-ea"/>
                <a:cs typeface="+mn-cs"/>
              </a:rPr>
              <a:t>Placebo PO + VEN PO + AZA IV/SC </a:t>
            </a:r>
          </a:p>
        </p:txBody>
      </p:sp>
      <p:sp>
        <p:nvSpPr>
          <p:cNvPr id="31" name="TextBox 30">
            <a:extLst>
              <a:ext uri="{FF2B5EF4-FFF2-40B4-BE49-F238E27FC236}">
                <a16:creationId xmlns:a16="http://schemas.microsoft.com/office/drawing/2014/main" id="{F6FFED79-3D19-09C2-02D6-3FAC9BE906AC}"/>
              </a:ext>
            </a:extLst>
          </p:cNvPr>
          <p:cNvSpPr txBox="1"/>
          <p:nvPr/>
        </p:nvSpPr>
        <p:spPr>
          <a:xfrm>
            <a:off x="2954247" y="5757624"/>
            <a:ext cx="5419432" cy="400110"/>
          </a:xfrm>
          <a:prstGeom prst="rect">
            <a:avLst/>
          </a:prstGeom>
          <a:noFill/>
        </p:spPr>
        <p:txBody>
          <a:bodyPr wrap="none" rtlCol="0">
            <a:spAutoFit/>
          </a:bodyPr>
          <a:lstStyle/>
          <a:p>
            <a:r>
              <a:rPr lang="en-US" sz="2000" dirty="0">
                <a:solidFill>
                  <a:schemeClr val="tx1"/>
                </a:solidFill>
                <a:latin typeface="+mn-lt"/>
              </a:rPr>
              <a:t>Primary Endpoints: % complete remission and OS</a:t>
            </a:r>
          </a:p>
        </p:txBody>
      </p:sp>
    </p:spTree>
    <p:extLst>
      <p:ext uri="{BB962C8B-B14F-4D97-AF65-F5344CB8AC3E}">
        <p14:creationId xmlns:p14="http://schemas.microsoft.com/office/powerpoint/2010/main" val="3069292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Wang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836242" y="1376888"/>
          <a:ext cx="10519515" cy="4605136"/>
        </p:xfrm>
        <a:graphic>
          <a:graphicData uri="http://schemas.openxmlformats.org/drawingml/2006/table">
            <a:tbl>
              <a:tblPr firstRow="1" bandRow="1">
                <a:tableStyleId>{F2DE63D5-997A-4646-A377-4702673A728D}</a:tableStyleId>
              </a:tblPr>
              <a:tblGrid>
                <a:gridCol w="2883494">
                  <a:extLst>
                    <a:ext uri="{9D8B030D-6E8A-4147-A177-3AD203B41FA5}">
                      <a16:colId xmlns:a16="http://schemas.microsoft.com/office/drawing/2014/main" val="20000"/>
                    </a:ext>
                  </a:extLst>
                </a:gridCol>
                <a:gridCol w="7636021">
                  <a:extLst>
                    <a:ext uri="{9D8B030D-6E8A-4147-A177-3AD203B41FA5}">
                      <a16:colId xmlns:a16="http://schemas.microsoft.com/office/drawing/2014/main" val="3833924404"/>
                    </a:ext>
                  </a:extLst>
                </a:gridCol>
              </a:tblGrid>
              <a:tr h="152026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Boards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Blueprint Medicines, Cullinan Therapeutics, Daiichi Sankyo Inc, Dark Blue Therapeutics, Johnson &amp; Johnson, Kite, A Gilead Company, Kura Oncology, Novartis, QIAGEN, Rigel Pharmaceuticals Inc, </a:t>
                      </a:r>
                      <a:r>
                        <a:rPr lang="en-US" b="0" dirty="0" err="1">
                          <a:solidFill>
                            <a:schemeClr val="tx1"/>
                          </a:solidFill>
                        </a:rPr>
                        <a:t>Ryvu</a:t>
                      </a:r>
                      <a:r>
                        <a:rPr lang="en-US" b="0" dirty="0">
                          <a:solidFill>
                            <a:schemeClr val="tx1"/>
                          </a:solidFill>
                        </a:rPr>
                        <a:t> Therapeutics, Schrödinger, Servier Pharmaceuticals LLC, </a:t>
                      </a:r>
                      <a:r>
                        <a:rPr lang="en-US" b="0" dirty="0" err="1">
                          <a:solidFill>
                            <a:schemeClr val="tx1"/>
                          </a:solidFill>
                        </a:rPr>
                        <a:t>Syndax</a:t>
                      </a:r>
                      <a:r>
                        <a:rPr lang="en-US" b="0" dirty="0">
                          <a:solidFill>
                            <a:schemeClr val="tx1"/>
                          </a:solidFill>
                        </a:rPr>
                        <a:t> Pharmaceuticals, Takeda Pharmaceuticals USA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3111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Kura Oncology, Menarini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154778"/>
                  </a:ext>
                </a:extLst>
              </a:tr>
              <a:tr h="82290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AbbVie Inc, 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1183336"/>
                  </a:ext>
                </a:extLst>
              </a:tr>
              <a:tr h="73111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Astellas,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1355102"/>
                  </a:ext>
                </a:extLst>
              </a:tr>
              <a:tr h="73111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UpToDate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7478895"/>
                  </a:ext>
                </a:extLst>
              </a:tr>
            </a:tbl>
          </a:graphicData>
        </a:graphic>
      </p:graphicFrame>
    </p:spTree>
    <p:custDataLst>
      <p:tags r:id="rId1"/>
    </p:custDataLst>
    <p:extLst>
      <p:ext uri="{BB962C8B-B14F-4D97-AF65-F5344CB8AC3E}">
        <p14:creationId xmlns:p14="http://schemas.microsoft.com/office/powerpoint/2010/main" val="3821760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11C35-04C2-3FDF-91A4-F9F491A5669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F441E1A-2320-054C-D097-217F31EBD598}"/>
              </a:ext>
            </a:extLst>
          </p:cNvPr>
          <p:cNvSpPr txBox="1">
            <a:spLocks/>
          </p:cNvSpPr>
          <p:nvPr/>
        </p:nvSpPr>
        <p:spPr bwMode="auto">
          <a:xfrm>
            <a:off x="772239" y="22034"/>
            <a:ext cx="10647522"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HOVON 181 AML/AMLSG 37-25: Ongoing Phase III Trial Design</a:t>
            </a:r>
          </a:p>
        </p:txBody>
      </p:sp>
      <p:sp>
        <p:nvSpPr>
          <p:cNvPr id="8" name="TextBox 7">
            <a:extLst>
              <a:ext uri="{FF2B5EF4-FFF2-40B4-BE49-F238E27FC236}">
                <a16:creationId xmlns:a16="http://schemas.microsoft.com/office/drawing/2014/main" id="{98C93030-C256-5EA4-EDA5-D6D1C2D38508}"/>
              </a:ext>
            </a:extLst>
          </p:cNvPr>
          <p:cNvSpPr txBox="1"/>
          <p:nvPr/>
        </p:nvSpPr>
        <p:spPr>
          <a:xfrm>
            <a:off x="191344" y="6501104"/>
            <a:ext cx="921702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Raajmakers</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M et al. ASH 2025;Abstract 1654.</a:t>
            </a:r>
          </a:p>
        </p:txBody>
      </p:sp>
      <p:grpSp>
        <p:nvGrpSpPr>
          <p:cNvPr id="16" name="Group 15">
            <a:extLst>
              <a:ext uri="{FF2B5EF4-FFF2-40B4-BE49-F238E27FC236}">
                <a16:creationId xmlns:a16="http://schemas.microsoft.com/office/drawing/2014/main" id="{582BE6F7-8E38-5849-A4A9-7C5A4E65DA9D}"/>
              </a:ext>
            </a:extLst>
          </p:cNvPr>
          <p:cNvGrpSpPr/>
          <p:nvPr/>
        </p:nvGrpSpPr>
        <p:grpSpPr>
          <a:xfrm>
            <a:off x="2336612" y="3308641"/>
            <a:ext cx="2400641" cy="736843"/>
            <a:chOff x="2336612" y="3308641"/>
            <a:chExt cx="2400641" cy="736843"/>
          </a:xfrm>
        </p:grpSpPr>
        <p:sp>
          <p:nvSpPr>
            <p:cNvPr id="13" name="Rectangle 12">
              <a:extLst>
                <a:ext uri="{FF2B5EF4-FFF2-40B4-BE49-F238E27FC236}">
                  <a16:creationId xmlns:a16="http://schemas.microsoft.com/office/drawing/2014/main" id="{1F00395C-62C3-BFF5-0169-FC3921886225}"/>
                </a:ext>
              </a:extLst>
            </p:cNvPr>
            <p:cNvSpPr/>
            <p:nvPr/>
          </p:nvSpPr>
          <p:spPr>
            <a:xfrm>
              <a:off x="2336612" y="3308641"/>
              <a:ext cx="2400641" cy="736843"/>
            </a:xfrm>
            <a:prstGeom prst="rect">
              <a:avLst/>
            </a:prstGeom>
            <a:solidFill>
              <a:srgbClr val="ED3124"/>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sp>
          <p:nvSpPr>
            <p:cNvPr id="15" name="TextBox 14">
              <a:extLst>
                <a:ext uri="{FF2B5EF4-FFF2-40B4-BE49-F238E27FC236}">
                  <a16:creationId xmlns:a16="http://schemas.microsoft.com/office/drawing/2014/main" id="{FF152DDA-2E5B-9148-4E45-AFA10FC3E0D4}"/>
                </a:ext>
              </a:extLst>
            </p:cNvPr>
            <p:cNvSpPr txBox="1"/>
            <p:nvPr/>
          </p:nvSpPr>
          <p:spPr>
            <a:xfrm>
              <a:off x="2336612" y="3446421"/>
              <a:ext cx="24006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Calibri" panose="020F0502020204030204"/>
                  <a:ea typeface="MS PGothic" charset="0"/>
                  <a:cs typeface="+mn-cs"/>
                </a:rPr>
                <a:t>Bleximenib</a:t>
              </a: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 + 7+3</a:t>
              </a:r>
            </a:p>
          </p:txBody>
        </p:sp>
      </p:grpSp>
      <p:grpSp>
        <p:nvGrpSpPr>
          <p:cNvPr id="25" name="Group 24">
            <a:extLst>
              <a:ext uri="{FF2B5EF4-FFF2-40B4-BE49-F238E27FC236}">
                <a16:creationId xmlns:a16="http://schemas.microsoft.com/office/drawing/2014/main" id="{6C589A52-899A-F29D-0B4E-710DA2FD88E5}"/>
              </a:ext>
            </a:extLst>
          </p:cNvPr>
          <p:cNvGrpSpPr/>
          <p:nvPr/>
        </p:nvGrpSpPr>
        <p:grpSpPr>
          <a:xfrm>
            <a:off x="621522" y="4185146"/>
            <a:ext cx="720080" cy="677607"/>
            <a:chOff x="6528048" y="4594152"/>
            <a:chExt cx="720080" cy="677607"/>
          </a:xfrm>
          <a:solidFill>
            <a:schemeClr val="bg1">
              <a:lumMod val="65000"/>
            </a:schemeClr>
          </a:solidFill>
        </p:grpSpPr>
        <p:sp>
          <p:nvSpPr>
            <p:cNvPr id="24" name="Oval 23">
              <a:extLst>
                <a:ext uri="{FF2B5EF4-FFF2-40B4-BE49-F238E27FC236}">
                  <a16:creationId xmlns:a16="http://schemas.microsoft.com/office/drawing/2014/main" id="{CC5489DA-FCBA-D0CE-1D8F-FF60645938A9}"/>
                </a:ext>
              </a:extLst>
            </p:cNvPr>
            <p:cNvSpPr/>
            <p:nvPr/>
          </p:nvSpPr>
          <p:spPr bwMode="auto">
            <a:xfrm>
              <a:off x="6528048" y="4594152"/>
              <a:ext cx="720080" cy="677607"/>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20" name="TextBox 19">
              <a:extLst>
                <a:ext uri="{FF2B5EF4-FFF2-40B4-BE49-F238E27FC236}">
                  <a16:creationId xmlns:a16="http://schemas.microsoft.com/office/drawing/2014/main" id="{ECAAA2B3-44EC-4E4B-F925-51F64F2A5A80}"/>
                </a:ext>
              </a:extLst>
            </p:cNvPr>
            <p:cNvSpPr txBox="1"/>
            <p:nvPr/>
          </p:nvSpPr>
          <p:spPr>
            <a:xfrm>
              <a:off x="6694766" y="4671345"/>
              <a:ext cx="386644" cy="52322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FFFF"/>
                    </a:solidFill>
                  </a:ln>
                  <a:solidFill>
                    <a:srgbClr val="FFFFFF"/>
                  </a:solidFill>
                  <a:effectLst/>
                  <a:uLnTx/>
                  <a:uFillTx/>
                  <a:latin typeface="Calibri" panose="020F0502020204030204"/>
                  <a:ea typeface="MS PGothic" charset="0"/>
                  <a:cs typeface="+mn-cs"/>
                </a:rPr>
                <a:t>R</a:t>
              </a:r>
            </a:p>
          </p:txBody>
        </p:sp>
      </p:grpSp>
      <p:sp>
        <p:nvSpPr>
          <p:cNvPr id="31" name="TextBox 30">
            <a:extLst>
              <a:ext uri="{FF2B5EF4-FFF2-40B4-BE49-F238E27FC236}">
                <a16:creationId xmlns:a16="http://schemas.microsoft.com/office/drawing/2014/main" id="{F6FFED79-3D19-09C2-02D6-3FAC9BE906AC}"/>
              </a:ext>
            </a:extLst>
          </p:cNvPr>
          <p:cNvSpPr txBox="1"/>
          <p:nvPr/>
        </p:nvSpPr>
        <p:spPr>
          <a:xfrm>
            <a:off x="3970834" y="6009132"/>
            <a:ext cx="4250331"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a:ea typeface="MS PGothic" charset="0"/>
                <a:cs typeface="+mn-cs"/>
              </a:rPr>
              <a:t>Primary endpoint</a:t>
            </a:r>
            <a:r>
              <a:rPr kumimoji="0" lang="en-US" sz="2000" b="1" i="0" u="none" strike="noStrike" kern="1200" cap="none" spc="0" normalizeH="0" baseline="0" noProof="0" dirty="0">
                <a:ln>
                  <a:noFill/>
                </a:ln>
                <a:solidFill>
                  <a:srgbClr val="000000"/>
                </a:solidFill>
                <a:effectLst/>
                <a:uLnTx/>
                <a:uFillTx/>
                <a:latin typeface="Calibri"/>
                <a:ea typeface="MS PGothic" charset="0"/>
                <a:cs typeface="+mn-cs"/>
              </a:rPr>
              <a:t>: Event-free survival</a:t>
            </a:r>
          </a:p>
        </p:txBody>
      </p:sp>
      <p:pic>
        <p:nvPicPr>
          <p:cNvPr id="4" name="Picture 3" descr="A red and white chart with black text&#10;&#10;AI-generated content may be incorrect.">
            <a:extLst>
              <a:ext uri="{FF2B5EF4-FFF2-40B4-BE49-F238E27FC236}">
                <a16:creationId xmlns:a16="http://schemas.microsoft.com/office/drawing/2014/main" id="{AE13D466-BED1-0B00-075B-1FA04050EF3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37971" y="861879"/>
            <a:ext cx="7238474" cy="2088659"/>
          </a:xfrm>
          <a:prstGeom prst="rect">
            <a:avLst/>
          </a:prstGeom>
        </p:spPr>
      </p:pic>
      <p:cxnSp>
        <p:nvCxnSpPr>
          <p:cNvPr id="18" name="Straight Arrow Connector 17">
            <a:extLst>
              <a:ext uri="{FF2B5EF4-FFF2-40B4-BE49-F238E27FC236}">
                <a16:creationId xmlns:a16="http://schemas.microsoft.com/office/drawing/2014/main" id="{AF04738C-4DC2-9B11-9578-77DA88470D17}"/>
              </a:ext>
            </a:extLst>
          </p:cNvPr>
          <p:cNvCxnSpPr>
            <a:cxnSpLocks/>
          </p:cNvCxnSpPr>
          <p:nvPr/>
        </p:nvCxnSpPr>
        <p:spPr>
          <a:xfrm>
            <a:off x="1375783" y="4577524"/>
            <a:ext cx="800826" cy="0"/>
          </a:xfrm>
          <a:prstGeom prst="straightConnector1">
            <a:avLst/>
          </a:prstGeom>
          <a:noFill/>
          <a:ln w="38100" cap="flat" cmpd="sng" algn="ctr">
            <a:solidFill>
              <a:sysClr val="windowText" lastClr="000000"/>
            </a:solidFill>
            <a:prstDash val="solid"/>
            <a:miter lim="800000"/>
            <a:tailEnd type="triangle"/>
          </a:ln>
          <a:effectLst/>
        </p:spPr>
      </p:cxnSp>
      <p:cxnSp>
        <p:nvCxnSpPr>
          <p:cNvPr id="9" name="Straight Arrow Connector 8">
            <a:extLst>
              <a:ext uri="{FF2B5EF4-FFF2-40B4-BE49-F238E27FC236}">
                <a16:creationId xmlns:a16="http://schemas.microsoft.com/office/drawing/2014/main" id="{CA59F309-A09A-6EC6-7C14-0CFC6EBCB70A}"/>
              </a:ext>
            </a:extLst>
          </p:cNvPr>
          <p:cNvCxnSpPr>
            <a:cxnSpLocks/>
          </p:cNvCxnSpPr>
          <p:nvPr/>
        </p:nvCxnSpPr>
        <p:spPr>
          <a:xfrm>
            <a:off x="1375783" y="3677062"/>
            <a:ext cx="800826" cy="0"/>
          </a:xfrm>
          <a:prstGeom prst="straightConnector1">
            <a:avLst/>
          </a:prstGeom>
          <a:noFill/>
          <a:ln w="38100" cap="flat" cmpd="sng" algn="ctr">
            <a:solidFill>
              <a:sysClr val="windowText" lastClr="000000"/>
            </a:solidFill>
            <a:prstDash val="solid"/>
            <a:miter lim="800000"/>
            <a:tailEnd type="triangle"/>
          </a:ln>
          <a:effectLst/>
        </p:spPr>
      </p:cxnSp>
      <p:cxnSp>
        <p:nvCxnSpPr>
          <p:cNvPr id="10" name="Straight Arrow Connector 9">
            <a:extLst>
              <a:ext uri="{FF2B5EF4-FFF2-40B4-BE49-F238E27FC236}">
                <a16:creationId xmlns:a16="http://schemas.microsoft.com/office/drawing/2014/main" id="{4F95D4B2-9904-4426-1522-B022811C36B7}"/>
              </a:ext>
            </a:extLst>
          </p:cNvPr>
          <p:cNvCxnSpPr>
            <a:cxnSpLocks/>
          </p:cNvCxnSpPr>
          <p:nvPr/>
        </p:nvCxnSpPr>
        <p:spPr>
          <a:xfrm>
            <a:off x="1375783" y="5450531"/>
            <a:ext cx="800826" cy="0"/>
          </a:xfrm>
          <a:prstGeom prst="straightConnector1">
            <a:avLst/>
          </a:prstGeom>
          <a:noFill/>
          <a:ln w="38100" cap="flat" cmpd="sng" algn="ctr">
            <a:solidFill>
              <a:sysClr val="windowText" lastClr="000000"/>
            </a:solidFill>
            <a:prstDash val="solid"/>
            <a:miter lim="800000"/>
            <a:tailEnd type="triangle"/>
          </a:ln>
          <a:effectLst/>
        </p:spPr>
      </p:cxnSp>
      <p:cxnSp>
        <p:nvCxnSpPr>
          <p:cNvPr id="12" name="Straight Connector 11">
            <a:extLst>
              <a:ext uri="{FF2B5EF4-FFF2-40B4-BE49-F238E27FC236}">
                <a16:creationId xmlns:a16="http://schemas.microsoft.com/office/drawing/2014/main" id="{51EB0571-46C4-3684-7F7C-834B830A6C52}"/>
              </a:ext>
            </a:extLst>
          </p:cNvPr>
          <p:cNvCxnSpPr/>
          <p:nvPr/>
        </p:nvCxnSpPr>
        <p:spPr bwMode="auto">
          <a:xfrm>
            <a:off x="1386800" y="3666659"/>
            <a:ext cx="0" cy="1804055"/>
          </a:xfrm>
          <a:prstGeom prst="line">
            <a:avLst/>
          </a:prstGeom>
          <a:solidFill>
            <a:srgbClr val="FFFF00"/>
          </a:solidFill>
          <a:ln w="38100" cap="flat" cmpd="sng" algn="ctr">
            <a:solidFill>
              <a:schemeClr val="tx1"/>
            </a:solidFill>
            <a:prstDash val="solid"/>
            <a:round/>
            <a:headEnd type="none" w="med" len="med"/>
            <a:tailEnd type="none" w="med" len="med"/>
          </a:ln>
          <a:effectLst/>
        </p:spPr>
      </p:cxnSp>
      <p:grpSp>
        <p:nvGrpSpPr>
          <p:cNvPr id="17" name="Group 16">
            <a:extLst>
              <a:ext uri="{FF2B5EF4-FFF2-40B4-BE49-F238E27FC236}">
                <a16:creationId xmlns:a16="http://schemas.microsoft.com/office/drawing/2014/main" id="{77F7E244-C1D0-2A5C-4743-51DA3B4F75F7}"/>
              </a:ext>
            </a:extLst>
          </p:cNvPr>
          <p:cNvGrpSpPr/>
          <p:nvPr/>
        </p:nvGrpSpPr>
        <p:grpSpPr>
          <a:xfrm>
            <a:off x="2336611" y="4222697"/>
            <a:ext cx="2400641" cy="736843"/>
            <a:chOff x="2336612" y="3308641"/>
            <a:chExt cx="2400641" cy="736843"/>
          </a:xfrm>
        </p:grpSpPr>
        <p:sp>
          <p:nvSpPr>
            <p:cNvPr id="19" name="Rectangle 18">
              <a:extLst>
                <a:ext uri="{FF2B5EF4-FFF2-40B4-BE49-F238E27FC236}">
                  <a16:creationId xmlns:a16="http://schemas.microsoft.com/office/drawing/2014/main" id="{CBADD720-E814-04AB-DE52-F679E2A44D93}"/>
                </a:ext>
              </a:extLst>
            </p:cNvPr>
            <p:cNvSpPr/>
            <p:nvPr/>
          </p:nvSpPr>
          <p:spPr>
            <a:xfrm>
              <a:off x="2336612" y="3308641"/>
              <a:ext cx="2400641" cy="736843"/>
            </a:xfrm>
            <a:prstGeom prst="rect">
              <a:avLst/>
            </a:prstGeom>
            <a:solidFill>
              <a:srgbClr val="ED3124"/>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sp>
          <p:nvSpPr>
            <p:cNvPr id="21" name="TextBox 20">
              <a:extLst>
                <a:ext uri="{FF2B5EF4-FFF2-40B4-BE49-F238E27FC236}">
                  <a16:creationId xmlns:a16="http://schemas.microsoft.com/office/drawing/2014/main" id="{F9BCF0DA-C514-BF31-0F9F-713DE24E2FA4}"/>
                </a:ext>
              </a:extLst>
            </p:cNvPr>
            <p:cNvSpPr txBox="1"/>
            <p:nvPr/>
          </p:nvSpPr>
          <p:spPr>
            <a:xfrm>
              <a:off x="2336612" y="3446421"/>
              <a:ext cx="24006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Calibri" panose="020F0502020204030204"/>
                  <a:ea typeface="MS PGothic" charset="0"/>
                  <a:cs typeface="+mn-cs"/>
                </a:rPr>
                <a:t>Bleximenib</a:t>
              </a: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 + 7+3</a:t>
              </a:r>
            </a:p>
          </p:txBody>
        </p:sp>
      </p:grpSp>
      <p:grpSp>
        <p:nvGrpSpPr>
          <p:cNvPr id="23" name="Group 22">
            <a:extLst>
              <a:ext uri="{FF2B5EF4-FFF2-40B4-BE49-F238E27FC236}">
                <a16:creationId xmlns:a16="http://schemas.microsoft.com/office/drawing/2014/main" id="{8ECEBFC9-1265-5745-AB58-1F081BA4A1A4}"/>
              </a:ext>
            </a:extLst>
          </p:cNvPr>
          <p:cNvGrpSpPr/>
          <p:nvPr/>
        </p:nvGrpSpPr>
        <p:grpSpPr>
          <a:xfrm>
            <a:off x="2336611" y="5174976"/>
            <a:ext cx="2400641" cy="736843"/>
            <a:chOff x="2336612" y="3308641"/>
            <a:chExt cx="2400641" cy="736843"/>
          </a:xfrm>
          <a:solidFill>
            <a:srgbClr val="7F7F7F"/>
          </a:solidFill>
        </p:grpSpPr>
        <p:sp>
          <p:nvSpPr>
            <p:cNvPr id="26" name="Rectangle 25">
              <a:extLst>
                <a:ext uri="{FF2B5EF4-FFF2-40B4-BE49-F238E27FC236}">
                  <a16:creationId xmlns:a16="http://schemas.microsoft.com/office/drawing/2014/main" id="{6439C21A-09C3-9F10-6FFF-12641DBD3F72}"/>
                </a:ext>
              </a:extLst>
            </p:cNvPr>
            <p:cNvSpPr/>
            <p:nvPr/>
          </p:nvSpPr>
          <p:spPr>
            <a:xfrm>
              <a:off x="2336612" y="3308641"/>
              <a:ext cx="2400641" cy="736843"/>
            </a:xfrm>
            <a:prstGeom prst="rect">
              <a:avLst/>
            </a:prstGeom>
            <a:grp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sp>
          <p:nvSpPr>
            <p:cNvPr id="29" name="TextBox 28">
              <a:extLst>
                <a:ext uri="{FF2B5EF4-FFF2-40B4-BE49-F238E27FC236}">
                  <a16:creationId xmlns:a16="http://schemas.microsoft.com/office/drawing/2014/main" id="{ABF2884C-D6E4-9E45-43C7-A5E4D74DB863}"/>
                </a:ext>
              </a:extLst>
            </p:cNvPr>
            <p:cNvSpPr txBox="1"/>
            <p:nvPr/>
          </p:nvSpPr>
          <p:spPr>
            <a:xfrm>
              <a:off x="2336612" y="3446421"/>
              <a:ext cx="2400641" cy="40011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Placebo + 7+3</a:t>
              </a:r>
            </a:p>
          </p:txBody>
        </p:sp>
      </p:grpSp>
      <p:sp>
        <p:nvSpPr>
          <p:cNvPr id="32" name="TextBox 31">
            <a:extLst>
              <a:ext uri="{FF2B5EF4-FFF2-40B4-BE49-F238E27FC236}">
                <a16:creationId xmlns:a16="http://schemas.microsoft.com/office/drawing/2014/main" id="{44A1DDBE-F620-6249-A553-4680D7AA5B7A}"/>
              </a:ext>
            </a:extLst>
          </p:cNvPr>
          <p:cNvSpPr txBox="1"/>
          <p:nvPr/>
        </p:nvSpPr>
        <p:spPr>
          <a:xfrm>
            <a:off x="2537971" y="2967252"/>
            <a:ext cx="20235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Induction (2 cycles)</a:t>
            </a:r>
          </a:p>
        </p:txBody>
      </p:sp>
      <p:grpSp>
        <p:nvGrpSpPr>
          <p:cNvPr id="33" name="Group 32">
            <a:extLst>
              <a:ext uri="{FF2B5EF4-FFF2-40B4-BE49-F238E27FC236}">
                <a16:creationId xmlns:a16="http://schemas.microsoft.com/office/drawing/2014/main" id="{CF639A50-6DAB-5825-069E-30A1B76176DB}"/>
              </a:ext>
            </a:extLst>
          </p:cNvPr>
          <p:cNvGrpSpPr/>
          <p:nvPr/>
        </p:nvGrpSpPr>
        <p:grpSpPr>
          <a:xfrm>
            <a:off x="5320352" y="3308641"/>
            <a:ext cx="2400641" cy="757530"/>
            <a:chOff x="2336612" y="3308641"/>
            <a:chExt cx="2400641" cy="757530"/>
          </a:xfrm>
        </p:grpSpPr>
        <p:sp>
          <p:nvSpPr>
            <p:cNvPr id="34" name="Rectangle 33">
              <a:extLst>
                <a:ext uri="{FF2B5EF4-FFF2-40B4-BE49-F238E27FC236}">
                  <a16:creationId xmlns:a16="http://schemas.microsoft.com/office/drawing/2014/main" id="{D28FED4D-5DED-77DC-4533-5657A30537F7}"/>
                </a:ext>
              </a:extLst>
            </p:cNvPr>
            <p:cNvSpPr/>
            <p:nvPr/>
          </p:nvSpPr>
          <p:spPr>
            <a:xfrm>
              <a:off x="2336612" y="3308641"/>
              <a:ext cx="2400641" cy="736843"/>
            </a:xfrm>
            <a:prstGeom prst="rect">
              <a:avLst/>
            </a:prstGeom>
            <a:solidFill>
              <a:srgbClr val="ED3124"/>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sp>
          <p:nvSpPr>
            <p:cNvPr id="35" name="TextBox 34">
              <a:extLst>
                <a:ext uri="{FF2B5EF4-FFF2-40B4-BE49-F238E27FC236}">
                  <a16:creationId xmlns:a16="http://schemas.microsoft.com/office/drawing/2014/main" id="{EC1C0853-5E1C-F7A1-284F-B94EA7F0E335}"/>
                </a:ext>
              </a:extLst>
            </p:cNvPr>
            <p:cNvSpPr txBox="1"/>
            <p:nvPr/>
          </p:nvSpPr>
          <p:spPr>
            <a:xfrm>
              <a:off x="2336612" y="3358285"/>
              <a:ext cx="24006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Calibri" panose="020F0502020204030204"/>
                  <a:ea typeface="MS PGothic" charset="0"/>
                  <a:cs typeface="+mn-cs"/>
                </a:rPr>
                <a:t>Bleximenib</a:t>
              </a: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 + IDAC/</a:t>
              </a:r>
              <a:r>
                <a:rPr kumimoji="0" lang="en-US" sz="2000" b="1" i="0" u="none" strike="noStrike" kern="1200" cap="none" spc="0" normalizeH="0" baseline="0" noProof="0" dirty="0" err="1">
                  <a:ln>
                    <a:noFill/>
                  </a:ln>
                  <a:solidFill>
                    <a:srgbClr val="FFFFFF"/>
                  </a:solidFill>
                  <a:effectLst/>
                  <a:uLnTx/>
                  <a:uFillTx/>
                  <a:latin typeface="Calibri" panose="020F0502020204030204"/>
                  <a:ea typeface="MS PGothic" charset="0"/>
                  <a:cs typeface="+mn-cs"/>
                </a:rPr>
                <a:t>allo</a:t>
              </a: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-HSCT</a:t>
              </a:r>
            </a:p>
          </p:txBody>
        </p:sp>
      </p:grpSp>
      <p:sp>
        <p:nvSpPr>
          <p:cNvPr id="37" name="Rectangle 36">
            <a:extLst>
              <a:ext uri="{FF2B5EF4-FFF2-40B4-BE49-F238E27FC236}">
                <a16:creationId xmlns:a16="http://schemas.microsoft.com/office/drawing/2014/main" id="{27745707-E764-A1BA-FBFE-B2E43C33FA24}"/>
              </a:ext>
            </a:extLst>
          </p:cNvPr>
          <p:cNvSpPr/>
          <p:nvPr/>
        </p:nvSpPr>
        <p:spPr>
          <a:xfrm>
            <a:off x="5320351" y="4220859"/>
            <a:ext cx="2400641" cy="736843"/>
          </a:xfrm>
          <a:prstGeom prst="rect">
            <a:avLst/>
          </a:prstGeom>
          <a:solidFill>
            <a:srgbClr val="ED3124"/>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grpSp>
        <p:nvGrpSpPr>
          <p:cNvPr id="39" name="Group 38">
            <a:extLst>
              <a:ext uri="{FF2B5EF4-FFF2-40B4-BE49-F238E27FC236}">
                <a16:creationId xmlns:a16="http://schemas.microsoft.com/office/drawing/2014/main" id="{9D1ED414-00F3-5500-AD79-4451B249D2C4}"/>
              </a:ext>
            </a:extLst>
          </p:cNvPr>
          <p:cNvGrpSpPr/>
          <p:nvPr/>
        </p:nvGrpSpPr>
        <p:grpSpPr>
          <a:xfrm>
            <a:off x="5320351" y="5173138"/>
            <a:ext cx="2400641" cy="736843"/>
            <a:chOff x="2336612" y="3308641"/>
            <a:chExt cx="2400641" cy="736843"/>
          </a:xfrm>
          <a:solidFill>
            <a:srgbClr val="7F7F7F"/>
          </a:solidFill>
        </p:grpSpPr>
        <p:sp>
          <p:nvSpPr>
            <p:cNvPr id="40" name="Rectangle 39">
              <a:extLst>
                <a:ext uri="{FF2B5EF4-FFF2-40B4-BE49-F238E27FC236}">
                  <a16:creationId xmlns:a16="http://schemas.microsoft.com/office/drawing/2014/main" id="{ECFDD37C-F954-3869-7E18-19E017C717B5}"/>
                </a:ext>
              </a:extLst>
            </p:cNvPr>
            <p:cNvSpPr/>
            <p:nvPr/>
          </p:nvSpPr>
          <p:spPr>
            <a:xfrm>
              <a:off x="2336612" y="3308641"/>
              <a:ext cx="2400641" cy="736843"/>
            </a:xfrm>
            <a:prstGeom prst="rect">
              <a:avLst/>
            </a:prstGeom>
            <a:grp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sp>
          <p:nvSpPr>
            <p:cNvPr id="41" name="TextBox 40">
              <a:extLst>
                <a:ext uri="{FF2B5EF4-FFF2-40B4-BE49-F238E27FC236}">
                  <a16:creationId xmlns:a16="http://schemas.microsoft.com/office/drawing/2014/main" id="{EE68B8E2-3758-115A-7EB8-70C709DF49E5}"/>
                </a:ext>
              </a:extLst>
            </p:cNvPr>
            <p:cNvSpPr txBox="1"/>
            <p:nvPr/>
          </p:nvSpPr>
          <p:spPr>
            <a:xfrm>
              <a:off x="2336612" y="3336251"/>
              <a:ext cx="2400641" cy="707886"/>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Placebo + </a:t>
              </a:r>
              <a:b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b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IDAC/</a:t>
              </a:r>
              <a:r>
                <a:rPr kumimoji="0" lang="en-US" sz="2000" b="1" i="0" u="none" strike="noStrike" kern="1200" cap="none" spc="0" normalizeH="0" baseline="0" noProof="0" dirty="0" err="1">
                  <a:ln>
                    <a:noFill/>
                  </a:ln>
                  <a:solidFill>
                    <a:srgbClr val="FFFFFF"/>
                  </a:solidFill>
                  <a:effectLst/>
                  <a:uLnTx/>
                  <a:uFillTx/>
                  <a:latin typeface="Calibri" panose="020F0502020204030204"/>
                  <a:ea typeface="MS PGothic" charset="0"/>
                  <a:cs typeface="+mn-cs"/>
                </a:rPr>
                <a:t>allo</a:t>
              </a: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-HSCT</a:t>
              </a:r>
            </a:p>
          </p:txBody>
        </p:sp>
      </p:grpSp>
      <p:cxnSp>
        <p:nvCxnSpPr>
          <p:cNvPr id="42" name="Straight Arrow Connector 41">
            <a:extLst>
              <a:ext uri="{FF2B5EF4-FFF2-40B4-BE49-F238E27FC236}">
                <a16:creationId xmlns:a16="http://schemas.microsoft.com/office/drawing/2014/main" id="{161CA478-544F-513A-A177-20EBE406AD11}"/>
              </a:ext>
            </a:extLst>
          </p:cNvPr>
          <p:cNvCxnSpPr>
            <a:cxnSpLocks/>
          </p:cNvCxnSpPr>
          <p:nvPr/>
        </p:nvCxnSpPr>
        <p:spPr>
          <a:xfrm>
            <a:off x="4766627" y="3677062"/>
            <a:ext cx="503370" cy="0"/>
          </a:xfrm>
          <a:prstGeom prst="straightConnector1">
            <a:avLst/>
          </a:prstGeom>
          <a:noFill/>
          <a:ln w="38100" cap="flat" cmpd="sng" algn="ctr">
            <a:solidFill>
              <a:sysClr val="windowText" lastClr="000000"/>
            </a:solidFill>
            <a:prstDash val="solid"/>
            <a:miter lim="800000"/>
            <a:tailEnd type="triangle"/>
          </a:ln>
          <a:effectLst/>
        </p:spPr>
      </p:cxnSp>
      <p:cxnSp>
        <p:nvCxnSpPr>
          <p:cNvPr id="44" name="Straight Arrow Connector 43">
            <a:extLst>
              <a:ext uri="{FF2B5EF4-FFF2-40B4-BE49-F238E27FC236}">
                <a16:creationId xmlns:a16="http://schemas.microsoft.com/office/drawing/2014/main" id="{93590A56-9492-40CE-C007-28AF9EC26064}"/>
              </a:ext>
            </a:extLst>
          </p:cNvPr>
          <p:cNvCxnSpPr>
            <a:cxnSpLocks/>
          </p:cNvCxnSpPr>
          <p:nvPr/>
        </p:nvCxnSpPr>
        <p:spPr>
          <a:xfrm>
            <a:off x="4766627" y="4589625"/>
            <a:ext cx="503370" cy="0"/>
          </a:xfrm>
          <a:prstGeom prst="straightConnector1">
            <a:avLst/>
          </a:prstGeom>
          <a:noFill/>
          <a:ln w="38100" cap="flat" cmpd="sng" algn="ctr">
            <a:solidFill>
              <a:sysClr val="windowText" lastClr="000000"/>
            </a:solidFill>
            <a:prstDash val="solid"/>
            <a:miter lim="800000"/>
            <a:tailEnd type="triangle"/>
          </a:ln>
          <a:effectLst/>
        </p:spPr>
      </p:cxnSp>
      <p:cxnSp>
        <p:nvCxnSpPr>
          <p:cNvPr id="45" name="Straight Arrow Connector 44">
            <a:extLst>
              <a:ext uri="{FF2B5EF4-FFF2-40B4-BE49-F238E27FC236}">
                <a16:creationId xmlns:a16="http://schemas.microsoft.com/office/drawing/2014/main" id="{EED72CCA-97E1-7711-DE18-A7A6C68A1B59}"/>
              </a:ext>
            </a:extLst>
          </p:cNvPr>
          <p:cNvCxnSpPr>
            <a:cxnSpLocks/>
          </p:cNvCxnSpPr>
          <p:nvPr/>
        </p:nvCxnSpPr>
        <p:spPr>
          <a:xfrm>
            <a:off x="4766627" y="5546259"/>
            <a:ext cx="503370" cy="0"/>
          </a:xfrm>
          <a:prstGeom prst="straightConnector1">
            <a:avLst/>
          </a:prstGeom>
          <a:noFill/>
          <a:ln w="38100" cap="flat" cmpd="sng" algn="ctr">
            <a:solidFill>
              <a:sysClr val="windowText" lastClr="000000"/>
            </a:solidFill>
            <a:prstDash val="solid"/>
            <a:miter lim="800000"/>
            <a:tailEnd type="triangle"/>
          </a:ln>
          <a:effectLst/>
        </p:spPr>
      </p:cxnSp>
      <p:cxnSp>
        <p:nvCxnSpPr>
          <p:cNvPr id="46" name="Straight Arrow Connector 45">
            <a:extLst>
              <a:ext uri="{FF2B5EF4-FFF2-40B4-BE49-F238E27FC236}">
                <a16:creationId xmlns:a16="http://schemas.microsoft.com/office/drawing/2014/main" id="{25B1D713-A36A-8D77-DFC7-362BACD46F23}"/>
              </a:ext>
            </a:extLst>
          </p:cNvPr>
          <p:cNvCxnSpPr>
            <a:cxnSpLocks/>
          </p:cNvCxnSpPr>
          <p:nvPr/>
        </p:nvCxnSpPr>
        <p:spPr>
          <a:xfrm>
            <a:off x="7765052" y="3677062"/>
            <a:ext cx="503370" cy="0"/>
          </a:xfrm>
          <a:prstGeom prst="straightConnector1">
            <a:avLst/>
          </a:prstGeom>
          <a:noFill/>
          <a:ln w="38100" cap="flat" cmpd="sng" algn="ctr">
            <a:solidFill>
              <a:sysClr val="windowText" lastClr="000000"/>
            </a:solidFill>
            <a:prstDash val="solid"/>
            <a:miter lim="800000"/>
            <a:tailEnd type="triangle"/>
          </a:ln>
          <a:effectLst/>
        </p:spPr>
      </p:cxnSp>
      <p:cxnSp>
        <p:nvCxnSpPr>
          <p:cNvPr id="47" name="Straight Arrow Connector 46">
            <a:extLst>
              <a:ext uri="{FF2B5EF4-FFF2-40B4-BE49-F238E27FC236}">
                <a16:creationId xmlns:a16="http://schemas.microsoft.com/office/drawing/2014/main" id="{82EAFCDB-E5EF-3C6E-FC7A-B8AD91424517}"/>
              </a:ext>
            </a:extLst>
          </p:cNvPr>
          <p:cNvCxnSpPr>
            <a:cxnSpLocks/>
          </p:cNvCxnSpPr>
          <p:nvPr/>
        </p:nvCxnSpPr>
        <p:spPr>
          <a:xfrm>
            <a:off x="7765052" y="4558694"/>
            <a:ext cx="503370" cy="0"/>
          </a:xfrm>
          <a:prstGeom prst="straightConnector1">
            <a:avLst/>
          </a:prstGeom>
          <a:noFill/>
          <a:ln w="38100" cap="flat" cmpd="sng" algn="ctr">
            <a:solidFill>
              <a:sysClr val="windowText" lastClr="000000"/>
            </a:solidFill>
            <a:prstDash val="solid"/>
            <a:miter lim="800000"/>
            <a:tailEnd type="triangle"/>
          </a:ln>
          <a:effectLst/>
        </p:spPr>
      </p:cxnSp>
      <p:cxnSp>
        <p:nvCxnSpPr>
          <p:cNvPr id="48" name="Straight Arrow Connector 47">
            <a:extLst>
              <a:ext uri="{FF2B5EF4-FFF2-40B4-BE49-F238E27FC236}">
                <a16:creationId xmlns:a16="http://schemas.microsoft.com/office/drawing/2014/main" id="{668B9FA6-E456-3A20-DE86-A8D29E84284B}"/>
              </a:ext>
            </a:extLst>
          </p:cNvPr>
          <p:cNvCxnSpPr>
            <a:cxnSpLocks/>
          </p:cNvCxnSpPr>
          <p:nvPr/>
        </p:nvCxnSpPr>
        <p:spPr>
          <a:xfrm>
            <a:off x="7765052" y="5541559"/>
            <a:ext cx="503370" cy="0"/>
          </a:xfrm>
          <a:prstGeom prst="straightConnector1">
            <a:avLst/>
          </a:prstGeom>
          <a:noFill/>
          <a:ln w="38100" cap="flat" cmpd="sng" algn="ctr">
            <a:solidFill>
              <a:sysClr val="windowText" lastClr="000000"/>
            </a:solidFill>
            <a:prstDash val="solid"/>
            <a:miter lim="800000"/>
            <a:tailEnd type="triangle"/>
          </a:ln>
          <a:effectLst/>
        </p:spPr>
      </p:cxnSp>
      <p:sp>
        <p:nvSpPr>
          <p:cNvPr id="49" name="TextBox 48">
            <a:extLst>
              <a:ext uri="{FF2B5EF4-FFF2-40B4-BE49-F238E27FC236}">
                <a16:creationId xmlns:a16="http://schemas.microsoft.com/office/drawing/2014/main" id="{DB973E1A-D96E-67F3-847B-5F97CB83218F}"/>
              </a:ext>
            </a:extLst>
          </p:cNvPr>
          <p:cNvSpPr txBox="1"/>
          <p:nvPr/>
        </p:nvSpPr>
        <p:spPr>
          <a:xfrm>
            <a:off x="5786114" y="2967252"/>
            <a:ext cx="14986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Consolidation</a:t>
            </a:r>
          </a:p>
        </p:txBody>
      </p:sp>
      <p:sp>
        <p:nvSpPr>
          <p:cNvPr id="50" name="TextBox 49">
            <a:extLst>
              <a:ext uri="{FF2B5EF4-FFF2-40B4-BE49-F238E27FC236}">
                <a16:creationId xmlns:a16="http://schemas.microsoft.com/office/drawing/2014/main" id="{229D54DB-FFB7-FDFB-DC02-6130C88ABAD6}"/>
              </a:ext>
            </a:extLst>
          </p:cNvPr>
          <p:cNvSpPr txBox="1"/>
          <p:nvPr/>
        </p:nvSpPr>
        <p:spPr>
          <a:xfrm>
            <a:off x="8829409" y="2967252"/>
            <a:ext cx="14428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Maintenance</a:t>
            </a:r>
          </a:p>
        </p:txBody>
      </p:sp>
      <p:grpSp>
        <p:nvGrpSpPr>
          <p:cNvPr id="51" name="Group 50">
            <a:extLst>
              <a:ext uri="{FF2B5EF4-FFF2-40B4-BE49-F238E27FC236}">
                <a16:creationId xmlns:a16="http://schemas.microsoft.com/office/drawing/2014/main" id="{FEDF354E-C8F5-5A63-A81A-4F2DA7DA09D3}"/>
              </a:ext>
            </a:extLst>
          </p:cNvPr>
          <p:cNvGrpSpPr/>
          <p:nvPr/>
        </p:nvGrpSpPr>
        <p:grpSpPr>
          <a:xfrm>
            <a:off x="8304092" y="3306803"/>
            <a:ext cx="2400641" cy="736843"/>
            <a:chOff x="2336612" y="3308641"/>
            <a:chExt cx="2400641" cy="736843"/>
          </a:xfrm>
        </p:grpSpPr>
        <p:sp>
          <p:nvSpPr>
            <p:cNvPr id="52" name="Rectangle 51">
              <a:extLst>
                <a:ext uri="{FF2B5EF4-FFF2-40B4-BE49-F238E27FC236}">
                  <a16:creationId xmlns:a16="http://schemas.microsoft.com/office/drawing/2014/main" id="{8567C4FE-6F57-65A4-8DE8-90823F459870}"/>
                </a:ext>
              </a:extLst>
            </p:cNvPr>
            <p:cNvSpPr/>
            <p:nvPr/>
          </p:nvSpPr>
          <p:spPr>
            <a:xfrm>
              <a:off x="2336612" y="3308641"/>
              <a:ext cx="2400641" cy="736843"/>
            </a:xfrm>
            <a:prstGeom prst="rect">
              <a:avLst/>
            </a:prstGeom>
            <a:solidFill>
              <a:srgbClr val="ED3124"/>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sp>
          <p:nvSpPr>
            <p:cNvPr id="53" name="TextBox 52">
              <a:extLst>
                <a:ext uri="{FF2B5EF4-FFF2-40B4-BE49-F238E27FC236}">
                  <a16:creationId xmlns:a16="http://schemas.microsoft.com/office/drawing/2014/main" id="{67C0281F-B9A0-876C-7D19-864B6C304EC4}"/>
                </a:ext>
              </a:extLst>
            </p:cNvPr>
            <p:cNvSpPr txBox="1"/>
            <p:nvPr/>
          </p:nvSpPr>
          <p:spPr>
            <a:xfrm>
              <a:off x="2336612" y="3446421"/>
              <a:ext cx="24006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Calibri" panose="020F0502020204030204"/>
                  <a:ea typeface="MS PGothic" charset="0"/>
                  <a:cs typeface="+mn-cs"/>
                </a:rPr>
                <a:t>Bleximenib</a:t>
              </a:r>
              <a:endPar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endParaRPr>
            </a:p>
          </p:txBody>
        </p:sp>
      </p:grpSp>
      <p:grpSp>
        <p:nvGrpSpPr>
          <p:cNvPr id="57" name="Group 56">
            <a:extLst>
              <a:ext uri="{FF2B5EF4-FFF2-40B4-BE49-F238E27FC236}">
                <a16:creationId xmlns:a16="http://schemas.microsoft.com/office/drawing/2014/main" id="{1C42C27B-2170-BA82-64E2-B02B58FA1842}"/>
              </a:ext>
            </a:extLst>
          </p:cNvPr>
          <p:cNvGrpSpPr/>
          <p:nvPr/>
        </p:nvGrpSpPr>
        <p:grpSpPr>
          <a:xfrm>
            <a:off x="8304091" y="5171300"/>
            <a:ext cx="2400641" cy="736843"/>
            <a:chOff x="2336612" y="3308641"/>
            <a:chExt cx="2400641" cy="736843"/>
          </a:xfrm>
          <a:solidFill>
            <a:srgbClr val="7F7F7F"/>
          </a:solidFill>
        </p:grpSpPr>
        <p:sp>
          <p:nvSpPr>
            <p:cNvPr id="58" name="Rectangle 57">
              <a:extLst>
                <a:ext uri="{FF2B5EF4-FFF2-40B4-BE49-F238E27FC236}">
                  <a16:creationId xmlns:a16="http://schemas.microsoft.com/office/drawing/2014/main" id="{47BC5F10-CB71-53F7-3A88-C720C9F9A5C9}"/>
                </a:ext>
              </a:extLst>
            </p:cNvPr>
            <p:cNvSpPr/>
            <p:nvPr/>
          </p:nvSpPr>
          <p:spPr>
            <a:xfrm>
              <a:off x="2336612" y="3308641"/>
              <a:ext cx="2400641" cy="736843"/>
            </a:xfrm>
            <a:prstGeom prst="rect">
              <a:avLst/>
            </a:prstGeom>
            <a:grp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sp>
          <p:nvSpPr>
            <p:cNvPr id="59" name="TextBox 58">
              <a:extLst>
                <a:ext uri="{FF2B5EF4-FFF2-40B4-BE49-F238E27FC236}">
                  <a16:creationId xmlns:a16="http://schemas.microsoft.com/office/drawing/2014/main" id="{7BFC2E9C-717E-3804-7FB7-6E1869D5A4B0}"/>
                </a:ext>
              </a:extLst>
            </p:cNvPr>
            <p:cNvSpPr txBox="1"/>
            <p:nvPr/>
          </p:nvSpPr>
          <p:spPr>
            <a:xfrm>
              <a:off x="2336612" y="3446421"/>
              <a:ext cx="2400641" cy="40011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Placebo</a:t>
              </a:r>
            </a:p>
          </p:txBody>
        </p:sp>
      </p:grpSp>
      <p:grpSp>
        <p:nvGrpSpPr>
          <p:cNvPr id="60" name="Group 59">
            <a:extLst>
              <a:ext uri="{FF2B5EF4-FFF2-40B4-BE49-F238E27FC236}">
                <a16:creationId xmlns:a16="http://schemas.microsoft.com/office/drawing/2014/main" id="{2C3DB33A-4CDA-2816-D823-A57A521CFAE3}"/>
              </a:ext>
            </a:extLst>
          </p:cNvPr>
          <p:cNvGrpSpPr/>
          <p:nvPr/>
        </p:nvGrpSpPr>
        <p:grpSpPr>
          <a:xfrm>
            <a:off x="8302253" y="4222012"/>
            <a:ext cx="2400641" cy="736843"/>
            <a:chOff x="2336612" y="3308641"/>
            <a:chExt cx="2400641" cy="736843"/>
          </a:xfrm>
          <a:solidFill>
            <a:srgbClr val="7F7F7F"/>
          </a:solidFill>
        </p:grpSpPr>
        <p:sp>
          <p:nvSpPr>
            <p:cNvPr id="61" name="Rectangle 60">
              <a:extLst>
                <a:ext uri="{FF2B5EF4-FFF2-40B4-BE49-F238E27FC236}">
                  <a16:creationId xmlns:a16="http://schemas.microsoft.com/office/drawing/2014/main" id="{B50AB5DC-159D-7D29-1D0F-42263956BCD7}"/>
                </a:ext>
              </a:extLst>
            </p:cNvPr>
            <p:cNvSpPr/>
            <p:nvPr/>
          </p:nvSpPr>
          <p:spPr>
            <a:xfrm>
              <a:off x="2336612" y="3308641"/>
              <a:ext cx="2400641" cy="736843"/>
            </a:xfrm>
            <a:prstGeom prst="rect">
              <a:avLst/>
            </a:prstGeom>
            <a:grp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sp>
          <p:nvSpPr>
            <p:cNvPr id="62" name="TextBox 61">
              <a:extLst>
                <a:ext uri="{FF2B5EF4-FFF2-40B4-BE49-F238E27FC236}">
                  <a16:creationId xmlns:a16="http://schemas.microsoft.com/office/drawing/2014/main" id="{8F0E13AF-B4C5-E103-81F4-1D42023B8D26}"/>
                </a:ext>
              </a:extLst>
            </p:cNvPr>
            <p:cNvSpPr txBox="1"/>
            <p:nvPr/>
          </p:nvSpPr>
          <p:spPr>
            <a:xfrm>
              <a:off x="2336612" y="3446421"/>
              <a:ext cx="2400641" cy="40011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Placebo</a:t>
              </a:r>
            </a:p>
          </p:txBody>
        </p:sp>
      </p:grpSp>
      <p:sp>
        <p:nvSpPr>
          <p:cNvPr id="63" name="TextBox 62">
            <a:extLst>
              <a:ext uri="{FF2B5EF4-FFF2-40B4-BE49-F238E27FC236}">
                <a16:creationId xmlns:a16="http://schemas.microsoft.com/office/drawing/2014/main" id="{C50EA402-7819-B3CB-E54F-CA5006F98E4F}"/>
              </a:ext>
            </a:extLst>
          </p:cNvPr>
          <p:cNvSpPr txBox="1"/>
          <p:nvPr/>
        </p:nvSpPr>
        <p:spPr>
          <a:xfrm>
            <a:off x="5307498" y="4259831"/>
            <a:ext cx="24006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Calibri" panose="020F0502020204030204"/>
                <a:ea typeface="MS PGothic" charset="0"/>
                <a:cs typeface="+mn-cs"/>
              </a:rPr>
              <a:t>Bleximenib</a:t>
            </a: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 + IDAC/</a:t>
            </a:r>
            <a:r>
              <a:rPr kumimoji="0" lang="en-US" sz="2000" b="1" i="0" u="none" strike="noStrike" kern="1200" cap="none" spc="0" normalizeH="0" baseline="0" noProof="0" dirty="0" err="1">
                <a:ln>
                  <a:noFill/>
                </a:ln>
                <a:solidFill>
                  <a:srgbClr val="FFFFFF"/>
                </a:solidFill>
                <a:effectLst/>
                <a:uLnTx/>
                <a:uFillTx/>
                <a:latin typeface="Calibri" panose="020F0502020204030204"/>
                <a:ea typeface="MS PGothic" charset="0"/>
                <a:cs typeface="+mn-cs"/>
              </a:rPr>
              <a:t>allo</a:t>
            </a: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-HSCT</a:t>
            </a:r>
          </a:p>
        </p:txBody>
      </p:sp>
    </p:spTree>
    <p:extLst>
      <p:ext uri="{BB962C8B-B14F-4D97-AF65-F5344CB8AC3E}">
        <p14:creationId xmlns:p14="http://schemas.microsoft.com/office/powerpoint/2010/main" val="93416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0724-2948-198E-0403-0BABB475FFE2}"/>
              </a:ext>
            </a:extLst>
          </p:cNvPr>
          <p:cNvSpPr>
            <a:spLocks noGrp="1"/>
          </p:cNvSpPr>
          <p:nvPr>
            <p:ph type="title"/>
          </p:nvPr>
        </p:nvSpPr>
        <p:spPr>
          <a:xfrm>
            <a:off x="609600" y="215149"/>
            <a:ext cx="10972800" cy="458936"/>
          </a:xfrm>
        </p:spPr>
        <p:txBody>
          <a:bodyPr>
            <a:normAutofit fontScale="90000"/>
          </a:bodyPr>
          <a:lstStyle/>
          <a:p>
            <a:pPr algn="ctr"/>
            <a:r>
              <a:rPr lang="en-US" b="1" dirty="0"/>
              <a:t>Conclusions</a:t>
            </a:r>
          </a:p>
        </p:txBody>
      </p:sp>
      <p:sp>
        <p:nvSpPr>
          <p:cNvPr id="6" name="Content Placeholder 4">
            <a:extLst>
              <a:ext uri="{FF2B5EF4-FFF2-40B4-BE49-F238E27FC236}">
                <a16:creationId xmlns:a16="http://schemas.microsoft.com/office/drawing/2014/main" id="{B1E4C82D-6678-AB3D-3A32-E147F10EA7A9}"/>
              </a:ext>
            </a:extLst>
          </p:cNvPr>
          <p:cNvSpPr txBox="1">
            <a:spLocks/>
          </p:cNvSpPr>
          <p:nvPr/>
        </p:nvSpPr>
        <p:spPr>
          <a:xfrm>
            <a:off x="647687" y="758441"/>
            <a:ext cx="10896625" cy="56549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The emergence of </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menin</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inhibitors: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Effective, safe agents with activity in multiply R/R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NPM1</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-m,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KMT2A-</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r AML</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Differentiation syndrome as a class effect – requires close vigilance.</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Limited durability of response as monotherapy.</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The promise of combinations: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Studies reveal promise in combination with HMA-ven and induction chemotherapy</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High response rates and promising durability of response, particularly in the frontline setting.</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Will likely mitigate risk of DS.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Potential for all-oral regimens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Multiple phase 3 studies under way:</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KOMET-017</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REVEAL / EVOLVE-2</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cAMeLOt</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D34CA380-8172-CB32-FBFD-B41F6DB466A9}"/>
              </a:ext>
            </a:extLst>
          </p:cNvPr>
          <p:cNvSpPr txBox="1"/>
          <p:nvPr/>
        </p:nvSpPr>
        <p:spPr>
          <a:xfrm>
            <a:off x="0" y="6581001"/>
            <a:ext cx="7285782" cy="276999"/>
          </a:xfrm>
          <a:prstGeom prst="rect">
            <a:avLst/>
          </a:prstGeom>
          <a:noFill/>
        </p:spPr>
        <p:txBody>
          <a:bodyPr wrap="square">
            <a:spAutoFit/>
          </a:bodyPr>
          <a:lstStyle/>
          <a:p>
            <a:r>
              <a:rPr lang="en-US" sz="1200" b="0" dirty="0">
                <a:solidFill>
                  <a:schemeClr val="tx1"/>
                </a:solidFill>
              </a:rPr>
              <a:t>Courtesy of Amir Fathi, MD</a:t>
            </a:r>
          </a:p>
        </p:txBody>
      </p:sp>
    </p:spTree>
    <p:extLst>
      <p:ext uri="{BB962C8B-B14F-4D97-AF65-F5344CB8AC3E}">
        <p14:creationId xmlns:p14="http://schemas.microsoft.com/office/powerpoint/2010/main" val="271037918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2C5AA-6988-9C0C-E567-2932504F615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D2F1B78-8A5E-5EA8-90A9-37C1EDEAB123}"/>
              </a:ext>
            </a:extLst>
          </p:cNvPr>
          <p:cNvSpPr/>
          <p:nvPr/>
        </p:nvSpPr>
        <p:spPr bwMode="auto">
          <a:xfrm>
            <a:off x="623392" y="4509120"/>
            <a:ext cx="11449272"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8010691-B644-24B2-D781-3FC48A28EA9D}"/>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Menin Inhibitors in Acute Myeloid Leukemia</a:t>
            </a:r>
          </a:p>
        </p:txBody>
      </p:sp>
      <p:sp>
        <p:nvSpPr>
          <p:cNvPr id="3" name="Content Placeholder 2">
            <a:extLst>
              <a:ext uri="{FF2B5EF4-FFF2-40B4-BE49-F238E27FC236}">
                <a16:creationId xmlns:a16="http://schemas.microsoft.com/office/drawing/2014/main" id="{9886EBA2-0969-D875-31DC-D4BE8C3FD878}"/>
              </a:ext>
            </a:extLst>
          </p:cNvPr>
          <p:cNvSpPr>
            <a:spLocks noGrp="1"/>
          </p:cNvSpPr>
          <p:nvPr>
            <p:ph idx="1"/>
          </p:nvPr>
        </p:nvSpPr>
        <p:spPr>
          <a:xfrm>
            <a:off x="1055441" y="1484784"/>
            <a:ext cx="10009112" cy="4246833"/>
          </a:xfrm>
        </p:spPr>
        <p:txBody>
          <a:bodyPr/>
          <a:lstStyle/>
          <a:p>
            <a:pPr marL="98425" indent="0">
              <a:lnSpc>
                <a:spcPts val="2600"/>
              </a:lnSpc>
              <a:spcBef>
                <a:spcPts val="0"/>
              </a:spcBef>
              <a:spcAft>
                <a:spcPts val="6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latin typeface="Calibri" panose="020F0502020204030204" pitchFamily="34" charset="0"/>
                <a:ea typeface="Calibri" panose="020F0502020204030204" pitchFamily="34" charset="0"/>
                <a:cs typeface="Calibri" panose="020F0502020204030204" pitchFamily="34" charset="0"/>
              </a:rPr>
              <a:t>Overview — </a:t>
            </a:r>
            <a:r>
              <a:rPr lang="en-US" sz="2400" dirty="0" err="1">
                <a:latin typeface="Calibri" panose="020F0502020204030204" pitchFamily="34" charset="0"/>
                <a:ea typeface="Calibri" panose="020F0502020204030204" pitchFamily="34" charset="0"/>
                <a:cs typeface="Calibri" panose="020F0502020204030204" pitchFamily="34" charset="0"/>
              </a:rPr>
              <a:t>Biopharmacologic</a:t>
            </a:r>
            <a:r>
              <a:rPr lang="en-US" sz="2400" dirty="0">
                <a:latin typeface="Calibri" panose="020F0502020204030204" pitchFamily="34" charset="0"/>
                <a:ea typeface="Calibri" panose="020F0502020204030204" pitchFamily="34" charset="0"/>
                <a:cs typeface="Calibri" panose="020F0502020204030204" pitchFamily="34" charset="0"/>
              </a:rPr>
              <a:t> Considerations</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Menin Inhibitor Monotherapy</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Differentiation Syndrome</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Menin Inhibitor Combination Approaches </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Future Directions</a:t>
            </a:r>
          </a:p>
          <a:p>
            <a:pPr marL="98425" indent="0">
              <a:lnSpc>
                <a:spcPts val="26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5: PARADIGM — Randomized Phase II Trial</a:t>
            </a:r>
          </a:p>
          <a:p>
            <a:pPr marL="98425" indent="0">
              <a:lnSpc>
                <a:spcPts val="2600"/>
              </a:lnSpc>
              <a:spcBef>
                <a:spcPts val="1800"/>
              </a:spcBef>
              <a:spcAft>
                <a:spcPts val="600"/>
              </a:spcAft>
              <a:buNone/>
            </a:pPr>
            <a:endParaRPr lang="en-US" sz="2400" dirty="0">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dirty="0">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715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13203-2F58-1D81-84D1-0C359B449A7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BEFCBF9-66FC-CC87-C88A-D511B2C4BD2A}"/>
              </a:ext>
            </a:extLst>
          </p:cNvPr>
          <p:cNvSpPr txBox="1"/>
          <p:nvPr/>
        </p:nvSpPr>
        <p:spPr>
          <a:xfrm>
            <a:off x="191344" y="6501104"/>
            <a:ext cx="921702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Wei AL et al. ASH 2025.</a:t>
            </a:r>
          </a:p>
        </p:txBody>
      </p:sp>
      <p:pic>
        <p:nvPicPr>
          <p:cNvPr id="5" name="Picture 4" descr="A screenshot of a medical research&#10;&#10;AI-generated content may be incorrect.">
            <a:extLst>
              <a:ext uri="{FF2B5EF4-FFF2-40B4-BE49-F238E27FC236}">
                <a16:creationId xmlns:a16="http://schemas.microsoft.com/office/drawing/2014/main" id="{67ED1CC4-3D0D-81CE-3CE5-65BDA581070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77931" y="332656"/>
            <a:ext cx="10036137" cy="5656732"/>
          </a:xfrm>
          <a:prstGeom prst="rect">
            <a:avLst/>
          </a:prstGeom>
        </p:spPr>
      </p:pic>
    </p:spTree>
    <p:extLst>
      <p:ext uri="{BB962C8B-B14F-4D97-AF65-F5344CB8AC3E}">
        <p14:creationId xmlns:p14="http://schemas.microsoft.com/office/powerpoint/2010/main" val="3042987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11C35-04C2-3FDF-91A4-F9F491A5669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F441E1A-2320-054C-D097-217F31EBD598}"/>
              </a:ext>
            </a:extLst>
          </p:cNvPr>
          <p:cNvSpPr txBox="1">
            <a:spLocks/>
          </p:cNvSpPr>
          <p:nvPr/>
        </p:nvSpPr>
        <p:spPr bwMode="auto">
          <a:xfrm>
            <a:off x="772239" y="22034"/>
            <a:ext cx="10647522" cy="8176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Evolution of Approved AML Therapies</a:t>
            </a:r>
          </a:p>
        </p:txBody>
      </p:sp>
      <p:sp>
        <p:nvSpPr>
          <p:cNvPr id="8" name="TextBox 7">
            <a:extLst>
              <a:ext uri="{FF2B5EF4-FFF2-40B4-BE49-F238E27FC236}">
                <a16:creationId xmlns:a16="http://schemas.microsoft.com/office/drawing/2014/main" id="{98C93030-C256-5EA4-EDA5-D6D1C2D38508}"/>
              </a:ext>
            </a:extLst>
          </p:cNvPr>
          <p:cNvSpPr txBox="1"/>
          <p:nvPr/>
        </p:nvSpPr>
        <p:spPr>
          <a:xfrm>
            <a:off x="191344" y="6501104"/>
            <a:ext cx="921702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Wei AL et al. ASH 2025.</a:t>
            </a:r>
          </a:p>
        </p:txBody>
      </p:sp>
      <p:pic>
        <p:nvPicPr>
          <p:cNvPr id="5" name="Picture 4" descr="A graph of different colored lines&#10;&#10;AI-generated content may be incorrect.">
            <a:extLst>
              <a:ext uri="{FF2B5EF4-FFF2-40B4-BE49-F238E27FC236}">
                <a16:creationId xmlns:a16="http://schemas.microsoft.com/office/drawing/2014/main" id="{E1995655-B924-043A-C591-039B45BC116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72239" y="839660"/>
            <a:ext cx="10908281" cy="5178679"/>
          </a:xfrm>
          <a:prstGeom prst="rect">
            <a:avLst/>
          </a:prstGeom>
        </p:spPr>
      </p:pic>
    </p:spTree>
    <p:extLst>
      <p:ext uri="{BB962C8B-B14F-4D97-AF65-F5344CB8AC3E}">
        <p14:creationId xmlns:p14="http://schemas.microsoft.com/office/powerpoint/2010/main" val="30975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2ECB3-0D5B-C260-07A2-2BA49058437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8582DC4-BA95-2088-271C-D9579E19A940}"/>
              </a:ext>
            </a:extLst>
          </p:cNvPr>
          <p:cNvSpPr txBox="1">
            <a:spLocks/>
          </p:cNvSpPr>
          <p:nvPr/>
        </p:nvSpPr>
        <p:spPr bwMode="auto">
          <a:xfrm>
            <a:off x="772239" y="22034"/>
            <a:ext cx="10647522"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Evolution of Approved AML </a:t>
            </a:r>
            <a:r>
              <a:rPr lang="en-US" sz="3200" kern="0" dirty="0"/>
              <a:t>Therapies (Continued)</a:t>
            </a:r>
            <a:endPar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8" name="TextBox 7">
            <a:extLst>
              <a:ext uri="{FF2B5EF4-FFF2-40B4-BE49-F238E27FC236}">
                <a16:creationId xmlns:a16="http://schemas.microsoft.com/office/drawing/2014/main" id="{61737FE1-1949-D230-FAD7-748693316DF9}"/>
              </a:ext>
            </a:extLst>
          </p:cNvPr>
          <p:cNvSpPr txBox="1"/>
          <p:nvPr/>
        </p:nvSpPr>
        <p:spPr>
          <a:xfrm>
            <a:off x="191344" y="6501104"/>
            <a:ext cx="921702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Wei AL et al. ASH 2025.</a:t>
            </a:r>
          </a:p>
        </p:txBody>
      </p:sp>
      <p:pic>
        <p:nvPicPr>
          <p:cNvPr id="4" name="Picture 3" descr="A graph of a patient's life cycle&#10;&#10;AI-generated content may be incorrect.">
            <a:extLst>
              <a:ext uri="{FF2B5EF4-FFF2-40B4-BE49-F238E27FC236}">
                <a16:creationId xmlns:a16="http://schemas.microsoft.com/office/drawing/2014/main" id="{C8E109ED-CEB1-8EA9-A1D0-025576AA7A1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64773" y="1052299"/>
            <a:ext cx="10462453" cy="4944729"/>
          </a:xfrm>
          <a:prstGeom prst="rect">
            <a:avLst/>
          </a:prstGeom>
        </p:spPr>
      </p:pic>
      <p:sp>
        <p:nvSpPr>
          <p:cNvPr id="5" name="TextBox 4">
            <a:extLst>
              <a:ext uri="{FF2B5EF4-FFF2-40B4-BE49-F238E27FC236}">
                <a16:creationId xmlns:a16="http://schemas.microsoft.com/office/drawing/2014/main" id="{35BADF2D-79BF-6C6E-B1C9-F358B86C4E45}"/>
              </a:ext>
            </a:extLst>
          </p:cNvPr>
          <p:cNvSpPr txBox="1"/>
          <p:nvPr/>
        </p:nvSpPr>
        <p:spPr>
          <a:xfrm>
            <a:off x="10128448" y="4797152"/>
            <a:ext cx="1080120" cy="216024"/>
          </a:xfrm>
          <a:prstGeom prst="rect">
            <a:avLst/>
          </a:prstGeom>
          <a:solidFill>
            <a:schemeClr val="bg1"/>
          </a:solidFill>
        </p:spPr>
        <p:txBody>
          <a:bodyPr wrap="square" lIns="0" tIns="0" rIns="0" bIns="0">
            <a:noAutofit/>
          </a:bodyPr>
          <a:lstStyle/>
          <a:p>
            <a:r>
              <a:rPr lang="en-US" sz="1500" b="0" i="0" dirty="0" err="1">
                <a:solidFill>
                  <a:srgbClr val="000000"/>
                </a:solidFill>
                <a:effectLst/>
                <a:latin typeface="Arial" panose="020B0604020202020204" pitchFamily="34" charset="0"/>
                <a:cs typeface="Arial" panose="020B0604020202020204" pitchFamily="34" charset="0"/>
              </a:rPr>
              <a:t>Olutasidenib</a:t>
            </a:r>
            <a:endParaRPr lang="en-US" sz="15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890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B95F9-5143-0A57-ACC0-7146B1F56A1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275418D-3613-8ABF-BE98-6312DB371824}"/>
              </a:ext>
            </a:extLst>
          </p:cNvPr>
          <p:cNvSpPr txBox="1">
            <a:spLocks/>
          </p:cNvSpPr>
          <p:nvPr/>
        </p:nvSpPr>
        <p:spPr bwMode="auto">
          <a:xfrm>
            <a:off x="772239" y="22034"/>
            <a:ext cx="10647522"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Established AML Dogma</a:t>
            </a:r>
          </a:p>
        </p:txBody>
      </p:sp>
      <p:sp>
        <p:nvSpPr>
          <p:cNvPr id="8" name="TextBox 7">
            <a:extLst>
              <a:ext uri="{FF2B5EF4-FFF2-40B4-BE49-F238E27FC236}">
                <a16:creationId xmlns:a16="http://schemas.microsoft.com/office/drawing/2014/main" id="{19AD3972-C976-F52D-B6BD-8A5FB211B01B}"/>
              </a:ext>
            </a:extLst>
          </p:cNvPr>
          <p:cNvSpPr txBox="1"/>
          <p:nvPr/>
        </p:nvSpPr>
        <p:spPr>
          <a:xfrm>
            <a:off x="191344" y="6501104"/>
            <a:ext cx="921702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Wei AL et al. ASH 2025.</a:t>
            </a:r>
          </a:p>
        </p:txBody>
      </p:sp>
      <p:pic>
        <p:nvPicPr>
          <p:cNvPr id="5" name="Picture 4">
            <a:extLst>
              <a:ext uri="{FF2B5EF4-FFF2-40B4-BE49-F238E27FC236}">
                <a16:creationId xmlns:a16="http://schemas.microsoft.com/office/drawing/2014/main" id="{687D6DE7-7C74-840B-FE7E-98E3E740353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580367" y="906979"/>
            <a:ext cx="9031266" cy="5128558"/>
          </a:xfrm>
          <a:prstGeom prst="rect">
            <a:avLst/>
          </a:prstGeom>
        </p:spPr>
      </p:pic>
    </p:spTree>
    <p:extLst>
      <p:ext uri="{BB962C8B-B14F-4D97-AF65-F5344CB8AC3E}">
        <p14:creationId xmlns:p14="http://schemas.microsoft.com/office/powerpoint/2010/main" val="2619981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30F2C-50BC-BBBD-8A4C-FA0FDA018A4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DD06B03-7635-25F0-E950-47FD752BBB13}"/>
              </a:ext>
            </a:extLst>
          </p:cNvPr>
          <p:cNvSpPr txBox="1">
            <a:spLocks/>
          </p:cNvSpPr>
          <p:nvPr/>
        </p:nvSpPr>
        <p:spPr bwMode="auto">
          <a:xfrm>
            <a:off x="772239" y="22034"/>
            <a:ext cx="10647522"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Could a Fit Patient Receive Less-Intensive AML Therapy?</a:t>
            </a:r>
          </a:p>
        </p:txBody>
      </p:sp>
      <p:sp>
        <p:nvSpPr>
          <p:cNvPr id="8" name="TextBox 7">
            <a:extLst>
              <a:ext uri="{FF2B5EF4-FFF2-40B4-BE49-F238E27FC236}">
                <a16:creationId xmlns:a16="http://schemas.microsoft.com/office/drawing/2014/main" id="{5C9CBEE2-C2EE-9B9A-5F0D-D04901D28E68}"/>
              </a:ext>
            </a:extLst>
          </p:cNvPr>
          <p:cNvSpPr txBox="1"/>
          <p:nvPr/>
        </p:nvSpPr>
        <p:spPr>
          <a:xfrm>
            <a:off x="191344" y="6501104"/>
            <a:ext cx="921702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Wei AL et al. ASH 2025.</a:t>
            </a:r>
          </a:p>
        </p:txBody>
      </p:sp>
      <p:pic>
        <p:nvPicPr>
          <p:cNvPr id="4" name="Picture 3" descr="A screenshot of a medical recovery report&#10;&#10;AI-generated content may be incorrect.">
            <a:extLst>
              <a:ext uri="{FF2B5EF4-FFF2-40B4-BE49-F238E27FC236}">
                <a16:creationId xmlns:a16="http://schemas.microsoft.com/office/drawing/2014/main" id="{C317A047-B9CC-5EFB-50CA-D1FC5BB3D4B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72239" y="997723"/>
            <a:ext cx="10647522" cy="5096988"/>
          </a:xfrm>
          <a:prstGeom prst="rect">
            <a:avLst/>
          </a:prstGeom>
        </p:spPr>
      </p:pic>
    </p:spTree>
    <p:extLst>
      <p:ext uri="{BB962C8B-B14F-4D97-AF65-F5344CB8AC3E}">
        <p14:creationId xmlns:p14="http://schemas.microsoft.com/office/powerpoint/2010/main" val="2501972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4A93D-A755-DD73-D2DD-4150FAF66E2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930195D-C82D-5EFA-AD2C-766BB5F232EA}"/>
              </a:ext>
            </a:extLst>
          </p:cNvPr>
          <p:cNvSpPr txBox="1">
            <a:spLocks/>
          </p:cNvSpPr>
          <p:nvPr/>
        </p:nvSpPr>
        <p:spPr bwMode="auto">
          <a:xfrm>
            <a:off x="772239" y="22034"/>
            <a:ext cx="10647522"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defRPr/>
            </a:pPr>
            <a:r>
              <a:rPr lang="en-US" sz="3200" kern="0" dirty="0"/>
              <a:t>PARADIGM Trial</a:t>
            </a:r>
            <a:endPar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8" name="TextBox 7">
            <a:extLst>
              <a:ext uri="{FF2B5EF4-FFF2-40B4-BE49-F238E27FC236}">
                <a16:creationId xmlns:a16="http://schemas.microsoft.com/office/drawing/2014/main" id="{C0D24E7E-1767-C380-58FA-529325B5810D}"/>
              </a:ext>
            </a:extLst>
          </p:cNvPr>
          <p:cNvSpPr txBox="1"/>
          <p:nvPr/>
        </p:nvSpPr>
        <p:spPr>
          <a:xfrm>
            <a:off x="191344" y="6501104"/>
            <a:ext cx="921702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Wei AL et al. ASH 2025.</a:t>
            </a:r>
          </a:p>
        </p:txBody>
      </p:sp>
      <p:pic>
        <p:nvPicPr>
          <p:cNvPr id="5" name="Picture 4" descr="A diagram of a number of factors&#10;&#10;AI-generated content may be incorrect.">
            <a:extLst>
              <a:ext uri="{FF2B5EF4-FFF2-40B4-BE49-F238E27FC236}">
                <a16:creationId xmlns:a16="http://schemas.microsoft.com/office/drawing/2014/main" id="{974899E8-C6F2-2D06-E4CB-29068E6A5DB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542789" y="873494"/>
            <a:ext cx="9106422" cy="5111012"/>
          </a:xfrm>
          <a:prstGeom prst="rect">
            <a:avLst/>
          </a:prstGeom>
        </p:spPr>
      </p:pic>
    </p:spTree>
    <p:extLst>
      <p:ext uri="{BB962C8B-B14F-4D97-AF65-F5344CB8AC3E}">
        <p14:creationId xmlns:p14="http://schemas.microsoft.com/office/powerpoint/2010/main" val="3201783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8CEEB-5113-B212-1A87-B2DDA3A9E2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F1ECE4A-3593-896F-4DDC-925DFA599092}"/>
              </a:ext>
            </a:extLst>
          </p:cNvPr>
          <p:cNvSpPr txBox="1"/>
          <p:nvPr/>
        </p:nvSpPr>
        <p:spPr>
          <a:xfrm>
            <a:off x="119336" y="6493771"/>
            <a:ext cx="2958182" cy="323165"/>
          </a:xfrm>
          <a:prstGeom prst="rect">
            <a:avLst/>
          </a:prstGeom>
          <a:noFill/>
        </p:spPr>
        <p:txBody>
          <a:bodyPr wrap="none" rtlCol="0">
            <a:spAutoFit/>
          </a:bodyPr>
          <a:lstStyle/>
          <a:p>
            <a:r>
              <a:rPr lang="en-US" sz="1500" b="0" dirty="0">
                <a:solidFill>
                  <a:schemeClr val="tx1"/>
                </a:solidFill>
                <a:latin typeface="+mn-lt"/>
              </a:rPr>
              <a:t>Fathi AT et al. ASH 2025;Abstract 6.</a:t>
            </a:r>
          </a:p>
        </p:txBody>
      </p:sp>
      <p:pic>
        <p:nvPicPr>
          <p:cNvPr id="7" name="Picture 6" descr="A close-up of a medical information&#10;&#10;Description automatically generated">
            <a:extLst>
              <a:ext uri="{FF2B5EF4-FFF2-40B4-BE49-F238E27FC236}">
                <a16:creationId xmlns:a16="http://schemas.microsoft.com/office/drawing/2014/main" id="{5E2D74E4-7E0F-FAB9-B38C-B583D56FF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1114550"/>
            <a:ext cx="10091644" cy="4546698"/>
          </a:xfrm>
          <a:prstGeom prst="rect">
            <a:avLst/>
          </a:prstGeom>
        </p:spPr>
      </p:pic>
    </p:spTree>
    <p:extLst>
      <p:ext uri="{BB962C8B-B14F-4D97-AF65-F5344CB8AC3E}">
        <p14:creationId xmlns:p14="http://schemas.microsoft.com/office/powerpoint/2010/main" val="3409326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052736"/>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770982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E87CE-DA35-5AA9-3CCA-CAE329F34B8F}"/>
            </a:ext>
          </a:extLst>
        </p:cNvPr>
        <p:cNvGrpSpPr/>
        <p:nvPr/>
      </p:nvGrpSpPr>
      <p:grpSpPr>
        <a:xfrm>
          <a:off x="0" y="0"/>
          <a:ext cx="0" cy="0"/>
          <a:chOff x="0" y="0"/>
          <a:chExt cx="0" cy="0"/>
        </a:xfrm>
      </p:grpSpPr>
      <p:pic>
        <p:nvPicPr>
          <p:cNvPr id="8" name="Picture 7" descr="A diagram of a medical procedure&#10;&#10;AI-generated content may be incorrect.">
            <a:extLst>
              <a:ext uri="{FF2B5EF4-FFF2-40B4-BE49-F238E27FC236}">
                <a16:creationId xmlns:a16="http://schemas.microsoft.com/office/drawing/2014/main" id="{5C9BDD48-D1A4-EE5C-902F-6A21EAFA30B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019436" y="260648"/>
            <a:ext cx="10153128" cy="5690543"/>
          </a:xfrm>
          <a:prstGeom prst="rect">
            <a:avLst/>
          </a:prstGeom>
        </p:spPr>
      </p:pic>
      <p:sp>
        <p:nvSpPr>
          <p:cNvPr id="11" name="TextBox 10">
            <a:extLst>
              <a:ext uri="{FF2B5EF4-FFF2-40B4-BE49-F238E27FC236}">
                <a16:creationId xmlns:a16="http://schemas.microsoft.com/office/drawing/2014/main" id="{61F4B3EA-EE72-2158-496D-1100DA485C41}"/>
              </a:ext>
            </a:extLst>
          </p:cNvPr>
          <p:cNvSpPr txBox="1"/>
          <p:nvPr/>
        </p:nvSpPr>
        <p:spPr>
          <a:xfrm>
            <a:off x="119336" y="6493771"/>
            <a:ext cx="2958182" cy="323165"/>
          </a:xfrm>
          <a:prstGeom prst="rect">
            <a:avLst/>
          </a:prstGeom>
          <a:noFill/>
        </p:spPr>
        <p:txBody>
          <a:bodyPr wrap="none" rtlCol="0">
            <a:spAutoFit/>
          </a:bodyPr>
          <a:lstStyle/>
          <a:p>
            <a:r>
              <a:rPr lang="en-US" sz="1500" b="0" dirty="0">
                <a:solidFill>
                  <a:schemeClr val="tx1"/>
                </a:solidFill>
                <a:latin typeface="+mn-lt"/>
              </a:rPr>
              <a:t>Fathi AT et al. ASH 2025;Abstract 6.</a:t>
            </a:r>
          </a:p>
        </p:txBody>
      </p:sp>
      <p:sp>
        <p:nvSpPr>
          <p:cNvPr id="3" name="TextBox 2">
            <a:extLst>
              <a:ext uri="{FF2B5EF4-FFF2-40B4-BE49-F238E27FC236}">
                <a16:creationId xmlns:a16="http://schemas.microsoft.com/office/drawing/2014/main" id="{36AC8668-F0A1-A253-9CD5-61BB020EED58}"/>
              </a:ext>
            </a:extLst>
          </p:cNvPr>
          <p:cNvSpPr txBox="1"/>
          <p:nvPr/>
        </p:nvSpPr>
        <p:spPr>
          <a:xfrm>
            <a:off x="1022585" y="5980815"/>
            <a:ext cx="5319085" cy="323165"/>
          </a:xfrm>
          <a:prstGeom prst="rect">
            <a:avLst/>
          </a:prstGeom>
          <a:noFill/>
        </p:spPr>
        <p:txBody>
          <a:bodyPr wrap="none" rtlCol="0">
            <a:spAutoFit/>
          </a:bodyPr>
          <a:lstStyle/>
          <a:p>
            <a:r>
              <a:rPr lang="en-US" sz="1500" b="0" dirty="0">
                <a:solidFill>
                  <a:schemeClr val="tx1"/>
                </a:solidFill>
                <a:latin typeface="+mn-lt"/>
              </a:rPr>
              <a:t>IC = induction chemotherapy; HCT = hematopoietic cell transplant</a:t>
            </a:r>
          </a:p>
        </p:txBody>
      </p:sp>
    </p:spTree>
    <p:extLst>
      <p:ext uri="{BB962C8B-B14F-4D97-AF65-F5344CB8AC3E}">
        <p14:creationId xmlns:p14="http://schemas.microsoft.com/office/powerpoint/2010/main" val="2113191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BECB4-D969-83CF-0C1A-32CE8F456CB9}"/>
              </a:ext>
            </a:extLst>
          </p:cNvPr>
          <p:cNvSpPr>
            <a:spLocks noGrp="1"/>
          </p:cNvSpPr>
          <p:nvPr>
            <p:ph type="title"/>
          </p:nvPr>
        </p:nvSpPr>
        <p:spPr>
          <a:xfrm>
            <a:off x="783219" y="-175252"/>
            <a:ext cx="10515600" cy="1325563"/>
          </a:xfrm>
        </p:spPr>
        <p:txBody>
          <a:bodyPr>
            <a:noAutofit/>
          </a:bodyPr>
          <a:lstStyle/>
          <a:p>
            <a:pPr algn="ctr"/>
            <a:r>
              <a:rPr lang="en-US" sz="2800" b="1" dirty="0">
                <a:latin typeface="Calibri" panose="020F0502020204030204" pitchFamily="34" charset="0"/>
                <a:cs typeface="Calibri" panose="020F0502020204030204" pitchFamily="34" charset="0"/>
              </a:rPr>
              <a:t>Outcomes with IC vary significantly based on AML biology</a:t>
            </a:r>
          </a:p>
        </p:txBody>
      </p:sp>
      <p:grpSp>
        <p:nvGrpSpPr>
          <p:cNvPr id="4" name="Group 3">
            <a:extLst>
              <a:ext uri="{FF2B5EF4-FFF2-40B4-BE49-F238E27FC236}">
                <a16:creationId xmlns:a16="http://schemas.microsoft.com/office/drawing/2014/main" id="{EF3BD5E0-9BA6-E8E9-ADDD-14EBEDE40EF6}"/>
              </a:ext>
            </a:extLst>
          </p:cNvPr>
          <p:cNvGrpSpPr/>
          <p:nvPr/>
        </p:nvGrpSpPr>
        <p:grpSpPr>
          <a:xfrm>
            <a:off x="5882224" y="1862481"/>
            <a:ext cx="5759231" cy="4137285"/>
            <a:chOff x="155632" y="1836513"/>
            <a:chExt cx="5508372" cy="4088836"/>
          </a:xfrm>
        </p:grpSpPr>
        <p:grpSp>
          <p:nvGrpSpPr>
            <p:cNvPr id="5" name="Group 4">
              <a:extLst>
                <a:ext uri="{FF2B5EF4-FFF2-40B4-BE49-F238E27FC236}">
                  <a16:creationId xmlns:a16="http://schemas.microsoft.com/office/drawing/2014/main" id="{BDAAEB96-B3D2-4148-E6B2-FA0FCD3C0572}"/>
                </a:ext>
              </a:extLst>
            </p:cNvPr>
            <p:cNvGrpSpPr/>
            <p:nvPr/>
          </p:nvGrpSpPr>
          <p:grpSpPr>
            <a:xfrm>
              <a:off x="414388" y="1836513"/>
              <a:ext cx="5161101" cy="4088836"/>
              <a:chOff x="723706" y="1881118"/>
              <a:chExt cx="5161101" cy="4088836"/>
            </a:xfrm>
          </p:grpSpPr>
          <p:sp>
            <p:nvSpPr>
              <p:cNvPr id="13" name="TextBox 12">
                <a:extLst>
                  <a:ext uri="{FF2B5EF4-FFF2-40B4-BE49-F238E27FC236}">
                    <a16:creationId xmlns:a16="http://schemas.microsoft.com/office/drawing/2014/main" id="{F1DDE268-C3E1-8088-0958-A30012183F27}"/>
                  </a:ext>
                </a:extLst>
              </p:cNvPr>
              <p:cNvSpPr txBox="1"/>
              <p:nvPr/>
            </p:nvSpPr>
            <p:spPr>
              <a:xfrm>
                <a:off x="2159740" y="4987244"/>
                <a:ext cx="2066740" cy="291970"/>
              </a:xfrm>
              <a:prstGeom prst="rect">
                <a:avLst/>
              </a:prstGeom>
              <a:noFill/>
            </p:spPr>
            <p:txBody>
              <a:bodyPr wrap="none" lIns="0" tIns="0" rIns="0" bIns="0" rtlCol="0">
                <a:spAutoFit/>
              </a:bodyPr>
              <a:lstStyle/>
              <a:p>
                <a:pPr marL="0" marR="0" lvl="0" indent="0" algn="l" defTabSz="685800" rtl="0" eaLnBrk="1" fontAlgn="auto" latinLnBrk="0" hangingPunct="1">
                  <a:lnSpc>
                    <a:spcPct val="8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C00000"/>
                    </a:solidFill>
                    <a:effectLst/>
                    <a:uLnTx/>
                    <a:uFillTx/>
                    <a:latin typeface="Arial" panose="020B0604020202020204"/>
                    <a:ea typeface="+mn-ea"/>
                    <a:cs typeface="+mn-cs"/>
                  </a:rPr>
                  <a:t>Complex karyotype, </a:t>
                </a:r>
                <a:br>
                  <a:rPr kumimoji="0" lang="en-US" sz="900" b="0" i="0" u="none" strike="noStrike" kern="0" cap="none" spc="0" normalizeH="0" baseline="0" noProof="0" dirty="0">
                    <a:ln>
                      <a:noFill/>
                    </a:ln>
                    <a:solidFill>
                      <a:srgbClr val="C00000"/>
                    </a:solidFill>
                    <a:effectLst/>
                    <a:uLnTx/>
                    <a:uFillTx/>
                    <a:latin typeface="Arial" panose="020B0604020202020204"/>
                    <a:ea typeface="+mn-ea"/>
                    <a:cs typeface="+mn-cs"/>
                  </a:rPr>
                </a:br>
                <a:r>
                  <a:rPr kumimoji="0" lang="en-US" sz="900" b="0" i="1" u="none" strike="noStrike" kern="0" cap="none" spc="0" normalizeH="0" baseline="0" noProof="0" dirty="0">
                    <a:ln>
                      <a:noFill/>
                    </a:ln>
                    <a:solidFill>
                      <a:srgbClr val="C00000"/>
                    </a:solidFill>
                    <a:effectLst/>
                    <a:uLnTx/>
                    <a:uFillTx/>
                    <a:latin typeface="Arial" panose="020B0604020202020204"/>
                    <a:ea typeface="+mn-ea"/>
                    <a:cs typeface="+mn-cs"/>
                  </a:rPr>
                  <a:t>KMT2A</a:t>
                </a:r>
                <a:r>
                  <a:rPr kumimoji="0" lang="en-US" sz="900" b="0" i="0" u="none" strike="noStrike" kern="0" cap="none" spc="0" normalizeH="0" baseline="0" noProof="0" dirty="0">
                    <a:ln>
                      <a:noFill/>
                    </a:ln>
                    <a:solidFill>
                      <a:srgbClr val="C00000"/>
                    </a:solidFill>
                    <a:effectLst/>
                    <a:uLnTx/>
                    <a:uFillTx/>
                    <a:latin typeface="Arial" panose="020B0604020202020204"/>
                    <a:ea typeface="+mn-ea"/>
                    <a:cs typeface="+mn-cs"/>
                  </a:rPr>
                  <a:t> or </a:t>
                </a:r>
                <a:r>
                  <a:rPr kumimoji="0" lang="en-US" sz="900" b="0" i="1" u="none" strike="noStrike" kern="0" cap="none" spc="0" normalizeH="0" baseline="0" noProof="0" dirty="0">
                    <a:ln>
                      <a:noFill/>
                    </a:ln>
                    <a:solidFill>
                      <a:srgbClr val="C00000"/>
                    </a:solidFill>
                    <a:effectLst/>
                    <a:uLnTx/>
                    <a:uFillTx/>
                    <a:latin typeface="Arial" panose="020B0604020202020204"/>
                    <a:ea typeface="+mn-ea"/>
                    <a:cs typeface="+mn-cs"/>
                  </a:rPr>
                  <a:t>MECOM</a:t>
                </a:r>
                <a:r>
                  <a:rPr kumimoji="0" lang="en-US" sz="900" b="0" i="0" u="none" strike="noStrike" kern="0" cap="none" spc="0" normalizeH="0" baseline="0" noProof="0" dirty="0">
                    <a:ln>
                      <a:noFill/>
                    </a:ln>
                    <a:solidFill>
                      <a:srgbClr val="C00000"/>
                    </a:solidFill>
                    <a:effectLst/>
                    <a:uLnTx/>
                    <a:uFillTx/>
                    <a:latin typeface="Arial" panose="020B0604020202020204"/>
                    <a:ea typeface="+mn-ea"/>
                    <a:cs typeface="+mn-cs"/>
                  </a:rPr>
                  <a:t> rearrangement</a:t>
                </a:r>
              </a:p>
            </p:txBody>
          </p:sp>
          <p:cxnSp>
            <p:nvCxnSpPr>
              <p:cNvPr id="14" name="Straight Connector 13">
                <a:extLst>
                  <a:ext uri="{FF2B5EF4-FFF2-40B4-BE49-F238E27FC236}">
                    <a16:creationId xmlns:a16="http://schemas.microsoft.com/office/drawing/2014/main" id="{1CC9DA44-7199-287E-F622-C8DCED2E59DE}"/>
                  </a:ext>
                </a:extLst>
              </p:cNvPr>
              <p:cNvCxnSpPr/>
              <p:nvPr/>
            </p:nvCxnSpPr>
            <p:spPr bwMode="auto">
              <a:xfrm>
                <a:off x="1041896" y="1988840"/>
                <a:ext cx="0" cy="3456384"/>
              </a:xfrm>
              <a:prstGeom prst="line">
                <a:avLst/>
              </a:prstGeom>
              <a:solidFill>
                <a:srgbClr val="071D49"/>
              </a:solidFill>
              <a:ln w="9525" cap="sq" cmpd="sng" algn="ctr">
                <a:solidFill>
                  <a:srgbClr val="7F7F7F">
                    <a:lumMod val="60000"/>
                    <a:lumOff val="40000"/>
                  </a:srgbClr>
                </a:solidFill>
                <a:prstDash val="solid"/>
                <a:miter lim="800000"/>
                <a:headEnd type="none" w="med" len="med"/>
                <a:tailEnd type="none" w="med" len="med"/>
              </a:ln>
              <a:effectLst/>
            </p:spPr>
          </p:cxnSp>
          <p:grpSp>
            <p:nvGrpSpPr>
              <p:cNvPr id="15" name="Group 14">
                <a:extLst>
                  <a:ext uri="{FF2B5EF4-FFF2-40B4-BE49-F238E27FC236}">
                    <a16:creationId xmlns:a16="http://schemas.microsoft.com/office/drawing/2014/main" id="{0CB48606-7715-0C84-FC1A-9DB179BB984F}"/>
                  </a:ext>
                </a:extLst>
              </p:cNvPr>
              <p:cNvGrpSpPr/>
              <p:nvPr/>
            </p:nvGrpSpPr>
            <p:grpSpPr>
              <a:xfrm>
                <a:off x="969896" y="1988841"/>
                <a:ext cx="72000" cy="3456383"/>
                <a:chOff x="6888096" y="1988841"/>
                <a:chExt cx="72000" cy="3744415"/>
              </a:xfrm>
            </p:grpSpPr>
            <p:cxnSp>
              <p:nvCxnSpPr>
                <p:cNvPr id="358" name="Straight Connector 357">
                  <a:extLst>
                    <a:ext uri="{FF2B5EF4-FFF2-40B4-BE49-F238E27FC236}">
                      <a16:creationId xmlns:a16="http://schemas.microsoft.com/office/drawing/2014/main" id="{DC07A1BF-CDC1-3D71-0084-A502F8D90E26}"/>
                    </a:ext>
                  </a:extLst>
                </p:cNvPr>
                <p:cNvCxnSpPr>
                  <a:cxnSpLocks/>
                </p:cNvCxnSpPr>
                <p:nvPr/>
              </p:nvCxnSpPr>
              <p:spPr bwMode="auto">
                <a:xfrm rot="16200000">
                  <a:off x="6924096" y="1952841"/>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9" name="Straight Connector 358">
                  <a:extLst>
                    <a:ext uri="{FF2B5EF4-FFF2-40B4-BE49-F238E27FC236}">
                      <a16:creationId xmlns:a16="http://schemas.microsoft.com/office/drawing/2014/main" id="{A302E4B5-4AA1-9C6C-FD0C-C2B109954532}"/>
                    </a:ext>
                  </a:extLst>
                </p:cNvPr>
                <p:cNvCxnSpPr>
                  <a:cxnSpLocks/>
                </p:cNvCxnSpPr>
                <p:nvPr/>
              </p:nvCxnSpPr>
              <p:spPr bwMode="auto">
                <a:xfrm rot="16200000">
                  <a:off x="6924096" y="2327283"/>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0" name="Straight Connector 359">
                  <a:extLst>
                    <a:ext uri="{FF2B5EF4-FFF2-40B4-BE49-F238E27FC236}">
                      <a16:creationId xmlns:a16="http://schemas.microsoft.com/office/drawing/2014/main" id="{9C32B4E3-B0B2-17D3-8792-B7B314802E93}"/>
                    </a:ext>
                  </a:extLst>
                </p:cNvPr>
                <p:cNvCxnSpPr>
                  <a:cxnSpLocks/>
                </p:cNvCxnSpPr>
                <p:nvPr/>
              </p:nvCxnSpPr>
              <p:spPr bwMode="auto">
                <a:xfrm rot="16200000">
                  <a:off x="6924096" y="2701725"/>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1" name="Straight Connector 360">
                  <a:extLst>
                    <a:ext uri="{FF2B5EF4-FFF2-40B4-BE49-F238E27FC236}">
                      <a16:creationId xmlns:a16="http://schemas.microsoft.com/office/drawing/2014/main" id="{8AAEA3F6-64A2-3CEB-DA8D-8F3BC10A1F73}"/>
                    </a:ext>
                  </a:extLst>
                </p:cNvPr>
                <p:cNvCxnSpPr>
                  <a:cxnSpLocks/>
                </p:cNvCxnSpPr>
                <p:nvPr/>
              </p:nvCxnSpPr>
              <p:spPr bwMode="auto">
                <a:xfrm rot="16200000">
                  <a:off x="6924096" y="3076167"/>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2" name="Straight Connector 361">
                  <a:extLst>
                    <a:ext uri="{FF2B5EF4-FFF2-40B4-BE49-F238E27FC236}">
                      <a16:creationId xmlns:a16="http://schemas.microsoft.com/office/drawing/2014/main" id="{0BD25EE1-3995-A3A8-5324-182EB7D8CCEF}"/>
                    </a:ext>
                  </a:extLst>
                </p:cNvPr>
                <p:cNvCxnSpPr>
                  <a:cxnSpLocks/>
                </p:cNvCxnSpPr>
                <p:nvPr/>
              </p:nvCxnSpPr>
              <p:spPr bwMode="auto">
                <a:xfrm rot="16200000">
                  <a:off x="6924096" y="3450609"/>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3" name="Straight Connector 362">
                  <a:extLst>
                    <a:ext uri="{FF2B5EF4-FFF2-40B4-BE49-F238E27FC236}">
                      <a16:creationId xmlns:a16="http://schemas.microsoft.com/office/drawing/2014/main" id="{81B666CD-38B2-B576-A5A9-7C6393932410}"/>
                    </a:ext>
                  </a:extLst>
                </p:cNvPr>
                <p:cNvCxnSpPr>
                  <a:cxnSpLocks/>
                </p:cNvCxnSpPr>
                <p:nvPr/>
              </p:nvCxnSpPr>
              <p:spPr bwMode="auto">
                <a:xfrm rot="16200000">
                  <a:off x="6924096" y="3825051"/>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4" name="Straight Connector 363">
                  <a:extLst>
                    <a:ext uri="{FF2B5EF4-FFF2-40B4-BE49-F238E27FC236}">
                      <a16:creationId xmlns:a16="http://schemas.microsoft.com/office/drawing/2014/main" id="{F9530F9C-05AE-9C5C-F6C1-EFD4BBC22EC3}"/>
                    </a:ext>
                  </a:extLst>
                </p:cNvPr>
                <p:cNvCxnSpPr>
                  <a:cxnSpLocks/>
                </p:cNvCxnSpPr>
                <p:nvPr/>
              </p:nvCxnSpPr>
              <p:spPr bwMode="auto">
                <a:xfrm rot="16200000">
                  <a:off x="6924096" y="4199493"/>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5" name="Straight Connector 364">
                  <a:extLst>
                    <a:ext uri="{FF2B5EF4-FFF2-40B4-BE49-F238E27FC236}">
                      <a16:creationId xmlns:a16="http://schemas.microsoft.com/office/drawing/2014/main" id="{5373C1C9-FE33-7CD4-3431-BBC5A1CAC811}"/>
                    </a:ext>
                  </a:extLst>
                </p:cNvPr>
                <p:cNvCxnSpPr>
                  <a:cxnSpLocks/>
                </p:cNvCxnSpPr>
                <p:nvPr/>
              </p:nvCxnSpPr>
              <p:spPr bwMode="auto">
                <a:xfrm rot="16200000">
                  <a:off x="6924096" y="4573935"/>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6" name="Straight Connector 365">
                  <a:extLst>
                    <a:ext uri="{FF2B5EF4-FFF2-40B4-BE49-F238E27FC236}">
                      <a16:creationId xmlns:a16="http://schemas.microsoft.com/office/drawing/2014/main" id="{6081AEB7-B9EB-3DE1-0933-86C0A1C2E5E8}"/>
                    </a:ext>
                  </a:extLst>
                </p:cNvPr>
                <p:cNvCxnSpPr>
                  <a:cxnSpLocks/>
                </p:cNvCxnSpPr>
                <p:nvPr/>
              </p:nvCxnSpPr>
              <p:spPr bwMode="auto">
                <a:xfrm rot="16200000">
                  <a:off x="6924096" y="4948377"/>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7" name="Straight Connector 366">
                  <a:extLst>
                    <a:ext uri="{FF2B5EF4-FFF2-40B4-BE49-F238E27FC236}">
                      <a16:creationId xmlns:a16="http://schemas.microsoft.com/office/drawing/2014/main" id="{924377C5-4231-9288-B22C-E920F255675D}"/>
                    </a:ext>
                  </a:extLst>
                </p:cNvPr>
                <p:cNvCxnSpPr>
                  <a:cxnSpLocks/>
                </p:cNvCxnSpPr>
                <p:nvPr/>
              </p:nvCxnSpPr>
              <p:spPr bwMode="auto">
                <a:xfrm rot="16200000">
                  <a:off x="6924096" y="5322819"/>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8" name="Straight Connector 367">
                  <a:extLst>
                    <a:ext uri="{FF2B5EF4-FFF2-40B4-BE49-F238E27FC236}">
                      <a16:creationId xmlns:a16="http://schemas.microsoft.com/office/drawing/2014/main" id="{7A582CC9-1212-0267-8C95-024C5CA746A2}"/>
                    </a:ext>
                  </a:extLst>
                </p:cNvPr>
                <p:cNvCxnSpPr>
                  <a:cxnSpLocks/>
                </p:cNvCxnSpPr>
                <p:nvPr/>
              </p:nvCxnSpPr>
              <p:spPr bwMode="auto">
                <a:xfrm rot="16200000">
                  <a:off x="6924096" y="5697256"/>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grpSp>
          <p:cxnSp>
            <p:nvCxnSpPr>
              <p:cNvPr id="16" name="Straight Connector 15">
                <a:extLst>
                  <a:ext uri="{FF2B5EF4-FFF2-40B4-BE49-F238E27FC236}">
                    <a16:creationId xmlns:a16="http://schemas.microsoft.com/office/drawing/2014/main" id="{2D7A0E28-571C-D4D9-4FEA-7F4F00F148B5}"/>
                  </a:ext>
                </a:extLst>
              </p:cNvPr>
              <p:cNvCxnSpPr>
                <a:cxnSpLocks/>
              </p:cNvCxnSpPr>
              <p:nvPr/>
            </p:nvCxnSpPr>
            <p:spPr bwMode="auto">
              <a:xfrm>
                <a:off x="1041896" y="5445224"/>
                <a:ext cx="4769942" cy="0"/>
              </a:xfrm>
              <a:prstGeom prst="line">
                <a:avLst/>
              </a:prstGeom>
              <a:solidFill>
                <a:srgbClr val="071D49"/>
              </a:solidFill>
              <a:ln w="9525" cap="sq" cmpd="sng" algn="ctr">
                <a:solidFill>
                  <a:srgbClr val="7F7F7F">
                    <a:lumMod val="60000"/>
                    <a:lumOff val="40000"/>
                  </a:srgbClr>
                </a:solidFill>
                <a:prstDash val="solid"/>
                <a:miter lim="800000"/>
                <a:headEnd type="none" w="med" len="med"/>
                <a:tailEnd type="none" w="med" len="med"/>
              </a:ln>
              <a:effectLst/>
            </p:spPr>
          </p:cxnSp>
          <p:grpSp>
            <p:nvGrpSpPr>
              <p:cNvPr id="17" name="Group 16">
                <a:extLst>
                  <a:ext uri="{FF2B5EF4-FFF2-40B4-BE49-F238E27FC236}">
                    <a16:creationId xmlns:a16="http://schemas.microsoft.com/office/drawing/2014/main" id="{EFF63AB2-A6F9-24B8-95F7-20CE035391A3}"/>
                  </a:ext>
                </a:extLst>
              </p:cNvPr>
              <p:cNvGrpSpPr/>
              <p:nvPr/>
            </p:nvGrpSpPr>
            <p:grpSpPr>
              <a:xfrm>
                <a:off x="1041897" y="5445224"/>
                <a:ext cx="4769941" cy="72001"/>
                <a:chOff x="6960097" y="5445224"/>
                <a:chExt cx="4769941" cy="72001"/>
              </a:xfrm>
            </p:grpSpPr>
            <p:cxnSp>
              <p:nvCxnSpPr>
                <p:cNvPr id="347" name="Straight Connector 346">
                  <a:extLst>
                    <a:ext uri="{FF2B5EF4-FFF2-40B4-BE49-F238E27FC236}">
                      <a16:creationId xmlns:a16="http://schemas.microsoft.com/office/drawing/2014/main" id="{35DFC4FC-FB55-ADB0-CAEA-903D41041E01}"/>
                    </a:ext>
                  </a:extLst>
                </p:cNvPr>
                <p:cNvCxnSpPr>
                  <a:cxnSpLocks/>
                </p:cNvCxnSpPr>
                <p:nvPr/>
              </p:nvCxnSpPr>
              <p:spPr bwMode="auto">
                <a:xfrm rot="10800000">
                  <a:off x="6960097" y="5445225"/>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48" name="Straight Connector 347">
                  <a:extLst>
                    <a:ext uri="{FF2B5EF4-FFF2-40B4-BE49-F238E27FC236}">
                      <a16:creationId xmlns:a16="http://schemas.microsoft.com/office/drawing/2014/main" id="{6B224B23-F48A-A24C-3691-57EA9A3DB3D9}"/>
                    </a:ext>
                  </a:extLst>
                </p:cNvPr>
                <p:cNvCxnSpPr>
                  <a:cxnSpLocks/>
                </p:cNvCxnSpPr>
                <p:nvPr/>
              </p:nvCxnSpPr>
              <p:spPr bwMode="auto">
                <a:xfrm rot="10800000">
                  <a:off x="7437091" y="5445225"/>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49" name="Straight Connector 348">
                  <a:extLst>
                    <a:ext uri="{FF2B5EF4-FFF2-40B4-BE49-F238E27FC236}">
                      <a16:creationId xmlns:a16="http://schemas.microsoft.com/office/drawing/2014/main" id="{9FCC30FC-14F5-4415-E679-50DDA89614F8}"/>
                    </a:ext>
                  </a:extLst>
                </p:cNvPr>
                <p:cNvCxnSpPr>
                  <a:cxnSpLocks/>
                </p:cNvCxnSpPr>
                <p:nvPr/>
              </p:nvCxnSpPr>
              <p:spPr bwMode="auto">
                <a:xfrm rot="10800000">
                  <a:off x="7914085" y="5445225"/>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0" name="Straight Connector 349">
                  <a:extLst>
                    <a:ext uri="{FF2B5EF4-FFF2-40B4-BE49-F238E27FC236}">
                      <a16:creationId xmlns:a16="http://schemas.microsoft.com/office/drawing/2014/main" id="{DBAAACEF-952F-0D6D-ECC7-832B914F3063}"/>
                    </a:ext>
                  </a:extLst>
                </p:cNvPr>
                <p:cNvCxnSpPr>
                  <a:cxnSpLocks/>
                </p:cNvCxnSpPr>
                <p:nvPr/>
              </p:nvCxnSpPr>
              <p:spPr bwMode="auto">
                <a:xfrm rot="10800000">
                  <a:off x="8391079" y="5445224"/>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1" name="Straight Connector 350">
                  <a:extLst>
                    <a:ext uri="{FF2B5EF4-FFF2-40B4-BE49-F238E27FC236}">
                      <a16:creationId xmlns:a16="http://schemas.microsoft.com/office/drawing/2014/main" id="{6C19E89A-DBD8-5A26-34DE-B1634BB70E06}"/>
                    </a:ext>
                  </a:extLst>
                </p:cNvPr>
                <p:cNvCxnSpPr>
                  <a:cxnSpLocks/>
                </p:cNvCxnSpPr>
                <p:nvPr/>
              </p:nvCxnSpPr>
              <p:spPr bwMode="auto">
                <a:xfrm rot="10800000">
                  <a:off x="8868073" y="5445224"/>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2" name="Straight Connector 351">
                  <a:extLst>
                    <a:ext uri="{FF2B5EF4-FFF2-40B4-BE49-F238E27FC236}">
                      <a16:creationId xmlns:a16="http://schemas.microsoft.com/office/drawing/2014/main" id="{8630AE98-C736-EEA5-7FBD-13C74CB6BF97}"/>
                    </a:ext>
                  </a:extLst>
                </p:cNvPr>
                <p:cNvCxnSpPr>
                  <a:cxnSpLocks/>
                </p:cNvCxnSpPr>
                <p:nvPr/>
              </p:nvCxnSpPr>
              <p:spPr bwMode="auto">
                <a:xfrm rot="10800000">
                  <a:off x="9345067" y="5445224"/>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3" name="Straight Connector 352">
                  <a:extLst>
                    <a:ext uri="{FF2B5EF4-FFF2-40B4-BE49-F238E27FC236}">
                      <a16:creationId xmlns:a16="http://schemas.microsoft.com/office/drawing/2014/main" id="{4F5DCA70-64DB-CAF2-4F2A-AD0904C22878}"/>
                    </a:ext>
                  </a:extLst>
                </p:cNvPr>
                <p:cNvCxnSpPr>
                  <a:cxnSpLocks/>
                </p:cNvCxnSpPr>
                <p:nvPr/>
              </p:nvCxnSpPr>
              <p:spPr bwMode="auto">
                <a:xfrm rot="10800000">
                  <a:off x="9822061" y="5445224"/>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4" name="Straight Connector 353">
                  <a:extLst>
                    <a:ext uri="{FF2B5EF4-FFF2-40B4-BE49-F238E27FC236}">
                      <a16:creationId xmlns:a16="http://schemas.microsoft.com/office/drawing/2014/main" id="{5EBB4ED0-9D45-68E2-22DF-43CADF6B8C66}"/>
                    </a:ext>
                  </a:extLst>
                </p:cNvPr>
                <p:cNvCxnSpPr>
                  <a:cxnSpLocks/>
                </p:cNvCxnSpPr>
                <p:nvPr/>
              </p:nvCxnSpPr>
              <p:spPr bwMode="auto">
                <a:xfrm rot="10800000">
                  <a:off x="10299055" y="5445224"/>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5" name="Straight Connector 354">
                  <a:extLst>
                    <a:ext uri="{FF2B5EF4-FFF2-40B4-BE49-F238E27FC236}">
                      <a16:creationId xmlns:a16="http://schemas.microsoft.com/office/drawing/2014/main" id="{005CBAEA-05DC-E4A3-8EA6-2B1834C030F9}"/>
                    </a:ext>
                  </a:extLst>
                </p:cNvPr>
                <p:cNvCxnSpPr>
                  <a:cxnSpLocks/>
                </p:cNvCxnSpPr>
                <p:nvPr/>
              </p:nvCxnSpPr>
              <p:spPr bwMode="auto">
                <a:xfrm rot="10800000">
                  <a:off x="10776049" y="5445224"/>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6" name="Straight Connector 355">
                  <a:extLst>
                    <a:ext uri="{FF2B5EF4-FFF2-40B4-BE49-F238E27FC236}">
                      <a16:creationId xmlns:a16="http://schemas.microsoft.com/office/drawing/2014/main" id="{0F43434A-BB7C-BA6B-5F78-1AB4DC8AE0FC}"/>
                    </a:ext>
                  </a:extLst>
                </p:cNvPr>
                <p:cNvCxnSpPr>
                  <a:cxnSpLocks/>
                </p:cNvCxnSpPr>
                <p:nvPr/>
              </p:nvCxnSpPr>
              <p:spPr bwMode="auto">
                <a:xfrm rot="10800000">
                  <a:off x="11253043" y="5445224"/>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7" name="Straight Connector 356">
                  <a:extLst>
                    <a:ext uri="{FF2B5EF4-FFF2-40B4-BE49-F238E27FC236}">
                      <a16:creationId xmlns:a16="http://schemas.microsoft.com/office/drawing/2014/main" id="{E3DC7B1D-8026-646B-372B-A93D6443C820}"/>
                    </a:ext>
                  </a:extLst>
                </p:cNvPr>
                <p:cNvCxnSpPr>
                  <a:cxnSpLocks/>
                </p:cNvCxnSpPr>
                <p:nvPr/>
              </p:nvCxnSpPr>
              <p:spPr bwMode="auto">
                <a:xfrm rot="10800000">
                  <a:off x="11730038" y="5445224"/>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grpSp>
          <p:sp>
            <p:nvSpPr>
              <p:cNvPr id="18" name="TextBox 17">
                <a:extLst>
                  <a:ext uri="{FF2B5EF4-FFF2-40B4-BE49-F238E27FC236}">
                    <a16:creationId xmlns:a16="http://schemas.microsoft.com/office/drawing/2014/main" id="{981FACAD-BCF3-399E-A9C0-C7522FA26DEA}"/>
                  </a:ext>
                </a:extLst>
              </p:cNvPr>
              <p:cNvSpPr txBox="1"/>
              <p:nvPr/>
            </p:nvSpPr>
            <p:spPr>
              <a:xfrm>
                <a:off x="872392" y="5337501"/>
                <a:ext cx="74343" cy="182481"/>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0</a:t>
                </a:r>
              </a:p>
            </p:txBody>
          </p:sp>
          <p:sp>
            <p:nvSpPr>
              <p:cNvPr id="19" name="TextBox 18">
                <a:extLst>
                  <a:ext uri="{FF2B5EF4-FFF2-40B4-BE49-F238E27FC236}">
                    <a16:creationId xmlns:a16="http://schemas.microsoft.com/office/drawing/2014/main" id="{21D652B1-32C1-7A07-2A83-9204A9B3FD83}"/>
                  </a:ext>
                </a:extLst>
              </p:cNvPr>
              <p:cNvSpPr txBox="1"/>
              <p:nvPr/>
            </p:nvSpPr>
            <p:spPr>
              <a:xfrm>
                <a:off x="798050" y="4646233"/>
                <a:ext cx="148686" cy="182481"/>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20</a:t>
                </a:r>
              </a:p>
            </p:txBody>
          </p:sp>
          <p:sp>
            <p:nvSpPr>
              <p:cNvPr id="20" name="TextBox 19">
                <a:extLst>
                  <a:ext uri="{FF2B5EF4-FFF2-40B4-BE49-F238E27FC236}">
                    <a16:creationId xmlns:a16="http://schemas.microsoft.com/office/drawing/2014/main" id="{55AD6160-3BB9-F1EF-3A22-6D0CF3777A94}"/>
                  </a:ext>
                </a:extLst>
              </p:cNvPr>
              <p:cNvSpPr txBox="1"/>
              <p:nvPr/>
            </p:nvSpPr>
            <p:spPr>
              <a:xfrm>
                <a:off x="798050" y="3954965"/>
                <a:ext cx="148686" cy="182481"/>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40</a:t>
                </a:r>
              </a:p>
            </p:txBody>
          </p:sp>
          <p:sp>
            <p:nvSpPr>
              <p:cNvPr id="21" name="TextBox 20">
                <a:extLst>
                  <a:ext uri="{FF2B5EF4-FFF2-40B4-BE49-F238E27FC236}">
                    <a16:creationId xmlns:a16="http://schemas.microsoft.com/office/drawing/2014/main" id="{91352B3E-7C3B-DD74-1C61-A8CCE349252B}"/>
                  </a:ext>
                </a:extLst>
              </p:cNvPr>
              <p:cNvSpPr txBox="1"/>
              <p:nvPr/>
            </p:nvSpPr>
            <p:spPr>
              <a:xfrm>
                <a:off x="798050" y="3263697"/>
                <a:ext cx="148686" cy="182481"/>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60</a:t>
                </a:r>
              </a:p>
            </p:txBody>
          </p:sp>
          <p:sp>
            <p:nvSpPr>
              <p:cNvPr id="22" name="TextBox 21">
                <a:extLst>
                  <a:ext uri="{FF2B5EF4-FFF2-40B4-BE49-F238E27FC236}">
                    <a16:creationId xmlns:a16="http://schemas.microsoft.com/office/drawing/2014/main" id="{FB5BB0A3-0A58-E8CF-3282-CF25E355D1C4}"/>
                  </a:ext>
                </a:extLst>
              </p:cNvPr>
              <p:cNvSpPr txBox="1"/>
              <p:nvPr/>
            </p:nvSpPr>
            <p:spPr>
              <a:xfrm>
                <a:off x="798050" y="2572429"/>
                <a:ext cx="148686" cy="182481"/>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80</a:t>
                </a:r>
              </a:p>
            </p:txBody>
          </p:sp>
          <p:sp>
            <p:nvSpPr>
              <p:cNvPr id="23" name="TextBox 22">
                <a:extLst>
                  <a:ext uri="{FF2B5EF4-FFF2-40B4-BE49-F238E27FC236}">
                    <a16:creationId xmlns:a16="http://schemas.microsoft.com/office/drawing/2014/main" id="{D51DB582-DB5E-BE44-023F-D3BCF1A2E4D3}"/>
                  </a:ext>
                </a:extLst>
              </p:cNvPr>
              <p:cNvSpPr txBox="1"/>
              <p:nvPr/>
            </p:nvSpPr>
            <p:spPr>
              <a:xfrm>
                <a:off x="723706" y="1881118"/>
                <a:ext cx="223029" cy="182481"/>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100</a:t>
                </a:r>
              </a:p>
            </p:txBody>
          </p:sp>
          <p:grpSp>
            <p:nvGrpSpPr>
              <p:cNvPr id="24" name="Group 23">
                <a:extLst>
                  <a:ext uri="{FF2B5EF4-FFF2-40B4-BE49-F238E27FC236}">
                    <a16:creationId xmlns:a16="http://schemas.microsoft.com/office/drawing/2014/main" id="{B10536CD-A213-852A-07BA-4EF8BAFEAE1A}"/>
                  </a:ext>
                </a:extLst>
              </p:cNvPr>
              <p:cNvGrpSpPr/>
              <p:nvPr/>
            </p:nvGrpSpPr>
            <p:grpSpPr>
              <a:xfrm>
                <a:off x="1002967" y="5522754"/>
                <a:ext cx="4881840" cy="447200"/>
                <a:chOff x="6921167" y="5522754"/>
                <a:chExt cx="4881840" cy="447200"/>
              </a:xfrm>
            </p:grpSpPr>
            <p:sp>
              <p:nvSpPr>
                <p:cNvPr id="335" name="TextBox 334">
                  <a:extLst>
                    <a:ext uri="{FF2B5EF4-FFF2-40B4-BE49-F238E27FC236}">
                      <a16:creationId xmlns:a16="http://schemas.microsoft.com/office/drawing/2014/main" id="{EA6B6F29-D7CD-2F13-22A8-56471E13402C}"/>
                    </a:ext>
                  </a:extLst>
                </p:cNvPr>
                <p:cNvSpPr txBox="1"/>
                <p:nvPr/>
              </p:nvSpPr>
              <p:spPr>
                <a:xfrm>
                  <a:off x="6921167"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0</a:t>
                  </a:r>
                </a:p>
              </p:txBody>
            </p:sp>
            <p:sp>
              <p:nvSpPr>
                <p:cNvPr id="336" name="TextBox 335">
                  <a:extLst>
                    <a:ext uri="{FF2B5EF4-FFF2-40B4-BE49-F238E27FC236}">
                      <a16:creationId xmlns:a16="http://schemas.microsoft.com/office/drawing/2014/main" id="{7B90DC4C-EFC3-36AA-0CD9-2B1AEA0D59DE}"/>
                    </a:ext>
                  </a:extLst>
                </p:cNvPr>
                <p:cNvSpPr txBox="1"/>
                <p:nvPr/>
              </p:nvSpPr>
              <p:spPr>
                <a:xfrm>
                  <a:off x="7399030"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1</a:t>
                  </a:r>
                </a:p>
              </p:txBody>
            </p:sp>
            <p:sp>
              <p:nvSpPr>
                <p:cNvPr id="337" name="TextBox 336">
                  <a:extLst>
                    <a:ext uri="{FF2B5EF4-FFF2-40B4-BE49-F238E27FC236}">
                      <a16:creationId xmlns:a16="http://schemas.microsoft.com/office/drawing/2014/main" id="{B38933D8-7929-2DCB-1A7A-D8CE76A239E4}"/>
                    </a:ext>
                  </a:extLst>
                </p:cNvPr>
                <p:cNvSpPr txBox="1"/>
                <p:nvPr/>
              </p:nvSpPr>
              <p:spPr>
                <a:xfrm>
                  <a:off x="7871814"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2</a:t>
                  </a:r>
                </a:p>
              </p:txBody>
            </p:sp>
            <p:sp>
              <p:nvSpPr>
                <p:cNvPr id="338" name="TextBox 337">
                  <a:extLst>
                    <a:ext uri="{FF2B5EF4-FFF2-40B4-BE49-F238E27FC236}">
                      <a16:creationId xmlns:a16="http://schemas.microsoft.com/office/drawing/2014/main" id="{C3FCA6D7-5F11-FE44-ADA2-5CC83B36FE68}"/>
                    </a:ext>
                  </a:extLst>
                </p:cNvPr>
                <p:cNvSpPr txBox="1"/>
                <p:nvPr/>
              </p:nvSpPr>
              <p:spPr>
                <a:xfrm>
                  <a:off x="8349677"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3</a:t>
                  </a:r>
                </a:p>
              </p:txBody>
            </p:sp>
            <p:sp>
              <p:nvSpPr>
                <p:cNvPr id="339" name="TextBox 338">
                  <a:extLst>
                    <a:ext uri="{FF2B5EF4-FFF2-40B4-BE49-F238E27FC236}">
                      <a16:creationId xmlns:a16="http://schemas.microsoft.com/office/drawing/2014/main" id="{D572723D-0817-7D20-12A3-F36D65F77742}"/>
                    </a:ext>
                  </a:extLst>
                </p:cNvPr>
                <p:cNvSpPr txBox="1"/>
                <p:nvPr/>
              </p:nvSpPr>
              <p:spPr>
                <a:xfrm>
                  <a:off x="8822461"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4</a:t>
                  </a:r>
                </a:p>
              </p:txBody>
            </p:sp>
            <p:sp>
              <p:nvSpPr>
                <p:cNvPr id="340" name="TextBox 339">
                  <a:extLst>
                    <a:ext uri="{FF2B5EF4-FFF2-40B4-BE49-F238E27FC236}">
                      <a16:creationId xmlns:a16="http://schemas.microsoft.com/office/drawing/2014/main" id="{B4397F18-6567-0E57-61DE-83DB1EA4A3A1}"/>
                    </a:ext>
                  </a:extLst>
                </p:cNvPr>
                <p:cNvSpPr txBox="1"/>
                <p:nvPr/>
              </p:nvSpPr>
              <p:spPr>
                <a:xfrm>
                  <a:off x="9305402"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5</a:t>
                  </a:r>
                </a:p>
              </p:txBody>
            </p:sp>
            <p:sp>
              <p:nvSpPr>
                <p:cNvPr id="341" name="TextBox 340">
                  <a:extLst>
                    <a:ext uri="{FF2B5EF4-FFF2-40B4-BE49-F238E27FC236}">
                      <a16:creationId xmlns:a16="http://schemas.microsoft.com/office/drawing/2014/main" id="{3B9FAD57-5B57-594C-05B4-A3EE9E6ED50D}"/>
                    </a:ext>
                  </a:extLst>
                </p:cNvPr>
                <p:cNvSpPr txBox="1"/>
                <p:nvPr/>
              </p:nvSpPr>
              <p:spPr>
                <a:xfrm>
                  <a:off x="9783265"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6</a:t>
                  </a:r>
                </a:p>
              </p:txBody>
            </p:sp>
            <p:sp>
              <p:nvSpPr>
                <p:cNvPr id="342" name="TextBox 341">
                  <a:extLst>
                    <a:ext uri="{FF2B5EF4-FFF2-40B4-BE49-F238E27FC236}">
                      <a16:creationId xmlns:a16="http://schemas.microsoft.com/office/drawing/2014/main" id="{1BDB3F16-366A-C72C-F700-50AC4A73811B}"/>
                    </a:ext>
                  </a:extLst>
                </p:cNvPr>
                <p:cNvSpPr txBox="1"/>
                <p:nvPr/>
              </p:nvSpPr>
              <p:spPr>
                <a:xfrm>
                  <a:off x="10266206"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7</a:t>
                  </a:r>
                </a:p>
              </p:txBody>
            </p:sp>
            <p:sp>
              <p:nvSpPr>
                <p:cNvPr id="343" name="TextBox 342">
                  <a:extLst>
                    <a:ext uri="{FF2B5EF4-FFF2-40B4-BE49-F238E27FC236}">
                      <a16:creationId xmlns:a16="http://schemas.microsoft.com/office/drawing/2014/main" id="{2B6E5D9F-C798-BB08-210C-E90128138A02}"/>
                    </a:ext>
                  </a:extLst>
                </p:cNvPr>
                <p:cNvSpPr txBox="1"/>
                <p:nvPr/>
              </p:nvSpPr>
              <p:spPr>
                <a:xfrm>
                  <a:off x="10744068"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8</a:t>
                  </a:r>
                </a:p>
              </p:txBody>
            </p:sp>
            <p:sp>
              <p:nvSpPr>
                <p:cNvPr id="344" name="TextBox 343">
                  <a:extLst>
                    <a:ext uri="{FF2B5EF4-FFF2-40B4-BE49-F238E27FC236}">
                      <a16:creationId xmlns:a16="http://schemas.microsoft.com/office/drawing/2014/main" id="{4744A565-899D-EAA0-3A7A-599262EF475A}"/>
                    </a:ext>
                  </a:extLst>
                </p:cNvPr>
                <p:cNvSpPr txBox="1"/>
                <p:nvPr/>
              </p:nvSpPr>
              <p:spPr>
                <a:xfrm>
                  <a:off x="11221931"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9</a:t>
                  </a:r>
                </a:p>
              </p:txBody>
            </p:sp>
            <p:sp>
              <p:nvSpPr>
                <p:cNvPr id="345" name="TextBox 344">
                  <a:extLst>
                    <a:ext uri="{FF2B5EF4-FFF2-40B4-BE49-F238E27FC236}">
                      <a16:creationId xmlns:a16="http://schemas.microsoft.com/office/drawing/2014/main" id="{C0A5765A-9CBF-35EC-F4B5-72B58F98C0B5}"/>
                    </a:ext>
                  </a:extLst>
                </p:cNvPr>
                <p:cNvSpPr txBox="1"/>
                <p:nvPr/>
              </p:nvSpPr>
              <p:spPr>
                <a:xfrm>
                  <a:off x="11654321" y="5522754"/>
                  <a:ext cx="148686"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10</a:t>
                  </a:r>
                </a:p>
              </p:txBody>
            </p:sp>
            <p:sp>
              <p:nvSpPr>
                <p:cNvPr id="346" name="TextBox 345">
                  <a:extLst>
                    <a:ext uri="{FF2B5EF4-FFF2-40B4-BE49-F238E27FC236}">
                      <a16:creationId xmlns:a16="http://schemas.microsoft.com/office/drawing/2014/main" id="{F037855C-9380-CD50-CCFA-C0950CE9BF59}"/>
                    </a:ext>
                  </a:extLst>
                </p:cNvPr>
                <p:cNvSpPr txBox="1"/>
                <p:nvPr/>
              </p:nvSpPr>
              <p:spPr>
                <a:xfrm>
                  <a:off x="8946949" y="5787473"/>
                  <a:ext cx="788038"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srgbClr val="000000"/>
                      </a:solidFill>
                      <a:effectLst/>
                      <a:uLnTx/>
                      <a:uFillTx/>
                      <a:latin typeface="Arial" panose="020B0604020202020204"/>
                      <a:ea typeface="+mn-ea"/>
                      <a:cs typeface="+mn-cs"/>
                    </a:rPr>
                    <a:t>Time (years)</a:t>
                  </a:r>
                </a:p>
              </p:txBody>
            </p:sp>
          </p:grpSp>
          <p:grpSp>
            <p:nvGrpSpPr>
              <p:cNvPr id="25" name="Group 4">
                <a:extLst>
                  <a:ext uri="{FF2B5EF4-FFF2-40B4-BE49-F238E27FC236}">
                    <a16:creationId xmlns:a16="http://schemas.microsoft.com/office/drawing/2014/main" id="{0886A4A1-9B20-667A-EADE-34F4070EDED5}"/>
                  </a:ext>
                </a:extLst>
              </p:cNvPr>
              <p:cNvGrpSpPr>
                <a:grpSpLocks noChangeAspect="1"/>
              </p:cNvGrpSpPr>
              <p:nvPr/>
            </p:nvGrpSpPr>
            <p:grpSpPr bwMode="auto">
              <a:xfrm>
                <a:off x="1047760" y="1981199"/>
                <a:ext cx="3162290" cy="646783"/>
                <a:chOff x="4140" y="1113"/>
                <a:chExt cx="5062" cy="1071"/>
              </a:xfrm>
            </p:grpSpPr>
            <p:sp>
              <p:nvSpPr>
                <p:cNvPr id="305" name="Freeform 5">
                  <a:extLst>
                    <a:ext uri="{FF2B5EF4-FFF2-40B4-BE49-F238E27FC236}">
                      <a16:creationId xmlns:a16="http://schemas.microsoft.com/office/drawing/2014/main" id="{A79E1054-D854-39BD-BF79-960AA3F633B3}"/>
                    </a:ext>
                  </a:extLst>
                </p:cNvPr>
                <p:cNvSpPr>
                  <a:spLocks/>
                </p:cNvSpPr>
                <p:nvPr/>
              </p:nvSpPr>
              <p:spPr bwMode="auto">
                <a:xfrm>
                  <a:off x="4140" y="1113"/>
                  <a:ext cx="5062" cy="984"/>
                </a:xfrm>
                <a:custGeom>
                  <a:avLst/>
                  <a:gdLst>
                    <a:gd name="T0" fmla="*/ 0 w 5062"/>
                    <a:gd name="T1" fmla="*/ 0 h 984"/>
                    <a:gd name="T2" fmla="*/ 0 w 5062"/>
                    <a:gd name="T3" fmla="*/ 102 h 984"/>
                    <a:gd name="T4" fmla="*/ 176 w 5062"/>
                    <a:gd name="T5" fmla="*/ 102 h 984"/>
                    <a:gd name="T6" fmla="*/ 176 w 5062"/>
                    <a:gd name="T7" fmla="*/ 260 h 984"/>
                    <a:gd name="T8" fmla="*/ 867 w 5062"/>
                    <a:gd name="T9" fmla="*/ 260 h 984"/>
                    <a:gd name="T10" fmla="*/ 867 w 5062"/>
                    <a:gd name="T11" fmla="*/ 419 h 984"/>
                    <a:gd name="T12" fmla="*/ 889 w 5062"/>
                    <a:gd name="T13" fmla="*/ 419 h 984"/>
                    <a:gd name="T14" fmla="*/ 889 w 5062"/>
                    <a:gd name="T15" fmla="*/ 562 h 984"/>
                    <a:gd name="T16" fmla="*/ 3126 w 5062"/>
                    <a:gd name="T17" fmla="*/ 562 h 984"/>
                    <a:gd name="T18" fmla="*/ 3126 w 5062"/>
                    <a:gd name="T19" fmla="*/ 984 h 984"/>
                    <a:gd name="T20" fmla="*/ 5062 w 5062"/>
                    <a:gd name="T21" fmla="*/ 984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62" h="984">
                      <a:moveTo>
                        <a:pt x="0" y="0"/>
                      </a:moveTo>
                      <a:lnTo>
                        <a:pt x="0" y="102"/>
                      </a:lnTo>
                      <a:lnTo>
                        <a:pt x="176" y="102"/>
                      </a:lnTo>
                      <a:lnTo>
                        <a:pt x="176" y="260"/>
                      </a:lnTo>
                      <a:lnTo>
                        <a:pt x="867" y="260"/>
                      </a:lnTo>
                      <a:lnTo>
                        <a:pt x="867" y="419"/>
                      </a:lnTo>
                      <a:lnTo>
                        <a:pt x="889" y="419"/>
                      </a:lnTo>
                      <a:lnTo>
                        <a:pt x="889" y="562"/>
                      </a:lnTo>
                      <a:lnTo>
                        <a:pt x="3126" y="562"/>
                      </a:lnTo>
                      <a:lnTo>
                        <a:pt x="3126" y="984"/>
                      </a:lnTo>
                      <a:lnTo>
                        <a:pt x="5062" y="984"/>
                      </a:lnTo>
                    </a:path>
                  </a:pathLst>
                </a:custGeom>
                <a:noFill/>
                <a:ln w="19050" cap="flat">
                  <a:solidFill>
                    <a:srgbClr val="37A73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6" name="Line 6">
                  <a:extLst>
                    <a:ext uri="{FF2B5EF4-FFF2-40B4-BE49-F238E27FC236}">
                      <a16:creationId xmlns:a16="http://schemas.microsoft.com/office/drawing/2014/main" id="{B4E47CC7-88C0-69C7-B12D-E4A4692787E8}"/>
                    </a:ext>
                  </a:extLst>
                </p:cNvPr>
                <p:cNvSpPr>
                  <a:spLocks noChangeShapeType="1"/>
                </p:cNvSpPr>
                <p:nvPr/>
              </p:nvSpPr>
              <p:spPr bwMode="auto">
                <a:xfrm>
                  <a:off x="9187" y="2014"/>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7" name="Line 7">
                  <a:extLst>
                    <a:ext uri="{FF2B5EF4-FFF2-40B4-BE49-F238E27FC236}">
                      <a16:creationId xmlns:a16="http://schemas.microsoft.com/office/drawing/2014/main" id="{D8CC2D6D-04B8-7E43-2D51-51BE98A6CDC2}"/>
                    </a:ext>
                  </a:extLst>
                </p:cNvPr>
                <p:cNvSpPr>
                  <a:spLocks noChangeShapeType="1"/>
                </p:cNvSpPr>
                <p:nvPr/>
              </p:nvSpPr>
              <p:spPr bwMode="auto">
                <a:xfrm>
                  <a:off x="8834"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8" name="Line 8">
                  <a:extLst>
                    <a:ext uri="{FF2B5EF4-FFF2-40B4-BE49-F238E27FC236}">
                      <a16:creationId xmlns:a16="http://schemas.microsoft.com/office/drawing/2014/main" id="{D893D9E3-7BE5-B397-F545-E7FAA4CBDA8B}"/>
                    </a:ext>
                  </a:extLst>
                </p:cNvPr>
                <p:cNvSpPr>
                  <a:spLocks noChangeShapeType="1"/>
                </p:cNvSpPr>
                <p:nvPr/>
              </p:nvSpPr>
              <p:spPr bwMode="auto">
                <a:xfrm>
                  <a:off x="8759"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9" name="Line 9">
                  <a:extLst>
                    <a:ext uri="{FF2B5EF4-FFF2-40B4-BE49-F238E27FC236}">
                      <a16:creationId xmlns:a16="http://schemas.microsoft.com/office/drawing/2014/main" id="{F9CFA1F0-F57E-A70E-9586-DBB85F816A60}"/>
                    </a:ext>
                  </a:extLst>
                </p:cNvPr>
                <p:cNvSpPr>
                  <a:spLocks noChangeShapeType="1"/>
                </p:cNvSpPr>
                <p:nvPr/>
              </p:nvSpPr>
              <p:spPr bwMode="auto">
                <a:xfrm>
                  <a:off x="8451"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0" name="Line 10">
                  <a:extLst>
                    <a:ext uri="{FF2B5EF4-FFF2-40B4-BE49-F238E27FC236}">
                      <a16:creationId xmlns:a16="http://schemas.microsoft.com/office/drawing/2014/main" id="{D0EE4982-6654-21B1-E6E9-0BC66B993F29}"/>
                    </a:ext>
                  </a:extLst>
                </p:cNvPr>
                <p:cNvSpPr>
                  <a:spLocks noChangeShapeType="1"/>
                </p:cNvSpPr>
                <p:nvPr/>
              </p:nvSpPr>
              <p:spPr bwMode="auto">
                <a:xfrm>
                  <a:off x="8159"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1" name="Line 11">
                  <a:extLst>
                    <a:ext uri="{FF2B5EF4-FFF2-40B4-BE49-F238E27FC236}">
                      <a16:creationId xmlns:a16="http://schemas.microsoft.com/office/drawing/2014/main" id="{07543758-D245-8B2F-EB63-8DB7C87B4BE1}"/>
                    </a:ext>
                  </a:extLst>
                </p:cNvPr>
                <p:cNvSpPr>
                  <a:spLocks noChangeShapeType="1"/>
                </p:cNvSpPr>
                <p:nvPr/>
              </p:nvSpPr>
              <p:spPr bwMode="auto">
                <a:xfrm>
                  <a:off x="8069"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2" name="Line 12">
                  <a:extLst>
                    <a:ext uri="{FF2B5EF4-FFF2-40B4-BE49-F238E27FC236}">
                      <a16:creationId xmlns:a16="http://schemas.microsoft.com/office/drawing/2014/main" id="{9A598AC3-61DF-1190-A7B4-038EEAF20F04}"/>
                    </a:ext>
                  </a:extLst>
                </p:cNvPr>
                <p:cNvSpPr>
                  <a:spLocks noChangeShapeType="1"/>
                </p:cNvSpPr>
                <p:nvPr/>
              </p:nvSpPr>
              <p:spPr bwMode="auto">
                <a:xfrm>
                  <a:off x="7641"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3" name="Line 13">
                  <a:extLst>
                    <a:ext uri="{FF2B5EF4-FFF2-40B4-BE49-F238E27FC236}">
                      <a16:creationId xmlns:a16="http://schemas.microsoft.com/office/drawing/2014/main" id="{C118566A-6B49-97D4-070F-6D1D1FB045FE}"/>
                    </a:ext>
                  </a:extLst>
                </p:cNvPr>
                <p:cNvSpPr>
                  <a:spLocks noChangeShapeType="1"/>
                </p:cNvSpPr>
                <p:nvPr/>
              </p:nvSpPr>
              <p:spPr bwMode="auto">
                <a:xfrm>
                  <a:off x="7423"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4" name="Line 14">
                  <a:extLst>
                    <a:ext uri="{FF2B5EF4-FFF2-40B4-BE49-F238E27FC236}">
                      <a16:creationId xmlns:a16="http://schemas.microsoft.com/office/drawing/2014/main" id="{8A78B787-24F2-DEA3-DA91-444B8C865D43}"/>
                    </a:ext>
                  </a:extLst>
                </p:cNvPr>
                <p:cNvSpPr>
                  <a:spLocks noChangeShapeType="1"/>
                </p:cNvSpPr>
                <p:nvPr/>
              </p:nvSpPr>
              <p:spPr bwMode="auto">
                <a:xfrm>
                  <a:off x="7356"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5" name="Line 15">
                  <a:extLst>
                    <a:ext uri="{FF2B5EF4-FFF2-40B4-BE49-F238E27FC236}">
                      <a16:creationId xmlns:a16="http://schemas.microsoft.com/office/drawing/2014/main" id="{3694A385-194A-B8A7-BA02-4684308BC540}"/>
                    </a:ext>
                  </a:extLst>
                </p:cNvPr>
                <p:cNvSpPr>
                  <a:spLocks noChangeShapeType="1"/>
                </p:cNvSpPr>
                <p:nvPr/>
              </p:nvSpPr>
              <p:spPr bwMode="auto">
                <a:xfrm>
                  <a:off x="7296"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6" name="Line 16">
                  <a:extLst>
                    <a:ext uri="{FF2B5EF4-FFF2-40B4-BE49-F238E27FC236}">
                      <a16:creationId xmlns:a16="http://schemas.microsoft.com/office/drawing/2014/main" id="{EE2BE371-761B-2B3F-8FF0-97B3FA1D3D73}"/>
                    </a:ext>
                  </a:extLst>
                </p:cNvPr>
                <p:cNvSpPr>
                  <a:spLocks noChangeShapeType="1"/>
                </p:cNvSpPr>
                <p:nvPr/>
              </p:nvSpPr>
              <p:spPr bwMode="auto">
                <a:xfrm>
                  <a:off x="7228"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7" name="Line 17">
                  <a:extLst>
                    <a:ext uri="{FF2B5EF4-FFF2-40B4-BE49-F238E27FC236}">
                      <a16:creationId xmlns:a16="http://schemas.microsoft.com/office/drawing/2014/main" id="{F30CB6AE-1653-AA40-2C81-D67BC34DF97C}"/>
                    </a:ext>
                  </a:extLst>
                </p:cNvPr>
                <p:cNvSpPr>
                  <a:spLocks noChangeShapeType="1"/>
                </p:cNvSpPr>
                <p:nvPr/>
              </p:nvSpPr>
              <p:spPr bwMode="auto">
                <a:xfrm>
                  <a:off x="7063"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8" name="Line 18">
                  <a:extLst>
                    <a:ext uri="{FF2B5EF4-FFF2-40B4-BE49-F238E27FC236}">
                      <a16:creationId xmlns:a16="http://schemas.microsoft.com/office/drawing/2014/main" id="{8A391DFF-7719-9B15-7BD7-A246A1C2F051}"/>
                    </a:ext>
                  </a:extLst>
                </p:cNvPr>
                <p:cNvSpPr>
                  <a:spLocks noChangeShapeType="1"/>
                </p:cNvSpPr>
                <p:nvPr/>
              </p:nvSpPr>
              <p:spPr bwMode="auto">
                <a:xfrm>
                  <a:off x="6980"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9" name="Line 19">
                  <a:extLst>
                    <a:ext uri="{FF2B5EF4-FFF2-40B4-BE49-F238E27FC236}">
                      <a16:creationId xmlns:a16="http://schemas.microsoft.com/office/drawing/2014/main" id="{FE197EEB-904F-5C63-E7F6-AF0D0D412061}"/>
                    </a:ext>
                  </a:extLst>
                </p:cNvPr>
                <p:cNvSpPr>
                  <a:spLocks noChangeShapeType="1"/>
                </p:cNvSpPr>
                <p:nvPr/>
              </p:nvSpPr>
              <p:spPr bwMode="auto">
                <a:xfrm>
                  <a:off x="6406"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0" name="Line 20">
                  <a:extLst>
                    <a:ext uri="{FF2B5EF4-FFF2-40B4-BE49-F238E27FC236}">
                      <a16:creationId xmlns:a16="http://schemas.microsoft.com/office/drawing/2014/main" id="{EAA464E2-A190-155F-0B45-04FBF2E12089}"/>
                    </a:ext>
                  </a:extLst>
                </p:cNvPr>
                <p:cNvSpPr>
                  <a:spLocks noChangeShapeType="1"/>
                </p:cNvSpPr>
                <p:nvPr/>
              </p:nvSpPr>
              <p:spPr bwMode="auto">
                <a:xfrm>
                  <a:off x="6660"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1" name="Line 21">
                  <a:extLst>
                    <a:ext uri="{FF2B5EF4-FFF2-40B4-BE49-F238E27FC236}">
                      <a16:creationId xmlns:a16="http://schemas.microsoft.com/office/drawing/2014/main" id="{52057FB2-C281-FFE7-C8B7-E286DB5C3FE3}"/>
                    </a:ext>
                  </a:extLst>
                </p:cNvPr>
                <p:cNvSpPr>
                  <a:spLocks noChangeShapeType="1"/>
                </p:cNvSpPr>
                <p:nvPr/>
              </p:nvSpPr>
              <p:spPr bwMode="auto">
                <a:xfrm>
                  <a:off x="6084"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2" name="Line 22">
                  <a:extLst>
                    <a:ext uri="{FF2B5EF4-FFF2-40B4-BE49-F238E27FC236}">
                      <a16:creationId xmlns:a16="http://schemas.microsoft.com/office/drawing/2014/main" id="{F43B2FFF-74D7-949D-E99D-C96E65CABE9A}"/>
                    </a:ext>
                  </a:extLst>
                </p:cNvPr>
                <p:cNvSpPr>
                  <a:spLocks noChangeShapeType="1"/>
                </p:cNvSpPr>
                <p:nvPr/>
              </p:nvSpPr>
              <p:spPr bwMode="auto">
                <a:xfrm>
                  <a:off x="6022"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3" name="Line 23">
                  <a:extLst>
                    <a:ext uri="{FF2B5EF4-FFF2-40B4-BE49-F238E27FC236}">
                      <a16:creationId xmlns:a16="http://schemas.microsoft.com/office/drawing/2014/main" id="{5762605E-4E24-547D-6A1D-E53787F7101F}"/>
                    </a:ext>
                  </a:extLst>
                </p:cNvPr>
                <p:cNvSpPr>
                  <a:spLocks noChangeShapeType="1"/>
                </p:cNvSpPr>
                <p:nvPr/>
              </p:nvSpPr>
              <p:spPr bwMode="auto">
                <a:xfrm>
                  <a:off x="5836"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4" name="Line 24">
                  <a:extLst>
                    <a:ext uri="{FF2B5EF4-FFF2-40B4-BE49-F238E27FC236}">
                      <a16:creationId xmlns:a16="http://schemas.microsoft.com/office/drawing/2014/main" id="{F2E533D5-1E15-913B-459B-4DDF3B8E023B}"/>
                    </a:ext>
                  </a:extLst>
                </p:cNvPr>
                <p:cNvSpPr>
                  <a:spLocks noChangeShapeType="1"/>
                </p:cNvSpPr>
                <p:nvPr/>
              </p:nvSpPr>
              <p:spPr bwMode="auto">
                <a:xfrm>
                  <a:off x="6192"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5" name="Line 25">
                  <a:extLst>
                    <a:ext uri="{FF2B5EF4-FFF2-40B4-BE49-F238E27FC236}">
                      <a16:creationId xmlns:a16="http://schemas.microsoft.com/office/drawing/2014/main" id="{6E2EDC85-F947-95EC-DF02-62C3A124E832}"/>
                    </a:ext>
                  </a:extLst>
                </p:cNvPr>
                <p:cNvSpPr>
                  <a:spLocks noChangeShapeType="1"/>
                </p:cNvSpPr>
                <p:nvPr/>
              </p:nvSpPr>
              <p:spPr bwMode="auto">
                <a:xfrm>
                  <a:off x="6299"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6" name="Line 26">
                  <a:extLst>
                    <a:ext uri="{FF2B5EF4-FFF2-40B4-BE49-F238E27FC236}">
                      <a16:creationId xmlns:a16="http://schemas.microsoft.com/office/drawing/2014/main" id="{4993C573-2F22-691D-8BA7-A264AC71F6EA}"/>
                    </a:ext>
                  </a:extLst>
                </p:cNvPr>
                <p:cNvSpPr>
                  <a:spLocks noChangeShapeType="1"/>
                </p:cNvSpPr>
                <p:nvPr/>
              </p:nvSpPr>
              <p:spPr bwMode="auto">
                <a:xfrm>
                  <a:off x="5678"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7" name="Line 27">
                  <a:extLst>
                    <a:ext uri="{FF2B5EF4-FFF2-40B4-BE49-F238E27FC236}">
                      <a16:creationId xmlns:a16="http://schemas.microsoft.com/office/drawing/2014/main" id="{30A82EE1-5A32-5DF7-BF89-A9579293935A}"/>
                    </a:ext>
                  </a:extLst>
                </p:cNvPr>
                <p:cNvSpPr>
                  <a:spLocks noChangeShapeType="1"/>
                </p:cNvSpPr>
                <p:nvPr/>
              </p:nvSpPr>
              <p:spPr bwMode="auto">
                <a:xfrm>
                  <a:off x="5596"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8" name="Line 28">
                  <a:extLst>
                    <a:ext uri="{FF2B5EF4-FFF2-40B4-BE49-F238E27FC236}">
                      <a16:creationId xmlns:a16="http://schemas.microsoft.com/office/drawing/2014/main" id="{1C155672-C90E-A126-E787-30D17646FDDB}"/>
                    </a:ext>
                  </a:extLst>
                </p:cNvPr>
                <p:cNvSpPr>
                  <a:spLocks noChangeShapeType="1"/>
                </p:cNvSpPr>
                <p:nvPr/>
              </p:nvSpPr>
              <p:spPr bwMode="auto">
                <a:xfrm>
                  <a:off x="5271"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9" name="Line 29">
                  <a:extLst>
                    <a:ext uri="{FF2B5EF4-FFF2-40B4-BE49-F238E27FC236}">
                      <a16:creationId xmlns:a16="http://schemas.microsoft.com/office/drawing/2014/main" id="{997195C0-E5F6-7B49-D39B-54933ADD1A18}"/>
                    </a:ext>
                  </a:extLst>
                </p:cNvPr>
                <p:cNvSpPr>
                  <a:spLocks noChangeShapeType="1"/>
                </p:cNvSpPr>
                <p:nvPr/>
              </p:nvSpPr>
              <p:spPr bwMode="auto">
                <a:xfrm>
                  <a:off x="5134"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30" name="Line 30">
                  <a:extLst>
                    <a:ext uri="{FF2B5EF4-FFF2-40B4-BE49-F238E27FC236}">
                      <a16:creationId xmlns:a16="http://schemas.microsoft.com/office/drawing/2014/main" id="{0B7999E5-5AB3-C329-43B9-F0761F5A440E}"/>
                    </a:ext>
                  </a:extLst>
                </p:cNvPr>
                <p:cNvSpPr>
                  <a:spLocks noChangeShapeType="1"/>
                </p:cNvSpPr>
                <p:nvPr/>
              </p:nvSpPr>
              <p:spPr bwMode="auto">
                <a:xfrm>
                  <a:off x="4926" y="1287"/>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31" name="Line 31">
                  <a:extLst>
                    <a:ext uri="{FF2B5EF4-FFF2-40B4-BE49-F238E27FC236}">
                      <a16:creationId xmlns:a16="http://schemas.microsoft.com/office/drawing/2014/main" id="{9B28DD66-4386-9CF9-8C46-1A0D91D8851F}"/>
                    </a:ext>
                  </a:extLst>
                </p:cNvPr>
                <p:cNvSpPr>
                  <a:spLocks noChangeShapeType="1"/>
                </p:cNvSpPr>
                <p:nvPr/>
              </p:nvSpPr>
              <p:spPr bwMode="auto">
                <a:xfrm>
                  <a:off x="4740" y="1287"/>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32" name="Line 32">
                  <a:extLst>
                    <a:ext uri="{FF2B5EF4-FFF2-40B4-BE49-F238E27FC236}">
                      <a16:creationId xmlns:a16="http://schemas.microsoft.com/office/drawing/2014/main" id="{243B41AF-3494-657A-3DC1-CEDAE05C61B7}"/>
                    </a:ext>
                  </a:extLst>
                </p:cNvPr>
                <p:cNvSpPr>
                  <a:spLocks noChangeShapeType="1"/>
                </p:cNvSpPr>
                <p:nvPr/>
              </p:nvSpPr>
              <p:spPr bwMode="auto">
                <a:xfrm>
                  <a:off x="4671" y="1287"/>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33" name="Line 33">
                  <a:extLst>
                    <a:ext uri="{FF2B5EF4-FFF2-40B4-BE49-F238E27FC236}">
                      <a16:creationId xmlns:a16="http://schemas.microsoft.com/office/drawing/2014/main" id="{127A7BAB-E49B-A5F9-4221-AF748F0F2593}"/>
                    </a:ext>
                  </a:extLst>
                </p:cNvPr>
                <p:cNvSpPr>
                  <a:spLocks noChangeShapeType="1"/>
                </p:cNvSpPr>
                <p:nvPr/>
              </p:nvSpPr>
              <p:spPr bwMode="auto">
                <a:xfrm>
                  <a:off x="4372" y="1287"/>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34" name="Line 34">
                  <a:extLst>
                    <a:ext uri="{FF2B5EF4-FFF2-40B4-BE49-F238E27FC236}">
                      <a16:creationId xmlns:a16="http://schemas.microsoft.com/office/drawing/2014/main" id="{C7A2FBF1-8502-5AEE-9463-A05B382A7C1D}"/>
                    </a:ext>
                  </a:extLst>
                </p:cNvPr>
                <p:cNvSpPr>
                  <a:spLocks noChangeShapeType="1"/>
                </p:cNvSpPr>
                <p:nvPr/>
              </p:nvSpPr>
              <p:spPr bwMode="auto">
                <a:xfrm>
                  <a:off x="4305" y="112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6" name="Group 37">
                <a:extLst>
                  <a:ext uri="{FF2B5EF4-FFF2-40B4-BE49-F238E27FC236}">
                    <a16:creationId xmlns:a16="http://schemas.microsoft.com/office/drawing/2014/main" id="{8DA3598A-0DF1-8860-761B-C9C7D0AFA709}"/>
                  </a:ext>
                </a:extLst>
              </p:cNvPr>
              <p:cNvGrpSpPr>
                <a:grpSpLocks noChangeAspect="1"/>
              </p:cNvGrpSpPr>
              <p:nvPr/>
            </p:nvGrpSpPr>
            <p:grpSpPr bwMode="auto">
              <a:xfrm>
                <a:off x="1039813" y="2005014"/>
                <a:ext cx="4491037" cy="657224"/>
                <a:chOff x="4260" y="1156"/>
                <a:chExt cx="3158" cy="501"/>
              </a:xfrm>
            </p:grpSpPr>
            <p:sp>
              <p:nvSpPr>
                <p:cNvPr id="259" name="Freeform 38">
                  <a:extLst>
                    <a:ext uri="{FF2B5EF4-FFF2-40B4-BE49-F238E27FC236}">
                      <a16:creationId xmlns:a16="http://schemas.microsoft.com/office/drawing/2014/main" id="{0EAE0DC3-DD45-6CBB-62B7-A3F3B27BD06F}"/>
                    </a:ext>
                  </a:extLst>
                </p:cNvPr>
                <p:cNvSpPr>
                  <a:spLocks/>
                </p:cNvSpPr>
                <p:nvPr/>
              </p:nvSpPr>
              <p:spPr bwMode="auto">
                <a:xfrm>
                  <a:off x="4260" y="1156"/>
                  <a:ext cx="3158" cy="465"/>
                </a:xfrm>
                <a:custGeom>
                  <a:avLst/>
                  <a:gdLst>
                    <a:gd name="T0" fmla="*/ 0 w 3158"/>
                    <a:gd name="T1" fmla="*/ 0 h 465"/>
                    <a:gd name="T2" fmla="*/ 0 w 3158"/>
                    <a:gd name="T3" fmla="*/ 95 h 465"/>
                    <a:gd name="T4" fmla="*/ 44 w 3158"/>
                    <a:gd name="T5" fmla="*/ 95 h 465"/>
                    <a:gd name="T6" fmla="*/ 44 w 3158"/>
                    <a:gd name="T7" fmla="*/ 119 h 465"/>
                    <a:gd name="T8" fmla="*/ 73 w 3158"/>
                    <a:gd name="T9" fmla="*/ 119 h 465"/>
                    <a:gd name="T10" fmla="*/ 73 w 3158"/>
                    <a:gd name="T11" fmla="*/ 149 h 465"/>
                    <a:gd name="T12" fmla="*/ 224 w 3158"/>
                    <a:gd name="T13" fmla="*/ 149 h 465"/>
                    <a:gd name="T14" fmla="*/ 224 w 3158"/>
                    <a:gd name="T15" fmla="*/ 183 h 465"/>
                    <a:gd name="T16" fmla="*/ 339 w 3158"/>
                    <a:gd name="T17" fmla="*/ 183 h 465"/>
                    <a:gd name="T18" fmla="*/ 339 w 3158"/>
                    <a:gd name="T19" fmla="*/ 212 h 465"/>
                    <a:gd name="T20" fmla="*/ 868 w 3158"/>
                    <a:gd name="T21" fmla="*/ 212 h 465"/>
                    <a:gd name="T22" fmla="*/ 868 w 3158"/>
                    <a:gd name="T23" fmla="*/ 246 h 465"/>
                    <a:gd name="T24" fmla="*/ 2151 w 3158"/>
                    <a:gd name="T25" fmla="*/ 246 h 465"/>
                    <a:gd name="T26" fmla="*/ 2151 w 3158"/>
                    <a:gd name="T27" fmla="*/ 465 h 465"/>
                    <a:gd name="T28" fmla="*/ 3158 w 3158"/>
                    <a:gd name="T29" fmla="*/ 465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58" h="465">
                      <a:moveTo>
                        <a:pt x="0" y="0"/>
                      </a:moveTo>
                      <a:lnTo>
                        <a:pt x="0" y="95"/>
                      </a:lnTo>
                      <a:lnTo>
                        <a:pt x="44" y="95"/>
                      </a:lnTo>
                      <a:lnTo>
                        <a:pt x="44" y="119"/>
                      </a:lnTo>
                      <a:lnTo>
                        <a:pt x="73" y="119"/>
                      </a:lnTo>
                      <a:lnTo>
                        <a:pt x="73" y="149"/>
                      </a:lnTo>
                      <a:lnTo>
                        <a:pt x="224" y="149"/>
                      </a:lnTo>
                      <a:lnTo>
                        <a:pt x="224" y="183"/>
                      </a:lnTo>
                      <a:lnTo>
                        <a:pt x="339" y="183"/>
                      </a:lnTo>
                      <a:lnTo>
                        <a:pt x="339" y="212"/>
                      </a:lnTo>
                      <a:lnTo>
                        <a:pt x="868" y="212"/>
                      </a:lnTo>
                      <a:lnTo>
                        <a:pt x="868" y="246"/>
                      </a:lnTo>
                      <a:lnTo>
                        <a:pt x="2151" y="246"/>
                      </a:lnTo>
                      <a:lnTo>
                        <a:pt x="2151" y="465"/>
                      </a:lnTo>
                      <a:lnTo>
                        <a:pt x="3158" y="465"/>
                      </a:lnTo>
                    </a:path>
                  </a:pathLst>
                </a:custGeom>
                <a:noFill/>
                <a:ln w="19050" cap="flat">
                  <a:solidFill>
                    <a:srgbClr val="C0B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0" name="Line 39">
                  <a:extLst>
                    <a:ext uri="{FF2B5EF4-FFF2-40B4-BE49-F238E27FC236}">
                      <a16:creationId xmlns:a16="http://schemas.microsoft.com/office/drawing/2014/main" id="{9D23AECD-C01E-9144-702E-69EDE0F4FC39}"/>
                    </a:ext>
                  </a:extLst>
                </p:cNvPr>
                <p:cNvSpPr>
                  <a:spLocks noChangeShapeType="1"/>
                </p:cNvSpPr>
                <p:nvPr/>
              </p:nvSpPr>
              <p:spPr bwMode="auto">
                <a:xfrm>
                  <a:off x="7414" y="1584"/>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1" name="Line 40">
                  <a:extLst>
                    <a:ext uri="{FF2B5EF4-FFF2-40B4-BE49-F238E27FC236}">
                      <a16:creationId xmlns:a16="http://schemas.microsoft.com/office/drawing/2014/main" id="{580845AE-926C-1C94-00E9-A3537F4E8BB1}"/>
                    </a:ext>
                  </a:extLst>
                </p:cNvPr>
                <p:cNvSpPr>
                  <a:spLocks noChangeShapeType="1"/>
                </p:cNvSpPr>
                <p:nvPr/>
              </p:nvSpPr>
              <p:spPr bwMode="auto">
                <a:xfrm>
                  <a:off x="6872" y="1584"/>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2" name="Line 41">
                  <a:extLst>
                    <a:ext uri="{FF2B5EF4-FFF2-40B4-BE49-F238E27FC236}">
                      <a16:creationId xmlns:a16="http://schemas.microsoft.com/office/drawing/2014/main" id="{4AD969B2-C42D-34F8-BB6C-CCCF249911C1}"/>
                    </a:ext>
                  </a:extLst>
                </p:cNvPr>
                <p:cNvSpPr>
                  <a:spLocks noChangeShapeType="1"/>
                </p:cNvSpPr>
                <p:nvPr/>
              </p:nvSpPr>
              <p:spPr bwMode="auto">
                <a:xfrm>
                  <a:off x="6778" y="1584"/>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3" name="Line 42">
                  <a:extLst>
                    <a:ext uri="{FF2B5EF4-FFF2-40B4-BE49-F238E27FC236}">
                      <a16:creationId xmlns:a16="http://schemas.microsoft.com/office/drawing/2014/main" id="{2C3FC226-1CEA-3F43-3017-2E8DDEC34CC8}"/>
                    </a:ext>
                  </a:extLst>
                </p:cNvPr>
                <p:cNvSpPr>
                  <a:spLocks noChangeShapeType="1"/>
                </p:cNvSpPr>
                <p:nvPr/>
              </p:nvSpPr>
              <p:spPr bwMode="auto">
                <a:xfrm>
                  <a:off x="6653" y="1584"/>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4" name="Line 43">
                  <a:extLst>
                    <a:ext uri="{FF2B5EF4-FFF2-40B4-BE49-F238E27FC236}">
                      <a16:creationId xmlns:a16="http://schemas.microsoft.com/office/drawing/2014/main" id="{02B8FFE5-10B3-4CCD-362D-93D73CC257AD}"/>
                    </a:ext>
                  </a:extLst>
                </p:cNvPr>
                <p:cNvSpPr>
                  <a:spLocks noChangeShapeType="1"/>
                </p:cNvSpPr>
                <p:nvPr/>
              </p:nvSpPr>
              <p:spPr bwMode="auto">
                <a:xfrm>
                  <a:off x="6613" y="1584"/>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5" name="Line 44">
                  <a:extLst>
                    <a:ext uri="{FF2B5EF4-FFF2-40B4-BE49-F238E27FC236}">
                      <a16:creationId xmlns:a16="http://schemas.microsoft.com/office/drawing/2014/main" id="{2256FF6F-877B-F417-4FE7-740633ED6FEC}"/>
                    </a:ext>
                  </a:extLst>
                </p:cNvPr>
                <p:cNvSpPr>
                  <a:spLocks noChangeShapeType="1"/>
                </p:cNvSpPr>
                <p:nvPr/>
              </p:nvSpPr>
              <p:spPr bwMode="auto">
                <a:xfrm>
                  <a:off x="6572" y="1584"/>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6" name="Line 45">
                  <a:extLst>
                    <a:ext uri="{FF2B5EF4-FFF2-40B4-BE49-F238E27FC236}">
                      <a16:creationId xmlns:a16="http://schemas.microsoft.com/office/drawing/2014/main" id="{44719FF9-F071-B6A2-1935-4DDDD76FF785}"/>
                    </a:ext>
                  </a:extLst>
                </p:cNvPr>
                <p:cNvSpPr>
                  <a:spLocks noChangeShapeType="1"/>
                </p:cNvSpPr>
                <p:nvPr/>
              </p:nvSpPr>
              <p:spPr bwMode="auto">
                <a:xfrm>
                  <a:off x="6518" y="1584"/>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7" name="Line 46">
                  <a:extLst>
                    <a:ext uri="{FF2B5EF4-FFF2-40B4-BE49-F238E27FC236}">
                      <a16:creationId xmlns:a16="http://schemas.microsoft.com/office/drawing/2014/main" id="{C47D7D80-7270-F8D0-06E6-7B41C51F9F83}"/>
                    </a:ext>
                  </a:extLst>
                </p:cNvPr>
                <p:cNvSpPr>
                  <a:spLocks noChangeShapeType="1"/>
                </p:cNvSpPr>
                <p:nvPr/>
              </p:nvSpPr>
              <p:spPr bwMode="auto">
                <a:xfrm>
                  <a:off x="6426" y="1584"/>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8" name="Line 47">
                  <a:extLst>
                    <a:ext uri="{FF2B5EF4-FFF2-40B4-BE49-F238E27FC236}">
                      <a16:creationId xmlns:a16="http://schemas.microsoft.com/office/drawing/2014/main" id="{12F14CC6-4D31-02C2-3557-D6CFE0E7CE09}"/>
                    </a:ext>
                  </a:extLst>
                </p:cNvPr>
                <p:cNvSpPr>
                  <a:spLocks noChangeShapeType="1"/>
                </p:cNvSpPr>
                <p:nvPr/>
              </p:nvSpPr>
              <p:spPr bwMode="auto">
                <a:xfrm>
                  <a:off x="6364"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9" name="Line 48">
                  <a:extLst>
                    <a:ext uri="{FF2B5EF4-FFF2-40B4-BE49-F238E27FC236}">
                      <a16:creationId xmlns:a16="http://schemas.microsoft.com/office/drawing/2014/main" id="{305EA388-3AA7-26A9-5BD4-B1F53FD23EA0}"/>
                    </a:ext>
                  </a:extLst>
                </p:cNvPr>
                <p:cNvSpPr>
                  <a:spLocks noChangeShapeType="1"/>
                </p:cNvSpPr>
                <p:nvPr/>
              </p:nvSpPr>
              <p:spPr bwMode="auto">
                <a:xfrm>
                  <a:off x="6157"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0" name="Line 49">
                  <a:extLst>
                    <a:ext uri="{FF2B5EF4-FFF2-40B4-BE49-F238E27FC236}">
                      <a16:creationId xmlns:a16="http://schemas.microsoft.com/office/drawing/2014/main" id="{7D89EFA6-189B-A8F3-65F2-0A2C4C0400B3}"/>
                    </a:ext>
                  </a:extLst>
                </p:cNvPr>
                <p:cNvSpPr>
                  <a:spLocks noChangeShapeType="1"/>
                </p:cNvSpPr>
                <p:nvPr/>
              </p:nvSpPr>
              <p:spPr bwMode="auto">
                <a:xfrm>
                  <a:off x="6025"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1" name="Line 50">
                  <a:extLst>
                    <a:ext uri="{FF2B5EF4-FFF2-40B4-BE49-F238E27FC236}">
                      <a16:creationId xmlns:a16="http://schemas.microsoft.com/office/drawing/2014/main" id="{44DA8359-E3AF-B13B-0BC7-386411F177EE}"/>
                    </a:ext>
                  </a:extLst>
                </p:cNvPr>
                <p:cNvSpPr>
                  <a:spLocks noChangeShapeType="1"/>
                </p:cNvSpPr>
                <p:nvPr/>
              </p:nvSpPr>
              <p:spPr bwMode="auto">
                <a:xfrm>
                  <a:off x="5994"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2" name="Line 51">
                  <a:extLst>
                    <a:ext uri="{FF2B5EF4-FFF2-40B4-BE49-F238E27FC236}">
                      <a16:creationId xmlns:a16="http://schemas.microsoft.com/office/drawing/2014/main" id="{A5BA70FE-735C-7D76-93B8-C4849BFDB87D}"/>
                    </a:ext>
                  </a:extLst>
                </p:cNvPr>
                <p:cNvSpPr>
                  <a:spLocks noChangeShapeType="1"/>
                </p:cNvSpPr>
                <p:nvPr/>
              </p:nvSpPr>
              <p:spPr bwMode="auto">
                <a:xfrm>
                  <a:off x="5951"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3" name="Line 52">
                  <a:extLst>
                    <a:ext uri="{FF2B5EF4-FFF2-40B4-BE49-F238E27FC236}">
                      <a16:creationId xmlns:a16="http://schemas.microsoft.com/office/drawing/2014/main" id="{F7436AD4-EFC5-88CD-7684-3E7D81D715AD}"/>
                    </a:ext>
                  </a:extLst>
                </p:cNvPr>
                <p:cNvSpPr>
                  <a:spLocks noChangeShapeType="1"/>
                </p:cNvSpPr>
                <p:nvPr/>
              </p:nvSpPr>
              <p:spPr bwMode="auto">
                <a:xfrm>
                  <a:off x="5944"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4" name="Line 53">
                  <a:extLst>
                    <a:ext uri="{FF2B5EF4-FFF2-40B4-BE49-F238E27FC236}">
                      <a16:creationId xmlns:a16="http://schemas.microsoft.com/office/drawing/2014/main" id="{E9250D3B-F0E5-48A2-D5AC-1C7296705365}"/>
                    </a:ext>
                  </a:extLst>
                </p:cNvPr>
                <p:cNvSpPr>
                  <a:spLocks noChangeShapeType="1"/>
                </p:cNvSpPr>
                <p:nvPr/>
              </p:nvSpPr>
              <p:spPr bwMode="auto">
                <a:xfrm>
                  <a:off x="5936"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5" name="Line 54">
                  <a:extLst>
                    <a:ext uri="{FF2B5EF4-FFF2-40B4-BE49-F238E27FC236}">
                      <a16:creationId xmlns:a16="http://schemas.microsoft.com/office/drawing/2014/main" id="{A9A7B983-7C02-FB40-7144-3840C7B2449C}"/>
                    </a:ext>
                  </a:extLst>
                </p:cNvPr>
                <p:cNvSpPr>
                  <a:spLocks noChangeShapeType="1"/>
                </p:cNvSpPr>
                <p:nvPr/>
              </p:nvSpPr>
              <p:spPr bwMode="auto">
                <a:xfrm>
                  <a:off x="5911"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6" name="Line 55">
                  <a:extLst>
                    <a:ext uri="{FF2B5EF4-FFF2-40B4-BE49-F238E27FC236}">
                      <a16:creationId xmlns:a16="http://schemas.microsoft.com/office/drawing/2014/main" id="{AA578B81-B4B9-AF80-DA95-1AE863E7036A}"/>
                    </a:ext>
                  </a:extLst>
                </p:cNvPr>
                <p:cNvSpPr>
                  <a:spLocks noChangeShapeType="1"/>
                </p:cNvSpPr>
                <p:nvPr/>
              </p:nvSpPr>
              <p:spPr bwMode="auto">
                <a:xfrm>
                  <a:off x="5876"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7" name="Line 56">
                  <a:extLst>
                    <a:ext uri="{FF2B5EF4-FFF2-40B4-BE49-F238E27FC236}">
                      <a16:creationId xmlns:a16="http://schemas.microsoft.com/office/drawing/2014/main" id="{38D08592-F965-2C2A-5EE8-7073F6C76146}"/>
                    </a:ext>
                  </a:extLst>
                </p:cNvPr>
                <p:cNvSpPr>
                  <a:spLocks noChangeShapeType="1"/>
                </p:cNvSpPr>
                <p:nvPr/>
              </p:nvSpPr>
              <p:spPr bwMode="auto">
                <a:xfrm>
                  <a:off x="5842"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8" name="Line 57">
                  <a:extLst>
                    <a:ext uri="{FF2B5EF4-FFF2-40B4-BE49-F238E27FC236}">
                      <a16:creationId xmlns:a16="http://schemas.microsoft.com/office/drawing/2014/main" id="{7CB0F6BD-FEF9-205F-B362-D7C32E1A70A8}"/>
                    </a:ext>
                  </a:extLst>
                </p:cNvPr>
                <p:cNvSpPr>
                  <a:spLocks noChangeShapeType="1"/>
                </p:cNvSpPr>
                <p:nvPr/>
              </p:nvSpPr>
              <p:spPr bwMode="auto">
                <a:xfrm>
                  <a:off x="5803"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9" name="Line 58">
                  <a:extLst>
                    <a:ext uri="{FF2B5EF4-FFF2-40B4-BE49-F238E27FC236}">
                      <a16:creationId xmlns:a16="http://schemas.microsoft.com/office/drawing/2014/main" id="{4776F354-763F-707B-08D2-63453029710E}"/>
                    </a:ext>
                  </a:extLst>
                </p:cNvPr>
                <p:cNvSpPr>
                  <a:spLocks noChangeShapeType="1"/>
                </p:cNvSpPr>
                <p:nvPr/>
              </p:nvSpPr>
              <p:spPr bwMode="auto">
                <a:xfrm>
                  <a:off x="5736"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0" name="Line 59">
                  <a:extLst>
                    <a:ext uri="{FF2B5EF4-FFF2-40B4-BE49-F238E27FC236}">
                      <a16:creationId xmlns:a16="http://schemas.microsoft.com/office/drawing/2014/main" id="{5420E32C-2114-829F-6C40-D8B5AE4CC756}"/>
                    </a:ext>
                  </a:extLst>
                </p:cNvPr>
                <p:cNvSpPr>
                  <a:spLocks noChangeShapeType="1"/>
                </p:cNvSpPr>
                <p:nvPr/>
              </p:nvSpPr>
              <p:spPr bwMode="auto">
                <a:xfrm>
                  <a:off x="5702"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1" name="Line 60">
                  <a:extLst>
                    <a:ext uri="{FF2B5EF4-FFF2-40B4-BE49-F238E27FC236}">
                      <a16:creationId xmlns:a16="http://schemas.microsoft.com/office/drawing/2014/main" id="{D9F6A9C8-40AB-6BAF-CC0E-0DF95A1F1FDC}"/>
                    </a:ext>
                  </a:extLst>
                </p:cNvPr>
                <p:cNvSpPr>
                  <a:spLocks noChangeShapeType="1"/>
                </p:cNvSpPr>
                <p:nvPr/>
              </p:nvSpPr>
              <p:spPr bwMode="auto">
                <a:xfrm>
                  <a:off x="5660"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2" name="Line 61">
                  <a:extLst>
                    <a:ext uri="{FF2B5EF4-FFF2-40B4-BE49-F238E27FC236}">
                      <a16:creationId xmlns:a16="http://schemas.microsoft.com/office/drawing/2014/main" id="{BE6ECF1F-4B4D-6781-70E7-0567765FE00F}"/>
                    </a:ext>
                  </a:extLst>
                </p:cNvPr>
                <p:cNvSpPr>
                  <a:spLocks noChangeShapeType="1"/>
                </p:cNvSpPr>
                <p:nvPr/>
              </p:nvSpPr>
              <p:spPr bwMode="auto">
                <a:xfrm>
                  <a:off x="5598"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3" name="Line 62">
                  <a:extLst>
                    <a:ext uri="{FF2B5EF4-FFF2-40B4-BE49-F238E27FC236}">
                      <a16:creationId xmlns:a16="http://schemas.microsoft.com/office/drawing/2014/main" id="{F8E578D4-22E4-DBC1-35E8-895FC6E453D3}"/>
                    </a:ext>
                  </a:extLst>
                </p:cNvPr>
                <p:cNvSpPr>
                  <a:spLocks noChangeShapeType="1"/>
                </p:cNvSpPr>
                <p:nvPr/>
              </p:nvSpPr>
              <p:spPr bwMode="auto">
                <a:xfrm>
                  <a:off x="5589"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4" name="Line 63">
                  <a:extLst>
                    <a:ext uri="{FF2B5EF4-FFF2-40B4-BE49-F238E27FC236}">
                      <a16:creationId xmlns:a16="http://schemas.microsoft.com/office/drawing/2014/main" id="{3688BE56-B478-0181-1A76-002E644CD9E1}"/>
                    </a:ext>
                  </a:extLst>
                </p:cNvPr>
                <p:cNvSpPr>
                  <a:spLocks noChangeShapeType="1"/>
                </p:cNvSpPr>
                <p:nvPr/>
              </p:nvSpPr>
              <p:spPr bwMode="auto">
                <a:xfrm>
                  <a:off x="5579"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5" name="Line 64">
                  <a:extLst>
                    <a:ext uri="{FF2B5EF4-FFF2-40B4-BE49-F238E27FC236}">
                      <a16:creationId xmlns:a16="http://schemas.microsoft.com/office/drawing/2014/main" id="{8FFFD8C0-50E4-05EE-75BF-D58FC0A791AA}"/>
                    </a:ext>
                  </a:extLst>
                </p:cNvPr>
                <p:cNvSpPr>
                  <a:spLocks noChangeShapeType="1"/>
                </p:cNvSpPr>
                <p:nvPr/>
              </p:nvSpPr>
              <p:spPr bwMode="auto">
                <a:xfrm>
                  <a:off x="5541"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6" name="Line 65">
                  <a:extLst>
                    <a:ext uri="{FF2B5EF4-FFF2-40B4-BE49-F238E27FC236}">
                      <a16:creationId xmlns:a16="http://schemas.microsoft.com/office/drawing/2014/main" id="{5FBA7005-73CA-4629-5B06-E94336858D7C}"/>
                    </a:ext>
                  </a:extLst>
                </p:cNvPr>
                <p:cNvSpPr>
                  <a:spLocks noChangeShapeType="1"/>
                </p:cNvSpPr>
                <p:nvPr/>
              </p:nvSpPr>
              <p:spPr bwMode="auto">
                <a:xfrm>
                  <a:off x="5464"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7" name="Line 66">
                  <a:extLst>
                    <a:ext uri="{FF2B5EF4-FFF2-40B4-BE49-F238E27FC236}">
                      <a16:creationId xmlns:a16="http://schemas.microsoft.com/office/drawing/2014/main" id="{0260D546-9743-9ECE-1C0B-45662CC044BA}"/>
                    </a:ext>
                  </a:extLst>
                </p:cNvPr>
                <p:cNvSpPr>
                  <a:spLocks noChangeShapeType="1"/>
                </p:cNvSpPr>
                <p:nvPr/>
              </p:nvSpPr>
              <p:spPr bwMode="auto">
                <a:xfrm>
                  <a:off x="5438"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8" name="Line 67">
                  <a:extLst>
                    <a:ext uri="{FF2B5EF4-FFF2-40B4-BE49-F238E27FC236}">
                      <a16:creationId xmlns:a16="http://schemas.microsoft.com/office/drawing/2014/main" id="{80C333B0-68FA-22BD-B8B9-C441F8B55C95}"/>
                    </a:ext>
                  </a:extLst>
                </p:cNvPr>
                <p:cNvSpPr>
                  <a:spLocks noChangeShapeType="1"/>
                </p:cNvSpPr>
                <p:nvPr/>
              </p:nvSpPr>
              <p:spPr bwMode="auto">
                <a:xfrm>
                  <a:off x="5408"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9" name="Line 68">
                  <a:extLst>
                    <a:ext uri="{FF2B5EF4-FFF2-40B4-BE49-F238E27FC236}">
                      <a16:creationId xmlns:a16="http://schemas.microsoft.com/office/drawing/2014/main" id="{6D40E29C-3091-16D8-F319-C683BCB18823}"/>
                    </a:ext>
                  </a:extLst>
                </p:cNvPr>
                <p:cNvSpPr>
                  <a:spLocks noChangeShapeType="1"/>
                </p:cNvSpPr>
                <p:nvPr/>
              </p:nvSpPr>
              <p:spPr bwMode="auto">
                <a:xfrm>
                  <a:off x="5364"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0" name="Line 69">
                  <a:extLst>
                    <a:ext uri="{FF2B5EF4-FFF2-40B4-BE49-F238E27FC236}">
                      <a16:creationId xmlns:a16="http://schemas.microsoft.com/office/drawing/2014/main" id="{54D0623B-B56B-BE7C-1F44-CED1BBAA145B}"/>
                    </a:ext>
                  </a:extLst>
                </p:cNvPr>
                <p:cNvSpPr>
                  <a:spLocks noChangeShapeType="1"/>
                </p:cNvSpPr>
                <p:nvPr/>
              </p:nvSpPr>
              <p:spPr bwMode="auto">
                <a:xfrm>
                  <a:off x="5325"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1" name="Line 70">
                  <a:extLst>
                    <a:ext uri="{FF2B5EF4-FFF2-40B4-BE49-F238E27FC236}">
                      <a16:creationId xmlns:a16="http://schemas.microsoft.com/office/drawing/2014/main" id="{A5D9FB05-D355-AA19-CA75-E1B9732F330A}"/>
                    </a:ext>
                  </a:extLst>
                </p:cNvPr>
                <p:cNvSpPr>
                  <a:spLocks noChangeShapeType="1"/>
                </p:cNvSpPr>
                <p:nvPr/>
              </p:nvSpPr>
              <p:spPr bwMode="auto">
                <a:xfrm>
                  <a:off x="5295"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2" name="Line 71">
                  <a:extLst>
                    <a:ext uri="{FF2B5EF4-FFF2-40B4-BE49-F238E27FC236}">
                      <a16:creationId xmlns:a16="http://schemas.microsoft.com/office/drawing/2014/main" id="{032049A6-43F4-70EF-42D9-6BEE78E61593}"/>
                    </a:ext>
                  </a:extLst>
                </p:cNvPr>
                <p:cNvSpPr>
                  <a:spLocks noChangeShapeType="1"/>
                </p:cNvSpPr>
                <p:nvPr/>
              </p:nvSpPr>
              <p:spPr bwMode="auto">
                <a:xfrm>
                  <a:off x="5232"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3" name="Line 72">
                  <a:extLst>
                    <a:ext uri="{FF2B5EF4-FFF2-40B4-BE49-F238E27FC236}">
                      <a16:creationId xmlns:a16="http://schemas.microsoft.com/office/drawing/2014/main" id="{5A7C9A7A-EBE4-2115-E819-F17E1E14B071}"/>
                    </a:ext>
                  </a:extLst>
                </p:cNvPr>
                <p:cNvSpPr>
                  <a:spLocks noChangeShapeType="1"/>
                </p:cNvSpPr>
                <p:nvPr/>
              </p:nvSpPr>
              <p:spPr bwMode="auto">
                <a:xfrm>
                  <a:off x="5185"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4" name="Line 73">
                  <a:extLst>
                    <a:ext uri="{FF2B5EF4-FFF2-40B4-BE49-F238E27FC236}">
                      <a16:creationId xmlns:a16="http://schemas.microsoft.com/office/drawing/2014/main" id="{DC3D2069-319B-DE47-5E7E-4AF0AD84711E}"/>
                    </a:ext>
                  </a:extLst>
                </p:cNvPr>
                <p:cNvSpPr>
                  <a:spLocks noChangeShapeType="1"/>
                </p:cNvSpPr>
                <p:nvPr/>
              </p:nvSpPr>
              <p:spPr bwMode="auto">
                <a:xfrm>
                  <a:off x="5145"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5" name="Line 74">
                  <a:extLst>
                    <a:ext uri="{FF2B5EF4-FFF2-40B4-BE49-F238E27FC236}">
                      <a16:creationId xmlns:a16="http://schemas.microsoft.com/office/drawing/2014/main" id="{8DC36EBF-130A-92EF-9FCA-E3D83DB49B0A}"/>
                    </a:ext>
                  </a:extLst>
                </p:cNvPr>
                <p:cNvSpPr>
                  <a:spLocks noChangeShapeType="1"/>
                </p:cNvSpPr>
                <p:nvPr/>
              </p:nvSpPr>
              <p:spPr bwMode="auto">
                <a:xfrm>
                  <a:off x="5051" y="1329"/>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6" name="Line 75">
                  <a:extLst>
                    <a:ext uri="{FF2B5EF4-FFF2-40B4-BE49-F238E27FC236}">
                      <a16:creationId xmlns:a16="http://schemas.microsoft.com/office/drawing/2014/main" id="{B4BBAA4C-AB7C-F6EC-DBE3-5CE69D9177CE}"/>
                    </a:ext>
                  </a:extLst>
                </p:cNvPr>
                <p:cNvSpPr>
                  <a:spLocks noChangeShapeType="1"/>
                </p:cNvSpPr>
                <p:nvPr/>
              </p:nvSpPr>
              <p:spPr bwMode="auto">
                <a:xfrm>
                  <a:off x="5022" y="1329"/>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7" name="Line 75">
                  <a:extLst>
                    <a:ext uri="{FF2B5EF4-FFF2-40B4-BE49-F238E27FC236}">
                      <a16:creationId xmlns:a16="http://schemas.microsoft.com/office/drawing/2014/main" id="{FFFAB3A8-B6AB-A7B4-D23C-60B7B70FB728}"/>
                    </a:ext>
                  </a:extLst>
                </p:cNvPr>
                <p:cNvSpPr>
                  <a:spLocks noChangeShapeType="1"/>
                </p:cNvSpPr>
                <p:nvPr/>
              </p:nvSpPr>
              <p:spPr bwMode="auto">
                <a:xfrm>
                  <a:off x="4995" y="1329"/>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8" name="Line 75">
                  <a:extLst>
                    <a:ext uri="{FF2B5EF4-FFF2-40B4-BE49-F238E27FC236}">
                      <a16:creationId xmlns:a16="http://schemas.microsoft.com/office/drawing/2014/main" id="{4BD7A989-A30E-AD87-0173-AB935E69FDAC}"/>
                    </a:ext>
                  </a:extLst>
                </p:cNvPr>
                <p:cNvSpPr>
                  <a:spLocks noChangeShapeType="1"/>
                </p:cNvSpPr>
                <p:nvPr/>
              </p:nvSpPr>
              <p:spPr bwMode="auto">
                <a:xfrm>
                  <a:off x="4973" y="1329"/>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9" name="Line 75">
                  <a:extLst>
                    <a:ext uri="{FF2B5EF4-FFF2-40B4-BE49-F238E27FC236}">
                      <a16:creationId xmlns:a16="http://schemas.microsoft.com/office/drawing/2014/main" id="{F3F48E97-83C6-1F81-02E0-BEC89DE29410}"/>
                    </a:ext>
                  </a:extLst>
                </p:cNvPr>
                <p:cNvSpPr>
                  <a:spLocks noChangeShapeType="1"/>
                </p:cNvSpPr>
                <p:nvPr/>
              </p:nvSpPr>
              <p:spPr bwMode="auto">
                <a:xfrm>
                  <a:off x="4888" y="1329"/>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0" name="Line 75">
                  <a:extLst>
                    <a:ext uri="{FF2B5EF4-FFF2-40B4-BE49-F238E27FC236}">
                      <a16:creationId xmlns:a16="http://schemas.microsoft.com/office/drawing/2014/main" id="{46F87E5E-4C3A-5C54-9E27-2F3EEEC50D7E}"/>
                    </a:ext>
                  </a:extLst>
                </p:cNvPr>
                <p:cNvSpPr>
                  <a:spLocks noChangeShapeType="1"/>
                </p:cNvSpPr>
                <p:nvPr/>
              </p:nvSpPr>
              <p:spPr bwMode="auto">
                <a:xfrm>
                  <a:off x="4838" y="1329"/>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1" name="Line 75">
                  <a:extLst>
                    <a:ext uri="{FF2B5EF4-FFF2-40B4-BE49-F238E27FC236}">
                      <a16:creationId xmlns:a16="http://schemas.microsoft.com/office/drawing/2014/main" id="{4738CCB0-DFCC-8844-E330-43A65DFE95FC}"/>
                    </a:ext>
                  </a:extLst>
                </p:cNvPr>
                <p:cNvSpPr>
                  <a:spLocks noChangeShapeType="1"/>
                </p:cNvSpPr>
                <p:nvPr/>
              </p:nvSpPr>
              <p:spPr bwMode="auto">
                <a:xfrm>
                  <a:off x="4784" y="1329"/>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2" name="Line 75">
                  <a:extLst>
                    <a:ext uri="{FF2B5EF4-FFF2-40B4-BE49-F238E27FC236}">
                      <a16:creationId xmlns:a16="http://schemas.microsoft.com/office/drawing/2014/main" id="{745569AD-3532-7B6E-E930-CAB5BAD9D8EE}"/>
                    </a:ext>
                  </a:extLst>
                </p:cNvPr>
                <p:cNvSpPr>
                  <a:spLocks noChangeShapeType="1"/>
                </p:cNvSpPr>
                <p:nvPr/>
              </p:nvSpPr>
              <p:spPr bwMode="auto">
                <a:xfrm>
                  <a:off x="4630" y="1329"/>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3" name="Line 75">
                  <a:extLst>
                    <a:ext uri="{FF2B5EF4-FFF2-40B4-BE49-F238E27FC236}">
                      <a16:creationId xmlns:a16="http://schemas.microsoft.com/office/drawing/2014/main" id="{59A11EC7-5786-D9A0-46FA-04999FB7C2DD}"/>
                    </a:ext>
                  </a:extLst>
                </p:cNvPr>
                <p:cNvSpPr>
                  <a:spLocks noChangeShapeType="1"/>
                </p:cNvSpPr>
                <p:nvPr/>
              </p:nvSpPr>
              <p:spPr bwMode="auto">
                <a:xfrm>
                  <a:off x="4543" y="1300"/>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4" name="Line 75">
                  <a:extLst>
                    <a:ext uri="{FF2B5EF4-FFF2-40B4-BE49-F238E27FC236}">
                      <a16:creationId xmlns:a16="http://schemas.microsoft.com/office/drawing/2014/main" id="{17CC1C54-BB4D-9151-94EE-BEF364849D3C}"/>
                    </a:ext>
                  </a:extLst>
                </p:cNvPr>
                <p:cNvSpPr>
                  <a:spLocks noChangeShapeType="1"/>
                </p:cNvSpPr>
                <p:nvPr/>
              </p:nvSpPr>
              <p:spPr bwMode="auto">
                <a:xfrm>
                  <a:off x="4515" y="1300"/>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7" name="Group 78">
                <a:extLst>
                  <a:ext uri="{FF2B5EF4-FFF2-40B4-BE49-F238E27FC236}">
                    <a16:creationId xmlns:a16="http://schemas.microsoft.com/office/drawing/2014/main" id="{1793FABE-3A72-A652-1E34-884FD4999EAD}"/>
                  </a:ext>
                </a:extLst>
              </p:cNvPr>
              <p:cNvGrpSpPr>
                <a:grpSpLocks noChangeAspect="1"/>
              </p:cNvGrpSpPr>
              <p:nvPr/>
            </p:nvGrpSpPr>
            <p:grpSpPr bwMode="auto">
              <a:xfrm>
                <a:off x="1041984" y="2000084"/>
                <a:ext cx="4426188" cy="1809916"/>
                <a:chOff x="305" y="619"/>
                <a:chExt cx="7072" cy="3080"/>
              </a:xfrm>
            </p:grpSpPr>
            <p:sp>
              <p:nvSpPr>
                <p:cNvPr id="200" name="Freeform 79">
                  <a:extLst>
                    <a:ext uri="{FF2B5EF4-FFF2-40B4-BE49-F238E27FC236}">
                      <a16:creationId xmlns:a16="http://schemas.microsoft.com/office/drawing/2014/main" id="{DF469723-1196-264E-F62B-C350E40F0849}"/>
                    </a:ext>
                  </a:extLst>
                </p:cNvPr>
                <p:cNvSpPr>
                  <a:spLocks/>
                </p:cNvSpPr>
                <p:nvPr/>
              </p:nvSpPr>
              <p:spPr bwMode="auto">
                <a:xfrm>
                  <a:off x="305" y="619"/>
                  <a:ext cx="7072" cy="2999"/>
                </a:xfrm>
                <a:custGeom>
                  <a:avLst/>
                  <a:gdLst>
                    <a:gd name="T0" fmla="*/ 0 w 7072"/>
                    <a:gd name="T1" fmla="*/ 218 h 2999"/>
                    <a:gd name="T2" fmla="*/ 99 w 7072"/>
                    <a:gd name="T3" fmla="*/ 278 h 2999"/>
                    <a:gd name="T4" fmla="*/ 140 w 7072"/>
                    <a:gd name="T5" fmla="*/ 352 h 2999"/>
                    <a:gd name="T6" fmla="*/ 300 w 7072"/>
                    <a:gd name="T7" fmla="*/ 414 h 2999"/>
                    <a:gd name="T8" fmla="*/ 345 w 7072"/>
                    <a:gd name="T9" fmla="*/ 440 h 2999"/>
                    <a:gd name="T10" fmla="*/ 454 w 7072"/>
                    <a:gd name="T11" fmla="*/ 472 h 2999"/>
                    <a:gd name="T12" fmla="*/ 532 w 7072"/>
                    <a:gd name="T13" fmla="*/ 534 h 2999"/>
                    <a:gd name="T14" fmla="*/ 600 w 7072"/>
                    <a:gd name="T15" fmla="*/ 577 h 2999"/>
                    <a:gd name="T16" fmla="*/ 630 w 7072"/>
                    <a:gd name="T17" fmla="*/ 603 h 2999"/>
                    <a:gd name="T18" fmla="*/ 647 w 7072"/>
                    <a:gd name="T19" fmla="*/ 635 h 2999"/>
                    <a:gd name="T20" fmla="*/ 671 w 7072"/>
                    <a:gd name="T21" fmla="*/ 665 h 2999"/>
                    <a:gd name="T22" fmla="*/ 763 w 7072"/>
                    <a:gd name="T23" fmla="*/ 712 h 2999"/>
                    <a:gd name="T24" fmla="*/ 806 w 7072"/>
                    <a:gd name="T25" fmla="*/ 733 h 2999"/>
                    <a:gd name="T26" fmla="*/ 945 w 7072"/>
                    <a:gd name="T27" fmla="*/ 784 h 2999"/>
                    <a:gd name="T28" fmla="*/ 977 w 7072"/>
                    <a:gd name="T29" fmla="*/ 808 h 2999"/>
                    <a:gd name="T30" fmla="*/ 997 w 7072"/>
                    <a:gd name="T31" fmla="*/ 836 h 2999"/>
                    <a:gd name="T32" fmla="*/ 1020 w 7072"/>
                    <a:gd name="T33" fmla="*/ 857 h 2999"/>
                    <a:gd name="T34" fmla="*/ 1037 w 7072"/>
                    <a:gd name="T35" fmla="*/ 913 h 2999"/>
                    <a:gd name="T36" fmla="*/ 1084 w 7072"/>
                    <a:gd name="T37" fmla="*/ 985 h 2999"/>
                    <a:gd name="T38" fmla="*/ 1224 w 7072"/>
                    <a:gd name="T39" fmla="*/ 1054 h 2999"/>
                    <a:gd name="T40" fmla="*/ 1258 w 7072"/>
                    <a:gd name="T41" fmla="*/ 1109 h 2999"/>
                    <a:gd name="T42" fmla="*/ 1305 w 7072"/>
                    <a:gd name="T43" fmla="*/ 1154 h 2999"/>
                    <a:gd name="T44" fmla="*/ 1350 w 7072"/>
                    <a:gd name="T45" fmla="*/ 1201 h 2999"/>
                    <a:gd name="T46" fmla="*/ 1380 w 7072"/>
                    <a:gd name="T47" fmla="*/ 1259 h 2999"/>
                    <a:gd name="T48" fmla="*/ 1425 w 7072"/>
                    <a:gd name="T49" fmla="*/ 1319 h 2999"/>
                    <a:gd name="T50" fmla="*/ 1500 w 7072"/>
                    <a:gd name="T51" fmla="*/ 1359 h 2999"/>
                    <a:gd name="T52" fmla="*/ 1545 w 7072"/>
                    <a:gd name="T53" fmla="*/ 1389 h 2999"/>
                    <a:gd name="T54" fmla="*/ 1581 w 7072"/>
                    <a:gd name="T55" fmla="*/ 1447 h 2999"/>
                    <a:gd name="T56" fmla="*/ 1928 w 7072"/>
                    <a:gd name="T57" fmla="*/ 1492 h 2999"/>
                    <a:gd name="T58" fmla="*/ 2037 w 7072"/>
                    <a:gd name="T59" fmla="*/ 1526 h 2999"/>
                    <a:gd name="T60" fmla="*/ 2121 w 7072"/>
                    <a:gd name="T61" fmla="*/ 1582 h 2999"/>
                    <a:gd name="T62" fmla="*/ 2160 w 7072"/>
                    <a:gd name="T63" fmla="*/ 1631 h 2999"/>
                    <a:gd name="T64" fmla="*/ 2187 w 7072"/>
                    <a:gd name="T65" fmla="*/ 1682 h 2999"/>
                    <a:gd name="T66" fmla="*/ 2237 w 7072"/>
                    <a:gd name="T67" fmla="*/ 1727 h 2999"/>
                    <a:gd name="T68" fmla="*/ 2845 w 7072"/>
                    <a:gd name="T69" fmla="*/ 1789 h 2999"/>
                    <a:gd name="T70" fmla="*/ 2920 w 7072"/>
                    <a:gd name="T71" fmla="*/ 1851 h 2999"/>
                    <a:gd name="T72" fmla="*/ 2940 w 7072"/>
                    <a:gd name="T73" fmla="*/ 1907 h 2999"/>
                    <a:gd name="T74" fmla="*/ 3010 w 7072"/>
                    <a:gd name="T75" fmla="*/ 1990 h 2999"/>
                    <a:gd name="T76" fmla="*/ 3250 w 7072"/>
                    <a:gd name="T77" fmla="*/ 2060 h 2999"/>
                    <a:gd name="T78" fmla="*/ 3706 w 7072"/>
                    <a:gd name="T79" fmla="*/ 2246 h 2999"/>
                    <a:gd name="T80" fmla="*/ 4332 w 7072"/>
                    <a:gd name="T81" fmla="*/ 2375 h 2999"/>
                    <a:gd name="T82" fmla="*/ 4493 w 7072"/>
                    <a:gd name="T83" fmla="*/ 2554 h 2999"/>
                    <a:gd name="T84" fmla="*/ 4649 w 7072"/>
                    <a:gd name="T85" fmla="*/ 2730 h 2999"/>
                    <a:gd name="T86" fmla="*/ 4771 w 7072"/>
                    <a:gd name="T87" fmla="*/ 2999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72" h="2999">
                      <a:moveTo>
                        <a:pt x="0" y="0"/>
                      </a:moveTo>
                      <a:lnTo>
                        <a:pt x="0" y="218"/>
                      </a:lnTo>
                      <a:lnTo>
                        <a:pt x="99" y="218"/>
                      </a:lnTo>
                      <a:lnTo>
                        <a:pt x="99" y="278"/>
                      </a:lnTo>
                      <a:lnTo>
                        <a:pt x="140" y="278"/>
                      </a:lnTo>
                      <a:lnTo>
                        <a:pt x="140" y="352"/>
                      </a:lnTo>
                      <a:lnTo>
                        <a:pt x="300" y="352"/>
                      </a:lnTo>
                      <a:lnTo>
                        <a:pt x="300" y="414"/>
                      </a:lnTo>
                      <a:lnTo>
                        <a:pt x="345" y="414"/>
                      </a:lnTo>
                      <a:lnTo>
                        <a:pt x="345" y="440"/>
                      </a:lnTo>
                      <a:lnTo>
                        <a:pt x="454" y="440"/>
                      </a:lnTo>
                      <a:lnTo>
                        <a:pt x="454" y="472"/>
                      </a:lnTo>
                      <a:lnTo>
                        <a:pt x="532" y="472"/>
                      </a:lnTo>
                      <a:lnTo>
                        <a:pt x="532" y="534"/>
                      </a:lnTo>
                      <a:lnTo>
                        <a:pt x="600" y="534"/>
                      </a:lnTo>
                      <a:lnTo>
                        <a:pt x="600" y="577"/>
                      </a:lnTo>
                      <a:lnTo>
                        <a:pt x="630" y="577"/>
                      </a:lnTo>
                      <a:lnTo>
                        <a:pt x="630" y="603"/>
                      </a:lnTo>
                      <a:lnTo>
                        <a:pt x="647" y="603"/>
                      </a:lnTo>
                      <a:lnTo>
                        <a:pt x="647" y="635"/>
                      </a:lnTo>
                      <a:lnTo>
                        <a:pt x="671" y="635"/>
                      </a:lnTo>
                      <a:lnTo>
                        <a:pt x="671" y="665"/>
                      </a:lnTo>
                      <a:lnTo>
                        <a:pt x="763" y="665"/>
                      </a:lnTo>
                      <a:lnTo>
                        <a:pt x="763" y="712"/>
                      </a:lnTo>
                      <a:lnTo>
                        <a:pt x="806" y="712"/>
                      </a:lnTo>
                      <a:lnTo>
                        <a:pt x="806" y="733"/>
                      </a:lnTo>
                      <a:lnTo>
                        <a:pt x="945" y="733"/>
                      </a:lnTo>
                      <a:lnTo>
                        <a:pt x="945" y="784"/>
                      </a:lnTo>
                      <a:lnTo>
                        <a:pt x="977" y="784"/>
                      </a:lnTo>
                      <a:lnTo>
                        <a:pt x="977" y="808"/>
                      </a:lnTo>
                      <a:lnTo>
                        <a:pt x="997" y="808"/>
                      </a:lnTo>
                      <a:lnTo>
                        <a:pt x="997" y="836"/>
                      </a:lnTo>
                      <a:lnTo>
                        <a:pt x="1020" y="836"/>
                      </a:lnTo>
                      <a:lnTo>
                        <a:pt x="1020" y="857"/>
                      </a:lnTo>
                      <a:lnTo>
                        <a:pt x="1037" y="857"/>
                      </a:lnTo>
                      <a:lnTo>
                        <a:pt x="1037" y="913"/>
                      </a:lnTo>
                      <a:lnTo>
                        <a:pt x="1084" y="913"/>
                      </a:lnTo>
                      <a:lnTo>
                        <a:pt x="1084" y="985"/>
                      </a:lnTo>
                      <a:lnTo>
                        <a:pt x="1224" y="985"/>
                      </a:lnTo>
                      <a:lnTo>
                        <a:pt x="1224" y="1054"/>
                      </a:lnTo>
                      <a:lnTo>
                        <a:pt x="1258" y="1054"/>
                      </a:lnTo>
                      <a:lnTo>
                        <a:pt x="1258" y="1109"/>
                      </a:lnTo>
                      <a:lnTo>
                        <a:pt x="1305" y="1109"/>
                      </a:lnTo>
                      <a:lnTo>
                        <a:pt x="1305" y="1154"/>
                      </a:lnTo>
                      <a:lnTo>
                        <a:pt x="1350" y="1154"/>
                      </a:lnTo>
                      <a:lnTo>
                        <a:pt x="1350" y="1201"/>
                      </a:lnTo>
                      <a:lnTo>
                        <a:pt x="1380" y="1201"/>
                      </a:lnTo>
                      <a:lnTo>
                        <a:pt x="1380" y="1259"/>
                      </a:lnTo>
                      <a:lnTo>
                        <a:pt x="1425" y="1259"/>
                      </a:lnTo>
                      <a:lnTo>
                        <a:pt x="1425" y="1319"/>
                      </a:lnTo>
                      <a:lnTo>
                        <a:pt x="1500" y="1319"/>
                      </a:lnTo>
                      <a:lnTo>
                        <a:pt x="1500" y="1359"/>
                      </a:lnTo>
                      <a:lnTo>
                        <a:pt x="1545" y="1359"/>
                      </a:lnTo>
                      <a:lnTo>
                        <a:pt x="1545" y="1389"/>
                      </a:lnTo>
                      <a:lnTo>
                        <a:pt x="1581" y="1389"/>
                      </a:lnTo>
                      <a:lnTo>
                        <a:pt x="1581" y="1447"/>
                      </a:lnTo>
                      <a:lnTo>
                        <a:pt x="1928" y="1447"/>
                      </a:lnTo>
                      <a:lnTo>
                        <a:pt x="1928" y="1492"/>
                      </a:lnTo>
                      <a:lnTo>
                        <a:pt x="2037" y="1492"/>
                      </a:lnTo>
                      <a:lnTo>
                        <a:pt x="2037" y="1526"/>
                      </a:lnTo>
                      <a:lnTo>
                        <a:pt x="2121" y="1526"/>
                      </a:lnTo>
                      <a:lnTo>
                        <a:pt x="2121" y="1582"/>
                      </a:lnTo>
                      <a:lnTo>
                        <a:pt x="2160" y="1582"/>
                      </a:lnTo>
                      <a:lnTo>
                        <a:pt x="2160" y="1631"/>
                      </a:lnTo>
                      <a:lnTo>
                        <a:pt x="2187" y="1631"/>
                      </a:lnTo>
                      <a:lnTo>
                        <a:pt x="2187" y="1682"/>
                      </a:lnTo>
                      <a:lnTo>
                        <a:pt x="2237" y="1682"/>
                      </a:lnTo>
                      <a:lnTo>
                        <a:pt x="2237" y="1727"/>
                      </a:lnTo>
                      <a:lnTo>
                        <a:pt x="2845" y="1727"/>
                      </a:lnTo>
                      <a:lnTo>
                        <a:pt x="2845" y="1789"/>
                      </a:lnTo>
                      <a:lnTo>
                        <a:pt x="2920" y="1789"/>
                      </a:lnTo>
                      <a:lnTo>
                        <a:pt x="2920" y="1851"/>
                      </a:lnTo>
                      <a:lnTo>
                        <a:pt x="2940" y="1851"/>
                      </a:lnTo>
                      <a:lnTo>
                        <a:pt x="2940" y="1907"/>
                      </a:lnTo>
                      <a:lnTo>
                        <a:pt x="3010" y="1907"/>
                      </a:lnTo>
                      <a:lnTo>
                        <a:pt x="3010" y="1990"/>
                      </a:lnTo>
                      <a:lnTo>
                        <a:pt x="3250" y="1990"/>
                      </a:lnTo>
                      <a:lnTo>
                        <a:pt x="3250" y="2060"/>
                      </a:lnTo>
                      <a:lnTo>
                        <a:pt x="3706" y="2060"/>
                      </a:lnTo>
                      <a:lnTo>
                        <a:pt x="3706" y="2246"/>
                      </a:lnTo>
                      <a:lnTo>
                        <a:pt x="4332" y="2246"/>
                      </a:lnTo>
                      <a:lnTo>
                        <a:pt x="4332" y="2375"/>
                      </a:lnTo>
                      <a:lnTo>
                        <a:pt x="4493" y="2375"/>
                      </a:lnTo>
                      <a:lnTo>
                        <a:pt x="4493" y="2554"/>
                      </a:lnTo>
                      <a:lnTo>
                        <a:pt x="4649" y="2554"/>
                      </a:lnTo>
                      <a:lnTo>
                        <a:pt x="4649" y="2730"/>
                      </a:lnTo>
                      <a:lnTo>
                        <a:pt x="4771" y="2730"/>
                      </a:lnTo>
                      <a:lnTo>
                        <a:pt x="4771" y="2999"/>
                      </a:lnTo>
                      <a:lnTo>
                        <a:pt x="7072" y="2999"/>
                      </a:lnTo>
                    </a:path>
                  </a:pathLst>
                </a:custGeom>
                <a:noFill/>
                <a:ln w="19050" cap="flat">
                  <a:solidFill>
                    <a:srgbClr val="00FFFF">
                      <a:lumMod val="7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1" name="Line 80">
                  <a:extLst>
                    <a:ext uri="{FF2B5EF4-FFF2-40B4-BE49-F238E27FC236}">
                      <a16:creationId xmlns:a16="http://schemas.microsoft.com/office/drawing/2014/main" id="{32D5AD9E-B0DD-8503-B501-6B3E7515B8AA}"/>
                    </a:ext>
                  </a:extLst>
                </p:cNvPr>
                <p:cNvSpPr>
                  <a:spLocks noChangeShapeType="1"/>
                </p:cNvSpPr>
                <p:nvPr/>
              </p:nvSpPr>
              <p:spPr bwMode="auto">
                <a:xfrm>
                  <a:off x="7372"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2" name="Line 81">
                  <a:extLst>
                    <a:ext uri="{FF2B5EF4-FFF2-40B4-BE49-F238E27FC236}">
                      <a16:creationId xmlns:a16="http://schemas.microsoft.com/office/drawing/2014/main" id="{BC5BEAAF-8C79-45DD-D1DC-DDDEBE2A4EAF}"/>
                    </a:ext>
                  </a:extLst>
                </p:cNvPr>
                <p:cNvSpPr>
                  <a:spLocks noChangeShapeType="1"/>
                </p:cNvSpPr>
                <p:nvPr/>
              </p:nvSpPr>
              <p:spPr bwMode="auto">
                <a:xfrm>
                  <a:off x="6920"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3" name="Line 82">
                  <a:extLst>
                    <a:ext uri="{FF2B5EF4-FFF2-40B4-BE49-F238E27FC236}">
                      <a16:creationId xmlns:a16="http://schemas.microsoft.com/office/drawing/2014/main" id="{C3A6973F-C29C-93F5-7E97-8F2BF24DC6CB}"/>
                    </a:ext>
                  </a:extLst>
                </p:cNvPr>
                <p:cNvSpPr>
                  <a:spLocks noChangeShapeType="1"/>
                </p:cNvSpPr>
                <p:nvPr/>
              </p:nvSpPr>
              <p:spPr bwMode="auto">
                <a:xfrm>
                  <a:off x="6704"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4" name="Line 83">
                  <a:extLst>
                    <a:ext uri="{FF2B5EF4-FFF2-40B4-BE49-F238E27FC236}">
                      <a16:creationId xmlns:a16="http://schemas.microsoft.com/office/drawing/2014/main" id="{C1ADD313-78AD-C7C2-CF45-D01499AD915D}"/>
                    </a:ext>
                  </a:extLst>
                </p:cNvPr>
                <p:cNvSpPr>
                  <a:spLocks noChangeShapeType="1"/>
                </p:cNvSpPr>
                <p:nvPr/>
              </p:nvSpPr>
              <p:spPr bwMode="auto">
                <a:xfrm>
                  <a:off x="6289"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5" name="Line 84">
                  <a:extLst>
                    <a:ext uri="{FF2B5EF4-FFF2-40B4-BE49-F238E27FC236}">
                      <a16:creationId xmlns:a16="http://schemas.microsoft.com/office/drawing/2014/main" id="{5F8F764B-5455-5F21-B971-6F239D77B83A}"/>
                    </a:ext>
                  </a:extLst>
                </p:cNvPr>
                <p:cNvSpPr>
                  <a:spLocks noChangeShapeType="1"/>
                </p:cNvSpPr>
                <p:nvPr/>
              </p:nvSpPr>
              <p:spPr bwMode="auto">
                <a:xfrm>
                  <a:off x="5832"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6" name="Line 85">
                  <a:extLst>
                    <a:ext uri="{FF2B5EF4-FFF2-40B4-BE49-F238E27FC236}">
                      <a16:creationId xmlns:a16="http://schemas.microsoft.com/office/drawing/2014/main" id="{A50D9AD8-48CD-98F7-B679-DDB5C375726A}"/>
                    </a:ext>
                  </a:extLst>
                </p:cNvPr>
                <p:cNvSpPr>
                  <a:spLocks noChangeShapeType="1"/>
                </p:cNvSpPr>
                <p:nvPr/>
              </p:nvSpPr>
              <p:spPr bwMode="auto">
                <a:xfrm>
                  <a:off x="5785"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7" name="Line 86">
                  <a:extLst>
                    <a:ext uri="{FF2B5EF4-FFF2-40B4-BE49-F238E27FC236}">
                      <a16:creationId xmlns:a16="http://schemas.microsoft.com/office/drawing/2014/main" id="{F8A8DBF1-9A0F-C189-0A53-B369A87FBF01}"/>
                    </a:ext>
                  </a:extLst>
                </p:cNvPr>
                <p:cNvSpPr>
                  <a:spLocks noChangeShapeType="1"/>
                </p:cNvSpPr>
                <p:nvPr/>
              </p:nvSpPr>
              <p:spPr bwMode="auto">
                <a:xfrm>
                  <a:off x="5716"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8" name="Line 87">
                  <a:extLst>
                    <a:ext uri="{FF2B5EF4-FFF2-40B4-BE49-F238E27FC236}">
                      <a16:creationId xmlns:a16="http://schemas.microsoft.com/office/drawing/2014/main" id="{0F6B613B-70B0-4746-1D41-DB80766948EF}"/>
                    </a:ext>
                  </a:extLst>
                </p:cNvPr>
                <p:cNvSpPr>
                  <a:spLocks noChangeShapeType="1"/>
                </p:cNvSpPr>
                <p:nvPr/>
              </p:nvSpPr>
              <p:spPr bwMode="auto">
                <a:xfrm>
                  <a:off x="5672"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9" name="Line 88">
                  <a:extLst>
                    <a:ext uri="{FF2B5EF4-FFF2-40B4-BE49-F238E27FC236}">
                      <a16:creationId xmlns:a16="http://schemas.microsoft.com/office/drawing/2014/main" id="{727B277C-BC06-0C71-DA2A-7ED45B0EA775}"/>
                    </a:ext>
                  </a:extLst>
                </p:cNvPr>
                <p:cNvSpPr>
                  <a:spLocks noChangeShapeType="1"/>
                </p:cNvSpPr>
                <p:nvPr/>
              </p:nvSpPr>
              <p:spPr bwMode="auto">
                <a:xfrm>
                  <a:off x="5612"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0" name="Line 89">
                  <a:extLst>
                    <a:ext uri="{FF2B5EF4-FFF2-40B4-BE49-F238E27FC236}">
                      <a16:creationId xmlns:a16="http://schemas.microsoft.com/office/drawing/2014/main" id="{95367781-4A08-2174-ABB3-63A37B1FF0C6}"/>
                    </a:ext>
                  </a:extLst>
                </p:cNvPr>
                <p:cNvSpPr>
                  <a:spLocks noChangeShapeType="1"/>
                </p:cNvSpPr>
                <p:nvPr/>
              </p:nvSpPr>
              <p:spPr bwMode="auto">
                <a:xfrm>
                  <a:off x="5007" y="3269"/>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1" name="Line 90">
                  <a:extLst>
                    <a:ext uri="{FF2B5EF4-FFF2-40B4-BE49-F238E27FC236}">
                      <a16:creationId xmlns:a16="http://schemas.microsoft.com/office/drawing/2014/main" id="{1E68F148-1FE5-0F62-8439-A812B1DAE2B9}"/>
                    </a:ext>
                  </a:extLst>
                </p:cNvPr>
                <p:cNvSpPr>
                  <a:spLocks noChangeShapeType="1"/>
                </p:cNvSpPr>
                <p:nvPr/>
              </p:nvSpPr>
              <p:spPr bwMode="auto">
                <a:xfrm>
                  <a:off x="4888" y="3090"/>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2" name="Line 91">
                  <a:extLst>
                    <a:ext uri="{FF2B5EF4-FFF2-40B4-BE49-F238E27FC236}">
                      <a16:creationId xmlns:a16="http://schemas.microsoft.com/office/drawing/2014/main" id="{1B30F8B4-F485-1FF3-6E64-56121E764A2A}"/>
                    </a:ext>
                  </a:extLst>
                </p:cNvPr>
                <p:cNvSpPr>
                  <a:spLocks noChangeShapeType="1"/>
                </p:cNvSpPr>
                <p:nvPr/>
              </p:nvSpPr>
              <p:spPr bwMode="auto">
                <a:xfrm>
                  <a:off x="4800" y="3090"/>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3" name="Line 92">
                  <a:extLst>
                    <a:ext uri="{FF2B5EF4-FFF2-40B4-BE49-F238E27FC236}">
                      <a16:creationId xmlns:a16="http://schemas.microsoft.com/office/drawing/2014/main" id="{9B9A65AF-30CA-8B91-E3D4-5AC07AD5BBA2}"/>
                    </a:ext>
                  </a:extLst>
                </p:cNvPr>
                <p:cNvSpPr>
                  <a:spLocks noChangeShapeType="1"/>
                </p:cNvSpPr>
                <p:nvPr/>
              </p:nvSpPr>
              <p:spPr bwMode="auto">
                <a:xfrm>
                  <a:off x="4752" y="290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4" name="Line 93">
                  <a:extLst>
                    <a:ext uri="{FF2B5EF4-FFF2-40B4-BE49-F238E27FC236}">
                      <a16:creationId xmlns:a16="http://schemas.microsoft.com/office/drawing/2014/main" id="{0B4B3886-951C-7247-CBDF-E7CACC34ECA6}"/>
                    </a:ext>
                  </a:extLst>
                </p:cNvPr>
                <p:cNvSpPr>
                  <a:spLocks noChangeShapeType="1"/>
                </p:cNvSpPr>
                <p:nvPr/>
              </p:nvSpPr>
              <p:spPr bwMode="auto">
                <a:xfrm>
                  <a:off x="4678" y="290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5" name="Line 94">
                  <a:extLst>
                    <a:ext uri="{FF2B5EF4-FFF2-40B4-BE49-F238E27FC236}">
                      <a16:creationId xmlns:a16="http://schemas.microsoft.com/office/drawing/2014/main" id="{804D019C-3723-93E7-919F-3770BCAEB369}"/>
                    </a:ext>
                  </a:extLst>
                </p:cNvPr>
                <p:cNvSpPr>
                  <a:spLocks noChangeShapeType="1"/>
                </p:cNvSpPr>
                <p:nvPr/>
              </p:nvSpPr>
              <p:spPr bwMode="auto">
                <a:xfrm>
                  <a:off x="4406" y="278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6" name="Line 95">
                  <a:extLst>
                    <a:ext uri="{FF2B5EF4-FFF2-40B4-BE49-F238E27FC236}">
                      <a16:creationId xmlns:a16="http://schemas.microsoft.com/office/drawing/2014/main" id="{348D7F1D-5951-1C66-71BA-9486D66BBF0A}"/>
                    </a:ext>
                  </a:extLst>
                </p:cNvPr>
                <p:cNvSpPr>
                  <a:spLocks noChangeShapeType="1"/>
                </p:cNvSpPr>
                <p:nvPr/>
              </p:nvSpPr>
              <p:spPr bwMode="auto">
                <a:xfrm>
                  <a:off x="4290" y="278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7" name="Line 96">
                  <a:extLst>
                    <a:ext uri="{FF2B5EF4-FFF2-40B4-BE49-F238E27FC236}">
                      <a16:creationId xmlns:a16="http://schemas.microsoft.com/office/drawing/2014/main" id="{423B3097-501E-E455-2BDE-51AFD4A29AAC}"/>
                    </a:ext>
                  </a:extLst>
                </p:cNvPr>
                <p:cNvSpPr>
                  <a:spLocks noChangeShapeType="1"/>
                </p:cNvSpPr>
                <p:nvPr/>
              </p:nvSpPr>
              <p:spPr bwMode="auto">
                <a:xfrm>
                  <a:off x="4101" y="278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8" name="Line 97">
                  <a:extLst>
                    <a:ext uri="{FF2B5EF4-FFF2-40B4-BE49-F238E27FC236}">
                      <a16:creationId xmlns:a16="http://schemas.microsoft.com/office/drawing/2014/main" id="{E60B7714-3E10-209C-A923-D02A5D81A3FE}"/>
                    </a:ext>
                  </a:extLst>
                </p:cNvPr>
                <p:cNvSpPr>
                  <a:spLocks noChangeShapeType="1"/>
                </p:cNvSpPr>
                <p:nvPr/>
              </p:nvSpPr>
              <p:spPr bwMode="auto">
                <a:xfrm>
                  <a:off x="3992" y="259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9" name="Line 98">
                  <a:extLst>
                    <a:ext uri="{FF2B5EF4-FFF2-40B4-BE49-F238E27FC236}">
                      <a16:creationId xmlns:a16="http://schemas.microsoft.com/office/drawing/2014/main" id="{6FB48FB0-7295-20B4-0174-94276FAB07E0}"/>
                    </a:ext>
                  </a:extLst>
                </p:cNvPr>
                <p:cNvSpPr>
                  <a:spLocks noChangeShapeType="1"/>
                </p:cNvSpPr>
                <p:nvPr/>
              </p:nvSpPr>
              <p:spPr bwMode="auto">
                <a:xfrm>
                  <a:off x="3936" y="259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0" name="Line 99">
                  <a:extLst>
                    <a:ext uri="{FF2B5EF4-FFF2-40B4-BE49-F238E27FC236}">
                      <a16:creationId xmlns:a16="http://schemas.microsoft.com/office/drawing/2014/main" id="{41823FD2-4BBA-449B-FDF1-88A8795C180D}"/>
                    </a:ext>
                  </a:extLst>
                </p:cNvPr>
                <p:cNvSpPr>
                  <a:spLocks noChangeShapeType="1"/>
                </p:cNvSpPr>
                <p:nvPr/>
              </p:nvSpPr>
              <p:spPr bwMode="auto">
                <a:xfrm>
                  <a:off x="3924" y="259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1" name="Line 100">
                  <a:extLst>
                    <a:ext uri="{FF2B5EF4-FFF2-40B4-BE49-F238E27FC236}">
                      <a16:creationId xmlns:a16="http://schemas.microsoft.com/office/drawing/2014/main" id="{68BD617A-463E-4ABC-F645-06593A846112}"/>
                    </a:ext>
                  </a:extLst>
                </p:cNvPr>
                <p:cNvSpPr>
                  <a:spLocks noChangeShapeType="1"/>
                </p:cNvSpPr>
                <p:nvPr/>
              </p:nvSpPr>
              <p:spPr bwMode="auto">
                <a:xfrm>
                  <a:off x="3806" y="259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2" name="Line 101">
                  <a:extLst>
                    <a:ext uri="{FF2B5EF4-FFF2-40B4-BE49-F238E27FC236}">
                      <a16:creationId xmlns:a16="http://schemas.microsoft.com/office/drawing/2014/main" id="{D5427149-F58D-37AF-43D5-D4DF59E187E6}"/>
                    </a:ext>
                  </a:extLst>
                </p:cNvPr>
                <p:cNvSpPr>
                  <a:spLocks noChangeShapeType="1"/>
                </p:cNvSpPr>
                <p:nvPr/>
              </p:nvSpPr>
              <p:spPr bwMode="auto">
                <a:xfrm>
                  <a:off x="3652" y="259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3" name="Line 102">
                  <a:extLst>
                    <a:ext uri="{FF2B5EF4-FFF2-40B4-BE49-F238E27FC236}">
                      <a16:creationId xmlns:a16="http://schemas.microsoft.com/office/drawing/2014/main" id="{BA3B0358-750E-9A26-5982-42D3B159D423}"/>
                    </a:ext>
                  </a:extLst>
                </p:cNvPr>
                <p:cNvSpPr>
                  <a:spLocks noChangeShapeType="1"/>
                </p:cNvSpPr>
                <p:nvPr/>
              </p:nvSpPr>
              <p:spPr bwMode="auto">
                <a:xfrm>
                  <a:off x="3591" y="259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4" name="Line 103">
                  <a:extLst>
                    <a:ext uri="{FF2B5EF4-FFF2-40B4-BE49-F238E27FC236}">
                      <a16:creationId xmlns:a16="http://schemas.microsoft.com/office/drawing/2014/main" id="{00B43A4F-1234-6918-4B91-4CFEEEC3CCA6}"/>
                    </a:ext>
                  </a:extLst>
                </p:cNvPr>
                <p:cNvSpPr>
                  <a:spLocks noChangeShapeType="1"/>
                </p:cNvSpPr>
                <p:nvPr/>
              </p:nvSpPr>
              <p:spPr bwMode="auto">
                <a:xfrm>
                  <a:off x="3551" y="259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5" name="Line 104">
                  <a:extLst>
                    <a:ext uri="{FF2B5EF4-FFF2-40B4-BE49-F238E27FC236}">
                      <a16:creationId xmlns:a16="http://schemas.microsoft.com/office/drawing/2014/main" id="{08F8A0A6-9582-B1C8-BF06-A8A93FB01122}"/>
                    </a:ext>
                  </a:extLst>
                </p:cNvPr>
                <p:cNvSpPr>
                  <a:spLocks noChangeShapeType="1"/>
                </p:cNvSpPr>
                <p:nvPr/>
              </p:nvSpPr>
              <p:spPr bwMode="auto">
                <a:xfrm>
                  <a:off x="3510" y="2525"/>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6" name="Line 105">
                  <a:extLst>
                    <a:ext uri="{FF2B5EF4-FFF2-40B4-BE49-F238E27FC236}">
                      <a16:creationId xmlns:a16="http://schemas.microsoft.com/office/drawing/2014/main" id="{5A16A3FE-AF85-2029-172A-01FBF95FD714}"/>
                    </a:ext>
                  </a:extLst>
                </p:cNvPr>
                <p:cNvSpPr>
                  <a:spLocks noChangeShapeType="1"/>
                </p:cNvSpPr>
                <p:nvPr/>
              </p:nvSpPr>
              <p:spPr bwMode="auto">
                <a:xfrm>
                  <a:off x="3461" y="2525"/>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7" name="Line 106">
                  <a:extLst>
                    <a:ext uri="{FF2B5EF4-FFF2-40B4-BE49-F238E27FC236}">
                      <a16:creationId xmlns:a16="http://schemas.microsoft.com/office/drawing/2014/main" id="{C48A9379-610C-DF4E-855E-2D503B7034D7}"/>
                    </a:ext>
                  </a:extLst>
                </p:cNvPr>
                <p:cNvSpPr>
                  <a:spLocks noChangeShapeType="1"/>
                </p:cNvSpPr>
                <p:nvPr/>
              </p:nvSpPr>
              <p:spPr bwMode="auto">
                <a:xfrm>
                  <a:off x="3369" y="2525"/>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8" name="Line 107">
                  <a:extLst>
                    <a:ext uri="{FF2B5EF4-FFF2-40B4-BE49-F238E27FC236}">
                      <a16:creationId xmlns:a16="http://schemas.microsoft.com/office/drawing/2014/main" id="{8DE7D40C-60D8-61F6-F882-D03708C9D180}"/>
                    </a:ext>
                  </a:extLst>
                </p:cNvPr>
                <p:cNvSpPr>
                  <a:spLocks noChangeShapeType="1"/>
                </p:cNvSpPr>
                <p:nvPr/>
              </p:nvSpPr>
              <p:spPr bwMode="auto">
                <a:xfrm>
                  <a:off x="3322" y="2525"/>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9" name="Line 108">
                  <a:extLst>
                    <a:ext uri="{FF2B5EF4-FFF2-40B4-BE49-F238E27FC236}">
                      <a16:creationId xmlns:a16="http://schemas.microsoft.com/office/drawing/2014/main" id="{FB831450-6326-5C19-0475-F2F125F06757}"/>
                    </a:ext>
                  </a:extLst>
                </p:cNvPr>
                <p:cNvSpPr>
                  <a:spLocks noChangeShapeType="1"/>
                </p:cNvSpPr>
                <p:nvPr/>
              </p:nvSpPr>
              <p:spPr bwMode="auto">
                <a:xfrm>
                  <a:off x="3232" y="2397"/>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0" name="Line 109">
                  <a:extLst>
                    <a:ext uri="{FF2B5EF4-FFF2-40B4-BE49-F238E27FC236}">
                      <a16:creationId xmlns:a16="http://schemas.microsoft.com/office/drawing/2014/main" id="{E5C503D2-CAE9-6130-28B2-930E601F8B79}"/>
                    </a:ext>
                  </a:extLst>
                </p:cNvPr>
                <p:cNvSpPr>
                  <a:spLocks noChangeShapeType="1"/>
                </p:cNvSpPr>
                <p:nvPr/>
              </p:nvSpPr>
              <p:spPr bwMode="auto">
                <a:xfrm>
                  <a:off x="3210" y="2331"/>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1" name="Line 110">
                  <a:extLst>
                    <a:ext uri="{FF2B5EF4-FFF2-40B4-BE49-F238E27FC236}">
                      <a16:creationId xmlns:a16="http://schemas.microsoft.com/office/drawing/2014/main" id="{789ABEE3-458E-65F9-CBDA-9C345215412C}"/>
                    </a:ext>
                  </a:extLst>
                </p:cNvPr>
                <p:cNvSpPr>
                  <a:spLocks noChangeShapeType="1"/>
                </p:cNvSpPr>
                <p:nvPr/>
              </p:nvSpPr>
              <p:spPr bwMode="auto">
                <a:xfrm>
                  <a:off x="3140"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2" name="Line 111">
                  <a:extLst>
                    <a:ext uri="{FF2B5EF4-FFF2-40B4-BE49-F238E27FC236}">
                      <a16:creationId xmlns:a16="http://schemas.microsoft.com/office/drawing/2014/main" id="{AC9169B0-44B9-CBB5-E46C-793CDE6E7499}"/>
                    </a:ext>
                  </a:extLst>
                </p:cNvPr>
                <p:cNvSpPr>
                  <a:spLocks noChangeShapeType="1"/>
                </p:cNvSpPr>
                <p:nvPr/>
              </p:nvSpPr>
              <p:spPr bwMode="auto">
                <a:xfrm>
                  <a:off x="3004"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3" name="Line 112">
                  <a:extLst>
                    <a:ext uri="{FF2B5EF4-FFF2-40B4-BE49-F238E27FC236}">
                      <a16:creationId xmlns:a16="http://schemas.microsoft.com/office/drawing/2014/main" id="{E7BCEE66-7E77-89AD-2397-D5D3626C499A}"/>
                    </a:ext>
                  </a:extLst>
                </p:cNvPr>
                <p:cNvSpPr>
                  <a:spLocks noChangeShapeType="1"/>
                </p:cNvSpPr>
                <p:nvPr/>
              </p:nvSpPr>
              <p:spPr bwMode="auto">
                <a:xfrm>
                  <a:off x="3047"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4" name="Line 113">
                  <a:extLst>
                    <a:ext uri="{FF2B5EF4-FFF2-40B4-BE49-F238E27FC236}">
                      <a16:creationId xmlns:a16="http://schemas.microsoft.com/office/drawing/2014/main" id="{17A8B8C7-C424-8B53-C24A-78ED394CCD50}"/>
                    </a:ext>
                  </a:extLst>
                </p:cNvPr>
                <p:cNvSpPr>
                  <a:spLocks noChangeShapeType="1"/>
                </p:cNvSpPr>
                <p:nvPr/>
              </p:nvSpPr>
              <p:spPr bwMode="auto">
                <a:xfrm>
                  <a:off x="2957"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5" name="Line 114">
                  <a:extLst>
                    <a:ext uri="{FF2B5EF4-FFF2-40B4-BE49-F238E27FC236}">
                      <a16:creationId xmlns:a16="http://schemas.microsoft.com/office/drawing/2014/main" id="{4D31287C-CE9D-85B9-B8F6-AEE86EE8C1DD}"/>
                    </a:ext>
                  </a:extLst>
                </p:cNvPr>
                <p:cNvSpPr>
                  <a:spLocks noChangeShapeType="1"/>
                </p:cNvSpPr>
                <p:nvPr/>
              </p:nvSpPr>
              <p:spPr bwMode="auto">
                <a:xfrm>
                  <a:off x="2758"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6" name="Line 115">
                  <a:extLst>
                    <a:ext uri="{FF2B5EF4-FFF2-40B4-BE49-F238E27FC236}">
                      <a16:creationId xmlns:a16="http://schemas.microsoft.com/office/drawing/2014/main" id="{9535EB69-5E59-FDDF-A028-5850D71807B8}"/>
                    </a:ext>
                  </a:extLst>
                </p:cNvPr>
                <p:cNvSpPr>
                  <a:spLocks noChangeShapeType="1"/>
                </p:cNvSpPr>
                <p:nvPr/>
              </p:nvSpPr>
              <p:spPr bwMode="auto">
                <a:xfrm>
                  <a:off x="2696"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7" name="Line 116">
                  <a:extLst>
                    <a:ext uri="{FF2B5EF4-FFF2-40B4-BE49-F238E27FC236}">
                      <a16:creationId xmlns:a16="http://schemas.microsoft.com/office/drawing/2014/main" id="{CA465A74-27D0-0ACB-4259-9CD0CBA4D411}"/>
                    </a:ext>
                  </a:extLst>
                </p:cNvPr>
                <p:cNvSpPr>
                  <a:spLocks noChangeShapeType="1"/>
                </p:cNvSpPr>
                <p:nvPr/>
              </p:nvSpPr>
              <p:spPr bwMode="auto">
                <a:xfrm>
                  <a:off x="2683"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8" name="Line 117">
                  <a:extLst>
                    <a:ext uri="{FF2B5EF4-FFF2-40B4-BE49-F238E27FC236}">
                      <a16:creationId xmlns:a16="http://schemas.microsoft.com/office/drawing/2014/main" id="{3D1499CA-8A21-AB37-3501-91C33E65C9EC}"/>
                    </a:ext>
                  </a:extLst>
                </p:cNvPr>
                <p:cNvSpPr>
                  <a:spLocks noChangeShapeType="1"/>
                </p:cNvSpPr>
                <p:nvPr/>
              </p:nvSpPr>
              <p:spPr bwMode="auto">
                <a:xfrm>
                  <a:off x="2625"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9" name="Line 118">
                  <a:extLst>
                    <a:ext uri="{FF2B5EF4-FFF2-40B4-BE49-F238E27FC236}">
                      <a16:creationId xmlns:a16="http://schemas.microsoft.com/office/drawing/2014/main" id="{8175F1C8-DFBF-0AFE-084B-7BBA72EB03F2}"/>
                    </a:ext>
                  </a:extLst>
                </p:cNvPr>
                <p:cNvSpPr>
                  <a:spLocks noChangeShapeType="1"/>
                </p:cNvSpPr>
                <p:nvPr/>
              </p:nvSpPr>
              <p:spPr bwMode="auto">
                <a:xfrm>
                  <a:off x="2583"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0" name="Line 119">
                  <a:extLst>
                    <a:ext uri="{FF2B5EF4-FFF2-40B4-BE49-F238E27FC236}">
                      <a16:creationId xmlns:a16="http://schemas.microsoft.com/office/drawing/2014/main" id="{5F23528A-7810-8964-0DBD-FAB3F59EC195}"/>
                    </a:ext>
                  </a:extLst>
                </p:cNvPr>
                <p:cNvSpPr>
                  <a:spLocks noChangeShapeType="1"/>
                </p:cNvSpPr>
                <p:nvPr/>
              </p:nvSpPr>
              <p:spPr bwMode="auto">
                <a:xfrm>
                  <a:off x="2570"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1" name="Line 120">
                  <a:extLst>
                    <a:ext uri="{FF2B5EF4-FFF2-40B4-BE49-F238E27FC236}">
                      <a16:creationId xmlns:a16="http://schemas.microsoft.com/office/drawing/2014/main" id="{D1376F0D-24C4-1D0B-A8AB-19A6F238926F}"/>
                    </a:ext>
                  </a:extLst>
                </p:cNvPr>
                <p:cNvSpPr>
                  <a:spLocks noChangeShapeType="1"/>
                </p:cNvSpPr>
                <p:nvPr/>
              </p:nvSpPr>
              <p:spPr bwMode="auto">
                <a:xfrm>
                  <a:off x="2559"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2" name="Line 121">
                  <a:extLst>
                    <a:ext uri="{FF2B5EF4-FFF2-40B4-BE49-F238E27FC236}">
                      <a16:creationId xmlns:a16="http://schemas.microsoft.com/office/drawing/2014/main" id="{2894574B-C3B8-F205-6A67-2F2DAF9734A3}"/>
                    </a:ext>
                  </a:extLst>
                </p:cNvPr>
                <p:cNvSpPr>
                  <a:spLocks noChangeShapeType="1"/>
                </p:cNvSpPr>
                <p:nvPr/>
              </p:nvSpPr>
              <p:spPr bwMode="auto">
                <a:xfrm>
                  <a:off x="2503" y="2211"/>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3" name="Line 122">
                  <a:extLst>
                    <a:ext uri="{FF2B5EF4-FFF2-40B4-BE49-F238E27FC236}">
                      <a16:creationId xmlns:a16="http://schemas.microsoft.com/office/drawing/2014/main" id="{990B19F2-B677-B63B-28A9-6CAF14C9F0D8}"/>
                    </a:ext>
                  </a:extLst>
                </p:cNvPr>
                <p:cNvSpPr>
                  <a:spLocks noChangeShapeType="1"/>
                </p:cNvSpPr>
                <p:nvPr/>
              </p:nvSpPr>
              <p:spPr bwMode="auto">
                <a:xfrm>
                  <a:off x="2471" y="216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4" name="Line 123">
                  <a:extLst>
                    <a:ext uri="{FF2B5EF4-FFF2-40B4-BE49-F238E27FC236}">
                      <a16:creationId xmlns:a16="http://schemas.microsoft.com/office/drawing/2014/main" id="{9DC10796-A570-7DC6-57C2-A78B11BF5E1B}"/>
                    </a:ext>
                  </a:extLst>
                </p:cNvPr>
                <p:cNvSpPr>
                  <a:spLocks noChangeShapeType="1"/>
                </p:cNvSpPr>
                <p:nvPr/>
              </p:nvSpPr>
              <p:spPr bwMode="auto">
                <a:xfrm>
                  <a:off x="2342" y="2059"/>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5" name="Line 124">
                  <a:extLst>
                    <a:ext uri="{FF2B5EF4-FFF2-40B4-BE49-F238E27FC236}">
                      <a16:creationId xmlns:a16="http://schemas.microsoft.com/office/drawing/2014/main" id="{0616683D-62FA-8248-2876-E859078BA049}"/>
                    </a:ext>
                  </a:extLst>
                </p:cNvPr>
                <p:cNvSpPr>
                  <a:spLocks noChangeShapeType="1"/>
                </p:cNvSpPr>
                <p:nvPr/>
              </p:nvSpPr>
              <p:spPr bwMode="auto">
                <a:xfrm>
                  <a:off x="2218" y="1981"/>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6" name="Line 125">
                  <a:extLst>
                    <a:ext uri="{FF2B5EF4-FFF2-40B4-BE49-F238E27FC236}">
                      <a16:creationId xmlns:a16="http://schemas.microsoft.com/office/drawing/2014/main" id="{C4E9246E-BEF7-A8D5-1BD5-CF5E4C4BBB04}"/>
                    </a:ext>
                  </a:extLst>
                </p:cNvPr>
                <p:cNvSpPr>
                  <a:spLocks noChangeShapeType="1"/>
                </p:cNvSpPr>
                <p:nvPr/>
              </p:nvSpPr>
              <p:spPr bwMode="auto">
                <a:xfrm>
                  <a:off x="2008" y="1981"/>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7" name="Line 126">
                  <a:extLst>
                    <a:ext uri="{FF2B5EF4-FFF2-40B4-BE49-F238E27FC236}">
                      <a16:creationId xmlns:a16="http://schemas.microsoft.com/office/drawing/2014/main" id="{2B8B609B-1DFF-DCC7-E1F0-23B28B5A2E63}"/>
                    </a:ext>
                  </a:extLst>
                </p:cNvPr>
                <p:cNvSpPr>
                  <a:spLocks noChangeShapeType="1"/>
                </p:cNvSpPr>
                <p:nvPr/>
              </p:nvSpPr>
              <p:spPr bwMode="auto">
                <a:xfrm>
                  <a:off x="1936" y="1981"/>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8" name="Line 127">
                  <a:extLst>
                    <a:ext uri="{FF2B5EF4-FFF2-40B4-BE49-F238E27FC236}">
                      <a16:creationId xmlns:a16="http://schemas.microsoft.com/office/drawing/2014/main" id="{5726BB51-E7B5-5BBC-2F01-168AAD697CD5}"/>
                    </a:ext>
                  </a:extLst>
                </p:cNvPr>
                <p:cNvSpPr>
                  <a:spLocks noChangeShapeType="1"/>
                </p:cNvSpPr>
                <p:nvPr/>
              </p:nvSpPr>
              <p:spPr bwMode="auto">
                <a:xfrm>
                  <a:off x="1758" y="1850"/>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9" name="Line 128">
                  <a:extLst>
                    <a:ext uri="{FF2B5EF4-FFF2-40B4-BE49-F238E27FC236}">
                      <a16:creationId xmlns:a16="http://schemas.microsoft.com/office/drawing/2014/main" id="{9366DC4B-D4CD-84E4-87E5-7F8E007D532B}"/>
                    </a:ext>
                  </a:extLst>
                </p:cNvPr>
                <p:cNvSpPr>
                  <a:spLocks noChangeShapeType="1"/>
                </p:cNvSpPr>
                <p:nvPr/>
              </p:nvSpPr>
              <p:spPr bwMode="auto">
                <a:xfrm>
                  <a:off x="1505" y="151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0" name="Line 129">
                  <a:extLst>
                    <a:ext uri="{FF2B5EF4-FFF2-40B4-BE49-F238E27FC236}">
                      <a16:creationId xmlns:a16="http://schemas.microsoft.com/office/drawing/2014/main" id="{B384F363-66AB-2903-7C18-68D61F5ECFA3}"/>
                    </a:ext>
                  </a:extLst>
                </p:cNvPr>
                <p:cNvSpPr>
                  <a:spLocks noChangeShapeType="1"/>
                </p:cNvSpPr>
                <p:nvPr/>
              </p:nvSpPr>
              <p:spPr bwMode="auto">
                <a:xfrm>
                  <a:off x="1404" y="151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1" name="Line 130">
                  <a:extLst>
                    <a:ext uri="{FF2B5EF4-FFF2-40B4-BE49-F238E27FC236}">
                      <a16:creationId xmlns:a16="http://schemas.microsoft.com/office/drawing/2014/main" id="{E8F69434-CB25-EFF8-56C4-4509CB44C946}"/>
                    </a:ext>
                  </a:extLst>
                </p:cNvPr>
                <p:cNvSpPr>
                  <a:spLocks noChangeShapeType="1"/>
                </p:cNvSpPr>
                <p:nvPr/>
              </p:nvSpPr>
              <p:spPr bwMode="auto">
                <a:xfrm>
                  <a:off x="1346" y="1440"/>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2" name="Line 131">
                  <a:extLst>
                    <a:ext uri="{FF2B5EF4-FFF2-40B4-BE49-F238E27FC236}">
                      <a16:creationId xmlns:a16="http://schemas.microsoft.com/office/drawing/2014/main" id="{8FE9A783-756E-46A3-42D0-153F049F34E9}"/>
                    </a:ext>
                  </a:extLst>
                </p:cNvPr>
                <p:cNvSpPr>
                  <a:spLocks noChangeShapeType="1"/>
                </p:cNvSpPr>
                <p:nvPr/>
              </p:nvSpPr>
              <p:spPr bwMode="auto">
                <a:xfrm>
                  <a:off x="1184" y="1284"/>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3" name="Line 132">
                  <a:extLst>
                    <a:ext uri="{FF2B5EF4-FFF2-40B4-BE49-F238E27FC236}">
                      <a16:creationId xmlns:a16="http://schemas.microsoft.com/office/drawing/2014/main" id="{80FBF5EE-0170-963C-6762-44E393D6A741}"/>
                    </a:ext>
                  </a:extLst>
                </p:cNvPr>
                <p:cNvSpPr>
                  <a:spLocks noChangeShapeType="1"/>
                </p:cNvSpPr>
                <p:nvPr/>
              </p:nvSpPr>
              <p:spPr bwMode="auto">
                <a:xfrm>
                  <a:off x="1066" y="1205"/>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4" name="Line 133">
                  <a:extLst>
                    <a:ext uri="{FF2B5EF4-FFF2-40B4-BE49-F238E27FC236}">
                      <a16:creationId xmlns:a16="http://schemas.microsoft.com/office/drawing/2014/main" id="{7F48BB20-A7C9-EC8D-1F2F-C10DC92F5592}"/>
                    </a:ext>
                  </a:extLst>
                </p:cNvPr>
                <p:cNvSpPr>
                  <a:spLocks noChangeShapeType="1"/>
                </p:cNvSpPr>
                <p:nvPr/>
              </p:nvSpPr>
              <p:spPr bwMode="auto">
                <a:xfrm>
                  <a:off x="905" y="1085"/>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5" name="Line 134">
                  <a:extLst>
                    <a:ext uri="{FF2B5EF4-FFF2-40B4-BE49-F238E27FC236}">
                      <a16:creationId xmlns:a16="http://schemas.microsoft.com/office/drawing/2014/main" id="{660D09AC-44B0-6DBF-A863-A8590915AB2E}"/>
                    </a:ext>
                  </a:extLst>
                </p:cNvPr>
                <p:cNvSpPr>
                  <a:spLocks noChangeShapeType="1"/>
                </p:cNvSpPr>
                <p:nvPr/>
              </p:nvSpPr>
              <p:spPr bwMode="auto">
                <a:xfrm>
                  <a:off x="835" y="1034"/>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6" name="Line 135">
                  <a:extLst>
                    <a:ext uri="{FF2B5EF4-FFF2-40B4-BE49-F238E27FC236}">
                      <a16:creationId xmlns:a16="http://schemas.microsoft.com/office/drawing/2014/main" id="{C8C872FE-DD66-BC82-50EE-BB1FEFDC8C03}"/>
                    </a:ext>
                  </a:extLst>
                </p:cNvPr>
                <p:cNvSpPr>
                  <a:spLocks noChangeShapeType="1"/>
                </p:cNvSpPr>
                <p:nvPr/>
              </p:nvSpPr>
              <p:spPr bwMode="auto">
                <a:xfrm>
                  <a:off x="562" y="892"/>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7" name="Line 136">
                  <a:extLst>
                    <a:ext uri="{FF2B5EF4-FFF2-40B4-BE49-F238E27FC236}">
                      <a16:creationId xmlns:a16="http://schemas.microsoft.com/office/drawing/2014/main" id="{CD1E5FE7-B2DC-96DD-C52D-CA9F72668810}"/>
                    </a:ext>
                  </a:extLst>
                </p:cNvPr>
                <p:cNvSpPr>
                  <a:spLocks noChangeShapeType="1"/>
                </p:cNvSpPr>
                <p:nvPr/>
              </p:nvSpPr>
              <p:spPr bwMode="auto">
                <a:xfrm>
                  <a:off x="1619" y="1677"/>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8" name="Line 137">
                  <a:extLst>
                    <a:ext uri="{FF2B5EF4-FFF2-40B4-BE49-F238E27FC236}">
                      <a16:creationId xmlns:a16="http://schemas.microsoft.com/office/drawing/2014/main" id="{F04F3EBD-1DBF-5F96-6756-4FCD94623F86}"/>
                    </a:ext>
                  </a:extLst>
                </p:cNvPr>
                <p:cNvSpPr>
                  <a:spLocks noChangeShapeType="1"/>
                </p:cNvSpPr>
                <p:nvPr/>
              </p:nvSpPr>
              <p:spPr bwMode="auto">
                <a:xfrm>
                  <a:off x="2242" y="2027"/>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8" name="Group 140">
                <a:extLst>
                  <a:ext uri="{FF2B5EF4-FFF2-40B4-BE49-F238E27FC236}">
                    <a16:creationId xmlns:a16="http://schemas.microsoft.com/office/drawing/2014/main" id="{C7CAF1FA-6C8B-9A4B-B4A9-DF2496A12524}"/>
                  </a:ext>
                </a:extLst>
              </p:cNvPr>
              <p:cNvGrpSpPr>
                <a:grpSpLocks noChangeAspect="1"/>
              </p:cNvGrpSpPr>
              <p:nvPr/>
            </p:nvGrpSpPr>
            <p:grpSpPr bwMode="auto">
              <a:xfrm>
                <a:off x="1041810" y="1999485"/>
                <a:ext cx="3401123" cy="1350140"/>
                <a:chOff x="5210" y="-1712"/>
                <a:chExt cx="5436" cy="2318"/>
              </a:xfrm>
            </p:grpSpPr>
            <p:sp>
              <p:nvSpPr>
                <p:cNvPr id="163" name="Line 141">
                  <a:extLst>
                    <a:ext uri="{FF2B5EF4-FFF2-40B4-BE49-F238E27FC236}">
                      <a16:creationId xmlns:a16="http://schemas.microsoft.com/office/drawing/2014/main" id="{8416C98C-E5A4-07FA-EDB5-D9B91FA93DBA}"/>
                    </a:ext>
                  </a:extLst>
                </p:cNvPr>
                <p:cNvSpPr>
                  <a:spLocks noChangeShapeType="1"/>
                </p:cNvSpPr>
                <p:nvPr/>
              </p:nvSpPr>
              <p:spPr bwMode="auto">
                <a:xfrm>
                  <a:off x="10644"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4" name="Line 142">
                  <a:extLst>
                    <a:ext uri="{FF2B5EF4-FFF2-40B4-BE49-F238E27FC236}">
                      <a16:creationId xmlns:a16="http://schemas.microsoft.com/office/drawing/2014/main" id="{85091575-94C2-0380-D44E-DD579536B413}"/>
                    </a:ext>
                  </a:extLst>
                </p:cNvPr>
                <p:cNvSpPr>
                  <a:spLocks noChangeShapeType="1"/>
                </p:cNvSpPr>
                <p:nvPr/>
              </p:nvSpPr>
              <p:spPr bwMode="auto">
                <a:xfrm>
                  <a:off x="10104"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5" name="Line 143">
                  <a:extLst>
                    <a:ext uri="{FF2B5EF4-FFF2-40B4-BE49-F238E27FC236}">
                      <a16:creationId xmlns:a16="http://schemas.microsoft.com/office/drawing/2014/main" id="{46DA517B-7878-518E-A281-633FE40D0C67}"/>
                    </a:ext>
                  </a:extLst>
                </p:cNvPr>
                <p:cNvSpPr>
                  <a:spLocks noChangeShapeType="1"/>
                </p:cNvSpPr>
                <p:nvPr/>
              </p:nvSpPr>
              <p:spPr bwMode="auto">
                <a:xfrm>
                  <a:off x="9851"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6" name="Line 144">
                  <a:extLst>
                    <a:ext uri="{FF2B5EF4-FFF2-40B4-BE49-F238E27FC236}">
                      <a16:creationId xmlns:a16="http://schemas.microsoft.com/office/drawing/2014/main" id="{2C46A24F-B6B9-73F3-18CC-9C756D4EBA76}"/>
                    </a:ext>
                  </a:extLst>
                </p:cNvPr>
                <p:cNvSpPr>
                  <a:spLocks noChangeShapeType="1"/>
                </p:cNvSpPr>
                <p:nvPr/>
              </p:nvSpPr>
              <p:spPr bwMode="auto">
                <a:xfrm>
                  <a:off x="9541"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7" name="Line 145">
                  <a:extLst>
                    <a:ext uri="{FF2B5EF4-FFF2-40B4-BE49-F238E27FC236}">
                      <a16:creationId xmlns:a16="http://schemas.microsoft.com/office/drawing/2014/main" id="{CA28C066-0833-9709-BD5C-DF7F1AF9333A}"/>
                    </a:ext>
                  </a:extLst>
                </p:cNvPr>
                <p:cNvSpPr>
                  <a:spLocks noChangeShapeType="1"/>
                </p:cNvSpPr>
                <p:nvPr/>
              </p:nvSpPr>
              <p:spPr bwMode="auto">
                <a:xfrm>
                  <a:off x="9369"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8" name="Line 146">
                  <a:extLst>
                    <a:ext uri="{FF2B5EF4-FFF2-40B4-BE49-F238E27FC236}">
                      <a16:creationId xmlns:a16="http://schemas.microsoft.com/office/drawing/2014/main" id="{A8D101C8-8540-9D77-B3AC-8028E5859FF5}"/>
                    </a:ext>
                  </a:extLst>
                </p:cNvPr>
                <p:cNvSpPr>
                  <a:spLocks noChangeShapeType="1"/>
                </p:cNvSpPr>
                <p:nvPr/>
              </p:nvSpPr>
              <p:spPr bwMode="auto">
                <a:xfrm>
                  <a:off x="9254"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9" name="Line 147">
                  <a:extLst>
                    <a:ext uri="{FF2B5EF4-FFF2-40B4-BE49-F238E27FC236}">
                      <a16:creationId xmlns:a16="http://schemas.microsoft.com/office/drawing/2014/main" id="{53C52CA0-5471-191E-0F28-2D128955FCB7}"/>
                    </a:ext>
                  </a:extLst>
                </p:cNvPr>
                <p:cNvSpPr>
                  <a:spLocks noChangeShapeType="1"/>
                </p:cNvSpPr>
                <p:nvPr/>
              </p:nvSpPr>
              <p:spPr bwMode="auto">
                <a:xfrm>
                  <a:off x="9129"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0" name="Line 148">
                  <a:extLst>
                    <a:ext uri="{FF2B5EF4-FFF2-40B4-BE49-F238E27FC236}">
                      <a16:creationId xmlns:a16="http://schemas.microsoft.com/office/drawing/2014/main" id="{6DFFF804-0859-4878-DE53-8A4B82BB360C}"/>
                    </a:ext>
                  </a:extLst>
                </p:cNvPr>
                <p:cNvSpPr>
                  <a:spLocks noChangeShapeType="1"/>
                </p:cNvSpPr>
                <p:nvPr/>
              </p:nvSpPr>
              <p:spPr bwMode="auto">
                <a:xfrm>
                  <a:off x="8731"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1" name="Line 149">
                  <a:extLst>
                    <a:ext uri="{FF2B5EF4-FFF2-40B4-BE49-F238E27FC236}">
                      <a16:creationId xmlns:a16="http://schemas.microsoft.com/office/drawing/2014/main" id="{B89021CB-E54B-45C9-A98A-4493A9011309}"/>
                    </a:ext>
                  </a:extLst>
                </p:cNvPr>
                <p:cNvSpPr>
                  <a:spLocks noChangeShapeType="1"/>
                </p:cNvSpPr>
                <p:nvPr/>
              </p:nvSpPr>
              <p:spPr bwMode="auto">
                <a:xfrm>
                  <a:off x="8654"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2" name="Line 150">
                  <a:extLst>
                    <a:ext uri="{FF2B5EF4-FFF2-40B4-BE49-F238E27FC236}">
                      <a16:creationId xmlns:a16="http://schemas.microsoft.com/office/drawing/2014/main" id="{8CAC84E6-AA12-1AC7-CD17-5A2347A3CC93}"/>
                    </a:ext>
                  </a:extLst>
                </p:cNvPr>
                <p:cNvSpPr>
                  <a:spLocks noChangeShapeType="1"/>
                </p:cNvSpPr>
                <p:nvPr/>
              </p:nvSpPr>
              <p:spPr bwMode="auto">
                <a:xfrm>
                  <a:off x="8515"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3" name="Line 151">
                  <a:extLst>
                    <a:ext uri="{FF2B5EF4-FFF2-40B4-BE49-F238E27FC236}">
                      <a16:creationId xmlns:a16="http://schemas.microsoft.com/office/drawing/2014/main" id="{269C65B0-A711-6E61-1C89-764861B2BDE9}"/>
                    </a:ext>
                  </a:extLst>
                </p:cNvPr>
                <p:cNvSpPr>
                  <a:spLocks noChangeShapeType="1"/>
                </p:cNvSpPr>
                <p:nvPr/>
              </p:nvSpPr>
              <p:spPr bwMode="auto">
                <a:xfrm>
                  <a:off x="8425"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4" name="Line 152">
                  <a:extLst>
                    <a:ext uri="{FF2B5EF4-FFF2-40B4-BE49-F238E27FC236}">
                      <a16:creationId xmlns:a16="http://schemas.microsoft.com/office/drawing/2014/main" id="{370425A1-CF41-8B42-96AC-C9AA587E3546}"/>
                    </a:ext>
                  </a:extLst>
                </p:cNvPr>
                <p:cNvSpPr>
                  <a:spLocks noChangeShapeType="1"/>
                </p:cNvSpPr>
                <p:nvPr/>
              </p:nvSpPr>
              <p:spPr bwMode="auto">
                <a:xfrm>
                  <a:off x="8142" y="209"/>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5" name="Line 153">
                  <a:extLst>
                    <a:ext uri="{FF2B5EF4-FFF2-40B4-BE49-F238E27FC236}">
                      <a16:creationId xmlns:a16="http://schemas.microsoft.com/office/drawing/2014/main" id="{3B0089A6-3BDA-5BFD-84AA-05A7A6DA0BA5}"/>
                    </a:ext>
                  </a:extLst>
                </p:cNvPr>
                <p:cNvSpPr>
                  <a:spLocks noChangeShapeType="1"/>
                </p:cNvSpPr>
                <p:nvPr/>
              </p:nvSpPr>
              <p:spPr bwMode="auto">
                <a:xfrm>
                  <a:off x="7979" y="209"/>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6" name="Line 154">
                  <a:extLst>
                    <a:ext uri="{FF2B5EF4-FFF2-40B4-BE49-F238E27FC236}">
                      <a16:creationId xmlns:a16="http://schemas.microsoft.com/office/drawing/2014/main" id="{50C3BFF3-F19C-013B-4C6A-25EFD6B4FC60}"/>
                    </a:ext>
                  </a:extLst>
                </p:cNvPr>
                <p:cNvSpPr>
                  <a:spLocks noChangeShapeType="1"/>
                </p:cNvSpPr>
                <p:nvPr/>
              </p:nvSpPr>
              <p:spPr bwMode="auto">
                <a:xfrm>
                  <a:off x="7776" y="209"/>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7" name="Line 155">
                  <a:extLst>
                    <a:ext uri="{FF2B5EF4-FFF2-40B4-BE49-F238E27FC236}">
                      <a16:creationId xmlns:a16="http://schemas.microsoft.com/office/drawing/2014/main" id="{A0FCB410-4530-4753-4031-4DB906CBC5AF}"/>
                    </a:ext>
                  </a:extLst>
                </p:cNvPr>
                <p:cNvSpPr>
                  <a:spLocks noChangeShapeType="1"/>
                </p:cNvSpPr>
                <p:nvPr/>
              </p:nvSpPr>
              <p:spPr bwMode="auto">
                <a:xfrm>
                  <a:off x="7709" y="209"/>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8" name="Line 156">
                  <a:extLst>
                    <a:ext uri="{FF2B5EF4-FFF2-40B4-BE49-F238E27FC236}">
                      <a16:creationId xmlns:a16="http://schemas.microsoft.com/office/drawing/2014/main" id="{CE6AA338-D025-6C83-0079-E67E057A2878}"/>
                    </a:ext>
                  </a:extLst>
                </p:cNvPr>
                <p:cNvSpPr>
                  <a:spLocks noChangeShapeType="1"/>
                </p:cNvSpPr>
                <p:nvPr/>
              </p:nvSpPr>
              <p:spPr bwMode="auto">
                <a:xfrm>
                  <a:off x="7664" y="209"/>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9" name="Line 157">
                  <a:extLst>
                    <a:ext uri="{FF2B5EF4-FFF2-40B4-BE49-F238E27FC236}">
                      <a16:creationId xmlns:a16="http://schemas.microsoft.com/office/drawing/2014/main" id="{4E9E91C1-BA5D-3350-3C67-38C20433E5BD}"/>
                    </a:ext>
                  </a:extLst>
                </p:cNvPr>
                <p:cNvSpPr>
                  <a:spLocks noChangeShapeType="1"/>
                </p:cNvSpPr>
                <p:nvPr/>
              </p:nvSpPr>
              <p:spPr bwMode="auto">
                <a:xfrm>
                  <a:off x="7482" y="209"/>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0" name="Line 158">
                  <a:extLst>
                    <a:ext uri="{FF2B5EF4-FFF2-40B4-BE49-F238E27FC236}">
                      <a16:creationId xmlns:a16="http://schemas.microsoft.com/office/drawing/2014/main" id="{1166EE7F-F856-2966-F0B2-3639A9242D9A}"/>
                    </a:ext>
                  </a:extLst>
                </p:cNvPr>
                <p:cNvSpPr>
                  <a:spLocks noChangeShapeType="1"/>
                </p:cNvSpPr>
                <p:nvPr/>
              </p:nvSpPr>
              <p:spPr bwMode="auto">
                <a:xfrm>
                  <a:off x="7459" y="80"/>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1" name="Line 159">
                  <a:extLst>
                    <a:ext uri="{FF2B5EF4-FFF2-40B4-BE49-F238E27FC236}">
                      <a16:creationId xmlns:a16="http://schemas.microsoft.com/office/drawing/2014/main" id="{FD9478E9-DCCF-47AE-4CFE-7AACE37AEE32}"/>
                    </a:ext>
                  </a:extLst>
                </p:cNvPr>
                <p:cNvSpPr>
                  <a:spLocks noChangeShapeType="1"/>
                </p:cNvSpPr>
                <p:nvPr/>
              </p:nvSpPr>
              <p:spPr bwMode="auto">
                <a:xfrm>
                  <a:off x="7384" y="80"/>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2" name="Line 160">
                  <a:extLst>
                    <a:ext uri="{FF2B5EF4-FFF2-40B4-BE49-F238E27FC236}">
                      <a16:creationId xmlns:a16="http://schemas.microsoft.com/office/drawing/2014/main" id="{21446D0A-FDFE-3C26-1E9E-44B7A6B0DF73}"/>
                    </a:ext>
                  </a:extLst>
                </p:cNvPr>
                <p:cNvSpPr>
                  <a:spLocks noChangeShapeType="1"/>
                </p:cNvSpPr>
                <p:nvPr/>
              </p:nvSpPr>
              <p:spPr bwMode="auto">
                <a:xfrm>
                  <a:off x="7360" y="80"/>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3" name="Line 161">
                  <a:extLst>
                    <a:ext uri="{FF2B5EF4-FFF2-40B4-BE49-F238E27FC236}">
                      <a16:creationId xmlns:a16="http://schemas.microsoft.com/office/drawing/2014/main" id="{016C0734-CCB3-792C-BCE8-0C71C87B65E1}"/>
                    </a:ext>
                  </a:extLst>
                </p:cNvPr>
                <p:cNvSpPr>
                  <a:spLocks noChangeShapeType="1"/>
                </p:cNvSpPr>
                <p:nvPr/>
              </p:nvSpPr>
              <p:spPr bwMode="auto">
                <a:xfrm>
                  <a:off x="7335" y="80"/>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4" name="Line 162">
                  <a:extLst>
                    <a:ext uri="{FF2B5EF4-FFF2-40B4-BE49-F238E27FC236}">
                      <a16:creationId xmlns:a16="http://schemas.microsoft.com/office/drawing/2014/main" id="{891D35D8-20C3-4810-1D97-4AA03AB63DD8}"/>
                    </a:ext>
                  </a:extLst>
                </p:cNvPr>
                <p:cNvSpPr>
                  <a:spLocks noChangeShapeType="1"/>
                </p:cNvSpPr>
                <p:nvPr/>
              </p:nvSpPr>
              <p:spPr bwMode="auto">
                <a:xfrm>
                  <a:off x="7270" y="80"/>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5" name="Line 163">
                  <a:extLst>
                    <a:ext uri="{FF2B5EF4-FFF2-40B4-BE49-F238E27FC236}">
                      <a16:creationId xmlns:a16="http://schemas.microsoft.com/office/drawing/2014/main" id="{6C6F3F75-F560-DEDC-8F30-1B4859D0FD58}"/>
                    </a:ext>
                  </a:extLst>
                </p:cNvPr>
                <p:cNvSpPr>
                  <a:spLocks noChangeShapeType="1"/>
                </p:cNvSpPr>
                <p:nvPr/>
              </p:nvSpPr>
              <p:spPr bwMode="auto">
                <a:xfrm>
                  <a:off x="7200" y="80"/>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6" name="Line 164">
                  <a:extLst>
                    <a:ext uri="{FF2B5EF4-FFF2-40B4-BE49-F238E27FC236}">
                      <a16:creationId xmlns:a16="http://schemas.microsoft.com/office/drawing/2014/main" id="{78B45760-70A6-5CF0-F7FB-EB1D5199DA3E}"/>
                    </a:ext>
                  </a:extLst>
                </p:cNvPr>
                <p:cNvSpPr>
                  <a:spLocks noChangeShapeType="1"/>
                </p:cNvSpPr>
                <p:nvPr/>
              </p:nvSpPr>
              <p:spPr bwMode="auto">
                <a:xfrm>
                  <a:off x="7137" y="80"/>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7" name="Line 165">
                  <a:extLst>
                    <a:ext uri="{FF2B5EF4-FFF2-40B4-BE49-F238E27FC236}">
                      <a16:creationId xmlns:a16="http://schemas.microsoft.com/office/drawing/2014/main" id="{1E33DF96-0D70-928F-4950-63A68D36BBCC}"/>
                    </a:ext>
                  </a:extLst>
                </p:cNvPr>
                <p:cNvSpPr>
                  <a:spLocks noChangeShapeType="1"/>
                </p:cNvSpPr>
                <p:nvPr/>
              </p:nvSpPr>
              <p:spPr bwMode="auto">
                <a:xfrm>
                  <a:off x="7069" y="-9"/>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8" name="Line 166">
                  <a:extLst>
                    <a:ext uri="{FF2B5EF4-FFF2-40B4-BE49-F238E27FC236}">
                      <a16:creationId xmlns:a16="http://schemas.microsoft.com/office/drawing/2014/main" id="{32C82DF6-2CE3-1A00-D693-61F4137804B7}"/>
                    </a:ext>
                  </a:extLst>
                </p:cNvPr>
                <p:cNvSpPr>
                  <a:spLocks noChangeShapeType="1"/>
                </p:cNvSpPr>
                <p:nvPr/>
              </p:nvSpPr>
              <p:spPr bwMode="auto">
                <a:xfrm>
                  <a:off x="6953" y="-120"/>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9" name="Line 167">
                  <a:extLst>
                    <a:ext uri="{FF2B5EF4-FFF2-40B4-BE49-F238E27FC236}">
                      <a16:creationId xmlns:a16="http://schemas.microsoft.com/office/drawing/2014/main" id="{89685CE7-3F54-7AD5-E886-1A80182AE654}"/>
                    </a:ext>
                  </a:extLst>
                </p:cNvPr>
                <p:cNvSpPr>
                  <a:spLocks noChangeShapeType="1"/>
                </p:cNvSpPr>
                <p:nvPr/>
              </p:nvSpPr>
              <p:spPr bwMode="auto">
                <a:xfrm>
                  <a:off x="6885" y="-120"/>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0" name="Line 168">
                  <a:extLst>
                    <a:ext uri="{FF2B5EF4-FFF2-40B4-BE49-F238E27FC236}">
                      <a16:creationId xmlns:a16="http://schemas.microsoft.com/office/drawing/2014/main" id="{AB9CEDCD-AC8E-1876-FD17-9234013E3CC5}"/>
                    </a:ext>
                  </a:extLst>
                </p:cNvPr>
                <p:cNvSpPr>
                  <a:spLocks noChangeShapeType="1"/>
                </p:cNvSpPr>
                <p:nvPr/>
              </p:nvSpPr>
              <p:spPr bwMode="auto">
                <a:xfrm>
                  <a:off x="6805" y="-120"/>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1" name="Line 169">
                  <a:extLst>
                    <a:ext uri="{FF2B5EF4-FFF2-40B4-BE49-F238E27FC236}">
                      <a16:creationId xmlns:a16="http://schemas.microsoft.com/office/drawing/2014/main" id="{F72764CA-F149-0CBA-5EB2-0DC647F3D35A}"/>
                    </a:ext>
                  </a:extLst>
                </p:cNvPr>
                <p:cNvSpPr>
                  <a:spLocks noChangeShapeType="1"/>
                </p:cNvSpPr>
                <p:nvPr/>
              </p:nvSpPr>
              <p:spPr bwMode="auto">
                <a:xfrm>
                  <a:off x="6624" y="-120"/>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2" name="Line 170">
                  <a:extLst>
                    <a:ext uri="{FF2B5EF4-FFF2-40B4-BE49-F238E27FC236}">
                      <a16:creationId xmlns:a16="http://schemas.microsoft.com/office/drawing/2014/main" id="{3C09F5A4-EDC6-8A28-88C5-6558B83BC29B}"/>
                    </a:ext>
                  </a:extLst>
                </p:cNvPr>
                <p:cNvSpPr>
                  <a:spLocks noChangeShapeType="1"/>
                </p:cNvSpPr>
                <p:nvPr/>
              </p:nvSpPr>
              <p:spPr bwMode="auto">
                <a:xfrm>
                  <a:off x="6493" y="-304"/>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3" name="Line 171">
                  <a:extLst>
                    <a:ext uri="{FF2B5EF4-FFF2-40B4-BE49-F238E27FC236}">
                      <a16:creationId xmlns:a16="http://schemas.microsoft.com/office/drawing/2014/main" id="{DE9D9FE7-0C68-1827-29CD-2734831CBACE}"/>
                    </a:ext>
                  </a:extLst>
                </p:cNvPr>
                <p:cNvSpPr>
                  <a:spLocks noChangeShapeType="1"/>
                </p:cNvSpPr>
                <p:nvPr/>
              </p:nvSpPr>
              <p:spPr bwMode="auto">
                <a:xfrm>
                  <a:off x="6426" y="-548"/>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4" name="Line 172">
                  <a:extLst>
                    <a:ext uri="{FF2B5EF4-FFF2-40B4-BE49-F238E27FC236}">
                      <a16:creationId xmlns:a16="http://schemas.microsoft.com/office/drawing/2014/main" id="{8244141E-F1BD-A9BE-D8D5-0565BC833DB3}"/>
                    </a:ext>
                  </a:extLst>
                </p:cNvPr>
                <p:cNvSpPr>
                  <a:spLocks noChangeShapeType="1"/>
                </p:cNvSpPr>
                <p:nvPr/>
              </p:nvSpPr>
              <p:spPr bwMode="auto">
                <a:xfrm>
                  <a:off x="6259" y="-720"/>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5" name="Line 173">
                  <a:extLst>
                    <a:ext uri="{FF2B5EF4-FFF2-40B4-BE49-F238E27FC236}">
                      <a16:creationId xmlns:a16="http://schemas.microsoft.com/office/drawing/2014/main" id="{14763C97-FEC1-4ED6-1202-86406FF984B8}"/>
                    </a:ext>
                  </a:extLst>
                </p:cNvPr>
                <p:cNvSpPr>
                  <a:spLocks noChangeShapeType="1"/>
                </p:cNvSpPr>
                <p:nvPr/>
              </p:nvSpPr>
              <p:spPr bwMode="auto">
                <a:xfrm>
                  <a:off x="5827" y="-798"/>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6" name="Line 174">
                  <a:extLst>
                    <a:ext uri="{FF2B5EF4-FFF2-40B4-BE49-F238E27FC236}">
                      <a16:creationId xmlns:a16="http://schemas.microsoft.com/office/drawing/2014/main" id="{C2BAF853-01EC-58E7-C299-7EFF880FD1A7}"/>
                    </a:ext>
                  </a:extLst>
                </p:cNvPr>
                <p:cNvSpPr>
                  <a:spLocks noChangeShapeType="1"/>
                </p:cNvSpPr>
                <p:nvPr/>
              </p:nvSpPr>
              <p:spPr bwMode="auto">
                <a:xfrm>
                  <a:off x="5752" y="-891"/>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7" name="Line 175">
                  <a:extLst>
                    <a:ext uri="{FF2B5EF4-FFF2-40B4-BE49-F238E27FC236}">
                      <a16:creationId xmlns:a16="http://schemas.microsoft.com/office/drawing/2014/main" id="{1FDAEA8F-28C2-1D92-D6C2-4A64FDE638CB}"/>
                    </a:ext>
                  </a:extLst>
                </p:cNvPr>
                <p:cNvSpPr>
                  <a:spLocks noChangeShapeType="1"/>
                </p:cNvSpPr>
                <p:nvPr/>
              </p:nvSpPr>
              <p:spPr bwMode="auto">
                <a:xfrm>
                  <a:off x="5689" y="-891"/>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8" name="Line 176">
                  <a:extLst>
                    <a:ext uri="{FF2B5EF4-FFF2-40B4-BE49-F238E27FC236}">
                      <a16:creationId xmlns:a16="http://schemas.microsoft.com/office/drawing/2014/main" id="{D23E18B4-01ED-0FB8-861E-7100B1019134}"/>
                    </a:ext>
                  </a:extLst>
                </p:cNvPr>
                <p:cNvSpPr>
                  <a:spLocks noChangeShapeType="1"/>
                </p:cNvSpPr>
                <p:nvPr/>
              </p:nvSpPr>
              <p:spPr bwMode="auto">
                <a:xfrm>
                  <a:off x="5523" y="-949"/>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9" name="Freeform 177">
                  <a:extLst>
                    <a:ext uri="{FF2B5EF4-FFF2-40B4-BE49-F238E27FC236}">
                      <a16:creationId xmlns:a16="http://schemas.microsoft.com/office/drawing/2014/main" id="{961F57B5-882E-8DE7-CCA1-C58CA594E08D}"/>
                    </a:ext>
                  </a:extLst>
                </p:cNvPr>
                <p:cNvSpPr>
                  <a:spLocks/>
                </p:cNvSpPr>
                <p:nvPr/>
              </p:nvSpPr>
              <p:spPr bwMode="auto">
                <a:xfrm>
                  <a:off x="5210" y="-1712"/>
                  <a:ext cx="5436" cy="2235"/>
                </a:xfrm>
                <a:custGeom>
                  <a:avLst/>
                  <a:gdLst>
                    <a:gd name="T0" fmla="*/ 5436 w 5436"/>
                    <a:gd name="T1" fmla="*/ 2235 h 2235"/>
                    <a:gd name="T2" fmla="*/ 3191 w 5436"/>
                    <a:gd name="T3" fmla="*/ 2235 h 2235"/>
                    <a:gd name="T4" fmla="*/ 3191 w 5436"/>
                    <a:gd name="T5" fmla="*/ 2006 h 2235"/>
                    <a:gd name="T6" fmla="*/ 2251 w 5436"/>
                    <a:gd name="T7" fmla="*/ 2006 h 2235"/>
                    <a:gd name="T8" fmla="*/ 2251 w 5436"/>
                    <a:gd name="T9" fmla="*/ 1878 h 2235"/>
                    <a:gd name="T10" fmla="*/ 1912 w 5436"/>
                    <a:gd name="T11" fmla="*/ 1878 h 2235"/>
                    <a:gd name="T12" fmla="*/ 1912 w 5436"/>
                    <a:gd name="T13" fmla="*/ 1820 h 2235"/>
                    <a:gd name="T14" fmla="*/ 1861 w 5436"/>
                    <a:gd name="T15" fmla="*/ 1820 h 2235"/>
                    <a:gd name="T16" fmla="*/ 1861 w 5436"/>
                    <a:gd name="T17" fmla="*/ 1671 h 2235"/>
                    <a:gd name="T18" fmla="*/ 1413 w 5436"/>
                    <a:gd name="T19" fmla="*/ 1671 h 2235"/>
                    <a:gd name="T20" fmla="*/ 1413 w 5436"/>
                    <a:gd name="T21" fmla="*/ 1558 h 2235"/>
                    <a:gd name="T22" fmla="*/ 1345 w 5436"/>
                    <a:gd name="T23" fmla="*/ 1558 h 2235"/>
                    <a:gd name="T24" fmla="*/ 1345 w 5436"/>
                    <a:gd name="T25" fmla="*/ 1495 h 2235"/>
                    <a:gd name="T26" fmla="*/ 1278 w 5436"/>
                    <a:gd name="T27" fmla="*/ 1495 h 2235"/>
                    <a:gd name="T28" fmla="*/ 1278 w 5436"/>
                    <a:gd name="T29" fmla="*/ 1352 h 2235"/>
                    <a:gd name="T30" fmla="*/ 1229 w 5436"/>
                    <a:gd name="T31" fmla="*/ 1352 h 2235"/>
                    <a:gd name="T32" fmla="*/ 1229 w 5436"/>
                    <a:gd name="T33" fmla="*/ 1265 h 2235"/>
                    <a:gd name="T34" fmla="*/ 1208 w 5436"/>
                    <a:gd name="T35" fmla="*/ 1265 h 2235"/>
                    <a:gd name="T36" fmla="*/ 1208 w 5436"/>
                    <a:gd name="T37" fmla="*/ 1164 h 2235"/>
                    <a:gd name="T38" fmla="*/ 1126 w 5436"/>
                    <a:gd name="T39" fmla="*/ 1164 h 2235"/>
                    <a:gd name="T40" fmla="*/ 1126 w 5436"/>
                    <a:gd name="T41" fmla="*/ 1073 h 2235"/>
                    <a:gd name="T42" fmla="*/ 839 w 5436"/>
                    <a:gd name="T43" fmla="*/ 1073 h 2235"/>
                    <a:gd name="T44" fmla="*/ 839 w 5436"/>
                    <a:gd name="T45" fmla="*/ 1000 h 2235"/>
                    <a:gd name="T46" fmla="*/ 612 w 5436"/>
                    <a:gd name="T47" fmla="*/ 1000 h 2235"/>
                    <a:gd name="T48" fmla="*/ 612 w 5436"/>
                    <a:gd name="T49" fmla="*/ 908 h 2235"/>
                    <a:gd name="T50" fmla="*/ 477 w 5436"/>
                    <a:gd name="T51" fmla="*/ 908 h 2235"/>
                    <a:gd name="T52" fmla="*/ 477 w 5436"/>
                    <a:gd name="T53" fmla="*/ 842 h 2235"/>
                    <a:gd name="T54" fmla="*/ 180 w 5436"/>
                    <a:gd name="T55" fmla="*/ 842 h 2235"/>
                    <a:gd name="T56" fmla="*/ 180 w 5436"/>
                    <a:gd name="T57" fmla="*/ 782 h 2235"/>
                    <a:gd name="T58" fmla="*/ 103 w 5436"/>
                    <a:gd name="T59" fmla="*/ 782 h 2235"/>
                    <a:gd name="T60" fmla="*/ 103 w 5436"/>
                    <a:gd name="T61" fmla="*/ 556 h 2235"/>
                    <a:gd name="T62" fmla="*/ 58 w 5436"/>
                    <a:gd name="T63" fmla="*/ 556 h 2235"/>
                    <a:gd name="T64" fmla="*/ 58 w 5436"/>
                    <a:gd name="T65" fmla="*/ 421 h 2235"/>
                    <a:gd name="T66" fmla="*/ 38 w 5436"/>
                    <a:gd name="T67" fmla="*/ 421 h 2235"/>
                    <a:gd name="T68" fmla="*/ 38 w 5436"/>
                    <a:gd name="T69" fmla="*/ 0 h 2235"/>
                    <a:gd name="T70" fmla="*/ 0 w 5436"/>
                    <a:gd name="T71" fmla="*/ 0 h 2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36" h="2235">
                      <a:moveTo>
                        <a:pt x="5436" y="2235"/>
                      </a:moveTo>
                      <a:lnTo>
                        <a:pt x="3191" y="2235"/>
                      </a:lnTo>
                      <a:lnTo>
                        <a:pt x="3191" y="2006"/>
                      </a:lnTo>
                      <a:lnTo>
                        <a:pt x="2251" y="2006"/>
                      </a:lnTo>
                      <a:lnTo>
                        <a:pt x="2251" y="1878"/>
                      </a:lnTo>
                      <a:lnTo>
                        <a:pt x="1912" y="1878"/>
                      </a:lnTo>
                      <a:lnTo>
                        <a:pt x="1912" y="1820"/>
                      </a:lnTo>
                      <a:lnTo>
                        <a:pt x="1861" y="1820"/>
                      </a:lnTo>
                      <a:lnTo>
                        <a:pt x="1861" y="1671"/>
                      </a:lnTo>
                      <a:lnTo>
                        <a:pt x="1413" y="1671"/>
                      </a:lnTo>
                      <a:lnTo>
                        <a:pt x="1413" y="1558"/>
                      </a:lnTo>
                      <a:lnTo>
                        <a:pt x="1345" y="1558"/>
                      </a:lnTo>
                      <a:lnTo>
                        <a:pt x="1345" y="1495"/>
                      </a:lnTo>
                      <a:lnTo>
                        <a:pt x="1278" y="1495"/>
                      </a:lnTo>
                      <a:lnTo>
                        <a:pt x="1278" y="1352"/>
                      </a:lnTo>
                      <a:lnTo>
                        <a:pt x="1229" y="1352"/>
                      </a:lnTo>
                      <a:lnTo>
                        <a:pt x="1229" y="1265"/>
                      </a:lnTo>
                      <a:lnTo>
                        <a:pt x="1208" y="1265"/>
                      </a:lnTo>
                      <a:lnTo>
                        <a:pt x="1208" y="1164"/>
                      </a:lnTo>
                      <a:lnTo>
                        <a:pt x="1126" y="1164"/>
                      </a:lnTo>
                      <a:lnTo>
                        <a:pt x="1126" y="1073"/>
                      </a:lnTo>
                      <a:lnTo>
                        <a:pt x="839" y="1073"/>
                      </a:lnTo>
                      <a:lnTo>
                        <a:pt x="839" y="1000"/>
                      </a:lnTo>
                      <a:lnTo>
                        <a:pt x="612" y="1000"/>
                      </a:lnTo>
                      <a:lnTo>
                        <a:pt x="612" y="908"/>
                      </a:lnTo>
                      <a:lnTo>
                        <a:pt x="477" y="908"/>
                      </a:lnTo>
                      <a:lnTo>
                        <a:pt x="477" y="842"/>
                      </a:lnTo>
                      <a:lnTo>
                        <a:pt x="180" y="842"/>
                      </a:lnTo>
                      <a:lnTo>
                        <a:pt x="180" y="782"/>
                      </a:lnTo>
                      <a:lnTo>
                        <a:pt x="103" y="782"/>
                      </a:lnTo>
                      <a:lnTo>
                        <a:pt x="103" y="556"/>
                      </a:lnTo>
                      <a:lnTo>
                        <a:pt x="58" y="556"/>
                      </a:lnTo>
                      <a:lnTo>
                        <a:pt x="58" y="421"/>
                      </a:lnTo>
                      <a:lnTo>
                        <a:pt x="38" y="421"/>
                      </a:lnTo>
                      <a:lnTo>
                        <a:pt x="38" y="0"/>
                      </a:lnTo>
                      <a:lnTo>
                        <a:pt x="0" y="0"/>
                      </a:lnTo>
                    </a:path>
                  </a:pathLst>
                </a:custGeom>
                <a:noFill/>
                <a:ln w="19050" cap="flat">
                  <a:solidFill>
                    <a:srgbClr val="297D2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9" name="Group 180">
                <a:extLst>
                  <a:ext uri="{FF2B5EF4-FFF2-40B4-BE49-F238E27FC236}">
                    <a16:creationId xmlns:a16="http://schemas.microsoft.com/office/drawing/2014/main" id="{2ECF91C5-47F8-5C8C-7130-5F87722D331F}"/>
                  </a:ext>
                </a:extLst>
              </p:cNvPr>
              <p:cNvGrpSpPr>
                <a:grpSpLocks noChangeAspect="1"/>
              </p:cNvGrpSpPr>
              <p:nvPr/>
            </p:nvGrpSpPr>
            <p:grpSpPr bwMode="auto">
              <a:xfrm>
                <a:off x="1039813" y="1985963"/>
                <a:ext cx="3889198" cy="1876425"/>
                <a:chOff x="739" y="574"/>
                <a:chExt cx="6196" cy="3174"/>
              </a:xfrm>
            </p:grpSpPr>
            <p:sp>
              <p:nvSpPr>
                <p:cNvPr id="126" name="Line 181">
                  <a:extLst>
                    <a:ext uri="{FF2B5EF4-FFF2-40B4-BE49-F238E27FC236}">
                      <a16:creationId xmlns:a16="http://schemas.microsoft.com/office/drawing/2014/main" id="{46AA8E88-5D95-BF61-63A9-49B0A4BB13B6}"/>
                    </a:ext>
                  </a:extLst>
                </p:cNvPr>
                <p:cNvSpPr>
                  <a:spLocks noChangeShapeType="1"/>
                </p:cNvSpPr>
                <p:nvPr/>
              </p:nvSpPr>
              <p:spPr bwMode="auto">
                <a:xfrm>
                  <a:off x="6935" y="3583"/>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7" name="Line 182">
                  <a:extLst>
                    <a:ext uri="{FF2B5EF4-FFF2-40B4-BE49-F238E27FC236}">
                      <a16:creationId xmlns:a16="http://schemas.microsoft.com/office/drawing/2014/main" id="{B3645C6B-B617-5963-EE58-1C9086C92690}"/>
                    </a:ext>
                  </a:extLst>
                </p:cNvPr>
                <p:cNvSpPr>
                  <a:spLocks noChangeShapeType="1"/>
                </p:cNvSpPr>
                <p:nvPr/>
              </p:nvSpPr>
              <p:spPr bwMode="auto">
                <a:xfrm>
                  <a:off x="6521" y="3583"/>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8" name="Line 183">
                  <a:extLst>
                    <a:ext uri="{FF2B5EF4-FFF2-40B4-BE49-F238E27FC236}">
                      <a16:creationId xmlns:a16="http://schemas.microsoft.com/office/drawing/2014/main" id="{84BD7FAD-4947-6866-0818-8FFE5B49194E}"/>
                    </a:ext>
                  </a:extLst>
                </p:cNvPr>
                <p:cNvSpPr>
                  <a:spLocks noChangeShapeType="1"/>
                </p:cNvSpPr>
                <p:nvPr/>
              </p:nvSpPr>
              <p:spPr bwMode="auto">
                <a:xfrm>
                  <a:off x="6405" y="3583"/>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9" name="Line 184">
                  <a:extLst>
                    <a:ext uri="{FF2B5EF4-FFF2-40B4-BE49-F238E27FC236}">
                      <a16:creationId xmlns:a16="http://schemas.microsoft.com/office/drawing/2014/main" id="{74B20B56-9068-C80A-8A52-E92C5F38AF9F}"/>
                    </a:ext>
                  </a:extLst>
                </p:cNvPr>
                <p:cNvSpPr>
                  <a:spLocks noChangeShapeType="1"/>
                </p:cNvSpPr>
                <p:nvPr/>
              </p:nvSpPr>
              <p:spPr bwMode="auto">
                <a:xfrm>
                  <a:off x="5981" y="3583"/>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0" name="Line 185">
                  <a:extLst>
                    <a:ext uri="{FF2B5EF4-FFF2-40B4-BE49-F238E27FC236}">
                      <a16:creationId xmlns:a16="http://schemas.microsoft.com/office/drawing/2014/main" id="{2E8CB52C-8621-2548-EAC0-0BC3CFB7627B}"/>
                    </a:ext>
                  </a:extLst>
                </p:cNvPr>
                <p:cNvSpPr>
                  <a:spLocks noChangeShapeType="1"/>
                </p:cNvSpPr>
                <p:nvPr/>
              </p:nvSpPr>
              <p:spPr bwMode="auto">
                <a:xfrm>
                  <a:off x="5830"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1" name="Line 186">
                  <a:extLst>
                    <a:ext uri="{FF2B5EF4-FFF2-40B4-BE49-F238E27FC236}">
                      <a16:creationId xmlns:a16="http://schemas.microsoft.com/office/drawing/2014/main" id="{F8D884AC-C9FB-2EEF-0C5A-C96D6D0BFCA3}"/>
                    </a:ext>
                  </a:extLst>
                </p:cNvPr>
                <p:cNvSpPr>
                  <a:spLocks noChangeShapeType="1"/>
                </p:cNvSpPr>
                <p:nvPr/>
              </p:nvSpPr>
              <p:spPr bwMode="auto">
                <a:xfrm>
                  <a:off x="5665"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2" name="Line 187">
                  <a:extLst>
                    <a:ext uri="{FF2B5EF4-FFF2-40B4-BE49-F238E27FC236}">
                      <a16:creationId xmlns:a16="http://schemas.microsoft.com/office/drawing/2014/main" id="{DB9C99CF-20AF-ACC4-5D2C-D5ACEB67A363}"/>
                    </a:ext>
                  </a:extLst>
                </p:cNvPr>
                <p:cNvSpPr>
                  <a:spLocks noChangeShapeType="1"/>
                </p:cNvSpPr>
                <p:nvPr/>
              </p:nvSpPr>
              <p:spPr bwMode="auto">
                <a:xfrm>
                  <a:off x="5547"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3" name="Line 188">
                  <a:extLst>
                    <a:ext uri="{FF2B5EF4-FFF2-40B4-BE49-F238E27FC236}">
                      <a16:creationId xmlns:a16="http://schemas.microsoft.com/office/drawing/2014/main" id="{26CB0544-653E-ECD6-A1D4-B019A3A7E167}"/>
                    </a:ext>
                  </a:extLst>
                </p:cNvPr>
                <p:cNvSpPr>
                  <a:spLocks noChangeShapeType="1"/>
                </p:cNvSpPr>
                <p:nvPr/>
              </p:nvSpPr>
              <p:spPr bwMode="auto">
                <a:xfrm>
                  <a:off x="4932"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4" name="Line 189">
                  <a:extLst>
                    <a:ext uri="{FF2B5EF4-FFF2-40B4-BE49-F238E27FC236}">
                      <a16:creationId xmlns:a16="http://schemas.microsoft.com/office/drawing/2014/main" id="{315FE4A1-7751-3B38-B0BD-20C537978B02}"/>
                    </a:ext>
                  </a:extLst>
                </p:cNvPr>
                <p:cNvSpPr>
                  <a:spLocks noChangeShapeType="1"/>
                </p:cNvSpPr>
                <p:nvPr/>
              </p:nvSpPr>
              <p:spPr bwMode="auto">
                <a:xfrm>
                  <a:off x="4855"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5" name="Line 190">
                  <a:extLst>
                    <a:ext uri="{FF2B5EF4-FFF2-40B4-BE49-F238E27FC236}">
                      <a16:creationId xmlns:a16="http://schemas.microsoft.com/office/drawing/2014/main" id="{9AB8E852-8442-0AF6-5209-59280F2A3E69}"/>
                    </a:ext>
                  </a:extLst>
                </p:cNvPr>
                <p:cNvSpPr>
                  <a:spLocks noChangeShapeType="1"/>
                </p:cNvSpPr>
                <p:nvPr/>
              </p:nvSpPr>
              <p:spPr bwMode="auto">
                <a:xfrm>
                  <a:off x="4727"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6" name="Line 191">
                  <a:extLst>
                    <a:ext uri="{FF2B5EF4-FFF2-40B4-BE49-F238E27FC236}">
                      <a16:creationId xmlns:a16="http://schemas.microsoft.com/office/drawing/2014/main" id="{138DB680-9E19-D1D9-A56B-0D470846C44D}"/>
                    </a:ext>
                  </a:extLst>
                </p:cNvPr>
                <p:cNvSpPr>
                  <a:spLocks noChangeShapeType="1"/>
                </p:cNvSpPr>
                <p:nvPr/>
              </p:nvSpPr>
              <p:spPr bwMode="auto">
                <a:xfrm>
                  <a:off x="4602"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7" name="Line 192">
                  <a:extLst>
                    <a:ext uri="{FF2B5EF4-FFF2-40B4-BE49-F238E27FC236}">
                      <a16:creationId xmlns:a16="http://schemas.microsoft.com/office/drawing/2014/main" id="{58F5591F-680A-2AFD-1DD0-EF330B6A9A26}"/>
                    </a:ext>
                  </a:extLst>
                </p:cNvPr>
                <p:cNvSpPr>
                  <a:spLocks noChangeShapeType="1"/>
                </p:cNvSpPr>
                <p:nvPr/>
              </p:nvSpPr>
              <p:spPr bwMode="auto">
                <a:xfrm>
                  <a:off x="4536"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8" name="Line 193">
                  <a:extLst>
                    <a:ext uri="{FF2B5EF4-FFF2-40B4-BE49-F238E27FC236}">
                      <a16:creationId xmlns:a16="http://schemas.microsoft.com/office/drawing/2014/main" id="{C6B5A5F6-A306-C14F-CE58-64DE3DAFB0CA}"/>
                    </a:ext>
                  </a:extLst>
                </p:cNvPr>
                <p:cNvSpPr>
                  <a:spLocks noChangeShapeType="1"/>
                </p:cNvSpPr>
                <p:nvPr/>
              </p:nvSpPr>
              <p:spPr bwMode="auto">
                <a:xfrm>
                  <a:off x="4377"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9" name="Line 194">
                  <a:extLst>
                    <a:ext uri="{FF2B5EF4-FFF2-40B4-BE49-F238E27FC236}">
                      <a16:creationId xmlns:a16="http://schemas.microsoft.com/office/drawing/2014/main" id="{CA270A3B-3577-D9EC-7770-1B7DF076CB81}"/>
                    </a:ext>
                  </a:extLst>
                </p:cNvPr>
                <p:cNvSpPr>
                  <a:spLocks noChangeShapeType="1"/>
                </p:cNvSpPr>
                <p:nvPr/>
              </p:nvSpPr>
              <p:spPr bwMode="auto">
                <a:xfrm>
                  <a:off x="4215"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0" name="Line 195">
                  <a:extLst>
                    <a:ext uri="{FF2B5EF4-FFF2-40B4-BE49-F238E27FC236}">
                      <a16:creationId xmlns:a16="http://schemas.microsoft.com/office/drawing/2014/main" id="{1838D175-0EE5-8E5D-7361-09F4E3388851}"/>
                    </a:ext>
                  </a:extLst>
                </p:cNvPr>
                <p:cNvSpPr>
                  <a:spLocks noChangeShapeType="1"/>
                </p:cNvSpPr>
                <p:nvPr/>
              </p:nvSpPr>
              <p:spPr bwMode="auto">
                <a:xfrm>
                  <a:off x="4106"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1" name="Line 196">
                  <a:extLst>
                    <a:ext uri="{FF2B5EF4-FFF2-40B4-BE49-F238E27FC236}">
                      <a16:creationId xmlns:a16="http://schemas.microsoft.com/office/drawing/2014/main" id="{D0852CCA-CD2A-300C-5882-EB3E56CD5E66}"/>
                    </a:ext>
                  </a:extLst>
                </p:cNvPr>
                <p:cNvSpPr>
                  <a:spLocks noChangeShapeType="1"/>
                </p:cNvSpPr>
                <p:nvPr/>
              </p:nvSpPr>
              <p:spPr bwMode="auto">
                <a:xfrm>
                  <a:off x="4056"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2" name="Line 197">
                  <a:extLst>
                    <a:ext uri="{FF2B5EF4-FFF2-40B4-BE49-F238E27FC236}">
                      <a16:creationId xmlns:a16="http://schemas.microsoft.com/office/drawing/2014/main" id="{E241C659-51FE-92C8-48B1-4D24F1CF3A01}"/>
                    </a:ext>
                  </a:extLst>
                </p:cNvPr>
                <p:cNvSpPr>
                  <a:spLocks noChangeShapeType="1"/>
                </p:cNvSpPr>
                <p:nvPr/>
              </p:nvSpPr>
              <p:spPr bwMode="auto">
                <a:xfrm>
                  <a:off x="4001"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3" name="Line 198">
                  <a:extLst>
                    <a:ext uri="{FF2B5EF4-FFF2-40B4-BE49-F238E27FC236}">
                      <a16:creationId xmlns:a16="http://schemas.microsoft.com/office/drawing/2014/main" id="{80F19BF4-38DD-FE2D-D038-8FAFE53DD114}"/>
                    </a:ext>
                  </a:extLst>
                </p:cNvPr>
                <p:cNvSpPr>
                  <a:spLocks noChangeShapeType="1"/>
                </p:cNvSpPr>
                <p:nvPr/>
              </p:nvSpPr>
              <p:spPr bwMode="auto">
                <a:xfrm>
                  <a:off x="3756"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4" name="Line 199">
                  <a:extLst>
                    <a:ext uri="{FF2B5EF4-FFF2-40B4-BE49-F238E27FC236}">
                      <a16:creationId xmlns:a16="http://schemas.microsoft.com/office/drawing/2014/main" id="{7CD85A55-0099-DBCA-912F-C52D6CB19310}"/>
                    </a:ext>
                  </a:extLst>
                </p:cNvPr>
                <p:cNvSpPr>
                  <a:spLocks noChangeShapeType="1"/>
                </p:cNvSpPr>
                <p:nvPr/>
              </p:nvSpPr>
              <p:spPr bwMode="auto">
                <a:xfrm>
                  <a:off x="3690"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5" name="Line 200">
                  <a:extLst>
                    <a:ext uri="{FF2B5EF4-FFF2-40B4-BE49-F238E27FC236}">
                      <a16:creationId xmlns:a16="http://schemas.microsoft.com/office/drawing/2014/main" id="{4C7BD173-9224-4740-FD37-E4B02A361641}"/>
                    </a:ext>
                  </a:extLst>
                </p:cNvPr>
                <p:cNvSpPr>
                  <a:spLocks noChangeShapeType="1"/>
                </p:cNvSpPr>
                <p:nvPr/>
              </p:nvSpPr>
              <p:spPr bwMode="auto">
                <a:xfrm>
                  <a:off x="3639"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6" name="Line 201">
                  <a:extLst>
                    <a:ext uri="{FF2B5EF4-FFF2-40B4-BE49-F238E27FC236}">
                      <a16:creationId xmlns:a16="http://schemas.microsoft.com/office/drawing/2014/main" id="{BE1D7CDC-BB65-EED9-A791-9E8C7AEDCD21}"/>
                    </a:ext>
                  </a:extLst>
                </p:cNvPr>
                <p:cNvSpPr>
                  <a:spLocks noChangeShapeType="1"/>
                </p:cNvSpPr>
                <p:nvPr/>
              </p:nvSpPr>
              <p:spPr bwMode="auto">
                <a:xfrm>
                  <a:off x="3529"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7" name="Line 202">
                  <a:extLst>
                    <a:ext uri="{FF2B5EF4-FFF2-40B4-BE49-F238E27FC236}">
                      <a16:creationId xmlns:a16="http://schemas.microsoft.com/office/drawing/2014/main" id="{EA14E054-B2CA-EAA4-28A7-E9547B74AEEA}"/>
                    </a:ext>
                  </a:extLst>
                </p:cNvPr>
                <p:cNvSpPr>
                  <a:spLocks noChangeShapeType="1"/>
                </p:cNvSpPr>
                <p:nvPr/>
              </p:nvSpPr>
              <p:spPr bwMode="auto">
                <a:xfrm>
                  <a:off x="3469"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8" name="Line 203">
                  <a:extLst>
                    <a:ext uri="{FF2B5EF4-FFF2-40B4-BE49-F238E27FC236}">
                      <a16:creationId xmlns:a16="http://schemas.microsoft.com/office/drawing/2014/main" id="{C7913AA3-3AEB-FF06-4C52-659DD6DD9553}"/>
                    </a:ext>
                  </a:extLst>
                </p:cNvPr>
                <p:cNvSpPr>
                  <a:spLocks noChangeShapeType="1"/>
                </p:cNvSpPr>
                <p:nvPr/>
              </p:nvSpPr>
              <p:spPr bwMode="auto">
                <a:xfrm>
                  <a:off x="3409"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9" name="Line 204">
                  <a:extLst>
                    <a:ext uri="{FF2B5EF4-FFF2-40B4-BE49-F238E27FC236}">
                      <a16:creationId xmlns:a16="http://schemas.microsoft.com/office/drawing/2014/main" id="{E083D924-4AEE-3440-8C2A-524A0AFC3C34}"/>
                    </a:ext>
                  </a:extLst>
                </p:cNvPr>
                <p:cNvSpPr>
                  <a:spLocks noChangeShapeType="1"/>
                </p:cNvSpPr>
                <p:nvPr/>
              </p:nvSpPr>
              <p:spPr bwMode="auto">
                <a:xfrm>
                  <a:off x="3319"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0" name="Line 205">
                  <a:extLst>
                    <a:ext uri="{FF2B5EF4-FFF2-40B4-BE49-F238E27FC236}">
                      <a16:creationId xmlns:a16="http://schemas.microsoft.com/office/drawing/2014/main" id="{B3D079AD-D2CE-D6AA-C9EA-408FC615ECFD}"/>
                    </a:ext>
                  </a:extLst>
                </p:cNvPr>
                <p:cNvSpPr>
                  <a:spLocks noChangeShapeType="1"/>
                </p:cNvSpPr>
                <p:nvPr/>
              </p:nvSpPr>
              <p:spPr bwMode="auto">
                <a:xfrm>
                  <a:off x="3159"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1" name="Line 206">
                  <a:extLst>
                    <a:ext uri="{FF2B5EF4-FFF2-40B4-BE49-F238E27FC236}">
                      <a16:creationId xmlns:a16="http://schemas.microsoft.com/office/drawing/2014/main" id="{13FE47A8-760F-F902-37C9-468DD93CE035}"/>
                    </a:ext>
                  </a:extLst>
                </p:cNvPr>
                <p:cNvSpPr>
                  <a:spLocks noChangeShapeType="1"/>
                </p:cNvSpPr>
                <p:nvPr/>
              </p:nvSpPr>
              <p:spPr bwMode="auto">
                <a:xfrm>
                  <a:off x="2941" y="2752"/>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2" name="Line 207">
                  <a:extLst>
                    <a:ext uri="{FF2B5EF4-FFF2-40B4-BE49-F238E27FC236}">
                      <a16:creationId xmlns:a16="http://schemas.microsoft.com/office/drawing/2014/main" id="{5A9A7309-DC80-3AF5-929F-C93538AF2016}"/>
                    </a:ext>
                  </a:extLst>
                </p:cNvPr>
                <p:cNvSpPr>
                  <a:spLocks noChangeShapeType="1"/>
                </p:cNvSpPr>
                <p:nvPr/>
              </p:nvSpPr>
              <p:spPr bwMode="auto">
                <a:xfrm>
                  <a:off x="2861" y="2752"/>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3" name="Line 208">
                  <a:extLst>
                    <a:ext uri="{FF2B5EF4-FFF2-40B4-BE49-F238E27FC236}">
                      <a16:creationId xmlns:a16="http://schemas.microsoft.com/office/drawing/2014/main" id="{741A9B66-8815-A49E-C237-15C17940791F}"/>
                    </a:ext>
                  </a:extLst>
                </p:cNvPr>
                <p:cNvSpPr>
                  <a:spLocks noChangeShapeType="1"/>
                </p:cNvSpPr>
                <p:nvPr/>
              </p:nvSpPr>
              <p:spPr bwMode="auto">
                <a:xfrm>
                  <a:off x="2784" y="2581"/>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4" name="Line 209">
                  <a:extLst>
                    <a:ext uri="{FF2B5EF4-FFF2-40B4-BE49-F238E27FC236}">
                      <a16:creationId xmlns:a16="http://schemas.microsoft.com/office/drawing/2014/main" id="{2C59EDD7-1849-1706-CB23-BF7445BF2881}"/>
                    </a:ext>
                  </a:extLst>
                </p:cNvPr>
                <p:cNvSpPr>
                  <a:spLocks noChangeShapeType="1"/>
                </p:cNvSpPr>
                <p:nvPr/>
              </p:nvSpPr>
              <p:spPr bwMode="auto">
                <a:xfrm>
                  <a:off x="2720" y="2581"/>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5" name="Line 210">
                  <a:extLst>
                    <a:ext uri="{FF2B5EF4-FFF2-40B4-BE49-F238E27FC236}">
                      <a16:creationId xmlns:a16="http://schemas.microsoft.com/office/drawing/2014/main" id="{97EB1391-4CBB-3086-5B39-68F2FE2DD228}"/>
                    </a:ext>
                  </a:extLst>
                </p:cNvPr>
                <p:cNvSpPr>
                  <a:spLocks noChangeShapeType="1"/>
                </p:cNvSpPr>
                <p:nvPr/>
              </p:nvSpPr>
              <p:spPr bwMode="auto">
                <a:xfrm>
                  <a:off x="2626" y="2496"/>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6" name="Line 211">
                  <a:extLst>
                    <a:ext uri="{FF2B5EF4-FFF2-40B4-BE49-F238E27FC236}">
                      <a16:creationId xmlns:a16="http://schemas.microsoft.com/office/drawing/2014/main" id="{B4104ED0-330F-92F7-E7AF-73D34171A6AE}"/>
                    </a:ext>
                  </a:extLst>
                </p:cNvPr>
                <p:cNvSpPr>
                  <a:spLocks noChangeShapeType="1"/>
                </p:cNvSpPr>
                <p:nvPr/>
              </p:nvSpPr>
              <p:spPr bwMode="auto">
                <a:xfrm>
                  <a:off x="2480" y="23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7" name="Line 212">
                  <a:extLst>
                    <a:ext uri="{FF2B5EF4-FFF2-40B4-BE49-F238E27FC236}">
                      <a16:creationId xmlns:a16="http://schemas.microsoft.com/office/drawing/2014/main" id="{90F971BE-91ED-38E8-3E72-4506BEAF9CD9}"/>
                    </a:ext>
                  </a:extLst>
                </p:cNvPr>
                <p:cNvSpPr>
                  <a:spLocks noChangeShapeType="1"/>
                </p:cNvSpPr>
                <p:nvPr/>
              </p:nvSpPr>
              <p:spPr bwMode="auto">
                <a:xfrm>
                  <a:off x="2309" y="2286"/>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8" name="Line 213">
                  <a:extLst>
                    <a:ext uri="{FF2B5EF4-FFF2-40B4-BE49-F238E27FC236}">
                      <a16:creationId xmlns:a16="http://schemas.microsoft.com/office/drawing/2014/main" id="{28A2DDC0-BCF3-259A-CC6D-5E80A4CDF4A6}"/>
                    </a:ext>
                  </a:extLst>
                </p:cNvPr>
                <p:cNvSpPr>
                  <a:spLocks noChangeShapeType="1"/>
                </p:cNvSpPr>
                <p:nvPr/>
              </p:nvSpPr>
              <p:spPr bwMode="auto">
                <a:xfrm>
                  <a:off x="1848" y="1773"/>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9" name="Line 214">
                  <a:extLst>
                    <a:ext uri="{FF2B5EF4-FFF2-40B4-BE49-F238E27FC236}">
                      <a16:creationId xmlns:a16="http://schemas.microsoft.com/office/drawing/2014/main" id="{A6A5DB88-1797-CA6C-E60B-E1653E310022}"/>
                    </a:ext>
                  </a:extLst>
                </p:cNvPr>
                <p:cNvSpPr>
                  <a:spLocks noChangeShapeType="1"/>
                </p:cNvSpPr>
                <p:nvPr/>
              </p:nvSpPr>
              <p:spPr bwMode="auto">
                <a:xfrm>
                  <a:off x="1793" y="1773"/>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0" name="Line 215">
                  <a:extLst>
                    <a:ext uri="{FF2B5EF4-FFF2-40B4-BE49-F238E27FC236}">
                      <a16:creationId xmlns:a16="http://schemas.microsoft.com/office/drawing/2014/main" id="{26431DE5-6948-59AC-2E2F-CBB4237849B3}"/>
                    </a:ext>
                  </a:extLst>
                </p:cNvPr>
                <p:cNvSpPr>
                  <a:spLocks noChangeShapeType="1"/>
                </p:cNvSpPr>
                <p:nvPr/>
              </p:nvSpPr>
              <p:spPr bwMode="auto">
                <a:xfrm>
                  <a:off x="1683" y="1773"/>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1" name="Line 216">
                  <a:extLst>
                    <a:ext uri="{FF2B5EF4-FFF2-40B4-BE49-F238E27FC236}">
                      <a16:creationId xmlns:a16="http://schemas.microsoft.com/office/drawing/2014/main" id="{F7DEEDD1-18BE-F4AF-6DC8-6514512E6E64}"/>
                    </a:ext>
                  </a:extLst>
                </p:cNvPr>
                <p:cNvSpPr>
                  <a:spLocks noChangeShapeType="1"/>
                </p:cNvSpPr>
                <p:nvPr/>
              </p:nvSpPr>
              <p:spPr bwMode="auto">
                <a:xfrm>
                  <a:off x="1227" y="114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2" name="Freeform 217">
                  <a:extLst>
                    <a:ext uri="{FF2B5EF4-FFF2-40B4-BE49-F238E27FC236}">
                      <a16:creationId xmlns:a16="http://schemas.microsoft.com/office/drawing/2014/main" id="{879C9BEC-9A5C-5F8F-2886-1A0D60BE62F2}"/>
                    </a:ext>
                  </a:extLst>
                </p:cNvPr>
                <p:cNvSpPr>
                  <a:spLocks/>
                </p:cNvSpPr>
                <p:nvPr/>
              </p:nvSpPr>
              <p:spPr bwMode="auto">
                <a:xfrm>
                  <a:off x="739" y="574"/>
                  <a:ext cx="6193" cy="3086"/>
                </a:xfrm>
                <a:custGeom>
                  <a:avLst/>
                  <a:gdLst>
                    <a:gd name="T0" fmla="*/ 2746 w 3301"/>
                    <a:gd name="T1" fmla="*/ 1642 h 1642"/>
                    <a:gd name="T2" fmla="*/ 1928 w 3301"/>
                    <a:gd name="T3" fmla="*/ 1341 h 1642"/>
                    <a:gd name="T4" fmla="*/ 1203 w 3301"/>
                    <a:gd name="T5" fmla="*/ 1250 h 1642"/>
                    <a:gd name="T6" fmla="*/ 1104 w 3301"/>
                    <a:gd name="T7" fmla="*/ 1201 h 1642"/>
                    <a:gd name="T8" fmla="*/ 1091 w 3301"/>
                    <a:gd name="T9" fmla="*/ 1155 h 1642"/>
                    <a:gd name="T10" fmla="*/ 1028 w 3301"/>
                    <a:gd name="T11" fmla="*/ 1112 h 1642"/>
                    <a:gd name="T12" fmla="*/ 1018 w 3301"/>
                    <a:gd name="T13" fmla="*/ 1099 h 1642"/>
                    <a:gd name="T14" fmla="*/ 984 w 3301"/>
                    <a:gd name="T15" fmla="*/ 1070 h 1642"/>
                    <a:gd name="T16" fmla="*/ 841 w 3301"/>
                    <a:gd name="T17" fmla="*/ 982 h 1642"/>
                    <a:gd name="T18" fmla="*/ 817 w 3301"/>
                    <a:gd name="T19" fmla="*/ 944 h 1642"/>
                    <a:gd name="T20" fmla="*/ 800 w 3301"/>
                    <a:gd name="T21" fmla="*/ 900 h 1642"/>
                    <a:gd name="T22" fmla="*/ 785 w 3301"/>
                    <a:gd name="T23" fmla="*/ 865 h 1642"/>
                    <a:gd name="T24" fmla="*/ 740 w 3301"/>
                    <a:gd name="T25" fmla="*/ 827 h 1642"/>
                    <a:gd name="T26" fmla="*/ 727 w 3301"/>
                    <a:gd name="T27" fmla="*/ 782 h 1642"/>
                    <a:gd name="T28" fmla="*/ 687 w 3301"/>
                    <a:gd name="T29" fmla="*/ 752 h 1642"/>
                    <a:gd name="T30" fmla="*/ 679 w 3301"/>
                    <a:gd name="T31" fmla="*/ 724 h 1642"/>
                    <a:gd name="T32" fmla="*/ 654 w 3301"/>
                    <a:gd name="T33" fmla="*/ 712 h 1642"/>
                    <a:gd name="T34" fmla="*/ 464 w 3301"/>
                    <a:gd name="T35" fmla="*/ 681 h 1642"/>
                    <a:gd name="T36" fmla="*/ 425 w 3301"/>
                    <a:gd name="T37" fmla="*/ 645 h 1642"/>
                    <a:gd name="T38" fmla="*/ 407 w 3301"/>
                    <a:gd name="T39" fmla="*/ 549 h 1642"/>
                    <a:gd name="T40" fmla="*/ 383 w 3301"/>
                    <a:gd name="T41" fmla="*/ 480 h 1642"/>
                    <a:gd name="T42" fmla="*/ 369 w 3301"/>
                    <a:gd name="T43" fmla="*/ 445 h 1642"/>
                    <a:gd name="T44" fmla="*/ 358 w 3301"/>
                    <a:gd name="T45" fmla="*/ 414 h 1642"/>
                    <a:gd name="T46" fmla="*/ 295 w 3301"/>
                    <a:gd name="T47" fmla="*/ 383 h 1642"/>
                    <a:gd name="T48" fmla="*/ 216 w 3301"/>
                    <a:gd name="T49" fmla="*/ 349 h 1642"/>
                    <a:gd name="T50" fmla="*/ 176 w 3301"/>
                    <a:gd name="T51" fmla="*/ 319 h 1642"/>
                    <a:gd name="T52" fmla="*/ 111 w 3301"/>
                    <a:gd name="T53" fmla="*/ 289 h 1642"/>
                    <a:gd name="T54" fmla="*/ 87 w 3301"/>
                    <a:gd name="T55" fmla="*/ 257 h 1642"/>
                    <a:gd name="T56" fmla="*/ 70 w 3301"/>
                    <a:gd name="T57" fmla="*/ 220 h 1642"/>
                    <a:gd name="T58" fmla="*/ 55 w 3301"/>
                    <a:gd name="T59" fmla="*/ 179 h 1642"/>
                    <a:gd name="T60" fmla="*/ 43 w 3301"/>
                    <a:gd name="T61" fmla="*/ 127 h 1642"/>
                    <a:gd name="T62" fmla="*/ 27 w 3301"/>
                    <a:gd name="T63" fmla="*/ 90 h 1642"/>
                    <a:gd name="T64" fmla="*/ 12 w 3301"/>
                    <a:gd name="T65" fmla="*/ 65 h 1642"/>
                    <a:gd name="T66" fmla="*/ 0 w 3301"/>
                    <a:gd name="T67" fmla="*/ 0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01" h="1642">
                      <a:moveTo>
                        <a:pt x="3301" y="1642"/>
                      </a:moveTo>
                      <a:cubicBezTo>
                        <a:pt x="2746" y="1642"/>
                        <a:pt x="2746" y="1642"/>
                        <a:pt x="2746" y="1642"/>
                      </a:cubicBezTo>
                      <a:cubicBezTo>
                        <a:pt x="2746" y="1341"/>
                        <a:pt x="2746" y="1341"/>
                        <a:pt x="2746" y="1341"/>
                      </a:cubicBezTo>
                      <a:cubicBezTo>
                        <a:pt x="2746" y="1341"/>
                        <a:pt x="1928" y="1339"/>
                        <a:pt x="1928" y="1341"/>
                      </a:cubicBezTo>
                      <a:cubicBezTo>
                        <a:pt x="1928" y="1342"/>
                        <a:pt x="1928" y="1250"/>
                        <a:pt x="1928" y="1250"/>
                      </a:cubicBezTo>
                      <a:cubicBezTo>
                        <a:pt x="1203" y="1250"/>
                        <a:pt x="1203" y="1250"/>
                        <a:pt x="1203" y="1250"/>
                      </a:cubicBezTo>
                      <a:cubicBezTo>
                        <a:pt x="1203" y="1201"/>
                        <a:pt x="1203" y="1201"/>
                        <a:pt x="1203" y="1201"/>
                      </a:cubicBezTo>
                      <a:cubicBezTo>
                        <a:pt x="1104" y="1201"/>
                        <a:pt x="1104" y="1201"/>
                        <a:pt x="1104" y="1201"/>
                      </a:cubicBezTo>
                      <a:cubicBezTo>
                        <a:pt x="1104" y="1155"/>
                        <a:pt x="1104" y="1155"/>
                        <a:pt x="1104" y="1155"/>
                      </a:cubicBezTo>
                      <a:cubicBezTo>
                        <a:pt x="1091" y="1155"/>
                        <a:pt x="1091" y="1155"/>
                        <a:pt x="1091" y="1155"/>
                      </a:cubicBezTo>
                      <a:cubicBezTo>
                        <a:pt x="1091" y="1112"/>
                        <a:pt x="1091" y="1112"/>
                        <a:pt x="1091" y="1112"/>
                      </a:cubicBezTo>
                      <a:cubicBezTo>
                        <a:pt x="1028" y="1112"/>
                        <a:pt x="1028" y="1112"/>
                        <a:pt x="1028" y="1112"/>
                      </a:cubicBezTo>
                      <a:cubicBezTo>
                        <a:pt x="1028" y="1099"/>
                        <a:pt x="1028" y="1099"/>
                        <a:pt x="1028" y="1099"/>
                      </a:cubicBezTo>
                      <a:cubicBezTo>
                        <a:pt x="1018" y="1099"/>
                        <a:pt x="1018" y="1099"/>
                        <a:pt x="1018" y="1099"/>
                      </a:cubicBezTo>
                      <a:cubicBezTo>
                        <a:pt x="1018" y="1070"/>
                        <a:pt x="1018" y="1070"/>
                        <a:pt x="1018" y="1070"/>
                      </a:cubicBezTo>
                      <a:cubicBezTo>
                        <a:pt x="984" y="1070"/>
                        <a:pt x="984" y="1070"/>
                        <a:pt x="984" y="1070"/>
                      </a:cubicBezTo>
                      <a:cubicBezTo>
                        <a:pt x="984" y="982"/>
                        <a:pt x="984" y="982"/>
                        <a:pt x="984" y="982"/>
                      </a:cubicBezTo>
                      <a:cubicBezTo>
                        <a:pt x="841" y="982"/>
                        <a:pt x="841" y="982"/>
                        <a:pt x="841" y="982"/>
                      </a:cubicBezTo>
                      <a:cubicBezTo>
                        <a:pt x="841" y="944"/>
                        <a:pt x="841" y="944"/>
                        <a:pt x="841" y="944"/>
                      </a:cubicBezTo>
                      <a:cubicBezTo>
                        <a:pt x="817" y="944"/>
                        <a:pt x="817" y="944"/>
                        <a:pt x="817" y="944"/>
                      </a:cubicBezTo>
                      <a:cubicBezTo>
                        <a:pt x="817" y="900"/>
                        <a:pt x="817" y="900"/>
                        <a:pt x="817" y="900"/>
                      </a:cubicBezTo>
                      <a:cubicBezTo>
                        <a:pt x="800" y="900"/>
                        <a:pt x="800" y="900"/>
                        <a:pt x="800" y="900"/>
                      </a:cubicBezTo>
                      <a:cubicBezTo>
                        <a:pt x="800" y="865"/>
                        <a:pt x="800" y="865"/>
                        <a:pt x="800" y="865"/>
                      </a:cubicBezTo>
                      <a:cubicBezTo>
                        <a:pt x="785" y="865"/>
                        <a:pt x="785" y="865"/>
                        <a:pt x="785" y="865"/>
                      </a:cubicBezTo>
                      <a:cubicBezTo>
                        <a:pt x="785" y="827"/>
                        <a:pt x="785" y="827"/>
                        <a:pt x="785" y="827"/>
                      </a:cubicBezTo>
                      <a:cubicBezTo>
                        <a:pt x="740" y="827"/>
                        <a:pt x="740" y="827"/>
                        <a:pt x="740" y="827"/>
                      </a:cubicBezTo>
                      <a:cubicBezTo>
                        <a:pt x="740" y="782"/>
                        <a:pt x="740" y="782"/>
                        <a:pt x="740" y="782"/>
                      </a:cubicBezTo>
                      <a:cubicBezTo>
                        <a:pt x="727" y="782"/>
                        <a:pt x="727" y="782"/>
                        <a:pt x="727" y="782"/>
                      </a:cubicBezTo>
                      <a:cubicBezTo>
                        <a:pt x="727" y="752"/>
                        <a:pt x="727" y="752"/>
                        <a:pt x="727" y="752"/>
                      </a:cubicBezTo>
                      <a:cubicBezTo>
                        <a:pt x="687" y="752"/>
                        <a:pt x="687" y="752"/>
                        <a:pt x="687" y="752"/>
                      </a:cubicBezTo>
                      <a:cubicBezTo>
                        <a:pt x="687" y="724"/>
                        <a:pt x="687" y="724"/>
                        <a:pt x="687" y="724"/>
                      </a:cubicBezTo>
                      <a:cubicBezTo>
                        <a:pt x="679" y="724"/>
                        <a:pt x="679" y="724"/>
                        <a:pt x="679" y="724"/>
                      </a:cubicBezTo>
                      <a:cubicBezTo>
                        <a:pt x="679" y="712"/>
                        <a:pt x="679" y="712"/>
                        <a:pt x="679" y="712"/>
                      </a:cubicBezTo>
                      <a:cubicBezTo>
                        <a:pt x="654" y="712"/>
                        <a:pt x="654" y="712"/>
                        <a:pt x="654" y="712"/>
                      </a:cubicBezTo>
                      <a:cubicBezTo>
                        <a:pt x="654" y="681"/>
                        <a:pt x="654" y="681"/>
                        <a:pt x="654" y="681"/>
                      </a:cubicBezTo>
                      <a:cubicBezTo>
                        <a:pt x="464" y="681"/>
                        <a:pt x="464" y="681"/>
                        <a:pt x="464" y="681"/>
                      </a:cubicBezTo>
                      <a:cubicBezTo>
                        <a:pt x="464" y="645"/>
                        <a:pt x="464" y="645"/>
                        <a:pt x="464" y="645"/>
                      </a:cubicBezTo>
                      <a:cubicBezTo>
                        <a:pt x="425" y="645"/>
                        <a:pt x="425" y="645"/>
                        <a:pt x="425" y="645"/>
                      </a:cubicBezTo>
                      <a:cubicBezTo>
                        <a:pt x="425" y="549"/>
                        <a:pt x="425" y="549"/>
                        <a:pt x="425" y="549"/>
                      </a:cubicBezTo>
                      <a:cubicBezTo>
                        <a:pt x="425" y="549"/>
                        <a:pt x="407" y="554"/>
                        <a:pt x="407" y="549"/>
                      </a:cubicBezTo>
                      <a:cubicBezTo>
                        <a:pt x="407" y="545"/>
                        <a:pt x="407" y="480"/>
                        <a:pt x="407" y="480"/>
                      </a:cubicBezTo>
                      <a:cubicBezTo>
                        <a:pt x="407" y="480"/>
                        <a:pt x="382" y="479"/>
                        <a:pt x="383" y="480"/>
                      </a:cubicBezTo>
                      <a:cubicBezTo>
                        <a:pt x="384" y="482"/>
                        <a:pt x="383" y="445"/>
                        <a:pt x="383" y="445"/>
                      </a:cubicBezTo>
                      <a:cubicBezTo>
                        <a:pt x="369" y="445"/>
                        <a:pt x="369" y="445"/>
                        <a:pt x="369" y="445"/>
                      </a:cubicBezTo>
                      <a:cubicBezTo>
                        <a:pt x="369" y="414"/>
                        <a:pt x="369" y="414"/>
                        <a:pt x="369" y="414"/>
                      </a:cubicBezTo>
                      <a:cubicBezTo>
                        <a:pt x="358" y="414"/>
                        <a:pt x="358" y="414"/>
                        <a:pt x="358" y="414"/>
                      </a:cubicBezTo>
                      <a:cubicBezTo>
                        <a:pt x="358" y="383"/>
                        <a:pt x="358" y="383"/>
                        <a:pt x="358" y="383"/>
                      </a:cubicBezTo>
                      <a:cubicBezTo>
                        <a:pt x="295" y="383"/>
                        <a:pt x="295" y="383"/>
                        <a:pt x="295" y="383"/>
                      </a:cubicBezTo>
                      <a:cubicBezTo>
                        <a:pt x="295" y="383"/>
                        <a:pt x="298" y="349"/>
                        <a:pt x="295" y="349"/>
                      </a:cubicBezTo>
                      <a:cubicBezTo>
                        <a:pt x="291" y="349"/>
                        <a:pt x="216" y="349"/>
                        <a:pt x="216" y="349"/>
                      </a:cubicBezTo>
                      <a:cubicBezTo>
                        <a:pt x="216" y="319"/>
                        <a:pt x="216" y="319"/>
                        <a:pt x="216" y="319"/>
                      </a:cubicBezTo>
                      <a:cubicBezTo>
                        <a:pt x="176" y="319"/>
                        <a:pt x="176" y="319"/>
                        <a:pt x="176" y="319"/>
                      </a:cubicBezTo>
                      <a:cubicBezTo>
                        <a:pt x="176" y="289"/>
                        <a:pt x="176" y="289"/>
                        <a:pt x="176" y="289"/>
                      </a:cubicBezTo>
                      <a:cubicBezTo>
                        <a:pt x="111" y="289"/>
                        <a:pt x="111" y="289"/>
                        <a:pt x="111" y="289"/>
                      </a:cubicBezTo>
                      <a:cubicBezTo>
                        <a:pt x="111" y="257"/>
                        <a:pt x="111" y="257"/>
                        <a:pt x="111" y="257"/>
                      </a:cubicBezTo>
                      <a:cubicBezTo>
                        <a:pt x="87" y="257"/>
                        <a:pt x="87" y="257"/>
                        <a:pt x="87" y="257"/>
                      </a:cubicBezTo>
                      <a:cubicBezTo>
                        <a:pt x="87" y="220"/>
                        <a:pt x="87" y="220"/>
                        <a:pt x="87" y="220"/>
                      </a:cubicBezTo>
                      <a:cubicBezTo>
                        <a:pt x="70" y="220"/>
                        <a:pt x="70" y="220"/>
                        <a:pt x="70" y="220"/>
                      </a:cubicBezTo>
                      <a:cubicBezTo>
                        <a:pt x="70" y="179"/>
                        <a:pt x="70" y="179"/>
                        <a:pt x="70" y="179"/>
                      </a:cubicBezTo>
                      <a:cubicBezTo>
                        <a:pt x="55" y="179"/>
                        <a:pt x="55" y="179"/>
                        <a:pt x="55" y="179"/>
                      </a:cubicBezTo>
                      <a:cubicBezTo>
                        <a:pt x="55" y="127"/>
                        <a:pt x="55" y="127"/>
                        <a:pt x="55" y="127"/>
                      </a:cubicBezTo>
                      <a:cubicBezTo>
                        <a:pt x="43" y="127"/>
                        <a:pt x="43" y="127"/>
                        <a:pt x="43" y="127"/>
                      </a:cubicBezTo>
                      <a:cubicBezTo>
                        <a:pt x="43" y="90"/>
                        <a:pt x="43" y="90"/>
                        <a:pt x="43" y="90"/>
                      </a:cubicBezTo>
                      <a:cubicBezTo>
                        <a:pt x="27" y="90"/>
                        <a:pt x="27" y="90"/>
                        <a:pt x="27" y="90"/>
                      </a:cubicBezTo>
                      <a:cubicBezTo>
                        <a:pt x="27" y="65"/>
                        <a:pt x="27" y="65"/>
                        <a:pt x="27" y="65"/>
                      </a:cubicBezTo>
                      <a:cubicBezTo>
                        <a:pt x="12" y="65"/>
                        <a:pt x="12" y="65"/>
                        <a:pt x="12" y="65"/>
                      </a:cubicBezTo>
                      <a:cubicBezTo>
                        <a:pt x="12" y="0"/>
                        <a:pt x="12" y="0"/>
                        <a:pt x="12" y="0"/>
                      </a:cubicBezTo>
                      <a:cubicBezTo>
                        <a:pt x="0" y="0"/>
                        <a:pt x="0" y="0"/>
                        <a:pt x="0" y="0"/>
                      </a:cubicBezTo>
                    </a:path>
                  </a:pathLst>
                </a:custGeom>
                <a:noFill/>
                <a:ln w="19050" cap="flat">
                  <a:solidFill>
                    <a:srgbClr val="0099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30" name="Group 220">
                <a:extLst>
                  <a:ext uri="{FF2B5EF4-FFF2-40B4-BE49-F238E27FC236}">
                    <a16:creationId xmlns:a16="http://schemas.microsoft.com/office/drawing/2014/main" id="{0646AA9A-C875-ACC0-094B-3B11A3CD6A3A}"/>
                  </a:ext>
                </a:extLst>
              </p:cNvPr>
              <p:cNvGrpSpPr>
                <a:grpSpLocks noChangeAspect="1"/>
              </p:cNvGrpSpPr>
              <p:nvPr/>
            </p:nvGrpSpPr>
            <p:grpSpPr bwMode="auto">
              <a:xfrm>
                <a:off x="1028700" y="1974850"/>
                <a:ext cx="3807853" cy="2259988"/>
                <a:chOff x="815" y="245"/>
                <a:chExt cx="6050" cy="3836"/>
              </a:xfrm>
            </p:grpSpPr>
            <p:sp>
              <p:nvSpPr>
                <p:cNvPr id="79" name="Freeform 221">
                  <a:extLst>
                    <a:ext uri="{FF2B5EF4-FFF2-40B4-BE49-F238E27FC236}">
                      <a16:creationId xmlns:a16="http://schemas.microsoft.com/office/drawing/2014/main" id="{2F068F9C-C6A7-92D0-BE88-012F8823A1B8}"/>
                    </a:ext>
                  </a:extLst>
                </p:cNvPr>
                <p:cNvSpPr>
                  <a:spLocks/>
                </p:cNvSpPr>
                <p:nvPr/>
              </p:nvSpPr>
              <p:spPr bwMode="auto">
                <a:xfrm>
                  <a:off x="815" y="245"/>
                  <a:ext cx="6050" cy="3748"/>
                </a:xfrm>
                <a:custGeom>
                  <a:avLst/>
                  <a:gdLst>
                    <a:gd name="T0" fmla="*/ 4871 w 6050"/>
                    <a:gd name="T1" fmla="*/ 3748 h 3748"/>
                    <a:gd name="T2" fmla="*/ 4659 w 6050"/>
                    <a:gd name="T3" fmla="*/ 3385 h 3748"/>
                    <a:gd name="T4" fmla="*/ 4640 w 6050"/>
                    <a:gd name="T5" fmla="*/ 3167 h 3748"/>
                    <a:gd name="T6" fmla="*/ 3554 w 6050"/>
                    <a:gd name="T7" fmla="*/ 3115 h 3748"/>
                    <a:gd name="T8" fmla="*/ 3098 w 6050"/>
                    <a:gd name="T9" fmla="*/ 3007 h 3748"/>
                    <a:gd name="T10" fmla="*/ 2427 w 6050"/>
                    <a:gd name="T11" fmla="*/ 2908 h 3748"/>
                    <a:gd name="T12" fmla="*/ 1504 w 6050"/>
                    <a:gd name="T13" fmla="*/ 2838 h 3748"/>
                    <a:gd name="T14" fmla="*/ 1322 w 6050"/>
                    <a:gd name="T15" fmla="*/ 2763 h 3748"/>
                    <a:gd name="T16" fmla="*/ 1204 w 6050"/>
                    <a:gd name="T17" fmla="*/ 2713 h 3748"/>
                    <a:gd name="T18" fmla="*/ 1161 w 6050"/>
                    <a:gd name="T19" fmla="*/ 2647 h 3748"/>
                    <a:gd name="T20" fmla="*/ 1069 w 6050"/>
                    <a:gd name="T21" fmla="*/ 2602 h 3748"/>
                    <a:gd name="T22" fmla="*/ 1020 w 6050"/>
                    <a:gd name="T23" fmla="*/ 2538 h 3748"/>
                    <a:gd name="T24" fmla="*/ 951 w 6050"/>
                    <a:gd name="T25" fmla="*/ 2476 h 3748"/>
                    <a:gd name="T26" fmla="*/ 932 w 6050"/>
                    <a:gd name="T27" fmla="*/ 2373 h 3748"/>
                    <a:gd name="T28" fmla="*/ 910 w 6050"/>
                    <a:gd name="T29" fmla="*/ 2267 h 3748"/>
                    <a:gd name="T30" fmla="*/ 857 w 6050"/>
                    <a:gd name="T31" fmla="*/ 2145 h 3748"/>
                    <a:gd name="T32" fmla="*/ 795 w 6050"/>
                    <a:gd name="T33" fmla="*/ 2046 h 3748"/>
                    <a:gd name="T34" fmla="*/ 744 w 6050"/>
                    <a:gd name="T35" fmla="*/ 1991 h 3748"/>
                    <a:gd name="T36" fmla="*/ 654 w 6050"/>
                    <a:gd name="T37" fmla="*/ 1890 h 3748"/>
                    <a:gd name="T38" fmla="*/ 617 w 6050"/>
                    <a:gd name="T39" fmla="*/ 1781 h 3748"/>
                    <a:gd name="T40" fmla="*/ 581 w 6050"/>
                    <a:gd name="T41" fmla="*/ 1681 h 3748"/>
                    <a:gd name="T42" fmla="*/ 566 w 6050"/>
                    <a:gd name="T43" fmla="*/ 1567 h 3748"/>
                    <a:gd name="T44" fmla="*/ 534 w 6050"/>
                    <a:gd name="T45" fmla="*/ 1471 h 3748"/>
                    <a:gd name="T46" fmla="*/ 521 w 6050"/>
                    <a:gd name="T47" fmla="*/ 1420 h 3748"/>
                    <a:gd name="T48" fmla="*/ 499 w 6050"/>
                    <a:gd name="T49" fmla="*/ 1375 h 3748"/>
                    <a:gd name="T50" fmla="*/ 446 w 6050"/>
                    <a:gd name="T51" fmla="*/ 1339 h 3748"/>
                    <a:gd name="T52" fmla="*/ 394 w 6050"/>
                    <a:gd name="T53" fmla="*/ 1272 h 3748"/>
                    <a:gd name="T54" fmla="*/ 345 w 6050"/>
                    <a:gd name="T55" fmla="*/ 1181 h 3748"/>
                    <a:gd name="T56" fmla="*/ 244 w 6050"/>
                    <a:gd name="T57" fmla="*/ 943 h 3748"/>
                    <a:gd name="T58" fmla="*/ 199 w 6050"/>
                    <a:gd name="T59" fmla="*/ 843 h 3748"/>
                    <a:gd name="T60" fmla="*/ 141 w 6050"/>
                    <a:gd name="T61" fmla="*/ 717 h 3748"/>
                    <a:gd name="T62" fmla="*/ 112 w 6050"/>
                    <a:gd name="T63" fmla="*/ 650 h 3748"/>
                    <a:gd name="T64" fmla="*/ 54 w 6050"/>
                    <a:gd name="T65" fmla="*/ 558 h 3748"/>
                    <a:gd name="T66" fmla="*/ 24 w 6050"/>
                    <a:gd name="T67" fmla="*/ 453 h 3748"/>
                    <a:gd name="T68" fmla="*/ 0 w 6050"/>
                    <a:gd name="T69" fmla="*/ 0 h 3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50" h="3748">
                      <a:moveTo>
                        <a:pt x="6050" y="3748"/>
                      </a:moveTo>
                      <a:lnTo>
                        <a:pt x="4871" y="3748"/>
                      </a:lnTo>
                      <a:lnTo>
                        <a:pt x="4871" y="3385"/>
                      </a:lnTo>
                      <a:lnTo>
                        <a:pt x="4659" y="3385"/>
                      </a:lnTo>
                      <a:lnTo>
                        <a:pt x="4659" y="3167"/>
                      </a:lnTo>
                      <a:lnTo>
                        <a:pt x="4640" y="3167"/>
                      </a:lnTo>
                      <a:lnTo>
                        <a:pt x="4640" y="3115"/>
                      </a:lnTo>
                      <a:lnTo>
                        <a:pt x="3554" y="3115"/>
                      </a:lnTo>
                      <a:lnTo>
                        <a:pt x="3554" y="3007"/>
                      </a:lnTo>
                      <a:lnTo>
                        <a:pt x="3098" y="3007"/>
                      </a:lnTo>
                      <a:lnTo>
                        <a:pt x="3098" y="2908"/>
                      </a:lnTo>
                      <a:lnTo>
                        <a:pt x="2427" y="2908"/>
                      </a:lnTo>
                      <a:lnTo>
                        <a:pt x="2427" y="2838"/>
                      </a:lnTo>
                      <a:lnTo>
                        <a:pt x="1504" y="2838"/>
                      </a:lnTo>
                      <a:lnTo>
                        <a:pt x="1504" y="2763"/>
                      </a:lnTo>
                      <a:lnTo>
                        <a:pt x="1322" y="2763"/>
                      </a:lnTo>
                      <a:lnTo>
                        <a:pt x="1322" y="2713"/>
                      </a:lnTo>
                      <a:lnTo>
                        <a:pt x="1204" y="2713"/>
                      </a:lnTo>
                      <a:lnTo>
                        <a:pt x="1204" y="2647"/>
                      </a:lnTo>
                      <a:lnTo>
                        <a:pt x="1161" y="2647"/>
                      </a:lnTo>
                      <a:lnTo>
                        <a:pt x="1161" y="2602"/>
                      </a:lnTo>
                      <a:lnTo>
                        <a:pt x="1069" y="2602"/>
                      </a:lnTo>
                      <a:lnTo>
                        <a:pt x="1069" y="2538"/>
                      </a:lnTo>
                      <a:lnTo>
                        <a:pt x="1020" y="2538"/>
                      </a:lnTo>
                      <a:lnTo>
                        <a:pt x="1020" y="2476"/>
                      </a:lnTo>
                      <a:lnTo>
                        <a:pt x="951" y="2476"/>
                      </a:lnTo>
                      <a:lnTo>
                        <a:pt x="951" y="2373"/>
                      </a:lnTo>
                      <a:lnTo>
                        <a:pt x="932" y="2373"/>
                      </a:lnTo>
                      <a:lnTo>
                        <a:pt x="932" y="2267"/>
                      </a:lnTo>
                      <a:lnTo>
                        <a:pt x="910" y="2267"/>
                      </a:lnTo>
                      <a:lnTo>
                        <a:pt x="910" y="2145"/>
                      </a:lnTo>
                      <a:lnTo>
                        <a:pt x="857" y="2145"/>
                      </a:lnTo>
                      <a:lnTo>
                        <a:pt x="857" y="2046"/>
                      </a:lnTo>
                      <a:lnTo>
                        <a:pt x="795" y="2046"/>
                      </a:lnTo>
                      <a:lnTo>
                        <a:pt x="795" y="1991"/>
                      </a:lnTo>
                      <a:lnTo>
                        <a:pt x="744" y="1991"/>
                      </a:lnTo>
                      <a:lnTo>
                        <a:pt x="744" y="1890"/>
                      </a:lnTo>
                      <a:lnTo>
                        <a:pt x="654" y="1890"/>
                      </a:lnTo>
                      <a:lnTo>
                        <a:pt x="654" y="1781"/>
                      </a:lnTo>
                      <a:lnTo>
                        <a:pt x="617" y="1781"/>
                      </a:lnTo>
                      <a:lnTo>
                        <a:pt x="617" y="1681"/>
                      </a:lnTo>
                      <a:lnTo>
                        <a:pt x="581" y="1681"/>
                      </a:lnTo>
                      <a:lnTo>
                        <a:pt x="581" y="1567"/>
                      </a:lnTo>
                      <a:lnTo>
                        <a:pt x="566" y="1567"/>
                      </a:lnTo>
                      <a:lnTo>
                        <a:pt x="566" y="1471"/>
                      </a:lnTo>
                      <a:lnTo>
                        <a:pt x="534" y="1471"/>
                      </a:lnTo>
                      <a:lnTo>
                        <a:pt x="534" y="1420"/>
                      </a:lnTo>
                      <a:lnTo>
                        <a:pt x="521" y="1420"/>
                      </a:lnTo>
                      <a:lnTo>
                        <a:pt x="521" y="1375"/>
                      </a:lnTo>
                      <a:lnTo>
                        <a:pt x="499" y="1375"/>
                      </a:lnTo>
                      <a:lnTo>
                        <a:pt x="499" y="1339"/>
                      </a:lnTo>
                      <a:lnTo>
                        <a:pt x="446" y="1339"/>
                      </a:lnTo>
                      <a:lnTo>
                        <a:pt x="446" y="1272"/>
                      </a:lnTo>
                      <a:lnTo>
                        <a:pt x="394" y="1272"/>
                      </a:lnTo>
                      <a:lnTo>
                        <a:pt x="394" y="1181"/>
                      </a:lnTo>
                      <a:lnTo>
                        <a:pt x="345" y="1181"/>
                      </a:lnTo>
                      <a:lnTo>
                        <a:pt x="345" y="943"/>
                      </a:lnTo>
                      <a:lnTo>
                        <a:pt x="244" y="943"/>
                      </a:lnTo>
                      <a:lnTo>
                        <a:pt x="244" y="843"/>
                      </a:lnTo>
                      <a:lnTo>
                        <a:pt x="199" y="843"/>
                      </a:lnTo>
                      <a:lnTo>
                        <a:pt x="199" y="717"/>
                      </a:lnTo>
                      <a:lnTo>
                        <a:pt x="141" y="717"/>
                      </a:lnTo>
                      <a:lnTo>
                        <a:pt x="141" y="650"/>
                      </a:lnTo>
                      <a:lnTo>
                        <a:pt x="112" y="650"/>
                      </a:lnTo>
                      <a:lnTo>
                        <a:pt x="112" y="558"/>
                      </a:lnTo>
                      <a:lnTo>
                        <a:pt x="54" y="558"/>
                      </a:lnTo>
                      <a:lnTo>
                        <a:pt x="54" y="453"/>
                      </a:lnTo>
                      <a:lnTo>
                        <a:pt x="24" y="453"/>
                      </a:lnTo>
                      <a:lnTo>
                        <a:pt x="24" y="0"/>
                      </a:lnTo>
                      <a:lnTo>
                        <a:pt x="0" y="0"/>
                      </a:lnTo>
                    </a:path>
                  </a:pathLst>
                </a:custGeom>
                <a:noFill/>
                <a:ln w="19050" cap="flat">
                  <a:solidFill>
                    <a:srgbClr val="0449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0" name="Line 222">
                  <a:extLst>
                    <a:ext uri="{FF2B5EF4-FFF2-40B4-BE49-F238E27FC236}">
                      <a16:creationId xmlns:a16="http://schemas.microsoft.com/office/drawing/2014/main" id="{FE70BAB0-E790-5814-16B5-D950C5F55CA5}"/>
                    </a:ext>
                  </a:extLst>
                </p:cNvPr>
                <p:cNvSpPr>
                  <a:spLocks noChangeShapeType="1"/>
                </p:cNvSpPr>
                <p:nvPr/>
              </p:nvSpPr>
              <p:spPr bwMode="auto">
                <a:xfrm>
                  <a:off x="6856" y="3916"/>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1" name="Line 223">
                  <a:extLst>
                    <a:ext uri="{FF2B5EF4-FFF2-40B4-BE49-F238E27FC236}">
                      <a16:creationId xmlns:a16="http://schemas.microsoft.com/office/drawing/2014/main" id="{AFA36300-6FB8-5B60-9C68-C90AED635796}"/>
                    </a:ext>
                  </a:extLst>
                </p:cNvPr>
                <p:cNvSpPr>
                  <a:spLocks noChangeShapeType="1"/>
                </p:cNvSpPr>
                <p:nvPr/>
              </p:nvSpPr>
              <p:spPr bwMode="auto">
                <a:xfrm>
                  <a:off x="6717" y="3916"/>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2" name="Line 224">
                  <a:extLst>
                    <a:ext uri="{FF2B5EF4-FFF2-40B4-BE49-F238E27FC236}">
                      <a16:creationId xmlns:a16="http://schemas.microsoft.com/office/drawing/2014/main" id="{4195E997-C65A-F2B4-FC74-DE7BF1233E40}"/>
                    </a:ext>
                  </a:extLst>
                </p:cNvPr>
                <p:cNvSpPr>
                  <a:spLocks noChangeShapeType="1"/>
                </p:cNvSpPr>
                <p:nvPr/>
              </p:nvSpPr>
              <p:spPr bwMode="auto">
                <a:xfrm>
                  <a:off x="6406" y="3916"/>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3" name="Line 225">
                  <a:extLst>
                    <a:ext uri="{FF2B5EF4-FFF2-40B4-BE49-F238E27FC236}">
                      <a16:creationId xmlns:a16="http://schemas.microsoft.com/office/drawing/2014/main" id="{C6B3EC1B-E7C3-E7D5-C69C-8B15F1117E89}"/>
                    </a:ext>
                  </a:extLst>
                </p:cNvPr>
                <p:cNvSpPr>
                  <a:spLocks noChangeShapeType="1"/>
                </p:cNvSpPr>
                <p:nvPr/>
              </p:nvSpPr>
              <p:spPr bwMode="auto">
                <a:xfrm>
                  <a:off x="5843" y="3916"/>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4" name="Line 226">
                  <a:extLst>
                    <a:ext uri="{FF2B5EF4-FFF2-40B4-BE49-F238E27FC236}">
                      <a16:creationId xmlns:a16="http://schemas.microsoft.com/office/drawing/2014/main" id="{2AC28F55-4E93-1AF4-0B10-65BC4D0D0816}"/>
                    </a:ext>
                  </a:extLst>
                </p:cNvPr>
                <p:cNvSpPr>
                  <a:spLocks noChangeShapeType="1"/>
                </p:cNvSpPr>
                <p:nvPr/>
              </p:nvSpPr>
              <p:spPr bwMode="auto">
                <a:xfrm>
                  <a:off x="5776" y="3916"/>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5" name="Line 227">
                  <a:extLst>
                    <a:ext uri="{FF2B5EF4-FFF2-40B4-BE49-F238E27FC236}">
                      <a16:creationId xmlns:a16="http://schemas.microsoft.com/office/drawing/2014/main" id="{313AC283-A729-BDA1-8934-9156508E695B}"/>
                    </a:ext>
                  </a:extLst>
                </p:cNvPr>
                <p:cNvSpPr>
                  <a:spLocks noChangeShapeType="1"/>
                </p:cNvSpPr>
                <p:nvPr/>
              </p:nvSpPr>
              <p:spPr bwMode="auto">
                <a:xfrm>
                  <a:off x="5650" y="3546"/>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6" name="Line 228">
                  <a:extLst>
                    <a:ext uri="{FF2B5EF4-FFF2-40B4-BE49-F238E27FC236}">
                      <a16:creationId xmlns:a16="http://schemas.microsoft.com/office/drawing/2014/main" id="{6AB78DF2-0571-B5D0-A45E-0B4F0CBEC6FF}"/>
                    </a:ext>
                  </a:extLst>
                </p:cNvPr>
                <p:cNvSpPr>
                  <a:spLocks noChangeShapeType="1"/>
                </p:cNvSpPr>
                <p:nvPr/>
              </p:nvSpPr>
              <p:spPr bwMode="auto">
                <a:xfrm>
                  <a:off x="5569" y="3546"/>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7" name="Line 229">
                  <a:extLst>
                    <a:ext uri="{FF2B5EF4-FFF2-40B4-BE49-F238E27FC236}">
                      <a16:creationId xmlns:a16="http://schemas.microsoft.com/office/drawing/2014/main" id="{327B69DC-B1A4-9CA7-90B8-FD50CC1901ED}"/>
                    </a:ext>
                  </a:extLst>
                </p:cNvPr>
                <p:cNvSpPr>
                  <a:spLocks noChangeShapeType="1"/>
                </p:cNvSpPr>
                <p:nvPr/>
              </p:nvSpPr>
              <p:spPr bwMode="auto">
                <a:xfrm>
                  <a:off x="5451"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8" name="Line 230">
                  <a:extLst>
                    <a:ext uri="{FF2B5EF4-FFF2-40B4-BE49-F238E27FC236}">
                      <a16:creationId xmlns:a16="http://schemas.microsoft.com/office/drawing/2014/main" id="{3CCCBA72-0114-30C2-D287-CBD47730C474}"/>
                    </a:ext>
                  </a:extLst>
                </p:cNvPr>
                <p:cNvSpPr>
                  <a:spLocks noChangeShapeType="1"/>
                </p:cNvSpPr>
                <p:nvPr/>
              </p:nvSpPr>
              <p:spPr bwMode="auto">
                <a:xfrm>
                  <a:off x="5385"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9" name="Line 231">
                  <a:extLst>
                    <a:ext uri="{FF2B5EF4-FFF2-40B4-BE49-F238E27FC236}">
                      <a16:creationId xmlns:a16="http://schemas.microsoft.com/office/drawing/2014/main" id="{97EAE680-98BF-F01E-9AB8-96FF1237621E}"/>
                    </a:ext>
                  </a:extLst>
                </p:cNvPr>
                <p:cNvSpPr>
                  <a:spLocks noChangeShapeType="1"/>
                </p:cNvSpPr>
                <p:nvPr/>
              </p:nvSpPr>
              <p:spPr bwMode="auto">
                <a:xfrm>
                  <a:off x="5288"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0" name="Line 232">
                  <a:extLst>
                    <a:ext uri="{FF2B5EF4-FFF2-40B4-BE49-F238E27FC236}">
                      <a16:creationId xmlns:a16="http://schemas.microsoft.com/office/drawing/2014/main" id="{7568447B-93AA-8AB6-BCC6-20E3846C6D08}"/>
                    </a:ext>
                  </a:extLst>
                </p:cNvPr>
                <p:cNvSpPr>
                  <a:spLocks noChangeShapeType="1"/>
                </p:cNvSpPr>
                <p:nvPr/>
              </p:nvSpPr>
              <p:spPr bwMode="auto">
                <a:xfrm>
                  <a:off x="5267"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1" name="Line 233">
                  <a:extLst>
                    <a:ext uri="{FF2B5EF4-FFF2-40B4-BE49-F238E27FC236}">
                      <a16:creationId xmlns:a16="http://schemas.microsoft.com/office/drawing/2014/main" id="{25BE8C34-ED26-689E-4893-7DF813ED2176}"/>
                    </a:ext>
                  </a:extLst>
                </p:cNvPr>
                <p:cNvSpPr>
                  <a:spLocks noChangeShapeType="1"/>
                </p:cNvSpPr>
                <p:nvPr/>
              </p:nvSpPr>
              <p:spPr bwMode="auto">
                <a:xfrm>
                  <a:off x="4873"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2" name="Line 234">
                  <a:extLst>
                    <a:ext uri="{FF2B5EF4-FFF2-40B4-BE49-F238E27FC236}">
                      <a16:creationId xmlns:a16="http://schemas.microsoft.com/office/drawing/2014/main" id="{A9F455A9-8AD2-E4BC-00DD-1D307435A71E}"/>
                    </a:ext>
                  </a:extLst>
                </p:cNvPr>
                <p:cNvSpPr>
                  <a:spLocks noChangeShapeType="1"/>
                </p:cNvSpPr>
                <p:nvPr/>
              </p:nvSpPr>
              <p:spPr bwMode="auto">
                <a:xfrm>
                  <a:off x="4830"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3" name="Line 235">
                  <a:extLst>
                    <a:ext uri="{FF2B5EF4-FFF2-40B4-BE49-F238E27FC236}">
                      <a16:creationId xmlns:a16="http://schemas.microsoft.com/office/drawing/2014/main" id="{014C811B-45FC-A5A1-6363-DBD3FDCC4517}"/>
                    </a:ext>
                  </a:extLst>
                </p:cNvPr>
                <p:cNvSpPr>
                  <a:spLocks noChangeShapeType="1"/>
                </p:cNvSpPr>
                <p:nvPr/>
              </p:nvSpPr>
              <p:spPr bwMode="auto">
                <a:xfrm>
                  <a:off x="4738"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4" name="Line 236">
                  <a:extLst>
                    <a:ext uri="{FF2B5EF4-FFF2-40B4-BE49-F238E27FC236}">
                      <a16:creationId xmlns:a16="http://schemas.microsoft.com/office/drawing/2014/main" id="{F94B8EA5-B3B0-D1F6-B213-C431E5947822}"/>
                    </a:ext>
                  </a:extLst>
                </p:cNvPr>
                <p:cNvSpPr>
                  <a:spLocks noChangeShapeType="1"/>
                </p:cNvSpPr>
                <p:nvPr/>
              </p:nvSpPr>
              <p:spPr bwMode="auto">
                <a:xfrm>
                  <a:off x="4648"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5" name="Line 237">
                  <a:extLst>
                    <a:ext uri="{FF2B5EF4-FFF2-40B4-BE49-F238E27FC236}">
                      <a16:creationId xmlns:a16="http://schemas.microsoft.com/office/drawing/2014/main" id="{24AD9A16-889F-7F58-E7E3-F71CF388E857}"/>
                    </a:ext>
                  </a:extLst>
                </p:cNvPr>
                <p:cNvSpPr>
                  <a:spLocks noChangeShapeType="1"/>
                </p:cNvSpPr>
                <p:nvPr/>
              </p:nvSpPr>
              <p:spPr bwMode="auto">
                <a:xfrm>
                  <a:off x="4510"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6" name="Line 238">
                  <a:extLst>
                    <a:ext uri="{FF2B5EF4-FFF2-40B4-BE49-F238E27FC236}">
                      <a16:creationId xmlns:a16="http://schemas.microsoft.com/office/drawing/2014/main" id="{11C87B69-E55E-0BE1-DA9E-59EC88EC2D1F}"/>
                    </a:ext>
                  </a:extLst>
                </p:cNvPr>
                <p:cNvSpPr>
                  <a:spLocks noChangeShapeType="1"/>
                </p:cNvSpPr>
                <p:nvPr/>
              </p:nvSpPr>
              <p:spPr bwMode="auto">
                <a:xfrm>
                  <a:off x="4380"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7" name="Line 239">
                  <a:extLst>
                    <a:ext uri="{FF2B5EF4-FFF2-40B4-BE49-F238E27FC236}">
                      <a16:creationId xmlns:a16="http://schemas.microsoft.com/office/drawing/2014/main" id="{BA5E127B-D20B-8569-FF02-D681FC50C781}"/>
                    </a:ext>
                  </a:extLst>
                </p:cNvPr>
                <p:cNvSpPr>
                  <a:spLocks noChangeShapeType="1"/>
                </p:cNvSpPr>
                <p:nvPr/>
              </p:nvSpPr>
              <p:spPr bwMode="auto">
                <a:xfrm>
                  <a:off x="4348" y="3170"/>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8" name="Line 240">
                  <a:extLst>
                    <a:ext uri="{FF2B5EF4-FFF2-40B4-BE49-F238E27FC236}">
                      <a16:creationId xmlns:a16="http://schemas.microsoft.com/office/drawing/2014/main" id="{CD4C27C5-1B58-3E4F-1B73-1B87116ABA9B}"/>
                    </a:ext>
                  </a:extLst>
                </p:cNvPr>
                <p:cNvSpPr>
                  <a:spLocks noChangeShapeType="1"/>
                </p:cNvSpPr>
                <p:nvPr/>
              </p:nvSpPr>
              <p:spPr bwMode="auto">
                <a:xfrm>
                  <a:off x="4185" y="3170"/>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9" name="Line 241">
                  <a:extLst>
                    <a:ext uri="{FF2B5EF4-FFF2-40B4-BE49-F238E27FC236}">
                      <a16:creationId xmlns:a16="http://schemas.microsoft.com/office/drawing/2014/main" id="{E6EF1B33-677D-7B8F-6E13-22F486483F76}"/>
                    </a:ext>
                  </a:extLst>
                </p:cNvPr>
                <p:cNvSpPr>
                  <a:spLocks noChangeShapeType="1"/>
                </p:cNvSpPr>
                <p:nvPr/>
              </p:nvSpPr>
              <p:spPr bwMode="auto">
                <a:xfrm>
                  <a:off x="4142" y="3170"/>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0" name="Line 242">
                  <a:extLst>
                    <a:ext uri="{FF2B5EF4-FFF2-40B4-BE49-F238E27FC236}">
                      <a16:creationId xmlns:a16="http://schemas.microsoft.com/office/drawing/2014/main" id="{9476C672-988E-F0F3-35AD-AFFB5C8660AA}"/>
                    </a:ext>
                  </a:extLst>
                </p:cNvPr>
                <p:cNvSpPr>
                  <a:spLocks noChangeShapeType="1"/>
                </p:cNvSpPr>
                <p:nvPr/>
              </p:nvSpPr>
              <p:spPr bwMode="auto">
                <a:xfrm>
                  <a:off x="4001" y="3170"/>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1" name="Line 243">
                  <a:extLst>
                    <a:ext uri="{FF2B5EF4-FFF2-40B4-BE49-F238E27FC236}">
                      <a16:creationId xmlns:a16="http://schemas.microsoft.com/office/drawing/2014/main" id="{F9737A57-04A5-CFC0-A260-2C6D15848B36}"/>
                    </a:ext>
                  </a:extLst>
                </p:cNvPr>
                <p:cNvSpPr>
                  <a:spLocks noChangeShapeType="1"/>
                </p:cNvSpPr>
                <p:nvPr/>
              </p:nvSpPr>
              <p:spPr bwMode="auto">
                <a:xfrm>
                  <a:off x="3926" y="3170"/>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2" name="Line 244">
                  <a:extLst>
                    <a:ext uri="{FF2B5EF4-FFF2-40B4-BE49-F238E27FC236}">
                      <a16:creationId xmlns:a16="http://schemas.microsoft.com/office/drawing/2014/main" id="{F82F8244-2990-BC6B-7A16-3F661891D3B6}"/>
                    </a:ext>
                  </a:extLst>
                </p:cNvPr>
                <p:cNvSpPr>
                  <a:spLocks noChangeShapeType="1"/>
                </p:cNvSpPr>
                <p:nvPr/>
              </p:nvSpPr>
              <p:spPr bwMode="auto">
                <a:xfrm>
                  <a:off x="3795" y="307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3" name="Line 245">
                  <a:extLst>
                    <a:ext uri="{FF2B5EF4-FFF2-40B4-BE49-F238E27FC236}">
                      <a16:creationId xmlns:a16="http://schemas.microsoft.com/office/drawing/2014/main" id="{C9ECC45B-ADC8-5E64-5F44-92E71895B96B}"/>
                    </a:ext>
                  </a:extLst>
                </p:cNvPr>
                <p:cNvSpPr>
                  <a:spLocks noChangeShapeType="1"/>
                </p:cNvSpPr>
                <p:nvPr/>
              </p:nvSpPr>
              <p:spPr bwMode="auto">
                <a:xfrm>
                  <a:off x="3728" y="307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4" name="Line 246">
                  <a:extLst>
                    <a:ext uri="{FF2B5EF4-FFF2-40B4-BE49-F238E27FC236}">
                      <a16:creationId xmlns:a16="http://schemas.microsoft.com/office/drawing/2014/main" id="{A019FA7F-10A1-229E-99E3-B725170EF3AF}"/>
                    </a:ext>
                  </a:extLst>
                </p:cNvPr>
                <p:cNvSpPr>
                  <a:spLocks noChangeShapeType="1"/>
                </p:cNvSpPr>
                <p:nvPr/>
              </p:nvSpPr>
              <p:spPr bwMode="auto">
                <a:xfrm>
                  <a:off x="3561" y="307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5" name="Line 247">
                  <a:extLst>
                    <a:ext uri="{FF2B5EF4-FFF2-40B4-BE49-F238E27FC236}">
                      <a16:creationId xmlns:a16="http://schemas.microsoft.com/office/drawing/2014/main" id="{2C50735E-4505-B1D9-ECC9-CE5DFF9F4041}"/>
                    </a:ext>
                  </a:extLst>
                </p:cNvPr>
                <p:cNvSpPr>
                  <a:spLocks noChangeShapeType="1"/>
                </p:cNvSpPr>
                <p:nvPr/>
              </p:nvSpPr>
              <p:spPr bwMode="auto">
                <a:xfrm>
                  <a:off x="3450" y="307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6" name="Line 248">
                  <a:extLst>
                    <a:ext uri="{FF2B5EF4-FFF2-40B4-BE49-F238E27FC236}">
                      <a16:creationId xmlns:a16="http://schemas.microsoft.com/office/drawing/2014/main" id="{71066933-DB8A-B581-6994-EF903168C3E2}"/>
                    </a:ext>
                  </a:extLst>
                </p:cNvPr>
                <p:cNvSpPr>
                  <a:spLocks noChangeShapeType="1"/>
                </p:cNvSpPr>
                <p:nvPr/>
              </p:nvSpPr>
              <p:spPr bwMode="auto">
                <a:xfrm>
                  <a:off x="3433" y="307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7" name="Line 249">
                  <a:extLst>
                    <a:ext uri="{FF2B5EF4-FFF2-40B4-BE49-F238E27FC236}">
                      <a16:creationId xmlns:a16="http://schemas.microsoft.com/office/drawing/2014/main" id="{8AA5D35B-077D-6A42-5C5D-40A1C89E8474}"/>
                    </a:ext>
                  </a:extLst>
                </p:cNvPr>
                <p:cNvSpPr>
                  <a:spLocks noChangeShapeType="1"/>
                </p:cNvSpPr>
                <p:nvPr/>
              </p:nvSpPr>
              <p:spPr bwMode="auto">
                <a:xfrm>
                  <a:off x="3257" y="307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8" name="Line 250">
                  <a:extLst>
                    <a:ext uri="{FF2B5EF4-FFF2-40B4-BE49-F238E27FC236}">
                      <a16:creationId xmlns:a16="http://schemas.microsoft.com/office/drawing/2014/main" id="{E4E0F6DF-6BFB-B30E-4BD0-DF4AA123704D}"/>
                    </a:ext>
                  </a:extLst>
                </p:cNvPr>
                <p:cNvSpPr>
                  <a:spLocks noChangeShapeType="1"/>
                </p:cNvSpPr>
                <p:nvPr/>
              </p:nvSpPr>
              <p:spPr bwMode="auto">
                <a:xfrm>
                  <a:off x="3210" y="2997"/>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9" name="Line 251">
                  <a:extLst>
                    <a:ext uri="{FF2B5EF4-FFF2-40B4-BE49-F238E27FC236}">
                      <a16:creationId xmlns:a16="http://schemas.microsoft.com/office/drawing/2014/main" id="{14D1EF45-C466-2729-91D6-D84F37A687C1}"/>
                    </a:ext>
                  </a:extLst>
                </p:cNvPr>
                <p:cNvSpPr>
                  <a:spLocks noChangeShapeType="1"/>
                </p:cNvSpPr>
                <p:nvPr/>
              </p:nvSpPr>
              <p:spPr bwMode="auto">
                <a:xfrm>
                  <a:off x="3107" y="2997"/>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0" name="Line 252">
                  <a:extLst>
                    <a:ext uri="{FF2B5EF4-FFF2-40B4-BE49-F238E27FC236}">
                      <a16:creationId xmlns:a16="http://schemas.microsoft.com/office/drawing/2014/main" id="{B97E0646-3A8D-E683-E400-918C1FEBD760}"/>
                    </a:ext>
                  </a:extLst>
                </p:cNvPr>
                <p:cNvSpPr>
                  <a:spLocks noChangeShapeType="1"/>
                </p:cNvSpPr>
                <p:nvPr/>
              </p:nvSpPr>
              <p:spPr bwMode="auto">
                <a:xfrm>
                  <a:off x="3035" y="2997"/>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1" name="Line 253">
                  <a:extLst>
                    <a:ext uri="{FF2B5EF4-FFF2-40B4-BE49-F238E27FC236}">
                      <a16:creationId xmlns:a16="http://schemas.microsoft.com/office/drawing/2014/main" id="{F896595E-C656-A6B8-0B08-28C3C1019E0F}"/>
                    </a:ext>
                  </a:extLst>
                </p:cNvPr>
                <p:cNvSpPr>
                  <a:spLocks noChangeShapeType="1"/>
                </p:cNvSpPr>
                <p:nvPr/>
              </p:nvSpPr>
              <p:spPr bwMode="auto">
                <a:xfrm>
                  <a:off x="2805" y="2997"/>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2" name="Line 254">
                  <a:extLst>
                    <a:ext uri="{FF2B5EF4-FFF2-40B4-BE49-F238E27FC236}">
                      <a16:creationId xmlns:a16="http://schemas.microsoft.com/office/drawing/2014/main" id="{10F1C5FE-EDA8-E288-3D50-BDF9517AA681}"/>
                    </a:ext>
                  </a:extLst>
                </p:cNvPr>
                <p:cNvSpPr>
                  <a:spLocks noChangeShapeType="1"/>
                </p:cNvSpPr>
                <p:nvPr/>
              </p:nvSpPr>
              <p:spPr bwMode="auto">
                <a:xfrm>
                  <a:off x="2760" y="2997"/>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3" name="Line 255">
                  <a:extLst>
                    <a:ext uri="{FF2B5EF4-FFF2-40B4-BE49-F238E27FC236}">
                      <a16:creationId xmlns:a16="http://schemas.microsoft.com/office/drawing/2014/main" id="{6CB5D438-8DCE-ED79-BB59-CED0AF08B143}"/>
                    </a:ext>
                  </a:extLst>
                </p:cNvPr>
                <p:cNvSpPr>
                  <a:spLocks noChangeShapeType="1"/>
                </p:cNvSpPr>
                <p:nvPr/>
              </p:nvSpPr>
              <p:spPr bwMode="auto">
                <a:xfrm>
                  <a:off x="2553" y="2997"/>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4" name="Line 256">
                  <a:extLst>
                    <a:ext uri="{FF2B5EF4-FFF2-40B4-BE49-F238E27FC236}">
                      <a16:creationId xmlns:a16="http://schemas.microsoft.com/office/drawing/2014/main" id="{F3F29C9A-451A-A3BD-AF6E-096AC6F5E193}"/>
                    </a:ext>
                  </a:extLst>
                </p:cNvPr>
                <p:cNvSpPr>
                  <a:spLocks noChangeShapeType="1"/>
                </p:cNvSpPr>
                <p:nvPr/>
              </p:nvSpPr>
              <p:spPr bwMode="auto">
                <a:xfrm>
                  <a:off x="2306" y="292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5" name="Line 257">
                  <a:extLst>
                    <a:ext uri="{FF2B5EF4-FFF2-40B4-BE49-F238E27FC236}">
                      <a16:creationId xmlns:a16="http://schemas.microsoft.com/office/drawing/2014/main" id="{D79B7596-CA39-97BB-5DA5-6BBFE59A23A6}"/>
                    </a:ext>
                  </a:extLst>
                </p:cNvPr>
                <p:cNvSpPr>
                  <a:spLocks noChangeShapeType="1"/>
                </p:cNvSpPr>
                <p:nvPr/>
              </p:nvSpPr>
              <p:spPr bwMode="auto">
                <a:xfrm>
                  <a:off x="2225" y="292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6" name="Line 258">
                  <a:extLst>
                    <a:ext uri="{FF2B5EF4-FFF2-40B4-BE49-F238E27FC236}">
                      <a16:creationId xmlns:a16="http://schemas.microsoft.com/office/drawing/2014/main" id="{4EB1558F-E735-FDB3-F0C6-774DE1A800FE}"/>
                    </a:ext>
                  </a:extLst>
                </p:cNvPr>
                <p:cNvSpPr>
                  <a:spLocks noChangeShapeType="1"/>
                </p:cNvSpPr>
                <p:nvPr/>
              </p:nvSpPr>
              <p:spPr bwMode="auto">
                <a:xfrm>
                  <a:off x="2139" y="292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7" name="Line 259">
                  <a:extLst>
                    <a:ext uri="{FF2B5EF4-FFF2-40B4-BE49-F238E27FC236}">
                      <a16:creationId xmlns:a16="http://schemas.microsoft.com/office/drawing/2014/main" id="{A4AF8BA1-8B5D-5E7E-ED55-C90035B5B3F8}"/>
                    </a:ext>
                  </a:extLst>
                </p:cNvPr>
                <p:cNvSpPr>
                  <a:spLocks noChangeShapeType="1"/>
                </p:cNvSpPr>
                <p:nvPr/>
              </p:nvSpPr>
              <p:spPr bwMode="auto">
                <a:xfrm>
                  <a:off x="1908" y="2760"/>
                  <a:ext cx="0" cy="166"/>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8" name="Line 260">
                  <a:extLst>
                    <a:ext uri="{FF2B5EF4-FFF2-40B4-BE49-F238E27FC236}">
                      <a16:creationId xmlns:a16="http://schemas.microsoft.com/office/drawing/2014/main" id="{B74E6381-C1D3-D416-DD80-EE3C54E858AB}"/>
                    </a:ext>
                  </a:extLst>
                </p:cNvPr>
                <p:cNvSpPr>
                  <a:spLocks noChangeShapeType="1"/>
                </p:cNvSpPr>
                <p:nvPr/>
              </p:nvSpPr>
              <p:spPr bwMode="auto">
                <a:xfrm>
                  <a:off x="1736" y="2426"/>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9" name="Line 261">
                  <a:extLst>
                    <a:ext uri="{FF2B5EF4-FFF2-40B4-BE49-F238E27FC236}">
                      <a16:creationId xmlns:a16="http://schemas.microsoft.com/office/drawing/2014/main" id="{321B3594-FFEC-36F9-1C35-A4DDCAA4242B}"/>
                    </a:ext>
                  </a:extLst>
                </p:cNvPr>
                <p:cNvSpPr>
                  <a:spLocks noChangeShapeType="1"/>
                </p:cNvSpPr>
                <p:nvPr/>
              </p:nvSpPr>
              <p:spPr bwMode="auto">
                <a:xfrm>
                  <a:off x="1681" y="2309"/>
                  <a:ext cx="0" cy="166"/>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0" name="Line 262">
                  <a:extLst>
                    <a:ext uri="{FF2B5EF4-FFF2-40B4-BE49-F238E27FC236}">
                      <a16:creationId xmlns:a16="http://schemas.microsoft.com/office/drawing/2014/main" id="{E1B88F4A-1E59-46CD-B248-9ACC69E831D0}"/>
                    </a:ext>
                  </a:extLst>
                </p:cNvPr>
                <p:cNvSpPr>
                  <a:spLocks noChangeShapeType="1"/>
                </p:cNvSpPr>
                <p:nvPr/>
              </p:nvSpPr>
              <p:spPr bwMode="auto">
                <a:xfrm>
                  <a:off x="1567" y="2157"/>
                  <a:ext cx="0" cy="166"/>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1" name="Line 263">
                  <a:extLst>
                    <a:ext uri="{FF2B5EF4-FFF2-40B4-BE49-F238E27FC236}">
                      <a16:creationId xmlns:a16="http://schemas.microsoft.com/office/drawing/2014/main" id="{1A5A4918-6266-628B-1E5D-A7F868558CCD}"/>
                    </a:ext>
                  </a:extLst>
                </p:cNvPr>
                <p:cNvSpPr>
                  <a:spLocks noChangeShapeType="1"/>
                </p:cNvSpPr>
                <p:nvPr/>
              </p:nvSpPr>
              <p:spPr bwMode="auto">
                <a:xfrm>
                  <a:off x="1473" y="2043"/>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2" name="Line 264">
                  <a:extLst>
                    <a:ext uri="{FF2B5EF4-FFF2-40B4-BE49-F238E27FC236}">
                      <a16:creationId xmlns:a16="http://schemas.microsoft.com/office/drawing/2014/main" id="{1B98A9D4-9FC0-123F-9EAE-07E79A1F0777}"/>
                    </a:ext>
                  </a:extLst>
                </p:cNvPr>
                <p:cNvSpPr>
                  <a:spLocks noChangeShapeType="1"/>
                </p:cNvSpPr>
                <p:nvPr/>
              </p:nvSpPr>
              <p:spPr bwMode="auto">
                <a:xfrm>
                  <a:off x="1451" y="1947"/>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3" name="Line 265">
                  <a:extLst>
                    <a:ext uri="{FF2B5EF4-FFF2-40B4-BE49-F238E27FC236}">
                      <a16:creationId xmlns:a16="http://schemas.microsoft.com/office/drawing/2014/main" id="{0B60E9AC-DFF6-8141-A7D7-0547594C0385}"/>
                    </a:ext>
                  </a:extLst>
                </p:cNvPr>
                <p:cNvSpPr>
                  <a:spLocks noChangeShapeType="1"/>
                </p:cNvSpPr>
                <p:nvPr/>
              </p:nvSpPr>
              <p:spPr bwMode="auto">
                <a:xfrm>
                  <a:off x="1379" y="1695"/>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4" name="Line 266">
                  <a:extLst>
                    <a:ext uri="{FF2B5EF4-FFF2-40B4-BE49-F238E27FC236}">
                      <a16:creationId xmlns:a16="http://schemas.microsoft.com/office/drawing/2014/main" id="{AF81B191-6F5D-11B8-D540-2F05D063C4BB}"/>
                    </a:ext>
                  </a:extLst>
                </p:cNvPr>
                <p:cNvSpPr>
                  <a:spLocks noChangeShapeType="1"/>
                </p:cNvSpPr>
                <p:nvPr/>
              </p:nvSpPr>
              <p:spPr bwMode="auto">
                <a:xfrm>
                  <a:off x="1353" y="1620"/>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5" name="Line 267">
                  <a:extLst>
                    <a:ext uri="{FF2B5EF4-FFF2-40B4-BE49-F238E27FC236}">
                      <a16:creationId xmlns:a16="http://schemas.microsoft.com/office/drawing/2014/main" id="{A017F4B2-F865-EE70-FEA2-3593984268D5}"/>
                    </a:ext>
                  </a:extLst>
                </p:cNvPr>
                <p:cNvSpPr>
                  <a:spLocks noChangeShapeType="1"/>
                </p:cNvSpPr>
                <p:nvPr/>
              </p:nvSpPr>
              <p:spPr bwMode="auto">
                <a:xfrm>
                  <a:off x="1198" y="1348"/>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31" name="Group 270">
                <a:extLst>
                  <a:ext uri="{FF2B5EF4-FFF2-40B4-BE49-F238E27FC236}">
                    <a16:creationId xmlns:a16="http://schemas.microsoft.com/office/drawing/2014/main" id="{652ED69E-34E0-A5DD-50AB-D951C8036959}"/>
                  </a:ext>
                </a:extLst>
              </p:cNvPr>
              <p:cNvGrpSpPr>
                <a:grpSpLocks noChangeAspect="1"/>
              </p:cNvGrpSpPr>
              <p:nvPr/>
            </p:nvGrpSpPr>
            <p:grpSpPr bwMode="auto">
              <a:xfrm>
                <a:off x="1045311" y="1995008"/>
                <a:ext cx="2909151" cy="2600806"/>
                <a:chOff x="1588" y="2"/>
                <a:chExt cx="4506" cy="4316"/>
              </a:xfrm>
            </p:grpSpPr>
            <p:sp>
              <p:nvSpPr>
                <p:cNvPr id="55" name="Freeform 271">
                  <a:extLst>
                    <a:ext uri="{FF2B5EF4-FFF2-40B4-BE49-F238E27FC236}">
                      <a16:creationId xmlns:a16="http://schemas.microsoft.com/office/drawing/2014/main" id="{086518BD-0068-9166-4F95-A7C9F274DAC0}"/>
                    </a:ext>
                  </a:extLst>
                </p:cNvPr>
                <p:cNvSpPr>
                  <a:spLocks/>
                </p:cNvSpPr>
                <p:nvPr/>
              </p:nvSpPr>
              <p:spPr bwMode="auto">
                <a:xfrm>
                  <a:off x="1588" y="2"/>
                  <a:ext cx="4504" cy="4238"/>
                </a:xfrm>
                <a:custGeom>
                  <a:avLst/>
                  <a:gdLst>
                    <a:gd name="T0" fmla="*/ 3206 w 4504"/>
                    <a:gd name="T1" fmla="*/ 4238 h 4238"/>
                    <a:gd name="T2" fmla="*/ 2933 w 4504"/>
                    <a:gd name="T3" fmla="*/ 4021 h 4238"/>
                    <a:gd name="T4" fmla="*/ 2802 w 4504"/>
                    <a:gd name="T5" fmla="*/ 3904 h 4238"/>
                    <a:gd name="T6" fmla="*/ 2740 w 4504"/>
                    <a:gd name="T7" fmla="*/ 3729 h 4238"/>
                    <a:gd name="T8" fmla="*/ 2716 w 4504"/>
                    <a:gd name="T9" fmla="*/ 3627 h 4238"/>
                    <a:gd name="T10" fmla="*/ 2206 w 4504"/>
                    <a:gd name="T11" fmla="*/ 3589 h 4238"/>
                    <a:gd name="T12" fmla="*/ 1939 w 4504"/>
                    <a:gd name="T13" fmla="*/ 3476 h 4238"/>
                    <a:gd name="T14" fmla="*/ 1782 w 4504"/>
                    <a:gd name="T15" fmla="*/ 3372 h 4238"/>
                    <a:gd name="T16" fmla="*/ 1680 w 4504"/>
                    <a:gd name="T17" fmla="*/ 3279 h 4238"/>
                    <a:gd name="T18" fmla="*/ 1596 w 4504"/>
                    <a:gd name="T19" fmla="*/ 3099 h 4238"/>
                    <a:gd name="T20" fmla="*/ 1569 w 4504"/>
                    <a:gd name="T21" fmla="*/ 3004 h 4238"/>
                    <a:gd name="T22" fmla="*/ 1241 w 4504"/>
                    <a:gd name="T23" fmla="*/ 2918 h 4238"/>
                    <a:gd name="T24" fmla="*/ 1223 w 4504"/>
                    <a:gd name="T25" fmla="*/ 2843 h 4238"/>
                    <a:gd name="T26" fmla="*/ 1198 w 4504"/>
                    <a:gd name="T27" fmla="*/ 2756 h 4238"/>
                    <a:gd name="T28" fmla="*/ 1180 w 4504"/>
                    <a:gd name="T29" fmla="*/ 2597 h 4238"/>
                    <a:gd name="T30" fmla="*/ 1130 w 4504"/>
                    <a:gd name="T31" fmla="*/ 2517 h 4238"/>
                    <a:gd name="T32" fmla="*/ 1110 w 4504"/>
                    <a:gd name="T33" fmla="*/ 2435 h 4238"/>
                    <a:gd name="T34" fmla="*/ 1061 w 4504"/>
                    <a:gd name="T35" fmla="*/ 2353 h 4238"/>
                    <a:gd name="T36" fmla="*/ 996 w 4504"/>
                    <a:gd name="T37" fmla="*/ 2278 h 4238"/>
                    <a:gd name="T38" fmla="*/ 961 w 4504"/>
                    <a:gd name="T39" fmla="*/ 2229 h 4238"/>
                    <a:gd name="T40" fmla="*/ 946 w 4504"/>
                    <a:gd name="T41" fmla="*/ 2205 h 4238"/>
                    <a:gd name="T42" fmla="*/ 912 w 4504"/>
                    <a:gd name="T43" fmla="*/ 2120 h 4238"/>
                    <a:gd name="T44" fmla="*/ 868 w 4504"/>
                    <a:gd name="T45" fmla="*/ 2060 h 4238"/>
                    <a:gd name="T46" fmla="*/ 848 w 4504"/>
                    <a:gd name="T47" fmla="*/ 1815 h 4238"/>
                    <a:gd name="T48" fmla="*/ 815 w 4504"/>
                    <a:gd name="T49" fmla="*/ 1773 h 4238"/>
                    <a:gd name="T50" fmla="*/ 772 w 4504"/>
                    <a:gd name="T51" fmla="*/ 1682 h 4238"/>
                    <a:gd name="T52" fmla="*/ 752 w 4504"/>
                    <a:gd name="T53" fmla="*/ 1620 h 4238"/>
                    <a:gd name="T54" fmla="*/ 712 w 4504"/>
                    <a:gd name="T55" fmla="*/ 1535 h 4238"/>
                    <a:gd name="T56" fmla="*/ 626 w 4504"/>
                    <a:gd name="T57" fmla="*/ 1469 h 4238"/>
                    <a:gd name="T58" fmla="*/ 593 w 4504"/>
                    <a:gd name="T59" fmla="*/ 1400 h 4238"/>
                    <a:gd name="T60" fmla="*/ 528 w 4504"/>
                    <a:gd name="T61" fmla="*/ 1258 h 4238"/>
                    <a:gd name="T62" fmla="*/ 480 w 4504"/>
                    <a:gd name="T63" fmla="*/ 1130 h 4238"/>
                    <a:gd name="T64" fmla="*/ 375 w 4504"/>
                    <a:gd name="T65" fmla="*/ 1052 h 4238"/>
                    <a:gd name="T66" fmla="*/ 258 w 4504"/>
                    <a:gd name="T67" fmla="*/ 979 h 4238"/>
                    <a:gd name="T68" fmla="*/ 194 w 4504"/>
                    <a:gd name="T69" fmla="*/ 895 h 4238"/>
                    <a:gd name="T70" fmla="*/ 154 w 4504"/>
                    <a:gd name="T71" fmla="*/ 813 h 4238"/>
                    <a:gd name="T72" fmla="*/ 102 w 4504"/>
                    <a:gd name="T73" fmla="*/ 651 h 4238"/>
                    <a:gd name="T74" fmla="*/ 56 w 4504"/>
                    <a:gd name="T75" fmla="*/ 372 h 4238"/>
                    <a:gd name="T76" fmla="*/ 0 w 4504"/>
                    <a:gd name="T77" fmla="*/ 95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04" h="4238">
                      <a:moveTo>
                        <a:pt x="4504" y="4238"/>
                      </a:moveTo>
                      <a:lnTo>
                        <a:pt x="3206" y="4238"/>
                      </a:lnTo>
                      <a:lnTo>
                        <a:pt x="3206" y="4021"/>
                      </a:lnTo>
                      <a:lnTo>
                        <a:pt x="2933" y="4021"/>
                      </a:lnTo>
                      <a:lnTo>
                        <a:pt x="2933" y="3904"/>
                      </a:lnTo>
                      <a:lnTo>
                        <a:pt x="2802" y="3904"/>
                      </a:lnTo>
                      <a:lnTo>
                        <a:pt x="2802" y="3729"/>
                      </a:lnTo>
                      <a:lnTo>
                        <a:pt x="2740" y="3729"/>
                      </a:lnTo>
                      <a:lnTo>
                        <a:pt x="2740" y="3627"/>
                      </a:lnTo>
                      <a:lnTo>
                        <a:pt x="2716" y="3627"/>
                      </a:lnTo>
                      <a:lnTo>
                        <a:pt x="2716" y="3589"/>
                      </a:lnTo>
                      <a:lnTo>
                        <a:pt x="2206" y="3589"/>
                      </a:lnTo>
                      <a:lnTo>
                        <a:pt x="2206" y="3476"/>
                      </a:lnTo>
                      <a:lnTo>
                        <a:pt x="1939" y="3476"/>
                      </a:lnTo>
                      <a:lnTo>
                        <a:pt x="1939" y="3372"/>
                      </a:lnTo>
                      <a:lnTo>
                        <a:pt x="1782" y="3372"/>
                      </a:lnTo>
                      <a:lnTo>
                        <a:pt x="1782" y="3279"/>
                      </a:lnTo>
                      <a:lnTo>
                        <a:pt x="1680" y="3279"/>
                      </a:lnTo>
                      <a:lnTo>
                        <a:pt x="1680" y="3099"/>
                      </a:lnTo>
                      <a:lnTo>
                        <a:pt x="1596" y="3099"/>
                      </a:lnTo>
                      <a:lnTo>
                        <a:pt x="1596" y="3004"/>
                      </a:lnTo>
                      <a:lnTo>
                        <a:pt x="1569" y="3004"/>
                      </a:lnTo>
                      <a:lnTo>
                        <a:pt x="1569" y="2918"/>
                      </a:lnTo>
                      <a:lnTo>
                        <a:pt x="1241" y="2918"/>
                      </a:lnTo>
                      <a:lnTo>
                        <a:pt x="1241" y="2843"/>
                      </a:lnTo>
                      <a:lnTo>
                        <a:pt x="1223" y="2843"/>
                      </a:lnTo>
                      <a:lnTo>
                        <a:pt x="1223" y="2756"/>
                      </a:lnTo>
                      <a:lnTo>
                        <a:pt x="1198" y="2756"/>
                      </a:lnTo>
                      <a:lnTo>
                        <a:pt x="1198" y="2597"/>
                      </a:lnTo>
                      <a:lnTo>
                        <a:pt x="1180" y="2597"/>
                      </a:lnTo>
                      <a:lnTo>
                        <a:pt x="1180" y="2517"/>
                      </a:lnTo>
                      <a:lnTo>
                        <a:pt x="1130" y="2517"/>
                      </a:lnTo>
                      <a:lnTo>
                        <a:pt x="1130" y="2435"/>
                      </a:lnTo>
                      <a:lnTo>
                        <a:pt x="1110" y="2435"/>
                      </a:lnTo>
                      <a:lnTo>
                        <a:pt x="1110" y="2353"/>
                      </a:lnTo>
                      <a:lnTo>
                        <a:pt x="1061" y="2353"/>
                      </a:lnTo>
                      <a:lnTo>
                        <a:pt x="1061" y="2278"/>
                      </a:lnTo>
                      <a:lnTo>
                        <a:pt x="996" y="2278"/>
                      </a:lnTo>
                      <a:lnTo>
                        <a:pt x="996" y="2229"/>
                      </a:lnTo>
                      <a:lnTo>
                        <a:pt x="961" y="2229"/>
                      </a:lnTo>
                      <a:lnTo>
                        <a:pt x="961" y="2205"/>
                      </a:lnTo>
                      <a:lnTo>
                        <a:pt x="946" y="2205"/>
                      </a:lnTo>
                      <a:lnTo>
                        <a:pt x="946" y="2120"/>
                      </a:lnTo>
                      <a:lnTo>
                        <a:pt x="912" y="2120"/>
                      </a:lnTo>
                      <a:lnTo>
                        <a:pt x="912" y="2060"/>
                      </a:lnTo>
                      <a:lnTo>
                        <a:pt x="868" y="2060"/>
                      </a:lnTo>
                      <a:lnTo>
                        <a:pt x="868" y="1815"/>
                      </a:lnTo>
                      <a:lnTo>
                        <a:pt x="848" y="1815"/>
                      </a:lnTo>
                      <a:lnTo>
                        <a:pt x="848" y="1773"/>
                      </a:lnTo>
                      <a:lnTo>
                        <a:pt x="815" y="1773"/>
                      </a:lnTo>
                      <a:lnTo>
                        <a:pt x="815" y="1682"/>
                      </a:lnTo>
                      <a:lnTo>
                        <a:pt x="772" y="1682"/>
                      </a:lnTo>
                      <a:lnTo>
                        <a:pt x="772" y="1620"/>
                      </a:lnTo>
                      <a:lnTo>
                        <a:pt x="752" y="1620"/>
                      </a:lnTo>
                      <a:lnTo>
                        <a:pt x="752" y="1535"/>
                      </a:lnTo>
                      <a:lnTo>
                        <a:pt x="712" y="1535"/>
                      </a:lnTo>
                      <a:lnTo>
                        <a:pt x="712" y="1469"/>
                      </a:lnTo>
                      <a:lnTo>
                        <a:pt x="626" y="1469"/>
                      </a:lnTo>
                      <a:lnTo>
                        <a:pt x="626" y="1400"/>
                      </a:lnTo>
                      <a:lnTo>
                        <a:pt x="593" y="1400"/>
                      </a:lnTo>
                      <a:lnTo>
                        <a:pt x="593" y="1258"/>
                      </a:lnTo>
                      <a:lnTo>
                        <a:pt x="528" y="1258"/>
                      </a:lnTo>
                      <a:lnTo>
                        <a:pt x="528" y="1130"/>
                      </a:lnTo>
                      <a:lnTo>
                        <a:pt x="480" y="1130"/>
                      </a:lnTo>
                      <a:lnTo>
                        <a:pt x="480" y="1052"/>
                      </a:lnTo>
                      <a:lnTo>
                        <a:pt x="375" y="1052"/>
                      </a:lnTo>
                      <a:lnTo>
                        <a:pt x="375" y="979"/>
                      </a:lnTo>
                      <a:lnTo>
                        <a:pt x="258" y="979"/>
                      </a:lnTo>
                      <a:lnTo>
                        <a:pt x="258" y="895"/>
                      </a:lnTo>
                      <a:lnTo>
                        <a:pt x="194" y="895"/>
                      </a:lnTo>
                      <a:lnTo>
                        <a:pt x="194" y="813"/>
                      </a:lnTo>
                      <a:lnTo>
                        <a:pt x="154" y="813"/>
                      </a:lnTo>
                      <a:lnTo>
                        <a:pt x="154" y="651"/>
                      </a:lnTo>
                      <a:lnTo>
                        <a:pt x="102" y="651"/>
                      </a:lnTo>
                      <a:lnTo>
                        <a:pt x="102" y="372"/>
                      </a:lnTo>
                      <a:lnTo>
                        <a:pt x="56" y="372"/>
                      </a:lnTo>
                      <a:lnTo>
                        <a:pt x="56" y="95"/>
                      </a:lnTo>
                      <a:lnTo>
                        <a:pt x="0" y="95"/>
                      </a:lnTo>
                      <a:lnTo>
                        <a:pt x="0" y="0"/>
                      </a:lnTo>
                    </a:path>
                  </a:pathLst>
                </a:custGeom>
                <a:noFill/>
                <a:ln w="19050" cap="flat">
                  <a:solidFill>
                    <a:srgbClr val="DC86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6" name="Line 272">
                  <a:extLst>
                    <a:ext uri="{FF2B5EF4-FFF2-40B4-BE49-F238E27FC236}">
                      <a16:creationId xmlns:a16="http://schemas.microsoft.com/office/drawing/2014/main" id="{72607707-5AE4-54C1-D32B-2ECC30CAE640}"/>
                    </a:ext>
                  </a:extLst>
                </p:cNvPr>
                <p:cNvSpPr>
                  <a:spLocks noChangeShapeType="1"/>
                </p:cNvSpPr>
                <p:nvPr/>
              </p:nvSpPr>
              <p:spPr bwMode="auto">
                <a:xfrm>
                  <a:off x="6094" y="4158"/>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7" name="Line 273">
                  <a:extLst>
                    <a:ext uri="{FF2B5EF4-FFF2-40B4-BE49-F238E27FC236}">
                      <a16:creationId xmlns:a16="http://schemas.microsoft.com/office/drawing/2014/main" id="{3CB3D778-56D8-A65A-3CB6-4E7E4E068BB5}"/>
                    </a:ext>
                  </a:extLst>
                </p:cNvPr>
                <p:cNvSpPr>
                  <a:spLocks noChangeShapeType="1"/>
                </p:cNvSpPr>
                <p:nvPr/>
              </p:nvSpPr>
              <p:spPr bwMode="auto">
                <a:xfrm>
                  <a:off x="5411" y="4158"/>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8" name="Line 274">
                  <a:extLst>
                    <a:ext uri="{FF2B5EF4-FFF2-40B4-BE49-F238E27FC236}">
                      <a16:creationId xmlns:a16="http://schemas.microsoft.com/office/drawing/2014/main" id="{63420F65-F5FC-85EC-CB24-CAE98F380CD3}"/>
                    </a:ext>
                  </a:extLst>
                </p:cNvPr>
                <p:cNvSpPr>
                  <a:spLocks noChangeShapeType="1"/>
                </p:cNvSpPr>
                <p:nvPr/>
              </p:nvSpPr>
              <p:spPr bwMode="auto">
                <a:xfrm>
                  <a:off x="5000" y="4158"/>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9" name="Line 275">
                  <a:extLst>
                    <a:ext uri="{FF2B5EF4-FFF2-40B4-BE49-F238E27FC236}">
                      <a16:creationId xmlns:a16="http://schemas.microsoft.com/office/drawing/2014/main" id="{C3A4AB18-5D3B-D422-023D-8D138F672F24}"/>
                    </a:ext>
                  </a:extLst>
                </p:cNvPr>
                <p:cNvSpPr>
                  <a:spLocks noChangeShapeType="1"/>
                </p:cNvSpPr>
                <p:nvPr/>
              </p:nvSpPr>
              <p:spPr bwMode="auto">
                <a:xfrm>
                  <a:off x="4865" y="4158"/>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0" name="Line 276">
                  <a:extLst>
                    <a:ext uri="{FF2B5EF4-FFF2-40B4-BE49-F238E27FC236}">
                      <a16:creationId xmlns:a16="http://schemas.microsoft.com/office/drawing/2014/main" id="{DFBF2CB1-14FE-C174-737F-0DAFA1380616}"/>
                    </a:ext>
                  </a:extLst>
                </p:cNvPr>
                <p:cNvSpPr>
                  <a:spLocks noChangeShapeType="1"/>
                </p:cNvSpPr>
                <p:nvPr/>
              </p:nvSpPr>
              <p:spPr bwMode="auto">
                <a:xfrm>
                  <a:off x="4690" y="3950"/>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1" name="Line 277">
                  <a:extLst>
                    <a:ext uri="{FF2B5EF4-FFF2-40B4-BE49-F238E27FC236}">
                      <a16:creationId xmlns:a16="http://schemas.microsoft.com/office/drawing/2014/main" id="{EC62B702-59E1-80FE-9FB5-37DCAEE2724C}"/>
                    </a:ext>
                  </a:extLst>
                </p:cNvPr>
                <p:cNvSpPr>
                  <a:spLocks noChangeShapeType="1"/>
                </p:cNvSpPr>
                <p:nvPr/>
              </p:nvSpPr>
              <p:spPr bwMode="auto">
                <a:xfrm>
                  <a:off x="4643" y="3950"/>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2" name="Line 278">
                  <a:extLst>
                    <a:ext uri="{FF2B5EF4-FFF2-40B4-BE49-F238E27FC236}">
                      <a16:creationId xmlns:a16="http://schemas.microsoft.com/office/drawing/2014/main" id="{FAA77C1B-1A30-85D8-6E6B-C0AE94167C35}"/>
                    </a:ext>
                  </a:extLst>
                </p:cNvPr>
                <p:cNvSpPr>
                  <a:spLocks noChangeShapeType="1"/>
                </p:cNvSpPr>
                <p:nvPr/>
              </p:nvSpPr>
              <p:spPr bwMode="auto">
                <a:xfrm>
                  <a:off x="4392" y="3664"/>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3" name="Line 279">
                  <a:extLst>
                    <a:ext uri="{FF2B5EF4-FFF2-40B4-BE49-F238E27FC236}">
                      <a16:creationId xmlns:a16="http://schemas.microsoft.com/office/drawing/2014/main" id="{C5F8C4E2-EE34-F0E3-721D-1C6D2180FEAF}"/>
                    </a:ext>
                  </a:extLst>
                </p:cNvPr>
                <p:cNvSpPr>
                  <a:spLocks noChangeShapeType="1"/>
                </p:cNvSpPr>
                <p:nvPr/>
              </p:nvSpPr>
              <p:spPr bwMode="auto">
                <a:xfrm>
                  <a:off x="4273" y="3509"/>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4" name="Line 280">
                  <a:extLst>
                    <a:ext uri="{FF2B5EF4-FFF2-40B4-BE49-F238E27FC236}">
                      <a16:creationId xmlns:a16="http://schemas.microsoft.com/office/drawing/2014/main" id="{630C23DF-7B59-6E9A-C271-3F88C047D359}"/>
                    </a:ext>
                  </a:extLst>
                </p:cNvPr>
                <p:cNvSpPr>
                  <a:spLocks noChangeShapeType="1"/>
                </p:cNvSpPr>
                <p:nvPr/>
              </p:nvSpPr>
              <p:spPr bwMode="auto">
                <a:xfrm>
                  <a:off x="4078" y="3509"/>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5" name="Line 281">
                  <a:extLst>
                    <a:ext uri="{FF2B5EF4-FFF2-40B4-BE49-F238E27FC236}">
                      <a16:creationId xmlns:a16="http://schemas.microsoft.com/office/drawing/2014/main" id="{C6278278-041C-D7ED-16CF-39FC52EB8BC2}"/>
                    </a:ext>
                  </a:extLst>
                </p:cNvPr>
                <p:cNvSpPr>
                  <a:spLocks noChangeShapeType="1"/>
                </p:cNvSpPr>
                <p:nvPr/>
              </p:nvSpPr>
              <p:spPr bwMode="auto">
                <a:xfrm>
                  <a:off x="3727" y="3398"/>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 name="Line 282">
                  <a:extLst>
                    <a:ext uri="{FF2B5EF4-FFF2-40B4-BE49-F238E27FC236}">
                      <a16:creationId xmlns:a16="http://schemas.microsoft.com/office/drawing/2014/main" id="{0E06584D-08B4-F653-1F8B-E04FBA9503BB}"/>
                    </a:ext>
                  </a:extLst>
                </p:cNvPr>
                <p:cNvSpPr>
                  <a:spLocks noChangeShapeType="1"/>
                </p:cNvSpPr>
                <p:nvPr/>
              </p:nvSpPr>
              <p:spPr bwMode="auto">
                <a:xfrm>
                  <a:off x="3591" y="3398"/>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7" name="Line 283">
                  <a:extLst>
                    <a:ext uri="{FF2B5EF4-FFF2-40B4-BE49-F238E27FC236}">
                      <a16:creationId xmlns:a16="http://schemas.microsoft.com/office/drawing/2014/main" id="{D7C423E8-7188-2F9E-98F3-ACEC7851A0F8}"/>
                    </a:ext>
                  </a:extLst>
                </p:cNvPr>
                <p:cNvSpPr>
                  <a:spLocks noChangeShapeType="1"/>
                </p:cNvSpPr>
                <p:nvPr/>
              </p:nvSpPr>
              <p:spPr bwMode="auto">
                <a:xfrm>
                  <a:off x="3485" y="3299"/>
                  <a:ext cx="0" cy="161"/>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8" name="Line 284">
                  <a:extLst>
                    <a:ext uri="{FF2B5EF4-FFF2-40B4-BE49-F238E27FC236}">
                      <a16:creationId xmlns:a16="http://schemas.microsoft.com/office/drawing/2014/main" id="{09E57B10-0378-FAC3-7A80-4590127B6E16}"/>
                    </a:ext>
                  </a:extLst>
                </p:cNvPr>
                <p:cNvSpPr>
                  <a:spLocks noChangeShapeType="1"/>
                </p:cNvSpPr>
                <p:nvPr/>
              </p:nvSpPr>
              <p:spPr bwMode="auto">
                <a:xfrm>
                  <a:off x="3412" y="3299"/>
                  <a:ext cx="0" cy="161"/>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9" name="Line 285">
                  <a:extLst>
                    <a:ext uri="{FF2B5EF4-FFF2-40B4-BE49-F238E27FC236}">
                      <a16:creationId xmlns:a16="http://schemas.microsoft.com/office/drawing/2014/main" id="{22EC6BE2-1607-E5BB-1711-C9ECAA691250}"/>
                    </a:ext>
                  </a:extLst>
                </p:cNvPr>
                <p:cNvSpPr>
                  <a:spLocks noChangeShapeType="1"/>
                </p:cNvSpPr>
                <p:nvPr/>
              </p:nvSpPr>
              <p:spPr bwMode="auto">
                <a:xfrm>
                  <a:off x="3367" y="3205"/>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0" name="Line 286">
                  <a:extLst>
                    <a:ext uri="{FF2B5EF4-FFF2-40B4-BE49-F238E27FC236}">
                      <a16:creationId xmlns:a16="http://schemas.microsoft.com/office/drawing/2014/main" id="{170AE5DD-764B-EC1C-8A25-8EAF64B03A67}"/>
                    </a:ext>
                  </a:extLst>
                </p:cNvPr>
                <p:cNvSpPr>
                  <a:spLocks noChangeShapeType="1"/>
                </p:cNvSpPr>
                <p:nvPr/>
              </p:nvSpPr>
              <p:spPr bwMode="auto">
                <a:xfrm>
                  <a:off x="3195" y="3017"/>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1" name="Line 287">
                  <a:extLst>
                    <a:ext uri="{FF2B5EF4-FFF2-40B4-BE49-F238E27FC236}">
                      <a16:creationId xmlns:a16="http://schemas.microsoft.com/office/drawing/2014/main" id="{30675576-BEB1-7589-4295-726DC2D481F2}"/>
                    </a:ext>
                  </a:extLst>
                </p:cNvPr>
                <p:cNvSpPr>
                  <a:spLocks noChangeShapeType="1"/>
                </p:cNvSpPr>
                <p:nvPr/>
              </p:nvSpPr>
              <p:spPr bwMode="auto">
                <a:xfrm>
                  <a:off x="2919" y="2849"/>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2" name="Line 288">
                  <a:extLst>
                    <a:ext uri="{FF2B5EF4-FFF2-40B4-BE49-F238E27FC236}">
                      <a16:creationId xmlns:a16="http://schemas.microsoft.com/office/drawing/2014/main" id="{4EE90678-6720-6762-2992-76D7BA59F47F}"/>
                    </a:ext>
                  </a:extLst>
                </p:cNvPr>
                <p:cNvSpPr>
                  <a:spLocks noChangeShapeType="1"/>
                </p:cNvSpPr>
                <p:nvPr/>
              </p:nvSpPr>
              <p:spPr bwMode="auto">
                <a:xfrm>
                  <a:off x="2833" y="2849"/>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3" name="Line 289">
                  <a:extLst>
                    <a:ext uri="{FF2B5EF4-FFF2-40B4-BE49-F238E27FC236}">
                      <a16:creationId xmlns:a16="http://schemas.microsoft.com/office/drawing/2014/main" id="{83A08D07-62F3-2F4D-501E-EE5E8C13EAF0}"/>
                    </a:ext>
                  </a:extLst>
                </p:cNvPr>
                <p:cNvSpPr>
                  <a:spLocks noChangeShapeType="1"/>
                </p:cNvSpPr>
                <p:nvPr/>
              </p:nvSpPr>
              <p:spPr bwMode="auto">
                <a:xfrm>
                  <a:off x="2798" y="2692"/>
                  <a:ext cx="0" cy="161"/>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4" name="Line 290">
                  <a:extLst>
                    <a:ext uri="{FF2B5EF4-FFF2-40B4-BE49-F238E27FC236}">
                      <a16:creationId xmlns:a16="http://schemas.microsoft.com/office/drawing/2014/main" id="{44D8F793-4A89-052F-B407-50755422ACAD}"/>
                    </a:ext>
                  </a:extLst>
                </p:cNvPr>
                <p:cNvSpPr>
                  <a:spLocks noChangeShapeType="1"/>
                </p:cNvSpPr>
                <p:nvPr/>
              </p:nvSpPr>
              <p:spPr bwMode="auto">
                <a:xfrm>
                  <a:off x="2786" y="2521"/>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5" name="Line 291">
                  <a:extLst>
                    <a:ext uri="{FF2B5EF4-FFF2-40B4-BE49-F238E27FC236}">
                      <a16:creationId xmlns:a16="http://schemas.microsoft.com/office/drawing/2014/main" id="{C7300938-57AF-BF7B-11D7-AE08452EE60C}"/>
                    </a:ext>
                  </a:extLst>
                </p:cNvPr>
                <p:cNvSpPr>
                  <a:spLocks noChangeShapeType="1"/>
                </p:cNvSpPr>
                <p:nvPr/>
              </p:nvSpPr>
              <p:spPr bwMode="auto">
                <a:xfrm>
                  <a:off x="2717" y="2375"/>
                  <a:ext cx="0" cy="161"/>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6" name="Line 292">
                  <a:extLst>
                    <a:ext uri="{FF2B5EF4-FFF2-40B4-BE49-F238E27FC236}">
                      <a16:creationId xmlns:a16="http://schemas.microsoft.com/office/drawing/2014/main" id="{66BB6568-2EB7-C901-B133-9D5A41622CB5}"/>
                    </a:ext>
                  </a:extLst>
                </p:cNvPr>
                <p:cNvSpPr>
                  <a:spLocks noChangeShapeType="1"/>
                </p:cNvSpPr>
                <p:nvPr/>
              </p:nvSpPr>
              <p:spPr bwMode="auto">
                <a:xfrm>
                  <a:off x="2587" y="2209"/>
                  <a:ext cx="0" cy="161"/>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7" name="Line 293">
                  <a:extLst>
                    <a:ext uri="{FF2B5EF4-FFF2-40B4-BE49-F238E27FC236}">
                      <a16:creationId xmlns:a16="http://schemas.microsoft.com/office/drawing/2014/main" id="{2CDD2A9A-CA4D-5191-B30D-0549B741E08A}"/>
                    </a:ext>
                  </a:extLst>
                </p:cNvPr>
                <p:cNvSpPr>
                  <a:spLocks noChangeShapeType="1"/>
                </p:cNvSpPr>
                <p:nvPr/>
              </p:nvSpPr>
              <p:spPr bwMode="auto">
                <a:xfrm>
                  <a:off x="2298" y="1396"/>
                  <a:ext cx="0" cy="161"/>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8" name="Line 294">
                  <a:extLst>
                    <a:ext uri="{FF2B5EF4-FFF2-40B4-BE49-F238E27FC236}">
                      <a16:creationId xmlns:a16="http://schemas.microsoft.com/office/drawing/2014/main" id="{FC82E75C-3E9A-8E7E-90EE-4BB7BBCCE9F2}"/>
                    </a:ext>
                  </a:extLst>
                </p:cNvPr>
                <p:cNvSpPr>
                  <a:spLocks noChangeShapeType="1"/>
                </p:cNvSpPr>
                <p:nvPr/>
              </p:nvSpPr>
              <p:spPr bwMode="auto">
                <a:xfrm>
                  <a:off x="2052" y="968"/>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sp>
            <p:nvSpPr>
              <p:cNvPr id="32" name="TextBox 31">
                <a:extLst>
                  <a:ext uri="{FF2B5EF4-FFF2-40B4-BE49-F238E27FC236}">
                    <a16:creationId xmlns:a16="http://schemas.microsoft.com/office/drawing/2014/main" id="{FFD0C425-2266-99AC-47EE-049A9FB50483}"/>
                  </a:ext>
                </a:extLst>
              </p:cNvPr>
              <p:cNvSpPr txBox="1"/>
              <p:nvPr/>
            </p:nvSpPr>
            <p:spPr>
              <a:xfrm>
                <a:off x="3809716" y="4714855"/>
                <a:ext cx="1791671" cy="291970"/>
              </a:xfrm>
              <a:prstGeom prst="rect">
                <a:avLst/>
              </a:prstGeom>
              <a:noFill/>
            </p:spPr>
            <p:txBody>
              <a:bodyPr wrap="none" lIns="0" tIns="0" rIns="0" bIns="0" rtlCol="0">
                <a:spAutoFit/>
              </a:bodyPr>
              <a:lstStyle/>
              <a:p>
                <a:pPr marL="0" marR="0" lvl="0" indent="0" algn="l" defTabSz="685800" rtl="0" eaLnBrk="1" fontAlgn="auto" latinLnBrk="0" hangingPunct="1">
                  <a:lnSpc>
                    <a:spcPct val="8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DC8633"/>
                    </a:solidFill>
                    <a:effectLst/>
                    <a:uLnTx/>
                    <a:uFillTx/>
                    <a:latin typeface="Arial" panose="020B0604020202020204"/>
                    <a:ea typeface="+mn-ea"/>
                    <a:cs typeface="+mn-cs"/>
                  </a:rPr>
                  <a:t>Interm./adv. with ≥ 1 mutation</a:t>
                </a:r>
                <a:br>
                  <a:rPr kumimoji="0" lang="en-US" sz="900" b="0" i="0" u="none" strike="noStrike" kern="0" cap="none" spc="0" normalizeH="0" baseline="0" noProof="0" dirty="0">
                    <a:ln>
                      <a:noFill/>
                    </a:ln>
                    <a:solidFill>
                      <a:srgbClr val="DC8633"/>
                    </a:solidFill>
                    <a:effectLst/>
                    <a:uLnTx/>
                    <a:uFillTx/>
                    <a:latin typeface="Arial" panose="020B0604020202020204"/>
                    <a:ea typeface="+mn-ea"/>
                    <a:cs typeface="+mn-cs"/>
                  </a:rPr>
                </a:br>
                <a:r>
                  <a:rPr kumimoji="0" lang="en-US" sz="900" b="0" i="0" u="none" strike="noStrike" kern="0" cap="none" spc="0" normalizeH="0" baseline="0" noProof="0" dirty="0">
                    <a:ln>
                      <a:noFill/>
                    </a:ln>
                    <a:solidFill>
                      <a:srgbClr val="DC8633"/>
                    </a:solidFill>
                    <a:effectLst/>
                    <a:uLnTx/>
                    <a:uFillTx/>
                    <a:latin typeface="Arial" panose="020B0604020202020204"/>
                    <a:ea typeface="+mn-ea"/>
                    <a:cs typeface="+mn-cs"/>
                  </a:rPr>
                  <a:t> in </a:t>
                </a:r>
                <a:r>
                  <a:rPr kumimoji="0" lang="en-US" sz="900" b="0" i="1" u="none" strike="noStrike" kern="0" cap="none" spc="0" normalizeH="0" baseline="0" noProof="0" dirty="0">
                    <a:ln>
                      <a:noFill/>
                    </a:ln>
                    <a:solidFill>
                      <a:srgbClr val="DC8633"/>
                    </a:solidFill>
                    <a:effectLst/>
                    <a:uLnTx/>
                    <a:uFillTx/>
                    <a:latin typeface="Arial" panose="020B0604020202020204"/>
                    <a:ea typeface="+mn-ea"/>
                    <a:cs typeface="+mn-cs"/>
                  </a:rPr>
                  <a:t>ASXL1</a:t>
                </a:r>
                <a:r>
                  <a:rPr kumimoji="0" lang="en-US" sz="900" b="0" i="0" u="none" strike="noStrike" kern="0" cap="none" spc="0" normalizeH="0" baseline="0" noProof="0" dirty="0">
                    <a:ln>
                      <a:noFill/>
                    </a:ln>
                    <a:solidFill>
                      <a:srgbClr val="DC8633"/>
                    </a:solidFill>
                    <a:effectLst/>
                    <a:uLnTx/>
                    <a:uFillTx/>
                    <a:latin typeface="Arial" panose="020B0604020202020204"/>
                    <a:ea typeface="+mn-ea"/>
                    <a:cs typeface="+mn-cs"/>
                  </a:rPr>
                  <a:t>, </a:t>
                </a:r>
                <a:r>
                  <a:rPr kumimoji="0" lang="en-US" sz="900" b="0" i="1" u="none" strike="noStrike" kern="0" cap="none" spc="0" normalizeH="0" baseline="0" noProof="0" dirty="0">
                    <a:ln>
                      <a:noFill/>
                    </a:ln>
                    <a:solidFill>
                      <a:srgbClr val="DC8633"/>
                    </a:solidFill>
                    <a:effectLst/>
                    <a:uLnTx/>
                    <a:uFillTx/>
                    <a:latin typeface="Arial" panose="020B0604020202020204"/>
                    <a:ea typeface="+mn-ea"/>
                    <a:cs typeface="+mn-cs"/>
                  </a:rPr>
                  <a:t>TP53</a:t>
                </a:r>
                <a:r>
                  <a:rPr kumimoji="0" lang="en-US" sz="900" b="0" i="0" u="none" strike="noStrike" kern="0" cap="none" spc="0" normalizeH="0" baseline="0" noProof="0" dirty="0">
                    <a:ln>
                      <a:noFill/>
                    </a:ln>
                    <a:solidFill>
                      <a:srgbClr val="DC8633"/>
                    </a:solidFill>
                    <a:effectLst/>
                    <a:uLnTx/>
                    <a:uFillTx/>
                    <a:latin typeface="Arial" panose="020B0604020202020204"/>
                    <a:ea typeface="+mn-ea"/>
                    <a:cs typeface="+mn-cs"/>
                  </a:rPr>
                  <a:t>, or </a:t>
                </a:r>
                <a:r>
                  <a:rPr kumimoji="0" lang="en-US" sz="900" b="0" i="1" u="none" strike="noStrike" kern="0" cap="none" spc="0" normalizeH="0" baseline="0" noProof="0" dirty="0">
                    <a:ln>
                      <a:noFill/>
                    </a:ln>
                    <a:solidFill>
                      <a:srgbClr val="DC8633"/>
                    </a:solidFill>
                    <a:effectLst/>
                    <a:uLnTx/>
                    <a:uFillTx/>
                    <a:latin typeface="Arial" panose="020B0604020202020204"/>
                    <a:ea typeface="+mn-ea"/>
                    <a:cs typeface="+mn-cs"/>
                  </a:rPr>
                  <a:t>FLT3</a:t>
                </a:r>
                <a:r>
                  <a:rPr kumimoji="0" lang="en-US" sz="900" b="0" i="0" u="none" strike="noStrike" kern="0" cap="none" spc="0" normalizeH="0" baseline="0" noProof="0" dirty="0">
                    <a:ln>
                      <a:noFill/>
                    </a:ln>
                    <a:solidFill>
                      <a:srgbClr val="DC8633"/>
                    </a:solidFill>
                    <a:effectLst/>
                    <a:uLnTx/>
                    <a:uFillTx/>
                    <a:latin typeface="Arial" panose="020B0604020202020204"/>
                    <a:ea typeface="+mn-ea"/>
                    <a:cs typeface="+mn-cs"/>
                  </a:rPr>
                  <a:t>-ITD</a:t>
                </a:r>
              </a:p>
            </p:txBody>
          </p:sp>
          <p:grpSp>
            <p:nvGrpSpPr>
              <p:cNvPr id="33" name="Group 297">
                <a:extLst>
                  <a:ext uri="{FF2B5EF4-FFF2-40B4-BE49-F238E27FC236}">
                    <a16:creationId xmlns:a16="http://schemas.microsoft.com/office/drawing/2014/main" id="{26EB875C-2909-3C3F-FE79-245EEF836BF7}"/>
                  </a:ext>
                </a:extLst>
              </p:cNvPr>
              <p:cNvGrpSpPr>
                <a:grpSpLocks noChangeAspect="1"/>
              </p:cNvGrpSpPr>
              <p:nvPr/>
            </p:nvGrpSpPr>
            <p:grpSpPr bwMode="auto">
              <a:xfrm>
                <a:off x="1052073" y="2001591"/>
                <a:ext cx="3865868" cy="3141909"/>
                <a:chOff x="1358" y="0"/>
                <a:chExt cx="4969" cy="4318"/>
              </a:xfrm>
            </p:grpSpPr>
            <p:sp>
              <p:nvSpPr>
                <p:cNvPr id="34" name="Freeform 298">
                  <a:extLst>
                    <a:ext uri="{FF2B5EF4-FFF2-40B4-BE49-F238E27FC236}">
                      <a16:creationId xmlns:a16="http://schemas.microsoft.com/office/drawing/2014/main" id="{27CB91F0-9F25-62FA-19A0-8E39DF518356}"/>
                    </a:ext>
                  </a:extLst>
                </p:cNvPr>
                <p:cNvSpPr>
                  <a:spLocks/>
                </p:cNvSpPr>
                <p:nvPr/>
              </p:nvSpPr>
              <p:spPr bwMode="auto">
                <a:xfrm>
                  <a:off x="1358" y="0"/>
                  <a:ext cx="4969" cy="4255"/>
                </a:xfrm>
                <a:custGeom>
                  <a:avLst/>
                  <a:gdLst>
                    <a:gd name="T0" fmla="*/ 3383 w 4969"/>
                    <a:gd name="T1" fmla="*/ 4255 h 4255"/>
                    <a:gd name="T2" fmla="*/ 2425 w 4969"/>
                    <a:gd name="T3" fmla="*/ 3741 h 4255"/>
                    <a:gd name="T4" fmla="*/ 2407 w 4969"/>
                    <a:gd name="T5" fmla="*/ 3483 h 4255"/>
                    <a:gd name="T6" fmla="*/ 1508 w 4969"/>
                    <a:gd name="T7" fmla="*/ 3231 h 4255"/>
                    <a:gd name="T8" fmla="*/ 1417 w 4969"/>
                    <a:gd name="T9" fmla="*/ 3094 h 4255"/>
                    <a:gd name="T10" fmla="*/ 1321 w 4969"/>
                    <a:gd name="T11" fmla="*/ 2984 h 4255"/>
                    <a:gd name="T12" fmla="*/ 1220 w 4969"/>
                    <a:gd name="T13" fmla="*/ 2859 h 4255"/>
                    <a:gd name="T14" fmla="*/ 1155 w 4969"/>
                    <a:gd name="T15" fmla="*/ 2746 h 4255"/>
                    <a:gd name="T16" fmla="*/ 846 w 4969"/>
                    <a:gd name="T17" fmla="*/ 2648 h 4255"/>
                    <a:gd name="T18" fmla="*/ 831 w 4969"/>
                    <a:gd name="T19" fmla="*/ 2550 h 4255"/>
                    <a:gd name="T20" fmla="*/ 806 w 4969"/>
                    <a:gd name="T21" fmla="*/ 2446 h 4255"/>
                    <a:gd name="T22" fmla="*/ 714 w 4969"/>
                    <a:gd name="T23" fmla="*/ 2348 h 4255"/>
                    <a:gd name="T24" fmla="*/ 666 w 4969"/>
                    <a:gd name="T25" fmla="*/ 2265 h 4255"/>
                    <a:gd name="T26" fmla="*/ 625 w 4969"/>
                    <a:gd name="T27" fmla="*/ 2171 h 4255"/>
                    <a:gd name="T28" fmla="*/ 604 w 4969"/>
                    <a:gd name="T29" fmla="*/ 1998 h 4255"/>
                    <a:gd name="T30" fmla="*/ 583 w 4969"/>
                    <a:gd name="T31" fmla="*/ 1948 h 4255"/>
                    <a:gd name="T32" fmla="*/ 547 w 4969"/>
                    <a:gd name="T33" fmla="*/ 1885 h 4255"/>
                    <a:gd name="T34" fmla="*/ 524 w 4969"/>
                    <a:gd name="T35" fmla="*/ 1821 h 4255"/>
                    <a:gd name="T36" fmla="*/ 508 w 4969"/>
                    <a:gd name="T37" fmla="*/ 1778 h 4255"/>
                    <a:gd name="T38" fmla="*/ 471 w 4969"/>
                    <a:gd name="T39" fmla="*/ 1751 h 4255"/>
                    <a:gd name="T40" fmla="*/ 450 w 4969"/>
                    <a:gd name="T41" fmla="*/ 1707 h 4255"/>
                    <a:gd name="T42" fmla="*/ 398 w 4969"/>
                    <a:gd name="T43" fmla="*/ 1671 h 4255"/>
                    <a:gd name="T44" fmla="*/ 386 w 4969"/>
                    <a:gd name="T45" fmla="*/ 1574 h 4255"/>
                    <a:gd name="T46" fmla="*/ 365 w 4969"/>
                    <a:gd name="T47" fmla="*/ 1518 h 4255"/>
                    <a:gd name="T48" fmla="*/ 343 w 4969"/>
                    <a:gd name="T49" fmla="*/ 1451 h 4255"/>
                    <a:gd name="T50" fmla="*/ 307 w 4969"/>
                    <a:gd name="T51" fmla="*/ 1301 h 4255"/>
                    <a:gd name="T52" fmla="*/ 292 w 4969"/>
                    <a:gd name="T53" fmla="*/ 1227 h 4255"/>
                    <a:gd name="T54" fmla="*/ 270 w 4969"/>
                    <a:gd name="T55" fmla="*/ 1093 h 4255"/>
                    <a:gd name="T56" fmla="*/ 253 w 4969"/>
                    <a:gd name="T57" fmla="*/ 1019 h 4255"/>
                    <a:gd name="T58" fmla="*/ 181 w 4969"/>
                    <a:gd name="T59" fmla="*/ 938 h 4255"/>
                    <a:gd name="T60" fmla="*/ 164 w 4969"/>
                    <a:gd name="T61" fmla="*/ 875 h 4255"/>
                    <a:gd name="T62" fmla="*/ 139 w 4969"/>
                    <a:gd name="T63" fmla="*/ 700 h 4255"/>
                    <a:gd name="T64" fmla="*/ 102 w 4969"/>
                    <a:gd name="T65" fmla="*/ 570 h 4255"/>
                    <a:gd name="T66" fmla="*/ 54 w 4969"/>
                    <a:gd name="T67" fmla="*/ 516 h 4255"/>
                    <a:gd name="T68" fmla="*/ 27 w 4969"/>
                    <a:gd name="T69" fmla="*/ 449 h 4255"/>
                    <a:gd name="T70" fmla="*/ 0 w 4969"/>
                    <a:gd name="T71" fmla="*/ 391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69" h="4255">
                      <a:moveTo>
                        <a:pt x="4969" y="4255"/>
                      </a:moveTo>
                      <a:lnTo>
                        <a:pt x="3383" y="4255"/>
                      </a:lnTo>
                      <a:lnTo>
                        <a:pt x="3383" y="3741"/>
                      </a:lnTo>
                      <a:lnTo>
                        <a:pt x="2425" y="3741"/>
                      </a:lnTo>
                      <a:lnTo>
                        <a:pt x="2425" y="3483"/>
                      </a:lnTo>
                      <a:lnTo>
                        <a:pt x="2407" y="3483"/>
                      </a:lnTo>
                      <a:lnTo>
                        <a:pt x="2407" y="3231"/>
                      </a:lnTo>
                      <a:lnTo>
                        <a:pt x="1508" y="3231"/>
                      </a:lnTo>
                      <a:lnTo>
                        <a:pt x="1508" y="3094"/>
                      </a:lnTo>
                      <a:lnTo>
                        <a:pt x="1417" y="3094"/>
                      </a:lnTo>
                      <a:lnTo>
                        <a:pt x="1417" y="2984"/>
                      </a:lnTo>
                      <a:lnTo>
                        <a:pt x="1321" y="2984"/>
                      </a:lnTo>
                      <a:lnTo>
                        <a:pt x="1321" y="2859"/>
                      </a:lnTo>
                      <a:lnTo>
                        <a:pt x="1220" y="2859"/>
                      </a:lnTo>
                      <a:lnTo>
                        <a:pt x="1220" y="2746"/>
                      </a:lnTo>
                      <a:lnTo>
                        <a:pt x="1155" y="2746"/>
                      </a:lnTo>
                      <a:lnTo>
                        <a:pt x="1155" y="2648"/>
                      </a:lnTo>
                      <a:lnTo>
                        <a:pt x="846" y="2648"/>
                      </a:lnTo>
                      <a:lnTo>
                        <a:pt x="846" y="2550"/>
                      </a:lnTo>
                      <a:lnTo>
                        <a:pt x="831" y="2550"/>
                      </a:lnTo>
                      <a:lnTo>
                        <a:pt x="831" y="2446"/>
                      </a:lnTo>
                      <a:lnTo>
                        <a:pt x="806" y="2446"/>
                      </a:lnTo>
                      <a:lnTo>
                        <a:pt x="806" y="2348"/>
                      </a:lnTo>
                      <a:lnTo>
                        <a:pt x="714" y="2348"/>
                      </a:lnTo>
                      <a:lnTo>
                        <a:pt x="714" y="2265"/>
                      </a:lnTo>
                      <a:lnTo>
                        <a:pt x="666" y="2265"/>
                      </a:lnTo>
                      <a:lnTo>
                        <a:pt x="666" y="2171"/>
                      </a:lnTo>
                      <a:lnTo>
                        <a:pt x="625" y="2171"/>
                      </a:lnTo>
                      <a:lnTo>
                        <a:pt x="625" y="1998"/>
                      </a:lnTo>
                      <a:lnTo>
                        <a:pt x="604" y="1998"/>
                      </a:lnTo>
                      <a:lnTo>
                        <a:pt x="604" y="1948"/>
                      </a:lnTo>
                      <a:lnTo>
                        <a:pt x="583" y="1948"/>
                      </a:lnTo>
                      <a:lnTo>
                        <a:pt x="583" y="1885"/>
                      </a:lnTo>
                      <a:lnTo>
                        <a:pt x="547" y="1885"/>
                      </a:lnTo>
                      <a:lnTo>
                        <a:pt x="547" y="1821"/>
                      </a:lnTo>
                      <a:lnTo>
                        <a:pt x="524" y="1821"/>
                      </a:lnTo>
                      <a:lnTo>
                        <a:pt x="524" y="1778"/>
                      </a:lnTo>
                      <a:lnTo>
                        <a:pt x="508" y="1778"/>
                      </a:lnTo>
                      <a:lnTo>
                        <a:pt x="508" y="1751"/>
                      </a:lnTo>
                      <a:lnTo>
                        <a:pt x="471" y="1751"/>
                      </a:lnTo>
                      <a:lnTo>
                        <a:pt x="471" y="1707"/>
                      </a:lnTo>
                      <a:lnTo>
                        <a:pt x="450" y="1707"/>
                      </a:lnTo>
                      <a:lnTo>
                        <a:pt x="450" y="1671"/>
                      </a:lnTo>
                      <a:lnTo>
                        <a:pt x="398" y="1671"/>
                      </a:lnTo>
                      <a:lnTo>
                        <a:pt x="398" y="1574"/>
                      </a:lnTo>
                      <a:lnTo>
                        <a:pt x="386" y="1574"/>
                      </a:lnTo>
                      <a:lnTo>
                        <a:pt x="386" y="1518"/>
                      </a:lnTo>
                      <a:lnTo>
                        <a:pt x="365" y="1518"/>
                      </a:lnTo>
                      <a:lnTo>
                        <a:pt x="365" y="1451"/>
                      </a:lnTo>
                      <a:lnTo>
                        <a:pt x="343" y="1451"/>
                      </a:lnTo>
                      <a:lnTo>
                        <a:pt x="343" y="1301"/>
                      </a:lnTo>
                      <a:lnTo>
                        <a:pt x="307" y="1301"/>
                      </a:lnTo>
                      <a:lnTo>
                        <a:pt x="307" y="1227"/>
                      </a:lnTo>
                      <a:lnTo>
                        <a:pt x="292" y="1227"/>
                      </a:lnTo>
                      <a:lnTo>
                        <a:pt x="292" y="1093"/>
                      </a:lnTo>
                      <a:lnTo>
                        <a:pt x="270" y="1093"/>
                      </a:lnTo>
                      <a:lnTo>
                        <a:pt x="270" y="1019"/>
                      </a:lnTo>
                      <a:lnTo>
                        <a:pt x="253" y="1019"/>
                      </a:lnTo>
                      <a:lnTo>
                        <a:pt x="253" y="938"/>
                      </a:lnTo>
                      <a:lnTo>
                        <a:pt x="181" y="938"/>
                      </a:lnTo>
                      <a:lnTo>
                        <a:pt x="181" y="875"/>
                      </a:lnTo>
                      <a:lnTo>
                        <a:pt x="164" y="875"/>
                      </a:lnTo>
                      <a:lnTo>
                        <a:pt x="164" y="700"/>
                      </a:lnTo>
                      <a:lnTo>
                        <a:pt x="139" y="700"/>
                      </a:lnTo>
                      <a:lnTo>
                        <a:pt x="139" y="570"/>
                      </a:lnTo>
                      <a:lnTo>
                        <a:pt x="102" y="570"/>
                      </a:lnTo>
                      <a:lnTo>
                        <a:pt x="102" y="516"/>
                      </a:lnTo>
                      <a:lnTo>
                        <a:pt x="54" y="516"/>
                      </a:lnTo>
                      <a:lnTo>
                        <a:pt x="54" y="449"/>
                      </a:lnTo>
                      <a:lnTo>
                        <a:pt x="27" y="449"/>
                      </a:lnTo>
                      <a:lnTo>
                        <a:pt x="27" y="391"/>
                      </a:lnTo>
                      <a:lnTo>
                        <a:pt x="0" y="391"/>
                      </a:lnTo>
                      <a:lnTo>
                        <a:pt x="0" y="0"/>
                      </a:lnTo>
                    </a:path>
                  </a:pathLst>
                </a:custGeom>
                <a:noFill/>
                <a:ln w="190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5" name="Line 299">
                  <a:extLst>
                    <a:ext uri="{FF2B5EF4-FFF2-40B4-BE49-F238E27FC236}">
                      <a16:creationId xmlns:a16="http://schemas.microsoft.com/office/drawing/2014/main" id="{C793E79F-124E-2E9D-7CEE-C096E8F4A983}"/>
                    </a:ext>
                  </a:extLst>
                </p:cNvPr>
                <p:cNvSpPr>
                  <a:spLocks noChangeShapeType="1"/>
                </p:cNvSpPr>
                <p:nvPr/>
              </p:nvSpPr>
              <p:spPr bwMode="auto">
                <a:xfrm>
                  <a:off x="6319" y="4186"/>
                  <a:ext cx="0" cy="132"/>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6" name="Line 300">
                  <a:extLst>
                    <a:ext uri="{FF2B5EF4-FFF2-40B4-BE49-F238E27FC236}">
                      <a16:creationId xmlns:a16="http://schemas.microsoft.com/office/drawing/2014/main" id="{064BDED6-9D33-8F8C-687C-2C3E5667E991}"/>
                    </a:ext>
                  </a:extLst>
                </p:cNvPr>
                <p:cNvSpPr>
                  <a:spLocks noChangeShapeType="1"/>
                </p:cNvSpPr>
                <p:nvPr/>
              </p:nvSpPr>
              <p:spPr bwMode="auto">
                <a:xfrm>
                  <a:off x="4328" y="3676"/>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7" name="Line 301">
                  <a:extLst>
                    <a:ext uri="{FF2B5EF4-FFF2-40B4-BE49-F238E27FC236}">
                      <a16:creationId xmlns:a16="http://schemas.microsoft.com/office/drawing/2014/main" id="{F303E38A-AD13-57C8-50C0-22EFEB201406}"/>
                    </a:ext>
                  </a:extLst>
                </p:cNvPr>
                <p:cNvSpPr>
                  <a:spLocks noChangeShapeType="1"/>
                </p:cNvSpPr>
                <p:nvPr/>
              </p:nvSpPr>
              <p:spPr bwMode="auto">
                <a:xfrm>
                  <a:off x="4164" y="3676"/>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8" name="Line 302">
                  <a:extLst>
                    <a:ext uri="{FF2B5EF4-FFF2-40B4-BE49-F238E27FC236}">
                      <a16:creationId xmlns:a16="http://schemas.microsoft.com/office/drawing/2014/main" id="{B18F715D-465D-1FA5-752F-9451C698C0E7}"/>
                    </a:ext>
                  </a:extLst>
                </p:cNvPr>
                <p:cNvSpPr>
                  <a:spLocks noChangeShapeType="1"/>
                </p:cNvSpPr>
                <p:nvPr/>
              </p:nvSpPr>
              <p:spPr bwMode="auto">
                <a:xfrm>
                  <a:off x="3733" y="3165"/>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9" name="Line 303">
                  <a:extLst>
                    <a:ext uri="{FF2B5EF4-FFF2-40B4-BE49-F238E27FC236}">
                      <a16:creationId xmlns:a16="http://schemas.microsoft.com/office/drawing/2014/main" id="{77DD8598-6400-A59D-8ED5-9A65B1BA8CFE}"/>
                    </a:ext>
                  </a:extLst>
                </p:cNvPr>
                <p:cNvSpPr>
                  <a:spLocks noChangeShapeType="1"/>
                </p:cNvSpPr>
                <p:nvPr/>
              </p:nvSpPr>
              <p:spPr bwMode="auto">
                <a:xfrm>
                  <a:off x="3339" y="3165"/>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0" name="Line 304">
                  <a:extLst>
                    <a:ext uri="{FF2B5EF4-FFF2-40B4-BE49-F238E27FC236}">
                      <a16:creationId xmlns:a16="http://schemas.microsoft.com/office/drawing/2014/main" id="{FC922538-1CC2-76CD-2E96-6CFD40FDAC50}"/>
                    </a:ext>
                  </a:extLst>
                </p:cNvPr>
                <p:cNvSpPr>
                  <a:spLocks noChangeShapeType="1"/>
                </p:cNvSpPr>
                <p:nvPr/>
              </p:nvSpPr>
              <p:spPr bwMode="auto">
                <a:xfrm>
                  <a:off x="3283" y="3165"/>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1" name="Line 305">
                  <a:extLst>
                    <a:ext uri="{FF2B5EF4-FFF2-40B4-BE49-F238E27FC236}">
                      <a16:creationId xmlns:a16="http://schemas.microsoft.com/office/drawing/2014/main" id="{0D183DF6-C72B-E302-AE14-803D58E2C4F7}"/>
                    </a:ext>
                  </a:extLst>
                </p:cNvPr>
                <p:cNvSpPr>
                  <a:spLocks noChangeShapeType="1"/>
                </p:cNvSpPr>
                <p:nvPr/>
              </p:nvSpPr>
              <p:spPr bwMode="auto">
                <a:xfrm>
                  <a:off x="3128" y="3165"/>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2" name="Line 306">
                  <a:extLst>
                    <a:ext uri="{FF2B5EF4-FFF2-40B4-BE49-F238E27FC236}">
                      <a16:creationId xmlns:a16="http://schemas.microsoft.com/office/drawing/2014/main" id="{254D6661-D60A-B137-0DC7-20D74B11D7D0}"/>
                    </a:ext>
                  </a:extLst>
                </p:cNvPr>
                <p:cNvSpPr>
                  <a:spLocks noChangeShapeType="1"/>
                </p:cNvSpPr>
                <p:nvPr/>
              </p:nvSpPr>
              <p:spPr bwMode="auto">
                <a:xfrm>
                  <a:off x="2849" y="3025"/>
                  <a:ext cx="0" cy="132"/>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3" name="Line 307">
                  <a:extLst>
                    <a:ext uri="{FF2B5EF4-FFF2-40B4-BE49-F238E27FC236}">
                      <a16:creationId xmlns:a16="http://schemas.microsoft.com/office/drawing/2014/main" id="{825CD225-621C-60B6-D357-233262C69C86}"/>
                    </a:ext>
                  </a:extLst>
                </p:cNvPr>
                <p:cNvSpPr>
                  <a:spLocks noChangeShapeType="1"/>
                </p:cNvSpPr>
                <p:nvPr/>
              </p:nvSpPr>
              <p:spPr bwMode="auto">
                <a:xfrm>
                  <a:off x="2608" y="2800"/>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4" name="Line 308">
                  <a:extLst>
                    <a:ext uri="{FF2B5EF4-FFF2-40B4-BE49-F238E27FC236}">
                      <a16:creationId xmlns:a16="http://schemas.microsoft.com/office/drawing/2014/main" id="{CED49675-7AE7-D227-158C-64AAB54B0064}"/>
                    </a:ext>
                  </a:extLst>
                </p:cNvPr>
                <p:cNvSpPr>
                  <a:spLocks noChangeShapeType="1"/>
                </p:cNvSpPr>
                <p:nvPr/>
              </p:nvSpPr>
              <p:spPr bwMode="auto">
                <a:xfrm>
                  <a:off x="2566" y="2688"/>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5" name="Line 309">
                  <a:extLst>
                    <a:ext uri="{FF2B5EF4-FFF2-40B4-BE49-F238E27FC236}">
                      <a16:creationId xmlns:a16="http://schemas.microsoft.com/office/drawing/2014/main" id="{FC82686A-2F4E-CA1B-B35D-20832C762BA9}"/>
                    </a:ext>
                  </a:extLst>
                </p:cNvPr>
                <p:cNvSpPr>
                  <a:spLocks noChangeShapeType="1"/>
                </p:cNvSpPr>
                <p:nvPr/>
              </p:nvSpPr>
              <p:spPr bwMode="auto">
                <a:xfrm>
                  <a:off x="2295" y="2577"/>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6" name="Line 310">
                  <a:extLst>
                    <a:ext uri="{FF2B5EF4-FFF2-40B4-BE49-F238E27FC236}">
                      <a16:creationId xmlns:a16="http://schemas.microsoft.com/office/drawing/2014/main" id="{116B5F1B-EC39-3BB6-BF42-1D47688B3F78}"/>
                    </a:ext>
                  </a:extLst>
                </p:cNvPr>
                <p:cNvSpPr>
                  <a:spLocks noChangeShapeType="1"/>
                </p:cNvSpPr>
                <p:nvPr/>
              </p:nvSpPr>
              <p:spPr bwMode="auto">
                <a:xfrm>
                  <a:off x="2179" y="2381"/>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7" name="Line 311">
                  <a:extLst>
                    <a:ext uri="{FF2B5EF4-FFF2-40B4-BE49-F238E27FC236}">
                      <a16:creationId xmlns:a16="http://schemas.microsoft.com/office/drawing/2014/main" id="{ABDCC047-E653-905F-A36F-79FD873056FF}"/>
                    </a:ext>
                  </a:extLst>
                </p:cNvPr>
                <p:cNvSpPr>
                  <a:spLocks noChangeShapeType="1"/>
                </p:cNvSpPr>
                <p:nvPr/>
              </p:nvSpPr>
              <p:spPr bwMode="auto">
                <a:xfrm>
                  <a:off x="2087" y="2280"/>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8" name="Line 312">
                  <a:extLst>
                    <a:ext uri="{FF2B5EF4-FFF2-40B4-BE49-F238E27FC236}">
                      <a16:creationId xmlns:a16="http://schemas.microsoft.com/office/drawing/2014/main" id="{3EF99A48-17E9-0A20-ACE4-BD7F572FDAB6}"/>
                    </a:ext>
                  </a:extLst>
                </p:cNvPr>
                <p:cNvSpPr>
                  <a:spLocks noChangeShapeType="1"/>
                </p:cNvSpPr>
                <p:nvPr/>
              </p:nvSpPr>
              <p:spPr bwMode="auto">
                <a:xfrm>
                  <a:off x="1941" y="1835"/>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9" name="Line 313">
                  <a:extLst>
                    <a:ext uri="{FF2B5EF4-FFF2-40B4-BE49-F238E27FC236}">
                      <a16:creationId xmlns:a16="http://schemas.microsoft.com/office/drawing/2014/main" id="{C9483FBE-0768-6043-642E-56A1DA61DB36}"/>
                    </a:ext>
                  </a:extLst>
                </p:cNvPr>
                <p:cNvSpPr>
                  <a:spLocks noChangeShapeType="1"/>
                </p:cNvSpPr>
                <p:nvPr/>
              </p:nvSpPr>
              <p:spPr bwMode="auto">
                <a:xfrm>
                  <a:off x="1896" y="1764"/>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0" name="Line 314">
                  <a:extLst>
                    <a:ext uri="{FF2B5EF4-FFF2-40B4-BE49-F238E27FC236}">
                      <a16:creationId xmlns:a16="http://schemas.microsoft.com/office/drawing/2014/main" id="{D96F50F0-C718-5519-EDEA-5BF14B65A73F}"/>
                    </a:ext>
                  </a:extLst>
                </p:cNvPr>
                <p:cNvSpPr>
                  <a:spLocks noChangeShapeType="1"/>
                </p:cNvSpPr>
                <p:nvPr/>
              </p:nvSpPr>
              <p:spPr bwMode="auto">
                <a:xfrm>
                  <a:off x="1835" y="1681"/>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1" name="Line 315">
                  <a:extLst>
                    <a:ext uri="{FF2B5EF4-FFF2-40B4-BE49-F238E27FC236}">
                      <a16:creationId xmlns:a16="http://schemas.microsoft.com/office/drawing/2014/main" id="{E43B612D-B2DF-6D69-A83E-EF0F1CD2A8B8}"/>
                    </a:ext>
                  </a:extLst>
                </p:cNvPr>
                <p:cNvSpPr>
                  <a:spLocks noChangeShapeType="1"/>
                </p:cNvSpPr>
                <p:nvPr/>
              </p:nvSpPr>
              <p:spPr bwMode="auto">
                <a:xfrm>
                  <a:off x="1757" y="1609"/>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2" name="Line 316">
                  <a:extLst>
                    <a:ext uri="{FF2B5EF4-FFF2-40B4-BE49-F238E27FC236}">
                      <a16:creationId xmlns:a16="http://schemas.microsoft.com/office/drawing/2014/main" id="{0D38C47D-35FD-176F-7766-9173456DEFD7}"/>
                    </a:ext>
                  </a:extLst>
                </p:cNvPr>
                <p:cNvSpPr>
                  <a:spLocks noChangeShapeType="1"/>
                </p:cNvSpPr>
                <p:nvPr/>
              </p:nvSpPr>
              <p:spPr bwMode="auto">
                <a:xfrm>
                  <a:off x="1716" y="1386"/>
                  <a:ext cx="0" cy="132"/>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3" name="Line 317">
                  <a:extLst>
                    <a:ext uri="{FF2B5EF4-FFF2-40B4-BE49-F238E27FC236}">
                      <a16:creationId xmlns:a16="http://schemas.microsoft.com/office/drawing/2014/main" id="{24622D7E-07EC-D6F0-A45A-B51F743BE95C}"/>
                    </a:ext>
                  </a:extLst>
                </p:cNvPr>
                <p:cNvSpPr>
                  <a:spLocks noChangeShapeType="1"/>
                </p:cNvSpPr>
                <p:nvPr/>
              </p:nvSpPr>
              <p:spPr bwMode="auto">
                <a:xfrm>
                  <a:off x="1539" y="873"/>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4" name="Line 318">
                  <a:extLst>
                    <a:ext uri="{FF2B5EF4-FFF2-40B4-BE49-F238E27FC236}">
                      <a16:creationId xmlns:a16="http://schemas.microsoft.com/office/drawing/2014/main" id="{328C40CC-B1C5-A98C-0D8F-707D9EACB1D0}"/>
                    </a:ext>
                  </a:extLst>
                </p:cNvPr>
                <p:cNvSpPr>
                  <a:spLocks noChangeShapeType="1"/>
                </p:cNvSpPr>
                <p:nvPr/>
              </p:nvSpPr>
              <p:spPr bwMode="auto">
                <a:xfrm>
                  <a:off x="1462" y="466"/>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sp>
          <p:nvSpPr>
            <p:cNvPr id="6" name="TextBox 5">
              <a:extLst>
                <a:ext uri="{FF2B5EF4-FFF2-40B4-BE49-F238E27FC236}">
                  <a16:creationId xmlns:a16="http://schemas.microsoft.com/office/drawing/2014/main" id="{CED1DBD9-BFED-896C-50BD-65872AFBF20D}"/>
                </a:ext>
              </a:extLst>
            </p:cNvPr>
            <p:cNvSpPr txBox="1"/>
            <p:nvPr/>
          </p:nvSpPr>
          <p:spPr>
            <a:xfrm rot="16200000">
              <a:off x="-469503" y="3522798"/>
              <a:ext cx="1410851" cy="1605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srgbClr val="000000"/>
                  </a:solidFill>
                  <a:effectLst/>
                  <a:uLnTx/>
                  <a:uFillTx/>
                  <a:latin typeface="Arial" panose="020B0604020202020204"/>
                  <a:ea typeface="+mn-ea"/>
                  <a:cs typeface="+mn-cs"/>
                </a:rPr>
                <a:t>Overall survival (%)</a:t>
              </a:r>
            </a:p>
          </p:txBody>
        </p:sp>
        <p:sp>
          <p:nvSpPr>
            <p:cNvPr id="7" name="TextBox 6">
              <a:extLst>
                <a:ext uri="{FF2B5EF4-FFF2-40B4-BE49-F238E27FC236}">
                  <a16:creationId xmlns:a16="http://schemas.microsoft.com/office/drawing/2014/main" id="{AABBCB96-EB4E-1833-FB50-07804A493306}"/>
                </a:ext>
              </a:extLst>
            </p:cNvPr>
            <p:cNvSpPr txBox="1"/>
            <p:nvPr/>
          </p:nvSpPr>
          <p:spPr>
            <a:xfrm>
              <a:off x="3239671" y="2638292"/>
              <a:ext cx="639351" cy="182481"/>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37A737"/>
                  </a:solidFill>
                  <a:effectLst/>
                  <a:uLnTx/>
                  <a:uFillTx/>
                  <a:latin typeface="Arial" panose="020B0604020202020204"/>
                  <a:ea typeface="+mn-ea"/>
                  <a:cs typeface="+mn-cs"/>
                </a:rPr>
                <a:t>CEBPA</a:t>
              </a:r>
              <a:r>
                <a:rPr kumimoji="0" lang="en-US" sz="900" b="0" i="0" u="none" strike="noStrike" kern="1200" cap="none" spc="0" normalizeH="0" baseline="0" noProof="0" dirty="0">
                  <a:ln>
                    <a:noFill/>
                  </a:ln>
                  <a:solidFill>
                    <a:srgbClr val="37A737"/>
                  </a:solidFill>
                  <a:effectLst/>
                  <a:uLnTx/>
                  <a:uFillTx/>
                  <a:latin typeface="Arial" panose="020B0604020202020204"/>
                  <a:ea typeface="+mn-ea"/>
                  <a:cs typeface="+mn-cs"/>
                </a:rPr>
                <a:t>dm</a:t>
              </a:r>
            </a:p>
          </p:txBody>
        </p:sp>
        <p:sp>
          <p:nvSpPr>
            <p:cNvPr id="8" name="TextBox 7">
              <a:extLst>
                <a:ext uri="{FF2B5EF4-FFF2-40B4-BE49-F238E27FC236}">
                  <a16:creationId xmlns:a16="http://schemas.microsoft.com/office/drawing/2014/main" id="{5678F3E2-9C8E-C2F2-5149-83D7660759C1}"/>
                </a:ext>
              </a:extLst>
            </p:cNvPr>
            <p:cNvSpPr txBox="1"/>
            <p:nvPr/>
          </p:nvSpPr>
          <p:spPr>
            <a:xfrm>
              <a:off x="4449798" y="2341776"/>
              <a:ext cx="691391" cy="182481"/>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C0BC00"/>
                  </a:solidFill>
                  <a:effectLst/>
                  <a:uLnTx/>
                  <a:uFillTx/>
                  <a:latin typeface="Arial" panose="020B0604020202020204"/>
                  <a:ea typeface="+mn-ea"/>
                  <a:cs typeface="+mn-cs"/>
                </a:rPr>
                <a:t>PML-RARA</a:t>
              </a:r>
            </a:p>
          </p:txBody>
        </p:sp>
        <p:sp>
          <p:nvSpPr>
            <p:cNvPr id="9" name="TextBox 8">
              <a:extLst>
                <a:ext uri="{FF2B5EF4-FFF2-40B4-BE49-F238E27FC236}">
                  <a16:creationId xmlns:a16="http://schemas.microsoft.com/office/drawing/2014/main" id="{CF09CB90-B389-90E2-CB57-F9E42F6A53A0}"/>
                </a:ext>
              </a:extLst>
            </p:cNvPr>
            <p:cNvSpPr txBox="1"/>
            <p:nvPr/>
          </p:nvSpPr>
          <p:spPr>
            <a:xfrm>
              <a:off x="4175901" y="3455125"/>
              <a:ext cx="1204360" cy="182481"/>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FFFF">
                      <a:lumMod val="75000"/>
                    </a:srgbClr>
                  </a:solidFill>
                  <a:effectLst/>
                  <a:uLnTx/>
                  <a:uFillTx/>
                  <a:latin typeface="Arial" panose="020B0604020202020204"/>
                  <a:ea typeface="+mn-ea"/>
                  <a:cs typeface="+mn-cs"/>
                </a:rPr>
                <a:t>NPM1</a:t>
              </a:r>
              <a:r>
                <a:rPr kumimoji="0" lang="en-US" sz="900" b="0" i="0" u="none" strike="noStrike" kern="1200" cap="none" spc="0" normalizeH="0" baseline="30000" noProof="0" dirty="0">
                  <a:ln>
                    <a:noFill/>
                  </a:ln>
                  <a:solidFill>
                    <a:srgbClr val="00FFFF">
                      <a:lumMod val="75000"/>
                    </a:srgbClr>
                  </a:solidFill>
                  <a:effectLst/>
                  <a:uLnTx/>
                  <a:uFillTx/>
                  <a:latin typeface="Arial" panose="020B0604020202020204"/>
                  <a:ea typeface="+mn-ea"/>
                  <a:cs typeface="+mn-cs"/>
                </a:rPr>
                <a:t>mut</a:t>
              </a:r>
              <a:r>
                <a:rPr kumimoji="0" lang="en-US" sz="900" b="0" i="0" u="none" strike="noStrike" kern="1200" cap="none" spc="0" normalizeH="0" baseline="0" noProof="0" dirty="0">
                  <a:ln>
                    <a:noFill/>
                  </a:ln>
                  <a:solidFill>
                    <a:srgbClr val="00FFFF">
                      <a:lumMod val="75000"/>
                    </a:srgbClr>
                  </a:solidFill>
                  <a:effectLst/>
                  <a:uLnTx/>
                  <a:uFillTx/>
                  <a:latin typeface="Arial" panose="020B0604020202020204"/>
                  <a:ea typeface="+mn-ea"/>
                  <a:cs typeface="+mn-cs"/>
                </a:rPr>
                <a:t>/</a:t>
              </a:r>
              <a:r>
                <a:rPr kumimoji="0" lang="en-US" sz="900" b="0" i="1" u="none" strike="noStrike" kern="1200" cap="none" spc="0" normalizeH="0" baseline="0" noProof="0" dirty="0">
                  <a:ln>
                    <a:noFill/>
                  </a:ln>
                  <a:solidFill>
                    <a:srgbClr val="00FFFF">
                      <a:lumMod val="75000"/>
                    </a:srgbClr>
                  </a:solidFill>
                  <a:effectLst/>
                  <a:uLnTx/>
                  <a:uFillTx/>
                  <a:latin typeface="Arial" panose="020B0604020202020204"/>
                  <a:ea typeface="+mn-ea"/>
                  <a:cs typeface="+mn-cs"/>
                </a:rPr>
                <a:t>FLT3</a:t>
              </a:r>
              <a:r>
                <a:rPr kumimoji="0" lang="en-US" sz="900" b="0" i="0" u="none" strike="noStrike" kern="1200" cap="none" spc="0" normalizeH="0" baseline="0" noProof="0" dirty="0">
                  <a:ln>
                    <a:noFill/>
                  </a:ln>
                  <a:solidFill>
                    <a:srgbClr val="00FFFF">
                      <a:lumMod val="75000"/>
                    </a:srgbClr>
                  </a:solidFill>
                  <a:effectLst/>
                  <a:uLnTx/>
                  <a:uFillTx/>
                  <a:latin typeface="Arial" panose="020B0604020202020204"/>
                  <a:ea typeface="+mn-ea"/>
                  <a:cs typeface="+mn-cs"/>
                </a:rPr>
                <a:t>-ITD</a:t>
              </a:r>
              <a:r>
                <a:rPr kumimoji="0" lang="en-US" sz="900" b="0" i="0" u="none" strike="noStrike" kern="1200" cap="none" spc="0" normalizeH="0" baseline="0" noProof="0" dirty="0">
                  <a:ln>
                    <a:noFill/>
                  </a:ln>
                  <a:solidFill>
                    <a:srgbClr val="00FFFF">
                      <a:lumMod val="75000"/>
                    </a:srgbClr>
                  </a:solidFill>
                  <a:effectLst/>
                  <a:uLnTx/>
                  <a:uFillTx/>
                  <a:latin typeface="Arial" panose="020B0604020202020204"/>
                  <a:ea typeface="+mn-ea"/>
                  <a:cs typeface="Arial" panose="020B0604020202020204" pitchFamily="34" charset="0"/>
                </a:rPr>
                <a:t>–</a:t>
              </a:r>
              <a:endParaRPr kumimoji="0" lang="en-US" sz="900" b="0" i="0" u="none" strike="noStrike" kern="1200" cap="none" spc="0" normalizeH="0" baseline="0" noProof="0" dirty="0">
                <a:ln>
                  <a:noFill/>
                </a:ln>
                <a:solidFill>
                  <a:srgbClr val="00FFFF">
                    <a:lumMod val="75000"/>
                  </a:srgbClr>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F94CEE5D-3A57-AE56-AE1F-0126DB43AF5D}"/>
                </a:ext>
              </a:extLst>
            </p:cNvPr>
            <p:cNvSpPr txBox="1"/>
            <p:nvPr/>
          </p:nvSpPr>
          <p:spPr>
            <a:xfrm>
              <a:off x="4173211" y="2835094"/>
              <a:ext cx="1144885" cy="364963"/>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297D29"/>
                  </a:solidFill>
                  <a:effectLst/>
                  <a:uLnTx/>
                  <a:uFillTx/>
                  <a:latin typeface="Arial" panose="020B0604020202020204"/>
                  <a:ea typeface="+mn-ea"/>
                  <a:cs typeface="+mn-cs"/>
                </a:rPr>
                <a:t>RUNX1-RUNX1T1/</a:t>
              </a:r>
              <a:br>
                <a:rPr kumimoji="0" lang="en-US" sz="900" b="0" i="1" u="none" strike="noStrike" kern="1200" cap="none" spc="0" normalizeH="0" baseline="0" noProof="0" dirty="0">
                  <a:ln>
                    <a:noFill/>
                  </a:ln>
                  <a:solidFill>
                    <a:srgbClr val="297D29"/>
                  </a:solidFill>
                  <a:effectLst/>
                  <a:uLnTx/>
                  <a:uFillTx/>
                  <a:latin typeface="Arial" panose="020B0604020202020204"/>
                  <a:ea typeface="+mn-ea"/>
                  <a:cs typeface="+mn-cs"/>
                </a:rPr>
              </a:br>
              <a:r>
                <a:rPr kumimoji="0" lang="en-US" sz="900" b="0" i="1" u="none" strike="noStrike" kern="1200" cap="none" spc="0" normalizeH="0" baseline="0" noProof="0" dirty="0">
                  <a:ln>
                    <a:noFill/>
                  </a:ln>
                  <a:solidFill>
                    <a:srgbClr val="297D29"/>
                  </a:solidFill>
                  <a:effectLst/>
                  <a:uLnTx/>
                  <a:uFillTx/>
                  <a:latin typeface="Arial" panose="020B0604020202020204"/>
                  <a:ea typeface="+mn-ea"/>
                  <a:cs typeface="+mn-cs"/>
                </a:rPr>
                <a:t>CBFB-MYH11</a:t>
              </a:r>
              <a:endParaRPr kumimoji="0" lang="en-US" sz="900" b="0" i="0" u="none" strike="noStrike" kern="1200" cap="none" spc="0" normalizeH="0" baseline="0" noProof="0" dirty="0">
                <a:ln>
                  <a:noFill/>
                </a:ln>
                <a:solidFill>
                  <a:srgbClr val="297D29"/>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D5FFE293-6E5F-F8BD-3246-0D753B52144D}"/>
                </a:ext>
              </a:extLst>
            </p:cNvPr>
            <p:cNvSpPr txBox="1"/>
            <p:nvPr/>
          </p:nvSpPr>
          <p:spPr>
            <a:xfrm>
              <a:off x="3909505" y="3820178"/>
              <a:ext cx="1754499" cy="291970"/>
            </a:xfrm>
            <a:prstGeom prst="rect">
              <a:avLst/>
            </a:prstGeom>
            <a:noFill/>
          </p:spPr>
          <p:txBody>
            <a:bodyPr wrap="none" lIns="0" tIns="0" rIns="0" bIns="0" rtlCol="0">
              <a:spAutoFit/>
            </a:bodyPr>
            <a:lstStyle/>
            <a:p>
              <a:pPr marL="0" marR="0" lvl="0" indent="0" algn="l" defTabSz="6858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99CF"/>
                  </a:solidFill>
                  <a:effectLst/>
                  <a:uLnTx/>
                  <a:uFillTx/>
                  <a:latin typeface="Arial" panose="020B0604020202020204"/>
                  <a:ea typeface="+mn-ea"/>
                  <a:cs typeface="+mn-cs"/>
                </a:rPr>
                <a:t>Interm./adv., no mutation </a:t>
              </a:r>
              <a:br>
                <a:rPr kumimoji="0" lang="en-US" sz="900" b="0" i="0" u="none" strike="noStrike" kern="1200" cap="none" spc="0" normalizeH="0" baseline="0" noProof="0" dirty="0">
                  <a:ln>
                    <a:noFill/>
                  </a:ln>
                  <a:solidFill>
                    <a:srgbClr val="0099CF"/>
                  </a:solidFill>
                  <a:effectLst/>
                  <a:uLnTx/>
                  <a:uFillTx/>
                  <a:latin typeface="Arial" panose="020B0604020202020204"/>
                  <a:ea typeface="+mn-ea"/>
                  <a:cs typeface="+mn-cs"/>
                </a:rPr>
              </a:br>
              <a:r>
                <a:rPr kumimoji="0" lang="en-US" sz="900" b="0" i="0" u="none" strike="noStrike" kern="1200" cap="none" spc="0" normalizeH="0" baseline="0" noProof="0" dirty="0">
                  <a:ln>
                    <a:noFill/>
                  </a:ln>
                  <a:solidFill>
                    <a:srgbClr val="0099CF"/>
                  </a:solidFill>
                  <a:effectLst/>
                  <a:uLnTx/>
                  <a:uFillTx/>
                  <a:latin typeface="Arial" panose="020B0604020202020204"/>
                  <a:ea typeface="+mn-ea"/>
                  <a:cs typeface="+mn-cs"/>
                </a:rPr>
                <a:t>in </a:t>
              </a:r>
              <a:r>
                <a:rPr kumimoji="0" lang="en-US" sz="900" b="0" i="1" u="none" strike="noStrike" kern="1200" cap="none" spc="0" normalizeH="0" baseline="0" noProof="0" dirty="0">
                  <a:ln>
                    <a:noFill/>
                  </a:ln>
                  <a:solidFill>
                    <a:srgbClr val="0099CF"/>
                  </a:solidFill>
                  <a:effectLst/>
                  <a:uLnTx/>
                  <a:uFillTx/>
                  <a:latin typeface="Arial" panose="020B0604020202020204"/>
                  <a:ea typeface="+mn-ea"/>
                  <a:cs typeface="+mn-cs"/>
                </a:rPr>
                <a:t>ASXL1</a:t>
              </a:r>
              <a:r>
                <a:rPr kumimoji="0" lang="en-US" sz="900" b="0" i="0" u="none" strike="noStrike" kern="1200" cap="none" spc="0" normalizeH="0" baseline="0" noProof="0" dirty="0">
                  <a:ln>
                    <a:noFill/>
                  </a:ln>
                  <a:solidFill>
                    <a:srgbClr val="0099CF"/>
                  </a:solidFill>
                  <a:effectLst/>
                  <a:uLnTx/>
                  <a:uFillTx/>
                  <a:latin typeface="Arial" panose="020B0604020202020204"/>
                  <a:ea typeface="+mn-ea"/>
                  <a:cs typeface="+mn-cs"/>
                </a:rPr>
                <a:t>, </a:t>
              </a:r>
              <a:r>
                <a:rPr kumimoji="0" lang="en-US" sz="900" b="0" i="1" u="none" strike="noStrike" kern="1200" cap="none" spc="0" normalizeH="0" baseline="0" noProof="0" dirty="0">
                  <a:ln>
                    <a:noFill/>
                  </a:ln>
                  <a:solidFill>
                    <a:srgbClr val="0099CF"/>
                  </a:solidFill>
                  <a:effectLst/>
                  <a:uLnTx/>
                  <a:uFillTx/>
                  <a:latin typeface="Arial" panose="020B0604020202020204"/>
                  <a:ea typeface="+mn-ea"/>
                  <a:cs typeface="+mn-cs"/>
                </a:rPr>
                <a:t>TP53</a:t>
              </a:r>
              <a:r>
                <a:rPr kumimoji="0" lang="en-US" sz="900" b="0" i="0" u="none" strike="noStrike" kern="1200" cap="none" spc="0" normalizeH="0" baseline="0" noProof="0" dirty="0">
                  <a:ln>
                    <a:noFill/>
                  </a:ln>
                  <a:solidFill>
                    <a:srgbClr val="0099CF"/>
                  </a:solidFill>
                  <a:effectLst/>
                  <a:uLnTx/>
                  <a:uFillTx/>
                  <a:latin typeface="Arial" panose="020B0604020202020204"/>
                  <a:ea typeface="+mn-ea"/>
                  <a:cs typeface="+mn-cs"/>
                </a:rPr>
                <a:t>, or </a:t>
              </a:r>
              <a:r>
                <a:rPr kumimoji="0" lang="en-US" sz="900" b="0" i="1" u="none" strike="noStrike" kern="1200" cap="none" spc="0" normalizeH="0" baseline="0" noProof="0" dirty="0">
                  <a:ln>
                    <a:noFill/>
                  </a:ln>
                  <a:solidFill>
                    <a:srgbClr val="0099CF"/>
                  </a:solidFill>
                  <a:effectLst/>
                  <a:uLnTx/>
                  <a:uFillTx/>
                  <a:latin typeface="Arial" panose="020B0604020202020204"/>
                  <a:ea typeface="+mn-ea"/>
                  <a:cs typeface="+mn-cs"/>
                </a:rPr>
                <a:t>FLT3</a:t>
              </a:r>
              <a:r>
                <a:rPr kumimoji="0" lang="en-US" sz="900" b="0" i="0" u="none" strike="noStrike" kern="1200" cap="none" spc="0" normalizeH="0" baseline="0" noProof="0" dirty="0">
                  <a:ln>
                    <a:noFill/>
                  </a:ln>
                  <a:solidFill>
                    <a:srgbClr val="0099CF"/>
                  </a:solidFill>
                  <a:effectLst/>
                  <a:uLnTx/>
                  <a:uFillTx/>
                  <a:latin typeface="Arial" panose="020B0604020202020204"/>
                  <a:ea typeface="+mn-ea"/>
                  <a:cs typeface="+mn-cs"/>
                </a:rPr>
                <a:t>-ITD</a:t>
              </a:r>
            </a:p>
          </p:txBody>
        </p:sp>
        <p:sp>
          <p:nvSpPr>
            <p:cNvPr id="12" name="TextBox 11">
              <a:extLst>
                <a:ext uri="{FF2B5EF4-FFF2-40B4-BE49-F238E27FC236}">
                  <a16:creationId xmlns:a16="http://schemas.microsoft.com/office/drawing/2014/main" id="{F000B2E6-5E3D-22DC-452E-0B34B7694AEF}"/>
                </a:ext>
              </a:extLst>
            </p:cNvPr>
            <p:cNvSpPr txBox="1"/>
            <p:nvPr/>
          </p:nvSpPr>
          <p:spPr>
            <a:xfrm>
              <a:off x="3321413" y="4224013"/>
              <a:ext cx="1208077" cy="182481"/>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4498A"/>
                  </a:solidFill>
                  <a:effectLst/>
                  <a:uLnTx/>
                  <a:uFillTx/>
                  <a:latin typeface="Arial" panose="020B0604020202020204"/>
                  <a:ea typeface="+mn-ea"/>
                  <a:cs typeface="+mn-cs"/>
                </a:rPr>
                <a:t>NPM1</a:t>
              </a:r>
              <a:r>
                <a:rPr kumimoji="0" lang="en-US" sz="900" b="0" i="0" u="none" strike="noStrike" kern="1200" cap="none" spc="0" normalizeH="0" baseline="30000" noProof="0" dirty="0">
                  <a:ln>
                    <a:noFill/>
                  </a:ln>
                  <a:solidFill>
                    <a:srgbClr val="04498A"/>
                  </a:solidFill>
                  <a:effectLst/>
                  <a:uLnTx/>
                  <a:uFillTx/>
                  <a:latin typeface="Arial" panose="020B0604020202020204"/>
                  <a:ea typeface="+mn-ea"/>
                  <a:cs typeface="+mn-cs"/>
                </a:rPr>
                <a:t>mut</a:t>
              </a:r>
              <a:r>
                <a:rPr kumimoji="0" lang="en-US" sz="900" b="0" i="0" u="none" strike="noStrike" kern="1200" cap="none" spc="0" normalizeH="0" baseline="0" noProof="0" dirty="0">
                  <a:ln>
                    <a:noFill/>
                  </a:ln>
                  <a:solidFill>
                    <a:srgbClr val="04498A"/>
                  </a:solidFill>
                  <a:effectLst/>
                  <a:uLnTx/>
                  <a:uFillTx/>
                  <a:latin typeface="Arial" panose="020B0604020202020204"/>
                  <a:ea typeface="+mn-ea"/>
                  <a:cs typeface="+mn-cs"/>
                </a:rPr>
                <a:t>/</a:t>
              </a:r>
              <a:r>
                <a:rPr kumimoji="0" lang="en-US" sz="900" b="0" i="1" u="none" strike="noStrike" kern="1200" cap="none" spc="0" normalizeH="0" baseline="0" noProof="0" dirty="0">
                  <a:ln>
                    <a:noFill/>
                  </a:ln>
                  <a:solidFill>
                    <a:srgbClr val="04498A"/>
                  </a:solidFill>
                  <a:effectLst/>
                  <a:uLnTx/>
                  <a:uFillTx/>
                  <a:latin typeface="Arial" panose="020B0604020202020204"/>
                  <a:ea typeface="+mn-ea"/>
                  <a:cs typeface="+mn-cs"/>
                </a:rPr>
                <a:t>FLT3</a:t>
              </a:r>
              <a:r>
                <a:rPr kumimoji="0" lang="en-US" sz="900" b="0" i="0" u="none" strike="noStrike" kern="1200" cap="none" spc="0" normalizeH="0" baseline="0" noProof="0" dirty="0">
                  <a:ln>
                    <a:noFill/>
                  </a:ln>
                  <a:solidFill>
                    <a:srgbClr val="04498A"/>
                  </a:solidFill>
                  <a:effectLst/>
                  <a:uLnTx/>
                  <a:uFillTx/>
                  <a:latin typeface="Arial" panose="020B0604020202020204"/>
                  <a:ea typeface="+mn-ea"/>
                  <a:cs typeface="+mn-cs"/>
                </a:rPr>
                <a:t>-ITD+</a:t>
              </a:r>
            </a:p>
          </p:txBody>
        </p:sp>
      </p:grpSp>
      <p:sp>
        <p:nvSpPr>
          <p:cNvPr id="369" name="TextBox 368">
            <a:extLst>
              <a:ext uri="{FF2B5EF4-FFF2-40B4-BE49-F238E27FC236}">
                <a16:creationId xmlns:a16="http://schemas.microsoft.com/office/drawing/2014/main" id="{FFF9DF00-D7B4-4108-A6C7-968B0E47F49A}"/>
              </a:ext>
            </a:extLst>
          </p:cNvPr>
          <p:cNvSpPr txBox="1"/>
          <p:nvPr/>
        </p:nvSpPr>
        <p:spPr>
          <a:xfrm>
            <a:off x="6415168" y="1277706"/>
            <a:ext cx="5071963" cy="584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Aptos" panose="02110004020202020204"/>
                <a:ea typeface="+mn-ea"/>
                <a:cs typeface="+mn-cs"/>
              </a:rPr>
              <a:t>OS in Patients Aged &lt; 60 Years With </a:t>
            </a:r>
            <a:r>
              <a:rPr kumimoji="0" lang="en-GB" sz="1600" b="1" i="1" u="none" strike="noStrike" kern="0" cap="none" spc="0" normalizeH="0" baseline="0" noProof="0" dirty="0">
                <a:ln>
                  <a:noFill/>
                </a:ln>
                <a:solidFill>
                  <a:srgbClr val="000000"/>
                </a:solidFill>
                <a:effectLst/>
                <a:uLnTx/>
                <a:uFillTx/>
                <a:latin typeface="Aptos" panose="02110004020202020204"/>
                <a:ea typeface="+mn-ea"/>
                <a:cs typeface="+mn-cs"/>
              </a:rPr>
              <a:t>de Novo </a:t>
            </a:r>
            <a:r>
              <a:rPr kumimoji="0" lang="en-GB" sz="1600" b="1" i="0" u="none" strike="noStrike" kern="0" cap="none" spc="0" normalizeH="0" baseline="0" noProof="0" dirty="0">
                <a:ln>
                  <a:noFill/>
                </a:ln>
                <a:solidFill>
                  <a:srgbClr val="000000"/>
                </a:solidFill>
                <a:effectLst/>
                <a:uLnTx/>
                <a:uFillTx/>
                <a:latin typeface="Aptos" panose="02110004020202020204"/>
                <a:ea typeface="+mn-ea"/>
                <a:cs typeface="+mn-cs"/>
              </a:rPr>
              <a:t>AML*</a:t>
            </a:r>
            <a:br>
              <a:rPr kumimoji="0" lang="en-GB" sz="1600" b="1" i="0" u="none" strike="noStrike" kern="0" cap="none" spc="0" normalizeH="0" baseline="0" noProof="0" dirty="0">
                <a:ln>
                  <a:noFill/>
                </a:ln>
                <a:solidFill>
                  <a:srgbClr val="000000"/>
                </a:solidFill>
                <a:effectLst/>
                <a:uLnTx/>
                <a:uFillTx/>
                <a:latin typeface="Aptos" panose="02110004020202020204"/>
                <a:ea typeface="+mn-ea"/>
                <a:cs typeface="+mn-cs"/>
              </a:rPr>
            </a:br>
            <a:r>
              <a:rPr kumimoji="0" lang="en-GB" sz="1600" b="1" i="0" u="none" strike="noStrike" kern="0" cap="none" spc="0" normalizeH="0" baseline="0" noProof="0" dirty="0">
                <a:ln>
                  <a:noFill/>
                </a:ln>
                <a:solidFill>
                  <a:srgbClr val="000000"/>
                </a:solidFill>
                <a:effectLst/>
                <a:uLnTx/>
                <a:uFillTx/>
                <a:latin typeface="Aptos" panose="02110004020202020204"/>
                <a:ea typeface="+mn-ea"/>
                <a:cs typeface="+mn-cs"/>
              </a:rPr>
              <a:t>(N = 867)</a:t>
            </a:r>
            <a:r>
              <a:rPr kumimoji="0" lang="en-GB" sz="1600" b="1" i="0" u="none" strike="noStrike" kern="0" cap="none" spc="0" normalizeH="0" baseline="30000" noProof="0" dirty="0">
                <a:ln>
                  <a:noFill/>
                </a:ln>
                <a:solidFill>
                  <a:srgbClr val="000000"/>
                </a:solidFill>
                <a:effectLst/>
                <a:uLnTx/>
                <a:uFillTx/>
                <a:latin typeface="Aptos" panose="02110004020202020204"/>
                <a:ea typeface="+mn-ea"/>
                <a:cs typeface="+mn-cs"/>
              </a:rPr>
              <a:t>2</a:t>
            </a:r>
            <a:endParaRPr kumimoji="0" lang="en-GB" sz="1600" b="1" i="0" u="none" strike="noStrike" kern="0" cap="none" spc="0" normalizeH="0" baseline="0" noProof="0" dirty="0">
              <a:ln>
                <a:noFill/>
              </a:ln>
              <a:solidFill>
                <a:srgbClr val="000000"/>
              </a:solidFill>
              <a:effectLst/>
              <a:uLnTx/>
              <a:uFillTx/>
              <a:latin typeface="Aptos" panose="02110004020202020204"/>
              <a:ea typeface="+mn-ea"/>
              <a:cs typeface="+mn-cs"/>
            </a:endParaRPr>
          </a:p>
        </p:txBody>
      </p:sp>
      <p:graphicFrame>
        <p:nvGraphicFramePr>
          <p:cNvPr id="370" name="Table 369">
            <a:extLst>
              <a:ext uri="{FF2B5EF4-FFF2-40B4-BE49-F238E27FC236}">
                <a16:creationId xmlns:a16="http://schemas.microsoft.com/office/drawing/2014/main" id="{391187D1-EA1F-DA10-DC4E-7B46DE1DB65C}"/>
              </a:ext>
            </a:extLst>
          </p:cNvPr>
          <p:cNvGraphicFramePr>
            <a:graphicFrameLocks noGrp="1"/>
          </p:cNvGraphicFramePr>
          <p:nvPr>
            <p:extLst>
              <p:ext uri="{D42A27DB-BD31-4B8C-83A1-F6EECF244321}">
                <p14:modId xmlns:p14="http://schemas.microsoft.com/office/powerpoint/2010/main" val="3595112266"/>
              </p:ext>
            </p:extLst>
          </p:nvPr>
        </p:nvGraphicFramePr>
        <p:xfrm>
          <a:off x="232235" y="1150312"/>
          <a:ext cx="5484125" cy="4944690"/>
        </p:xfrm>
        <a:graphic>
          <a:graphicData uri="http://schemas.openxmlformats.org/drawingml/2006/table">
            <a:tbl>
              <a:tblPr firstRow="1" bandRow="1"/>
              <a:tblGrid>
                <a:gridCol w="1327018">
                  <a:extLst>
                    <a:ext uri="{9D8B030D-6E8A-4147-A177-3AD203B41FA5}">
                      <a16:colId xmlns:a16="http://schemas.microsoft.com/office/drawing/2014/main" val="3476017930"/>
                    </a:ext>
                  </a:extLst>
                </a:gridCol>
                <a:gridCol w="4157107">
                  <a:extLst>
                    <a:ext uri="{9D8B030D-6E8A-4147-A177-3AD203B41FA5}">
                      <a16:colId xmlns:a16="http://schemas.microsoft.com/office/drawing/2014/main" val="3482685262"/>
                    </a:ext>
                  </a:extLst>
                </a:gridCol>
              </a:tblGrid>
              <a:tr h="320874">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mn-lt"/>
                          <a:ea typeface="+mn-ea"/>
                          <a:cs typeface="+mn-cs"/>
                        </a:rPr>
                        <a:t>EUROPEAN LEUKEMIA NET 2022</a:t>
                      </a:r>
                      <a:r>
                        <a:rPr kumimoji="0" lang="en-GB" sz="1600" b="1" i="0" u="none" strike="noStrike" kern="0" cap="none" spc="0" normalizeH="0" baseline="30000" noProof="0" dirty="0">
                          <a:ln>
                            <a:noFill/>
                          </a:ln>
                          <a:solidFill>
                            <a:srgbClr val="000000"/>
                          </a:solidFill>
                          <a:effectLst/>
                          <a:uLnTx/>
                          <a:uFillTx/>
                          <a:latin typeface="+mn-lt"/>
                          <a:ea typeface="+mn-ea"/>
                          <a:cs typeface="+mn-cs"/>
                        </a:rPr>
                        <a:t>1</a:t>
                      </a:r>
                      <a:endParaRPr lang="en-US" sz="1600" b="1" dirty="0">
                        <a:solidFill>
                          <a:schemeClr val="accent4"/>
                        </a:solidFill>
                        <a:latin typeface="+mn-lt"/>
                      </a:endParaRPr>
                    </a:p>
                  </a:txBody>
                  <a:tcPr marL="27000" marR="27000" marT="34290" marB="3429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114300" marR="0" lvl="0" indent="-114300" algn="l" defTabSz="914400" rtl="0" eaLnBrk="1" fontAlgn="base" latinLnBrk="0" hangingPunct="1">
                        <a:lnSpc>
                          <a:spcPct val="100000"/>
                        </a:lnSpc>
                        <a:spcBef>
                          <a:spcPts val="0"/>
                        </a:spcBef>
                        <a:spcAft>
                          <a:spcPts val="600"/>
                        </a:spcAft>
                        <a:buClr>
                          <a:schemeClr val="tx1"/>
                        </a:buClr>
                        <a:buSzTx/>
                        <a:buFont typeface="Arial" panose="020B0604020202020204" pitchFamily="34" charset="0"/>
                        <a:buChar char="•"/>
                        <a:tabLst/>
                      </a:pPr>
                      <a:endParaRPr kumimoji="0" lang="en-US" sz="1000" b="0" i="1" u="none" strike="noStrike" kern="1200" cap="none" normalizeH="0" baseline="0" dirty="0">
                        <a:ln>
                          <a:noFill/>
                        </a:ln>
                        <a:solidFill>
                          <a:schemeClr val="tx1"/>
                        </a:solidFill>
                        <a:effectLst/>
                        <a:latin typeface="+mn-lt"/>
                        <a:ea typeface="+mn-ea"/>
                        <a:cs typeface="+mn-cs"/>
                      </a:endParaRPr>
                    </a:p>
                  </a:txBody>
                  <a:tcPr marL="27000" marR="27000" marT="34290" marB="3429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99272212"/>
                  </a:ext>
                </a:extLst>
              </a:tr>
              <a:tr h="884833">
                <a:tc>
                  <a:txBody>
                    <a:bodyPr/>
                    <a:lstStyle>
                      <a:lvl1pPr marL="0" algn="l" defTabSz="1088463" rtl="0" eaLnBrk="1" latinLnBrk="0" hangingPunct="1">
                        <a:defRPr sz="2167" kern="1200">
                          <a:solidFill>
                            <a:schemeClr val="dk1"/>
                          </a:solidFill>
                          <a:latin typeface="Arial" panose="020B0604020202020204"/>
                        </a:defRPr>
                      </a:lvl1pPr>
                      <a:lvl2pPr marL="544232" algn="l" defTabSz="1088463" rtl="0" eaLnBrk="1" latinLnBrk="0" hangingPunct="1">
                        <a:defRPr sz="2167" kern="1200">
                          <a:solidFill>
                            <a:schemeClr val="dk1"/>
                          </a:solidFill>
                          <a:latin typeface="Arial" panose="020B0604020202020204"/>
                        </a:defRPr>
                      </a:lvl2pPr>
                      <a:lvl3pPr marL="1088463" algn="l" defTabSz="1088463" rtl="0" eaLnBrk="1" latinLnBrk="0" hangingPunct="1">
                        <a:defRPr sz="2167" kern="1200">
                          <a:solidFill>
                            <a:schemeClr val="dk1"/>
                          </a:solidFill>
                          <a:latin typeface="Arial" panose="020B0604020202020204"/>
                        </a:defRPr>
                      </a:lvl3pPr>
                      <a:lvl4pPr marL="1632694" algn="l" defTabSz="1088463" rtl="0" eaLnBrk="1" latinLnBrk="0" hangingPunct="1">
                        <a:defRPr sz="2167" kern="1200">
                          <a:solidFill>
                            <a:schemeClr val="dk1"/>
                          </a:solidFill>
                          <a:latin typeface="Arial" panose="020B0604020202020204"/>
                        </a:defRPr>
                      </a:lvl4pPr>
                      <a:lvl5pPr marL="2176926" algn="l" defTabSz="1088463" rtl="0" eaLnBrk="1" latinLnBrk="0" hangingPunct="1">
                        <a:defRPr sz="2167" kern="1200">
                          <a:solidFill>
                            <a:schemeClr val="dk1"/>
                          </a:solidFill>
                          <a:latin typeface="Arial" panose="020B0604020202020204"/>
                        </a:defRPr>
                      </a:lvl5pPr>
                      <a:lvl6pPr marL="2721156" algn="l" defTabSz="1088463" rtl="0" eaLnBrk="1" latinLnBrk="0" hangingPunct="1">
                        <a:defRPr sz="2167" kern="1200">
                          <a:solidFill>
                            <a:schemeClr val="dk1"/>
                          </a:solidFill>
                          <a:latin typeface="Arial" panose="020B0604020202020204"/>
                        </a:defRPr>
                      </a:lvl6pPr>
                      <a:lvl7pPr marL="3265388" algn="l" defTabSz="1088463" rtl="0" eaLnBrk="1" latinLnBrk="0" hangingPunct="1">
                        <a:defRPr sz="2167" kern="1200">
                          <a:solidFill>
                            <a:schemeClr val="dk1"/>
                          </a:solidFill>
                          <a:latin typeface="Arial" panose="020B0604020202020204"/>
                        </a:defRPr>
                      </a:lvl7pPr>
                      <a:lvl8pPr marL="3809619" algn="l" defTabSz="1088463" rtl="0" eaLnBrk="1" latinLnBrk="0" hangingPunct="1">
                        <a:defRPr sz="2167" kern="1200">
                          <a:solidFill>
                            <a:schemeClr val="dk1"/>
                          </a:solidFill>
                          <a:latin typeface="Arial" panose="020B0604020202020204"/>
                        </a:defRPr>
                      </a:lvl8pPr>
                      <a:lvl9pPr marL="4353850" algn="l" defTabSz="1088463" rtl="0" eaLnBrk="1" latinLnBrk="0" hangingPunct="1">
                        <a:defRPr sz="2167" kern="1200">
                          <a:solidFill>
                            <a:schemeClr val="dk1"/>
                          </a:solidFill>
                          <a:latin typeface="Arial" panose="020B0604020202020204"/>
                        </a:defRPr>
                      </a:lvl9pPr>
                    </a:lstStyle>
                    <a:p>
                      <a:pPr algn="r"/>
                      <a:r>
                        <a:rPr lang="en-US" sz="1200" b="1" dirty="0">
                          <a:solidFill>
                            <a:schemeClr val="tx1"/>
                          </a:solidFill>
                          <a:latin typeface="+mn-lt"/>
                        </a:rPr>
                        <a:t>Favorable</a:t>
                      </a:r>
                    </a:p>
                  </a:txBody>
                  <a:tcPr marL="27000" marR="27000" marT="34290" marB="3429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463" rtl="0" eaLnBrk="1" latinLnBrk="0" hangingPunct="1">
                        <a:defRPr sz="2167" kern="1200">
                          <a:solidFill>
                            <a:schemeClr val="dk1"/>
                          </a:solidFill>
                          <a:latin typeface="Arial" panose="020B0604020202020204"/>
                        </a:defRPr>
                      </a:lvl1pPr>
                      <a:lvl2pPr marL="544232" algn="l" defTabSz="1088463" rtl="0" eaLnBrk="1" latinLnBrk="0" hangingPunct="1">
                        <a:defRPr sz="2167" kern="1200">
                          <a:solidFill>
                            <a:schemeClr val="dk1"/>
                          </a:solidFill>
                          <a:latin typeface="Arial" panose="020B0604020202020204"/>
                        </a:defRPr>
                      </a:lvl2pPr>
                      <a:lvl3pPr marL="1088463" algn="l" defTabSz="1088463" rtl="0" eaLnBrk="1" latinLnBrk="0" hangingPunct="1">
                        <a:defRPr sz="2167" kern="1200">
                          <a:solidFill>
                            <a:schemeClr val="dk1"/>
                          </a:solidFill>
                          <a:latin typeface="Arial" panose="020B0604020202020204"/>
                        </a:defRPr>
                      </a:lvl3pPr>
                      <a:lvl4pPr marL="1632694" algn="l" defTabSz="1088463" rtl="0" eaLnBrk="1" latinLnBrk="0" hangingPunct="1">
                        <a:defRPr sz="2167" kern="1200">
                          <a:solidFill>
                            <a:schemeClr val="dk1"/>
                          </a:solidFill>
                          <a:latin typeface="Arial" panose="020B0604020202020204"/>
                        </a:defRPr>
                      </a:lvl4pPr>
                      <a:lvl5pPr marL="2176926" algn="l" defTabSz="1088463" rtl="0" eaLnBrk="1" latinLnBrk="0" hangingPunct="1">
                        <a:defRPr sz="2167" kern="1200">
                          <a:solidFill>
                            <a:schemeClr val="dk1"/>
                          </a:solidFill>
                          <a:latin typeface="Arial" panose="020B0604020202020204"/>
                        </a:defRPr>
                      </a:lvl5pPr>
                      <a:lvl6pPr marL="2721156" algn="l" defTabSz="1088463" rtl="0" eaLnBrk="1" latinLnBrk="0" hangingPunct="1">
                        <a:defRPr sz="2167" kern="1200">
                          <a:solidFill>
                            <a:schemeClr val="dk1"/>
                          </a:solidFill>
                          <a:latin typeface="Arial" panose="020B0604020202020204"/>
                        </a:defRPr>
                      </a:lvl6pPr>
                      <a:lvl7pPr marL="3265388" algn="l" defTabSz="1088463" rtl="0" eaLnBrk="1" latinLnBrk="0" hangingPunct="1">
                        <a:defRPr sz="2167" kern="1200">
                          <a:solidFill>
                            <a:schemeClr val="dk1"/>
                          </a:solidFill>
                          <a:latin typeface="Arial" panose="020B0604020202020204"/>
                        </a:defRPr>
                      </a:lvl7pPr>
                      <a:lvl8pPr marL="3809619" algn="l" defTabSz="1088463" rtl="0" eaLnBrk="1" latinLnBrk="0" hangingPunct="1">
                        <a:defRPr sz="2167" kern="1200">
                          <a:solidFill>
                            <a:schemeClr val="dk1"/>
                          </a:solidFill>
                          <a:latin typeface="Arial" panose="020B0604020202020204"/>
                        </a:defRPr>
                      </a:lvl8pPr>
                      <a:lvl9pPr marL="4353850" algn="l" defTabSz="1088463" rtl="0" eaLnBrk="1" latinLnBrk="0" hangingPunct="1">
                        <a:defRPr sz="2167" kern="1200">
                          <a:solidFill>
                            <a:schemeClr val="dk1"/>
                          </a:solidFill>
                          <a:latin typeface="Arial" panose="020B0604020202020204"/>
                        </a:defRPr>
                      </a:lvl9pPr>
                    </a:lstStyle>
                    <a:p>
                      <a:pPr marL="114300" marR="0" lvl="0" indent="-114300" algn="l" defTabSz="914400" rtl="0" eaLnBrk="1" fontAlgn="base" latinLnBrk="0" hangingPunct="1">
                        <a:lnSpc>
                          <a:spcPct val="100000"/>
                        </a:lnSpc>
                        <a:spcBef>
                          <a:spcPts val="0"/>
                        </a:spcBef>
                        <a:spcAft>
                          <a:spcPts val="200"/>
                        </a:spcAft>
                        <a:buClrTx/>
                        <a:buSzTx/>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rPr>
                        <a:t>t(8;21)(q22;q22.1)/</a:t>
                      </a:r>
                      <a:r>
                        <a:rPr kumimoji="0" lang="en-US" sz="1300" b="0" i="1" u="none" strike="noStrike" kern="1200" cap="none" normalizeH="0" baseline="0" dirty="0">
                          <a:ln>
                            <a:noFill/>
                          </a:ln>
                          <a:solidFill>
                            <a:schemeClr val="tx1"/>
                          </a:solidFill>
                          <a:effectLst/>
                          <a:latin typeface="+mn-lt"/>
                          <a:ea typeface="+mn-ea"/>
                          <a:cs typeface="+mn-cs"/>
                        </a:rPr>
                        <a:t>RUNX1::RUNX1T1</a:t>
                      </a:r>
                    </a:p>
                    <a:p>
                      <a:pPr marL="114300" marR="0" lvl="0" indent="-114300" algn="l" defTabSz="914400" rtl="0" eaLnBrk="1" fontAlgn="base" latinLnBrk="0" hangingPunct="1">
                        <a:lnSpc>
                          <a:spcPct val="100000"/>
                        </a:lnSpc>
                        <a:spcBef>
                          <a:spcPts val="0"/>
                        </a:spcBef>
                        <a:spcAft>
                          <a:spcPts val="200"/>
                        </a:spcAft>
                        <a:buClrTx/>
                        <a:buSzTx/>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rPr>
                        <a:t>inv(16)(p13.1q22) or t(16;16)(p13.1;q22)/</a:t>
                      </a:r>
                      <a:r>
                        <a:rPr kumimoji="0" lang="en-US" sz="1300" b="0" i="1" u="none" strike="noStrike" kern="1200" cap="none" normalizeH="0" baseline="0" dirty="0">
                          <a:ln>
                            <a:noFill/>
                          </a:ln>
                          <a:solidFill>
                            <a:schemeClr val="tx1"/>
                          </a:solidFill>
                          <a:effectLst/>
                          <a:latin typeface="+mn-lt"/>
                          <a:ea typeface="+mn-ea"/>
                          <a:cs typeface="+mn-cs"/>
                        </a:rPr>
                        <a:t>CBFB::MYH11</a:t>
                      </a:r>
                    </a:p>
                    <a:p>
                      <a:pPr marL="114300" marR="0" lvl="0" indent="-114300" algn="l" defTabSz="914400" rtl="0" eaLnBrk="1" fontAlgn="base" latinLnBrk="0" hangingPunct="1">
                        <a:lnSpc>
                          <a:spcPct val="100000"/>
                        </a:lnSpc>
                        <a:spcBef>
                          <a:spcPts val="0"/>
                        </a:spcBef>
                        <a:spcAft>
                          <a:spcPts val="200"/>
                        </a:spcAft>
                        <a:buClrTx/>
                        <a:buSzTx/>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rPr>
                        <a:t>Mut </a:t>
                      </a:r>
                      <a:r>
                        <a:rPr kumimoji="0" lang="en-US" sz="1300" b="0" i="1" u="none" strike="noStrike" kern="1200" cap="none" normalizeH="0" baseline="0" dirty="0">
                          <a:ln>
                            <a:noFill/>
                          </a:ln>
                          <a:solidFill>
                            <a:schemeClr val="tx1"/>
                          </a:solidFill>
                          <a:effectLst/>
                          <a:latin typeface="+mn-lt"/>
                          <a:ea typeface="+mn-ea"/>
                          <a:cs typeface="+mn-cs"/>
                        </a:rPr>
                        <a:t>NPM1</a:t>
                      </a:r>
                      <a:r>
                        <a:rPr kumimoji="0" lang="en-US" sz="1300" b="0" u="none" strike="noStrike" kern="1200" cap="none" normalizeH="0" baseline="0" dirty="0">
                          <a:ln>
                            <a:noFill/>
                          </a:ln>
                          <a:solidFill>
                            <a:schemeClr val="tx1"/>
                          </a:solidFill>
                          <a:effectLst/>
                          <a:latin typeface="+mn-lt"/>
                          <a:ea typeface="+mn-ea"/>
                          <a:cs typeface="+mn-cs"/>
                        </a:rPr>
                        <a:t> w/o </a:t>
                      </a:r>
                      <a:r>
                        <a:rPr kumimoji="0" lang="en-US" sz="1300" b="0" i="1" u="none" strike="noStrike" kern="1200" cap="none" normalizeH="0" baseline="0" dirty="0">
                          <a:ln>
                            <a:noFill/>
                          </a:ln>
                          <a:solidFill>
                            <a:schemeClr val="tx1"/>
                          </a:solidFill>
                          <a:effectLst/>
                          <a:latin typeface="+mn-lt"/>
                          <a:ea typeface="+mn-ea"/>
                          <a:cs typeface="+mn-cs"/>
                        </a:rPr>
                        <a:t>FLT3</a:t>
                      </a:r>
                      <a:r>
                        <a:rPr kumimoji="0" lang="en-US" sz="1300" b="0" u="none" strike="noStrike" kern="1200" cap="none" normalizeH="0" baseline="0" dirty="0">
                          <a:ln>
                            <a:noFill/>
                          </a:ln>
                          <a:solidFill>
                            <a:schemeClr val="tx1"/>
                          </a:solidFill>
                          <a:effectLst/>
                          <a:latin typeface="+mn-lt"/>
                          <a:ea typeface="+mn-ea"/>
                          <a:cs typeface="+mn-cs"/>
                        </a:rPr>
                        <a:t>-ITD </a:t>
                      </a:r>
                    </a:p>
                    <a:p>
                      <a:pPr marL="114300" marR="0" lvl="0" indent="-114300" algn="l" defTabSz="914400" rtl="0" eaLnBrk="1" fontAlgn="base" latinLnBrk="0" hangingPunct="1">
                        <a:lnSpc>
                          <a:spcPct val="100000"/>
                        </a:lnSpc>
                        <a:spcBef>
                          <a:spcPts val="0"/>
                        </a:spcBef>
                        <a:spcAft>
                          <a:spcPts val="600"/>
                        </a:spcAft>
                        <a:buClr>
                          <a:schemeClr val="tx1"/>
                        </a:buClr>
                        <a:buSzTx/>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rPr>
                        <a:t>bZIP in-frame mut </a:t>
                      </a:r>
                      <a:r>
                        <a:rPr kumimoji="0" lang="en-US" sz="1300" b="0" i="1" u="none" strike="noStrike" kern="1200" cap="none" normalizeH="0" baseline="0" dirty="0">
                          <a:ln>
                            <a:noFill/>
                          </a:ln>
                          <a:solidFill>
                            <a:schemeClr val="tx1"/>
                          </a:solidFill>
                          <a:effectLst/>
                          <a:latin typeface="+mn-lt"/>
                          <a:ea typeface="+mn-ea"/>
                          <a:cs typeface="+mn-cs"/>
                        </a:rPr>
                        <a:t>CEBPA</a:t>
                      </a:r>
                    </a:p>
                  </a:txBody>
                  <a:tcPr marL="27000" marR="27000" marT="34290" marB="3429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308821422"/>
                  </a:ext>
                </a:extLst>
              </a:tr>
              <a:tr h="1059856">
                <a:tc>
                  <a:txBody>
                    <a:bodyPr/>
                    <a:lstStyle>
                      <a:lvl1pPr marL="0" algn="l" defTabSz="1088463" rtl="0" eaLnBrk="1" latinLnBrk="0" hangingPunct="1">
                        <a:defRPr sz="2167" kern="1200">
                          <a:solidFill>
                            <a:schemeClr val="dk1"/>
                          </a:solidFill>
                          <a:latin typeface="Arial" panose="020B0604020202020204"/>
                        </a:defRPr>
                      </a:lvl1pPr>
                      <a:lvl2pPr marL="544232" algn="l" defTabSz="1088463" rtl="0" eaLnBrk="1" latinLnBrk="0" hangingPunct="1">
                        <a:defRPr sz="2167" kern="1200">
                          <a:solidFill>
                            <a:schemeClr val="dk1"/>
                          </a:solidFill>
                          <a:latin typeface="Arial" panose="020B0604020202020204"/>
                        </a:defRPr>
                      </a:lvl2pPr>
                      <a:lvl3pPr marL="1088463" algn="l" defTabSz="1088463" rtl="0" eaLnBrk="1" latinLnBrk="0" hangingPunct="1">
                        <a:defRPr sz="2167" kern="1200">
                          <a:solidFill>
                            <a:schemeClr val="dk1"/>
                          </a:solidFill>
                          <a:latin typeface="Arial" panose="020B0604020202020204"/>
                        </a:defRPr>
                      </a:lvl3pPr>
                      <a:lvl4pPr marL="1632694" algn="l" defTabSz="1088463" rtl="0" eaLnBrk="1" latinLnBrk="0" hangingPunct="1">
                        <a:defRPr sz="2167" kern="1200">
                          <a:solidFill>
                            <a:schemeClr val="dk1"/>
                          </a:solidFill>
                          <a:latin typeface="Arial" panose="020B0604020202020204"/>
                        </a:defRPr>
                      </a:lvl4pPr>
                      <a:lvl5pPr marL="2176926" algn="l" defTabSz="1088463" rtl="0" eaLnBrk="1" latinLnBrk="0" hangingPunct="1">
                        <a:defRPr sz="2167" kern="1200">
                          <a:solidFill>
                            <a:schemeClr val="dk1"/>
                          </a:solidFill>
                          <a:latin typeface="Arial" panose="020B0604020202020204"/>
                        </a:defRPr>
                      </a:lvl5pPr>
                      <a:lvl6pPr marL="2721156" algn="l" defTabSz="1088463" rtl="0" eaLnBrk="1" latinLnBrk="0" hangingPunct="1">
                        <a:defRPr sz="2167" kern="1200">
                          <a:solidFill>
                            <a:schemeClr val="dk1"/>
                          </a:solidFill>
                          <a:latin typeface="Arial" panose="020B0604020202020204"/>
                        </a:defRPr>
                      </a:lvl6pPr>
                      <a:lvl7pPr marL="3265388" algn="l" defTabSz="1088463" rtl="0" eaLnBrk="1" latinLnBrk="0" hangingPunct="1">
                        <a:defRPr sz="2167" kern="1200">
                          <a:solidFill>
                            <a:schemeClr val="dk1"/>
                          </a:solidFill>
                          <a:latin typeface="Arial" panose="020B0604020202020204"/>
                        </a:defRPr>
                      </a:lvl7pPr>
                      <a:lvl8pPr marL="3809619" algn="l" defTabSz="1088463" rtl="0" eaLnBrk="1" latinLnBrk="0" hangingPunct="1">
                        <a:defRPr sz="2167" kern="1200">
                          <a:solidFill>
                            <a:schemeClr val="dk1"/>
                          </a:solidFill>
                          <a:latin typeface="Arial" panose="020B0604020202020204"/>
                        </a:defRPr>
                      </a:lvl8pPr>
                      <a:lvl9pPr marL="4353850" algn="l" defTabSz="1088463" rtl="0" eaLnBrk="1" latinLnBrk="0" hangingPunct="1">
                        <a:defRPr sz="2167" kern="1200">
                          <a:solidFill>
                            <a:schemeClr val="dk1"/>
                          </a:solidFill>
                          <a:latin typeface="Arial" panose="020B0604020202020204"/>
                        </a:defRPr>
                      </a:lvl9pPr>
                    </a:lstStyle>
                    <a:p>
                      <a:pPr algn="r"/>
                      <a:r>
                        <a:rPr lang="en-US" sz="1200" b="1" dirty="0">
                          <a:solidFill>
                            <a:srgbClr val="3366FF"/>
                          </a:solidFill>
                          <a:latin typeface="+mn-lt"/>
                        </a:rPr>
                        <a:t>Intermediate</a:t>
                      </a:r>
                    </a:p>
                  </a:txBody>
                  <a:tcPr marL="27000" marR="27000" marT="34290" marB="3429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463" rtl="0" eaLnBrk="1" latinLnBrk="0" hangingPunct="1">
                        <a:defRPr sz="2167" kern="1200">
                          <a:solidFill>
                            <a:schemeClr val="dk1"/>
                          </a:solidFill>
                          <a:latin typeface="Arial" panose="020B0604020202020204"/>
                        </a:defRPr>
                      </a:lvl1pPr>
                      <a:lvl2pPr marL="544232" algn="l" defTabSz="1088463" rtl="0" eaLnBrk="1" latinLnBrk="0" hangingPunct="1">
                        <a:defRPr sz="2167" kern="1200">
                          <a:solidFill>
                            <a:schemeClr val="dk1"/>
                          </a:solidFill>
                          <a:latin typeface="Arial" panose="020B0604020202020204"/>
                        </a:defRPr>
                      </a:lvl2pPr>
                      <a:lvl3pPr marL="1088463" algn="l" defTabSz="1088463" rtl="0" eaLnBrk="1" latinLnBrk="0" hangingPunct="1">
                        <a:defRPr sz="2167" kern="1200">
                          <a:solidFill>
                            <a:schemeClr val="dk1"/>
                          </a:solidFill>
                          <a:latin typeface="Arial" panose="020B0604020202020204"/>
                        </a:defRPr>
                      </a:lvl3pPr>
                      <a:lvl4pPr marL="1632694" algn="l" defTabSz="1088463" rtl="0" eaLnBrk="1" latinLnBrk="0" hangingPunct="1">
                        <a:defRPr sz="2167" kern="1200">
                          <a:solidFill>
                            <a:schemeClr val="dk1"/>
                          </a:solidFill>
                          <a:latin typeface="Arial" panose="020B0604020202020204"/>
                        </a:defRPr>
                      </a:lvl4pPr>
                      <a:lvl5pPr marL="2176926" algn="l" defTabSz="1088463" rtl="0" eaLnBrk="1" latinLnBrk="0" hangingPunct="1">
                        <a:defRPr sz="2167" kern="1200">
                          <a:solidFill>
                            <a:schemeClr val="dk1"/>
                          </a:solidFill>
                          <a:latin typeface="Arial" panose="020B0604020202020204"/>
                        </a:defRPr>
                      </a:lvl5pPr>
                      <a:lvl6pPr marL="2721156" algn="l" defTabSz="1088463" rtl="0" eaLnBrk="1" latinLnBrk="0" hangingPunct="1">
                        <a:defRPr sz="2167" kern="1200">
                          <a:solidFill>
                            <a:schemeClr val="dk1"/>
                          </a:solidFill>
                          <a:latin typeface="Arial" panose="020B0604020202020204"/>
                        </a:defRPr>
                      </a:lvl6pPr>
                      <a:lvl7pPr marL="3265388" algn="l" defTabSz="1088463" rtl="0" eaLnBrk="1" latinLnBrk="0" hangingPunct="1">
                        <a:defRPr sz="2167" kern="1200">
                          <a:solidFill>
                            <a:schemeClr val="dk1"/>
                          </a:solidFill>
                          <a:latin typeface="Arial" panose="020B0604020202020204"/>
                        </a:defRPr>
                      </a:lvl7pPr>
                      <a:lvl8pPr marL="3809619" algn="l" defTabSz="1088463" rtl="0" eaLnBrk="1" latinLnBrk="0" hangingPunct="1">
                        <a:defRPr sz="2167" kern="1200">
                          <a:solidFill>
                            <a:schemeClr val="dk1"/>
                          </a:solidFill>
                          <a:latin typeface="Arial" panose="020B0604020202020204"/>
                        </a:defRPr>
                      </a:lvl8pPr>
                      <a:lvl9pPr marL="4353850" algn="l" defTabSz="1088463" rtl="0" eaLnBrk="1" latinLnBrk="0" hangingPunct="1">
                        <a:defRPr sz="2167" kern="1200">
                          <a:solidFill>
                            <a:schemeClr val="dk1"/>
                          </a:solidFill>
                          <a:latin typeface="Arial" panose="020B0604020202020204"/>
                        </a:defRPr>
                      </a:lvl9pPr>
                    </a:lstStyle>
                    <a:p>
                      <a:pPr marL="114300" marR="0" lvl="0" indent="-114300" algn="l" defTabSz="914400" rtl="0" eaLnBrk="1" fontAlgn="base" latinLnBrk="0" hangingPunct="1">
                        <a:lnSpc>
                          <a:spcPct val="100000"/>
                        </a:lnSpc>
                        <a:spcBef>
                          <a:spcPts val="0"/>
                        </a:spcBef>
                        <a:spcAft>
                          <a:spcPts val="200"/>
                        </a:spcAft>
                        <a:buClrTx/>
                        <a:buSzTx/>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rPr>
                        <a:t>Mut </a:t>
                      </a:r>
                      <a:r>
                        <a:rPr kumimoji="0" lang="en-US" sz="1300" b="0" i="1" u="none" strike="noStrike" kern="1200" cap="none" normalizeH="0" baseline="0" dirty="0">
                          <a:ln>
                            <a:noFill/>
                          </a:ln>
                          <a:solidFill>
                            <a:schemeClr val="tx1"/>
                          </a:solidFill>
                          <a:effectLst/>
                          <a:latin typeface="+mn-lt"/>
                          <a:ea typeface="+mn-ea"/>
                          <a:cs typeface="+mn-cs"/>
                        </a:rPr>
                        <a:t>NPM1</a:t>
                      </a:r>
                      <a:r>
                        <a:rPr kumimoji="0" lang="en-US" sz="1300" b="0" u="none" strike="noStrike" kern="1200" cap="none" normalizeH="0" baseline="0" dirty="0">
                          <a:ln>
                            <a:noFill/>
                          </a:ln>
                          <a:solidFill>
                            <a:schemeClr val="tx1"/>
                          </a:solidFill>
                          <a:effectLst/>
                          <a:latin typeface="+mn-lt"/>
                          <a:ea typeface="+mn-ea"/>
                          <a:cs typeface="+mn-cs"/>
                        </a:rPr>
                        <a:t> with </a:t>
                      </a:r>
                      <a:r>
                        <a:rPr kumimoji="0" lang="en-US" sz="1300" b="1" i="1" u="none" strike="noStrike" kern="1200" cap="none" normalizeH="0" baseline="0" dirty="0">
                          <a:ln>
                            <a:noFill/>
                          </a:ln>
                          <a:solidFill>
                            <a:schemeClr val="tx1"/>
                          </a:solidFill>
                          <a:effectLst/>
                          <a:latin typeface="+mn-lt"/>
                          <a:ea typeface="+mn-ea"/>
                          <a:cs typeface="+mn-cs"/>
                        </a:rPr>
                        <a:t>FLT3</a:t>
                      </a:r>
                      <a:r>
                        <a:rPr kumimoji="0" lang="en-US" sz="1300" b="1" u="none" strike="noStrike" kern="1200" cap="none" normalizeH="0" baseline="0" dirty="0">
                          <a:ln>
                            <a:noFill/>
                          </a:ln>
                          <a:solidFill>
                            <a:schemeClr val="tx1"/>
                          </a:solidFill>
                          <a:effectLst/>
                          <a:latin typeface="+mn-lt"/>
                          <a:ea typeface="+mn-ea"/>
                          <a:cs typeface="+mn-cs"/>
                        </a:rPr>
                        <a:t>-ITD</a:t>
                      </a:r>
                    </a:p>
                    <a:p>
                      <a:pPr marL="114300" marR="0" lvl="0" indent="-114300" algn="l" defTabSz="914400" rtl="0" eaLnBrk="1" fontAlgn="base" latinLnBrk="0" hangingPunct="1">
                        <a:lnSpc>
                          <a:spcPct val="100000"/>
                        </a:lnSpc>
                        <a:spcBef>
                          <a:spcPts val="0"/>
                        </a:spcBef>
                        <a:spcAft>
                          <a:spcPts val="200"/>
                        </a:spcAft>
                        <a:buClrTx/>
                        <a:buSzTx/>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rPr>
                        <a:t>Wt </a:t>
                      </a:r>
                      <a:r>
                        <a:rPr kumimoji="0" lang="en-US" sz="1300" b="0" i="1" u="none" strike="noStrike" kern="1200" cap="none" normalizeH="0" baseline="0" dirty="0">
                          <a:ln>
                            <a:noFill/>
                          </a:ln>
                          <a:solidFill>
                            <a:schemeClr val="tx1"/>
                          </a:solidFill>
                          <a:effectLst/>
                          <a:latin typeface="+mn-lt"/>
                          <a:ea typeface="+mn-ea"/>
                          <a:cs typeface="+mn-cs"/>
                        </a:rPr>
                        <a:t>NPM1</a:t>
                      </a:r>
                      <a:r>
                        <a:rPr kumimoji="0" lang="en-US" sz="1300" b="0" u="none" strike="noStrike" kern="1200" cap="none" normalizeH="0" baseline="0" dirty="0">
                          <a:ln>
                            <a:noFill/>
                          </a:ln>
                          <a:solidFill>
                            <a:schemeClr val="tx1"/>
                          </a:solidFill>
                          <a:effectLst/>
                          <a:latin typeface="+mn-lt"/>
                          <a:ea typeface="+mn-ea"/>
                          <a:cs typeface="+mn-cs"/>
                        </a:rPr>
                        <a:t> with </a:t>
                      </a:r>
                      <a:r>
                        <a:rPr kumimoji="0" lang="en-US" sz="1300" b="1" i="1" u="none" strike="noStrike" kern="1200" cap="none" normalizeH="0" baseline="0" dirty="0">
                          <a:ln>
                            <a:noFill/>
                          </a:ln>
                          <a:solidFill>
                            <a:schemeClr val="tx1"/>
                          </a:solidFill>
                          <a:effectLst/>
                          <a:latin typeface="+mn-lt"/>
                          <a:ea typeface="+mn-ea"/>
                          <a:cs typeface="+mn-cs"/>
                        </a:rPr>
                        <a:t>FLT3</a:t>
                      </a:r>
                      <a:r>
                        <a:rPr kumimoji="0" lang="en-US" sz="1300" b="1" u="none" strike="noStrike" kern="1200" cap="none" normalizeH="0" baseline="0" dirty="0">
                          <a:ln>
                            <a:noFill/>
                          </a:ln>
                          <a:solidFill>
                            <a:schemeClr val="tx1"/>
                          </a:solidFill>
                          <a:effectLst/>
                          <a:latin typeface="+mn-lt"/>
                          <a:ea typeface="+mn-ea"/>
                          <a:cs typeface="+mn-cs"/>
                        </a:rPr>
                        <a:t>-ITD</a:t>
                      </a:r>
                    </a:p>
                    <a:p>
                      <a:pPr marL="114300" marR="0" lvl="0" indent="-114300" algn="l" defTabSz="914400" rtl="0" eaLnBrk="1" fontAlgn="base" latinLnBrk="0" hangingPunct="1">
                        <a:lnSpc>
                          <a:spcPct val="100000"/>
                        </a:lnSpc>
                        <a:spcBef>
                          <a:spcPts val="0"/>
                        </a:spcBef>
                        <a:spcAft>
                          <a:spcPts val="200"/>
                        </a:spcAft>
                        <a:buClrTx/>
                        <a:buSzTx/>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rPr>
                        <a:t>t(9;11)(p21.3;q23.3)/</a:t>
                      </a:r>
                      <a:br>
                        <a:rPr kumimoji="0" lang="en-US" sz="1300" b="0" u="none" strike="noStrike" kern="1200" cap="none" normalizeH="0" baseline="0" dirty="0">
                          <a:ln>
                            <a:noFill/>
                          </a:ln>
                          <a:solidFill>
                            <a:schemeClr val="tx1"/>
                          </a:solidFill>
                          <a:effectLst/>
                          <a:latin typeface="+mn-lt"/>
                          <a:ea typeface="+mn-ea"/>
                          <a:cs typeface="+mn-cs"/>
                        </a:rPr>
                      </a:br>
                      <a:r>
                        <a:rPr kumimoji="0" lang="en-US" sz="1300" b="0" i="1" u="none" strike="noStrike" kern="1200" cap="none" normalizeH="0" baseline="0" dirty="0">
                          <a:ln>
                            <a:noFill/>
                          </a:ln>
                          <a:solidFill>
                            <a:schemeClr val="tx1"/>
                          </a:solidFill>
                          <a:effectLst/>
                          <a:latin typeface="+mn-lt"/>
                          <a:ea typeface="+mn-ea"/>
                          <a:cs typeface="+mn-cs"/>
                        </a:rPr>
                        <a:t>MLLT3::KMT2A</a:t>
                      </a:r>
                    </a:p>
                    <a:p>
                      <a:pPr marL="114300" marR="0" lvl="0" indent="-114300" algn="l" defTabSz="914400" rtl="0" eaLnBrk="1" fontAlgn="base" latinLnBrk="0" hangingPunct="1">
                        <a:lnSpc>
                          <a:spcPct val="100000"/>
                        </a:lnSpc>
                        <a:spcBef>
                          <a:spcPts val="0"/>
                        </a:spcBef>
                        <a:spcAft>
                          <a:spcPts val="200"/>
                        </a:spcAft>
                        <a:buClrTx/>
                        <a:buSzTx/>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rPr>
                        <a:t>Cytogenetic and/or molecular </a:t>
                      </a:r>
                      <a:endParaRPr lang="de-DE" sz="1300" b="0" dirty="0">
                        <a:latin typeface="+mn-lt"/>
                        <a:ea typeface="Times New Roman" panose="02020603050405020304" pitchFamily="18" charset="0"/>
                        <a:cs typeface="Arial" panose="020B0604020202020204" pitchFamily="34" charset="0"/>
                      </a:endParaRPr>
                    </a:p>
                  </a:txBody>
                  <a:tcPr marL="27000" marR="27000" marT="34290" marB="3429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F0FD"/>
                    </a:solidFill>
                  </a:tcPr>
                </a:tc>
                <a:extLst>
                  <a:ext uri="{0D108BD9-81ED-4DB2-BD59-A6C34878D82A}">
                    <a16:rowId xmlns:a16="http://schemas.microsoft.com/office/drawing/2014/main" val="67562220"/>
                  </a:ext>
                </a:extLst>
              </a:tr>
              <a:tr h="2415301">
                <a:tc>
                  <a:txBody>
                    <a:bodyPr/>
                    <a:lstStyle>
                      <a:lvl1pPr marL="0" algn="l" defTabSz="1088463" rtl="0" eaLnBrk="1" latinLnBrk="0" hangingPunct="1">
                        <a:defRPr sz="2167" kern="1200">
                          <a:solidFill>
                            <a:schemeClr val="dk1"/>
                          </a:solidFill>
                          <a:latin typeface="Arial" panose="020B0604020202020204"/>
                        </a:defRPr>
                      </a:lvl1pPr>
                      <a:lvl2pPr marL="544232" algn="l" defTabSz="1088463" rtl="0" eaLnBrk="1" latinLnBrk="0" hangingPunct="1">
                        <a:defRPr sz="2167" kern="1200">
                          <a:solidFill>
                            <a:schemeClr val="dk1"/>
                          </a:solidFill>
                          <a:latin typeface="Arial" panose="020B0604020202020204"/>
                        </a:defRPr>
                      </a:lvl2pPr>
                      <a:lvl3pPr marL="1088463" algn="l" defTabSz="1088463" rtl="0" eaLnBrk="1" latinLnBrk="0" hangingPunct="1">
                        <a:defRPr sz="2167" kern="1200">
                          <a:solidFill>
                            <a:schemeClr val="dk1"/>
                          </a:solidFill>
                          <a:latin typeface="Arial" panose="020B0604020202020204"/>
                        </a:defRPr>
                      </a:lvl3pPr>
                      <a:lvl4pPr marL="1632694" algn="l" defTabSz="1088463" rtl="0" eaLnBrk="1" latinLnBrk="0" hangingPunct="1">
                        <a:defRPr sz="2167" kern="1200">
                          <a:solidFill>
                            <a:schemeClr val="dk1"/>
                          </a:solidFill>
                          <a:latin typeface="Arial" panose="020B0604020202020204"/>
                        </a:defRPr>
                      </a:lvl4pPr>
                      <a:lvl5pPr marL="2176926" algn="l" defTabSz="1088463" rtl="0" eaLnBrk="1" latinLnBrk="0" hangingPunct="1">
                        <a:defRPr sz="2167" kern="1200">
                          <a:solidFill>
                            <a:schemeClr val="dk1"/>
                          </a:solidFill>
                          <a:latin typeface="Arial" panose="020B0604020202020204"/>
                        </a:defRPr>
                      </a:lvl5pPr>
                      <a:lvl6pPr marL="2721156" algn="l" defTabSz="1088463" rtl="0" eaLnBrk="1" latinLnBrk="0" hangingPunct="1">
                        <a:defRPr sz="2167" kern="1200">
                          <a:solidFill>
                            <a:schemeClr val="dk1"/>
                          </a:solidFill>
                          <a:latin typeface="Arial" panose="020B0604020202020204"/>
                        </a:defRPr>
                      </a:lvl6pPr>
                      <a:lvl7pPr marL="3265388" algn="l" defTabSz="1088463" rtl="0" eaLnBrk="1" latinLnBrk="0" hangingPunct="1">
                        <a:defRPr sz="2167" kern="1200">
                          <a:solidFill>
                            <a:schemeClr val="dk1"/>
                          </a:solidFill>
                          <a:latin typeface="Arial" panose="020B0604020202020204"/>
                        </a:defRPr>
                      </a:lvl7pPr>
                      <a:lvl8pPr marL="3809619" algn="l" defTabSz="1088463" rtl="0" eaLnBrk="1" latinLnBrk="0" hangingPunct="1">
                        <a:defRPr sz="2167" kern="1200">
                          <a:solidFill>
                            <a:schemeClr val="dk1"/>
                          </a:solidFill>
                          <a:latin typeface="Arial" panose="020B0604020202020204"/>
                        </a:defRPr>
                      </a:lvl8pPr>
                      <a:lvl9pPr marL="4353850" algn="l" defTabSz="1088463" rtl="0" eaLnBrk="1" latinLnBrk="0" hangingPunct="1">
                        <a:defRPr sz="2167" kern="1200">
                          <a:solidFill>
                            <a:schemeClr val="dk1"/>
                          </a:solidFill>
                          <a:latin typeface="Arial" panose="020B0604020202020204"/>
                        </a:defRPr>
                      </a:lvl9pPr>
                    </a:lstStyle>
                    <a:p>
                      <a:pPr algn="r"/>
                      <a:r>
                        <a:rPr lang="en-US" sz="1200" b="1" dirty="0">
                          <a:solidFill>
                            <a:srgbClr val="C00000"/>
                          </a:solidFill>
                          <a:latin typeface="+mn-lt"/>
                        </a:rPr>
                        <a:t>Adverse</a:t>
                      </a:r>
                    </a:p>
                  </a:txBody>
                  <a:tcPr marL="27000" marR="27000" marT="34290" marB="3429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088463" rtl="0" eaLnBrk="1" latinLnBrk="0" hangingPunct="1">
                        <a:defRPr sz="2167" kern="1200">
                          <a:solidFill>
                            <a:schemeClr val="dk1"/>
                          </a:solidFill>
                          <a:latin typeface="Arial" panose="020B0604020202020204"/>
                        </a:defRPr>
                      </a:lvl1pPr>
                      <a:lvl2pPr marL="544232" algn="l" defTabSz="1088463" rtl="0" eaLnBrk="1" latinLnBrk="0" hangingPunct="1">
                        <a:defRPr sz="2167" kern="1200">
                          <a:solidFill>
                            <a:schemeClr val="dk1"/>
                          </a:solidFill>
                          <a:latin typeface="Arial" panose="020B0604020202020204"/>
                        </a:defRPr>
                      </a:lvl2pPr>
                      <a:lvl3pPr marL="1088463" algn="l" defTabSz="1088463" rtl="0" eaLnBrk="1" latinLnBrk="0" hangingPunct="1">
                        <a:defRPr sz="2167" kern="1200">
                          <a:solidFill>
                            <a:schemeClr val="dk1"/>
                          </a:solidFill>
                          <a:latin typeface="Arial" panose="020B0604020202020204"/>
                        </a:defRPr>
                      </a:lvl3pPr>
                      <a:lvl4pPr marL="1632694" algn="l" defTabSz="1088463" rtl="0" eaLnBrk="1" latinLnBrk="0" hangingPunct="1">
                        <a:defRPr sz="2167" kern="1200">
                          <a:solidFill>
                            <a:schemeClr val="dk1"/>
                          </a:solidFill>
                          <a:latin typeface="Arial" panose="020B0604020202020204"/>
                        </a:defRPr>
                      </a:lvl4pPr>
                      <a:lvl5pPr marL="2176926" algn="l" defTabSz="1088463" rtl="0" eaLnBrk="1" latinLnBrk="0" hangingPunct="1">
                        <a:defRPr sz="2167" kern="1200">
                          <a:solidFill>
                            <a:schemeClr val="dk1"/>
                          </a:solidFill>
                          <a:latin typeface="Arial" panose="020B0604020202020204"/>
                        </a:defRPr>
                      </a:lvl5pPr>
                      <a:lvl6pPr marL="2721156" algn="l" defTabSz="1088463" rtl="0" eaLnBrk="1" latinLnBrk="0" hangingPunct="1">
                        <a:defRPr sz="2167" kern="1200">
                          <a:solidFill>
                            <a:schemeClr val="dk1"/>
                          </a:solidFill>
                          <a:latin typeface="Arial" panose="020B0604020202020204"/>
                        </a:defRPr>
                      </a:lvl6pPr>
                      <a:lvl7pPr marL="3265388" algn="l" defTabSz="1088463" rtl="0" eaLnBrk="1" latinLnBrk="0" hangingPunct="1">
                        <a:defRPr sz="2167" kern="1200">
                          <a:solidFill>
                            <a:schemeClr val="dk1"/>
                          </a:solidFill>
                          <a:latin typeface="Arial" panose="020B0604020202020204"/>
                        </a:defRPr>
                      </a:lvl7pPr>
                      <a:lvl8pPr marL="3809619" algn="l" defTabSz="1088463" rtl="0" eaLnBrk="1" latinLnBrk="0" hangingPunct="1">
                        <a:defRPr sz="2167" kern="1200">
                          <a:solidFill>
                            <a:schemeClr val="dk1"/>
                          </a:solidFill>
                          <a:latin typeface="Arial" panose="020B0604020202020204"/>
                        </a:defRPr>
                      </a:lvl8pPr>
                      <a:lvl9pPr marL="4353850" algn="l" defTabSz="1088463" rtl="0" eaLnBrk="1" latinLnBrk="0" hangingPunct="1">
                        <a:defRPr sz="2167" kern="1200">
                          <a:solidFill>
                            <a:schemeClr val="dk1"/>
                          </a:solidFill>
                          <a:latin typeface="Arial" panose="020B0604020202020204"/>
                        </a:defRPr>
                      </a:lvl9pPr>
                    </a:lstStyle>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defRPr/>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t(6;9)(p23.3;q34.1)/</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DEK::NUP214</a:t>
                      </a:r>
                      <a:r>
                        <a:rPr kumimoji="0" lang="en-US" sz="1300" b="0" u="none" strike="noStrike" kern="1200" cap="none" normalizeH="0" baseline="0" dirty="0">
                          <a:ln>
                            <a:noFill/>
                          </a:ln>
                          <a:solidFill>
                            <a:schemeClr val="tx1"/>
                          </a:solidFill>
                          <a:effectLst/>
                          <a:latin typeface="+mn-lt"/>
                          <a:ea typeface="+mn-ea"/>
                          <a:cs typeface="+mn-cs"/>
                          <a:sym typeface="Symbol" pitchFamily="18" charset="2"/>
                        </a:rPr>
                        <a:t> </a:t>
                      </a: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t(v;11q23.3)/</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KMT2A</a:t>
                      </a:r>
                      <a:r>
                        <a:rPr kumimoji="0" lang="en-US" sz="1300" b="0" u="none" strike="noStrike" kern="1200" cap="none" normalizeH="0" baseline="0" dirty="0">
                          <a:ln>
                            <a:noFill/>
                          </a:ln>
                          <a:solidFill>
                            <a:schemeClr val="tx1"/>
                          </a:solidFill>
                          <a:effectLst/>
                          <a:latin typeface="+mn-lt"/>
                          <a:ea typeface="+mn-ea"/>
                          <a:cs typeface="+mn-cs"/>
                          <a:sym typeface="Symbol" pitchFamily="18" charset="2"/>
                        </a:rPr>
                        <a:t>-rearr</a:t>
                      </a: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t(9;22)(q34.1;q11.2)/</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BCR::ABL1</a:t>
                      </a: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t(8;16)(p11.2;p13.3)/</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KAT6A::CREBBP</a:t>
                      </a: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inv(3)(q21.3q26.2) or t(3;3)(q21.3;q26.2)/</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GATA2,MECOM(EVI1)</a:t>
                      </a: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t(3q26.2;v)/</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MECOM(EVI1)</a:t>
                      </a:r>
                      <a:r>
                        <a:rPr kumimoji="0" lang="en-US" sz="1300" b="0" u="none" strike="noStrike" kern="1200" cap="none" normalizeH="0" baseline="0" dirty="0">
                          <a:ln>
                            <a:noFill/>
                          </a:ln>
                          <a:solidFill>
                            <a:schemeClr val="tx1"/>
                          </a:solidFill>
                          <a:effectLst/>
                          <a:latin typeface="+mn-lt"/>
                          <a:ea typeface="+mn-ea"/>
                          <a:cs typeface="+mn-cs"/>
                          <a:sym typeface="Symbol" pitchFamily="18" charset="2"/>
                        </a:rPr>
                        <a:t>-rearr</a:t>
                      </a: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–5 or del(5q); –7; –17/abn(17p) </a:t>
                      </a: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defRPr/>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Complex/monosomal karyotype</a:t>
                      </a:r>
                      <a:endParaRPr kumimoji="0" lang="en-US" sz="1300" b="0" u="none" strike="noStrike" kern="1200" cap="none" normalizeH="0" baseline="0" dirty="0">
                        <a:ln>
                          <a:noFill/>
                        </a:ln>
                        <a:solidFill>
                          <a:schemeClr val="tx1"/>
                        </a:solidFill>
                        <a:effectLst/>
                        <a:latin typeface="+mn-lt"/>
                        <a:ea typeface="+mn-ea"/>
                        <a:cs typeface="+mn-cs"/>
                      </a:endParaRP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defRPr/>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Mut </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ASXL1, BCOR, EZH2, RUNX1, SF3B1, SRSF2, STAG2, U2AF1,</a:t>
                      </a:r>
                      <a:r>
                        <a:rPr kumimoji="0" lang="en-US" sz="1300" b="0" u="none" strike="noStrike" kern="1200" cap="none" normalizeH="0" baseline="0" dirty="0">
                          <a:ln>
                            <a:noFill/>
                          </a:ln>
                          <a:solidFill>
                            <a:schemeClr val="tx1"/>
                          </a:solidFill>
                          <a:effectLst/>
                          <a:latin typeface="+mn-lt"/>
                          <a:ea typeface="+mn-ea"/>
                          <a:cs typeface="+mn-cs"/>
                          <a:sym typeface="Symbol" pitchFamily="18" charset="2"/>
                        </a:rPr>
                        <a:t> or </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ZRSR2</a:t>
                      </a: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defRPr/>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Mut </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TP53</a:t>
                      </a:r>
                    </a:p>
                  </a:txBody>
                  <a:tcPr marL="27000" marR="27000" marT="34290" marB="3429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EE2"/>
                    </a:solidFill>
                  </a:tcPr>
                </a:tc>
                <a:extLst>
                  <a:ext uri="{0D108BD9-81ED-4DB2-BD59-A6C34878D82A}">
                    <a16:rowId xmlns:a16="http://schemas.microsoft.com/office/drawing/2014/main" val="3646039281"/>
                  </a:ext>
                </a:extLst>
              </a:tr>
            </a:tbl>
          </a:graphicData>
        </a:graphic>
      </p:graphicFrame>
      <p:sp>
        <p:nvSpPr>
          <p:cNvPr id="372" name="TextBox 371">
            <a:extLst>
              <a:ext uri="{FF2B5EF4-FFF2-40B4-BE49-F238E27FC236}">
                <a16:creationId xmlns:a16="http://schemas.microsoft.com/office/drawing/2014/main" id="{B05C76D0-6D5D-24D9-7016-78E2AD179FD2}"/>
              </a:ext>
            </a:extLst>
          </p:cNvPr>
          <p:cNvSpPr txBox="1"/>
          <p:nvPr/>
        </p:nvSpPr>
        <p:spPr>
          <a:xfrm>
            <a:off x="566061" y="6225233"/>
            <a:ext cx="8735519" cy="412263"/>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rPr>
              <a:t>* This </a:t>
            </a:r>
            <a:r>
              <a:rPr kumimoji="0" lang="en-GB" sz="1000" b="1" i="0" u="none" strike="noStrike" kern="1200" cap="none" spc="0" normalizeH="0" baseline="0" noProof="0" dirty="0">
                <a:ln>
                  <a:noFill/>
                </a:ln>
                <a:solidFill>
                  <a:prstClr val="black"/>
                </a:solidFill>
                <a:effectLst/>
                <a:uLnTx/>
                <a:uFillTx/>
                <a:latin typeface="Aptos" panose="02110004020202020204"/>
                <a:ea typeface="+mn-ea"/>
                <a:cs typeface="+mn-cs"/>
              </a:rPr>
              <a:t>population of patients had been treated with standard intensive chemotherapy.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ELN, European LeukemiaNet. </a:t>
            </a:r>
            <a:r>
              <a:rPr kumimoji="0" lang="en-US" sz="1400" b="0" i="0" u="none" strike="noStrike" kern="1200" cap="none" spc="0" normalizeH="0" baseline="0" noProof="1">
                <a:ln>
                  <a:noFill/>
                </a:ln>
                <a:solidFill>
                  <a:prstClr val="black"/>
                </a:solidFill>
                <a:effectLst/>
                <a:uLnTx/>
                <a:uFillTx/>
                <a:latin typeface="Aptos" panose="02110004020202020204"/>
                <a:ea typeface="+mn-ea"/>
                <a:cs typeface="+mn-cs"/>
              </a:rPr>
              <a:t>1. Döhner H et al. </a:t>
            </a:r>
            <a:r>
              <a:rPr kumimoji="0" lang="en-US" sz="1400" b="0" i="1" u="none" strike="noStrike" kern="1200" cap="none" spc="0" normalizeH="0" baseline="0" noProof="1">
                <a:ln>
                  <a:noFill/>
                </a:ln>
                <a:solidFill>
                  <a:prstClr val="black"/>
                </a:solidFill>
                <a:effectLst/>
                <a:uLnTx/>
                <a:uFillTx/>
                <a:latin typeface="Aptos" panose="02110004020202020204"/>
                <a:ea typeface="+mn-ea"/>
                <a:cs typeface="+mn-cs"/>
              </a:rPr>
              <a:t>Blood.</a:t>
            </a:r>
            <a:r>
              <a:rPr kumimoji="0" lang="en-US" sz="1400" b="0" i="0" u="none" strike="noStrike" kern="1200" cap="none" spc="0" normalizeH="0" baseline="0" noProof="1">
                <a:ln>
                  <a:noFill/>
                </a:ln>
                <a:solidFill>
                  <a:prstClr val="black"/>
                </a:solidFill>
                <a:effectLst/>
                <a:uLnTx/>
                <a:uFillTx/>
                <a:latin typeface="Aptos" panose="02110004020202020204"/>
                <a:ea typeface="+mn-ea"/>
                <a:cs typeface="+mn-cs"/>
              </a:rPr>
              <a:t> 2022;144(12):1345-1377. 2. </a:t>
            </a:r>
            <a:r>
              <a:rPr kumimoji="0" lang="en-GB" sz="1400" b="0" i="0" u="none" strike="noStrike" kern="1200" cap="none" spc="0" normalizeH="0" baseline="0" noProof="1">
                <a:ln>
                  <a:noFill/>
                </a:ln>
                <a:solidFill>
                  <a:prstClr val="black"/>
                </a:solidFill>
                <a:effectLst/>
                <a:uLnTx/>
                <a:uFillTx/>
                <a:latin typeface="Aptos" panose="02110004020202020204"/>
                <a:ea typeface="+mn-ea"/>
                <a:cs typeface="+mn-cs"/>
              </a:rPr>
              <a:t>Adapted</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 from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Haferlach C et al.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Blood.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2016;128:286. </a:t>
            </a:r>
          </a:p>
        </p:txBody>
      </p:sp>
    </p:spTree>
    <p:extLst>
      <p:ext uri="{BB962C8B-B14F-4D97-AF65-F5344CB8AC3E}">
        <p14:creationId xmlns:p14="http://schemas.microsoft.com/office/powerpoint/2010/main" val="259240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EB929-CF61-A872-1E97-A75AEA011D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549190-3EF9-E6B7-62B4-5F7796A2A1CD}"/>
              </a:ext>
            </a:extLst>
          </p:cNvPr>
          <p:cNvSpPr>
            <a:spLocks noGrp="1"/>
          </p:cNvSpPr>
          <p:nvPr>
            <p:ph type="title"/>
          </p:nvPr>
        </p:nvSpPr>
        <p:spPr>
          <a:xfrm>
            <a:off x="916516" y="12719"/>
            <a:ext cx="10358967" cy="1143000"/>
          </a:xfrm>
        </p:spPr>
        <p:txBody>
          <a:bodyPr/>
          <a:lstStyle/>
          <a:p>
            <a:r>
              <a:rPr lang="en-US" sz="3200" dirty="0"/>
              <a:t>PARADIGM Primary Endpoint: Event-Free Survival (EFS)</a:t>
            </a:r>
          </a:p>
        </p:txBody>
      </p:sp>
      <p:pic>
        <p:nvPicPr>
          <p:cNvPr id="4" name="Picture 3" descr="A graph of a number of patients&#10;&#10;AI-generated content may be incorrect.">
            <a:extLst>
              <a:ext uri="{FF2B5EF4-FFF2-40B4-BE49-F238E27FC236}">
                <a16:creationId xmlns:a16="http://schemas.microsoft.com/office/drawing/2014/main" id="{61CF0B8D-0A2B-956B-0F5A-61742D4C905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129993" y="1131992"/>
            <a:ext cx="9932011" cy="4758455"/>
          </a:xfrm>
          <a:prstGeom prst="rect">
            <a:avLst/>
          </a:prstGeom>
        </p:spPr>
      </p:pic>
      <p:sp>
        <p:nvSpPr>
          <p:cNvPr id="5" name="TextBox 4">
            <a:extLst>
              <a:ext uri="{FF2B5EF4-FFF2-40B4-BE49-F238E27FC236}">
                <a16:creationId xmlns:a16="http://schemas.microsoft.com/office/drawing/2014/main" id="{0DBC5E31-1F90-8D8F-E264-728070170F9A}"/>
              </a:ext>
            </a:extLst>
          </p:cNvPr>
          <p:cNvSpPr txBox="1"/>
          <p:nvPr/>
        </p:nvSpPr>
        <p:spPr>
          <a:xfrm>
            <a:off x="119336" y="6493771"/>
            <a:ext cx="2958182" cy="323165"/>
          </a:xfrm>
          <a:prstGeom prst="rect">
            <a:avLst/>
          </a:prstGeom>
          <a:noFill/>
        </p:spPr>
        <p:txBody>
          <a:bodyPr wrap="none" rtlCol="0">
            <a:spAutoFit/>
          </a:bodyPr>
          <a:lstStyle/>
          <a:p>
            <a:r>
              <a:rPr lang="en-US" sz="1500" b="0" dirty="0">
                <a:solidFill>
                  <a:schemeClr val="tx1"/>
                </a:solidFill>
                <a:latin typeface="+mn-lt"/>
              </a:rPr>
              <a:t>Fathi AT et al. ASH 2025;Abstract 6.</a:t>
            </a:r>
          </a:p>
        </p:txBody>
      </p:sp>
    </p:spTree>
    <p:extLst>
      <p:ext uri="{BB962C8B-B14F-4D97-AF65-F5344CB8AC3E}">
        <p14:creationId xmlns:p14="http://schemas.microsoft.com/office/powerpoint/2010/main" val="1776606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EEAD6-35B3-19B7-9CE0-88CEAD76DC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50C83-438F-64C6-8EEE-35ECC4237457}"/>
              </a:ext>
            </a:extLst>
          </p:cNvPr>
          <p:cNvSpPr>
            <a:spLocks noGrp="1"/>
          </p:cNvSpPr>
          <p:nvPr>
            <p:ph type="title"/>
          </p:nvPr>
        </p:nvSpPr>
        <p:spPr>
          <a:xfrm>
            <a:off x="0" y="116632"/>
            <a:ext cx="12192000" cy="1143000"/>
          </a:xfrm>
        </p:spPr>
        <p:txBody>
          <a:bodyPr/>
          <a:lstStyle/>
          <a:p>
            <a:r>
              <a:rPr lang="en-US" sz="3200" dirty="0"/>
              <a:t>PARADIGM Secondary Endpoint: Overall Survival (OS)</a:t>
            </a:r>
          </a:p>
        </p:txBody>
      </p:sp>
      <p:pic>
        <p:nvPicPr>
          <p:cNvPr id="5" name="Picture 4" descr="A graph of a number of months&#10;&#10;Description automatically generated">
            <a:extLst>
              <a:ext uri="{FF2B5EF4-FFF2-40B4-BE49-F238E27FC236}">
                <a16:creationId xmlns:a16="http://schemas.microsoft.com/office/drawing/2014/main" id="{902A3244-E1BB-AFCC-BFB0-E4595C911B1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04622" y="1124744"/>
            <a:ext cx="9582754" cy="4754880"/>
          </a:xfrm>
          <a:prstGeom prst="rect">
            <a:avLst/>
          </a:prstGeom>
        </p:spPr>
      </p:pic>
      <p:sp>
        <p:nvSpPr>
          <p:cNvPr id="3" name="TextBox 2">
            <a:extLst>
              <a:ext uri="{FF2B5EF4-FFF2-40B4-BE49-F238E27FC236}">
                <a16:creationId xmlns:a16="http://schemas.microsoft.com/office/drawing/2014/main" id="{9EFF5AAB-1DF1-175D-383A-27C0EAD16784}"/>
              </a:ext>
            </a:extLst>
          </p:cNvPr>
          <p:cNvSpPr txBox="1"/>
          <p:nvPr/>
        </p:nvSpPr>
        <p:spPr>
          <a:xfrm>
            <a:off x="119336" y="6493771"/>
            <a:ext cx="2958182" cy="323165"/>
          </a:xfrm>
          <a:prstGeom prst="rect">
            <a:avLst/>
          </a:prstGeom>
          <a:noFill/>
        </p:spPr>
        <p:txBody>
          <a:bodyPr wrap="none" rtlCol="0">
            <a:spAutoFit/>
          </a:bodyPr>
          <a:lstStyle/>
          <a:p>
            <a:r>
              <a:rPr lang="en-US" sz="1500" b="0" dirty="0">
                <a:solidFill>
                  <a:schemeClr val="tx1"/>
                </a:solidFill>
                <a:latin typeface="+mn-lt"/>
              </a:rPr>
              <a:t>Fathi AT et al. ASH 2025;Abstract 6.</a:t>
            </a:r>
          </a:p>
        </p:txBody>
      </p:sp>
    </p:spTree>
    <p:extLst>
      <p:ext uri="{BB962C8B-B14F-4D97-AF65-F5344CB8AC3E}">
        <p14:creationId xmlns:p14="http://schemas.microsoft.com/office/powerpoint/2010/main" val="3267948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1C6D1-6347-A52A-6384-7328530F432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E0FCED4-43A8-4948-CBF6-E225AA11707C}"/>
              </a:ext>
            </a:extLst>
          </p:cNvPr>
          <p:cNvSpPr/>
          <p:nvPr/>
        </p:nvSpPr>
        <p:spPr bwMode="auto">
          <a:xfrm>
            <a:off x="6143800" y="1547664"/>
            <a:ext cx="5842524" cy="42774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FEC8A6F0-8014-5227-AACC-3560CEC47554}"/>
              </a:ext>
            </a:extLst>
          </p:cNvPr>
          <p:cNvSpPr>
            <a:spLocks noGrp="1"/>
          </p:cNvSpPr>
          <p:nvPr>
            <p:ph type="title"/>
          </p:nvPr>
        </p:nvSpPr>
        <p:spPr>
          <a:xfrm>
            <a:off x="916516" y="116632"/>
            <a:ext cx="10358967" cy="1143000"/>
          </a:xfrm>
        </p:spPr>
        <p:txBody>
          <a:bodyPr/>
          <a:lstStyle/>
          <a:p>
            <a:r>
              <a:rPr lang="en-US" sz="3200" dirty="0"/>
              <a:t>PARADIGM: Clinical Activity and Transplant</a:t>
            </a:r>
          </a:p>
        </p:txBody>
      </p:sp>
      <p:pic>
        <p:nvPicPr>
          <p:cNvPr id="7" name="Picture 6" descr="A graph of bar graph with numbers and letters&#10;&#10;AI-generated content may be incorrect.">
            <a:extLst>
              <a:ext uri="{FF2B5EF4-FFF2-40B4-BE49-F238E27FC236}">
                <a16:creationId xmlns:a16="http://schemas.microsoft.com/office/drawing/2014/main" id="{F2D3F7FE-A00C-9E9A-5B1C-759EC6A8890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23495" y="1547664"/>
            <a:ext cx="5904656" cy="3967929"/>
          </a:xfrm>
          <a:prstGeom prst="rect">
            <a:avLst/>
          </a:prstGeom>
        </p:spPr>
      </p:pic>
      <p:pic>
        <p:nvPicPr>
          <p:cNvPr id="9" name="Picture 8" descr="A graph of a number of numbers and a number of bars&#10;&#10;AI-generated content may be incorrect.">
            <a:extLst>
              <a:ext uri="{FF2B5EF4-FFF2-40B4-BE49-F238E27FC236}">
                <a16:creationId xmlns:a16="http://schemas.microsoft.com/office/drawing/2014/main" id="{217E4768-1121-750E-0D23-C942CD2E841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143800" y="1547664"/>
            <a:ext cx="2998918" cy="4277453"/>
          </a:xfrm>
          <a:prstGeom prst="rect">
            <a:avLst/>
          </a:prstGeom>
        </p:spPr>
      </p:pic>
      <p:pic>
        <p:nvPicPr>
          <p:cNvPr id="5" name="Picture 4" descr="A graph of a plant&#10;&#10;AI-generated content may be incorrect.">
            <a:extLst>
              <a:ext uri="{FF2B5EF4-FFF2-40B4-BE49-F238E27FC236}">
                <a16:creationId xmlns:a16="http://schemas.microsoft.com/office/drawing/2014/main" id="{39037404-7D1E-FB4C-BF97-52593106D08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45034"/>
          <a:stretch>
            <a:fillRect/>
          </a:stretch>
        </p:blipFill>
        <p:spPr>
          <a:xfrm>
            <a:off x="8987406" y="2352335"/>
            <a:ext cx="2998918" cy="2740054"/>
          </a:xfrm>
          <a:prstGeom prst="rect">
            <a:avLst/>
          </a:prstGeom>
        </p:spPr>
      </p:pic>
      <p:sp>
        <p:nvSpPr>
          <p:cNvPr id="4" name="TextBox 3">
            <a:extLst>
              <a:ext uri="{FF2B5EF4-FFF2-40B4-BE49-F238E27FC236}">
                <a16:creationId xmlns:a16="http://schemas.microsoft.com/office/drawing/2014/main" id="{16E4FCC2-B71B-A47E-9E6E-458C9D7C0AAA}"/>
              </a:ext>
            </a:extLst>
          </p:cNvPr>
          <p:cNvSpPr txBox="1"/>
          <p:nvPr/>
        </p:nvSpPr>
        <p:spPr>
          <a:xfrm>
            <a:off x="119336" y="6493771"/>
            <a:ext cx="2958182" cy="323165"/>
          </a:xfrm>
          <a:prstGeom prst="rect">
            <a:avLst/>
          </a:prstGeom>
          <a:noFill/>
        </p:spPr>
        <p:txBody>
          <a:bodyPr wrap="none" rtlCol="0">
            <a:spAutoFit/>
          </a:bodyPr>
          <a:lstStyle/>
          <a:p>
            <a:r>
              <a:rPr lang="en-US" sz="1500" b="0" dirty="0">
                <a:solidFill>
                  <a:schemeClr val="tx1"/>
                </a:solidFill>
                <a:latin typeface="+mn-lt"/>
              </a:rPr>
              <a:t>Fathi AT et al. ASH 2025;Abstract 6.</a:t>
            </a:r>
          </a:p>
        </p:txBody>
      </p:sp>
    </p:spTree>
    <p:extLst>
      <p:ext uri="{BB962C8B-B14F-4D97-AF65-F5344CB8AC3E}">
        <p14:creationId xmlns:p14="http://schemas.microsoft.com/office/powerpoint/2010/main" val="3018798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E7EA4-9767-C058-6CA5-33C61AD9DE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72EB90-FEF3-6E5C-FF15-09A98EE46437}"/>
              </a:ext>
            </a:extLst>
          </p:cNvPr>
          <p:cNvSpPr>
            <a:spLocks noGrp="1"/>
          </p:cNvSpPr>
          <p:nvPr>
            <p:ph type="title"/>
          </p:nvPr>
        </p:nvSpPr>
        <p:spPr>
          <a:xfrm>
            <a:off x="916516" y="116632"/>
            <a:ext cx="10358967" cy="1143000"/>
          </a:xfrm>
        </p:spPr>
        <p:txBody>
          <a:bodyPr/>
          <a:lstStyle/>
          <a:p>
            <a:r>
              <a:rPr lang="en-US" sz="3200" dirty="0"/>
              <a:t>PARADIGM: Safety and Tolerability</a:t>
            </a:r>
          </a:p>
        </p:txBody>
      </p:sp>
      <p:pic>
        <p:nvPicPr>
          <p:cNvPr id="4" name="Picture 3">
            <a:extLst>
              <a:ext uri="{FF2B5EF4-FFF2-40B4-BE49-F238E27FC236}">
                <a16:creationId xmlns:a16="http://schemas.microsoft.com/office/drawing/2014/main" id="{4A316EA3-A233-C6DD-266E-758ED68DF6E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37219" y="1122392"/>
            <a:ext cx="10687373" cy="4754880"/>
          </a:xfrm>
          <a:prstGeom prst="rect">
            <a:avLst/>
          </a:prstGeom>
        </p:spPr>
      </p:pic>
      <p:sp>
        <p:nvSpPr>
          <p:cNvPr id="6" name="TextBox 5">
            <a:extLst>
              <a:ext uri="{FF2B5EF4-FFF2-40B4-BE49-F238E27FC236}">
                <a16:creationId xmlns:a16="http://schemas.microsoft.com/office/drawing/2014/main" id="{07878C69-2815-FA16-89E9-5442CC95520D}"/>
              </a:ext>
            </a:extLst>
          </p:cNvPr>
          <p:cNvSpPr txBox="1"/>
          <p:nvPr/>
        </p:nvSpPr>
        <p:spPr>
          <a:xfrm>
            <a:off x="767408" y="5842139"/>
            <a:ext cx="8424936" cy="338554"/>
          </a:xfrm>
          <a:prstGeom prst="rect">
            <a:avLst/>
          </a:prstGeom>
          <a:noFill/>
        </p:spPr>
        <p:txBody>
          <a:bodyPr wrap="square" rtlCol="0">
            <a:spAutoFit/>
          </a:bodyPr>
          <a:lstStyle/>
          <a:p>
            <a:r>
              <a:rPr lang="en-US" sz="1600" b="0" dirty="0">
                <a:solidFill>
                  <a:schemeClr val="tx1"/>
                </a:solidFill>
                <a:latin typeface="Calibri" panose="020F0502020204030204" pitchFamily="34" charset="0"/>
                <a:cs typeface="Calibri" panose="020F0502020204030204" pitchFamily="34" charset="0"/>
              </a:rPr>
              <a:t>Grade ≥3 treatment-emergent adverse events in ≥10% of patients</a:t>
            </a:r>
          </a:p>
        </p:txBody>
      </p:sp>
      <p:sp>
        <p:nvSpPr>
          <p:cNvPr id="3" name="TextBox 2">
            <a:extLst>
              <a:ext uri="{FF2B5EF4-FFF2-40B4-BE49-F238E27FC236}">
                <a16:creationId xmlns:a16="http://schemas.microsoft.com/office/drawing/2014/main" id="{BA1642C2-BA8E-337E-065C-F4960BA51692}"/>
              </a:ext>
            </a:extLst>
          </p:cNvPr>
          <p:cNvSpPr txBox="1"/>
          <p:nvPr/>
        </p:nvSpPr>
        <p:spPr>
          <a:xfrm>
            <a:off x="119336" y="6493771"/>
            <a:ext cx="2958182" cy="323165"/>
          </a:xfrm>
          <a:prstGeom prst="rect">
            <a:avLst/>
          </a:prstGeom>
          <a:noFill/>
        </p:spPr>
        <p:txBody>
          <a:bodyPr wrap="none" rtlCol="0">
            <a:spAutoFit/>
          </a:bodyPr>
          <a:lstStyle/>
          <a:p>
            <a:r>
              <a:rPr lang="en-US" sz="1500" b="0" dirty="0">
                <a:solidFill>
                  <a:schemeClr val="tx1"/>
                </a:solidFill>
                <a:latin typeface="+mn-lt"/>
              </a:rPr>
              <a:t>Fathi AT et al. ASH 2025;Abstract 6.</a:t>
            </a:r>
          </a:p>
        </p:txBody>
      </p:sp>
    </p:spTree>
    <p:extLst>
      <p:ext uri="{BB962C8B-B14F-4D97-AF65-F5344CB8AC3E}">
        <p14:creationId xmlns:p14="http://schemas.microsoft.com/office/powerpoint/2010/main" val="427089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EF6A4-2BEA-0935-BF26-8A28E9B3B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5E0E51-BFFA-AC2A-73A1-4D07E81AB38A}"/>
              </a:ext>
            </a:extLst>
          </p:cNvPr>
          <p:cNvSpPr>
            <a:spLocks noGrp="1"/>
          </p:cNvSpPr>
          <p:nvPr>
            <p:ph type="title"/>
          </p:nvPr>
        </p:nvSpPr>
        <p:spPr>
          <a:xfrm>
            <a:off x="916516" y="116632"/>
            <a:ext cx="10358967" cy="1143000"/>
          </a:xfrm>
        </p:spPr>
        <p:txBody>
          <a:bodyPr/>
          <a:lstStyle/>
          <a:p>
            <a:r>
              <a:rPr lang="en-US" sz="3200" dirty="0"/>
              <a:t>PARADIGM: Patient-Reported Outcomes (PROs)</a:t>
            </a:r>
          </a:p>
        </p:txBody>
      </p:sp>
      <p:pic>
        <p:nvPicPr>
          <p:cNvPr id="5" name="Picture 4" descr="A table with numbers and letters&#10;&#10;Description automatically generated">
            <a:extLst>
              <a:ext uri="{FF2B5EF4-FFF2-40B4-BE49-F238E27FC236}">
                <a16:creationId xmlns:a16="http://schemas.microsoft.com/office/drawing/2014/main" id="{FDC7B48D-888D-1436-A533-6EB497DEDD6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199456" y="1373904"/>
            <a:ext cx="10161238" cy="3657600"/>
          </a:xfrm>
          <a:prstGeom prst="rect">
            <a:avLst/>
          </a:prstGeom>
        </p:spPr>
      </p:pic>
      <p:sp>
        <p:nvSpPr>
          <p:cNvPr id="8" name="TextBox 7">
            <a:extLst>
              <a:ext uri="{FF2B5EF4-FFF2-40B4-BE49-F238E27FC236}">
                <a16:creationId xmlns:a16="http://schemas.microsoft.com/office/drawing/2014/main" id="{C8E9C301-789A-9DAF-0B54-3D7FE601EDE2}"/>
              </a:ext>
            </a:extLst>
          </p:cNvPr>
          <p:cNvSpPr txBox="1"/>
          <p:nvPr/>
        </p:nvSpPr>
        <p:spPr>
          <a:xfrm>
            <a:off x="1199456" y="5144125"/>
            <a:ext cx="4980594" cy="923330"/>
          </a:xfrm>
          <a:prstGeom prst="rect">
            <a:avLst/>
          </a:prstGeom>
          <a:noFill/>
        </p:spPr>
        <p:txBody>
          <a:bodyPr wrap="none" rtlCol="0">
            <a:spAutoFit/>
          </a:bodyPr>
          <a:lstStyle/>
          <a:p>
            <a:r>
              <a:rPr lang="en-US" sz="1800" b="0" dirty="0">
                <a:solidFill>
                  <a:schemeClr val="tx1"/>
                </a:solidFill>
                <a:latin typeface="Calibri" panose="020F0502020204030204" pitchFamily="34" charset="0"/>
                <a:cs typeface="Calibri" panose="020F0502020204030204" pitchFamily="34" charset="0"/>
              </a:rPr>
              <a:t>FACT = Functional assessment of cancer treatment</a:t>
            </a:r>
          </a:p>
          <a:p>
            <a:r>
              <a:rPr lang="en-US" sz="1800" b="0" dirty="0">
                <a:solidFill>
                  <a:schemeClr val="tx1"/>
                </a:solidFill>
                <a:latin typeface="Calibri" panose="020F0502020204030204" pitchFamily="34" charset="0"/>
                <a:cs typeface="Calibri" panose="020F0502020204030204" pitchFamily="34" charset="0"/>
              </a:rPr>
              <a:t>HADS = Hospital anxiety and depression scale</a:t>
            </a:r>
          </a:p>
          <a:p>
            <a:r>
              <a:rPr lang="en-US" sz="1800" b="0" dirty="0">
                <a:solidFill>
                  <a:schemeClr val="tx1"/>
                </a:solidFill>
                <a:latin typeface="Calibri" panose="020F0502020204030204" pitchFamily="34" charset="0"/>
                <a:cs typeface="Calibri" panose="020F0502020204030204" pitchFamily="34" charset="0"/>
              </a:rPr>
              <a:t>ESAS = Edmonton symptom assessment system</a:t>
            </a:r>
          </a:p>
        </p:txBody>
      </p:sp>
      <p:sp>
        <p:nvSpPr>
          <p:cNvPr id="3" name="TextBox 2">
            <a:extLst>
              <a:ext uri="{FF2B5EF4-FFF2-40B4-BE49-F238E27FC236}">
                <a16:creationId xmlns:a16="http://schemas.microsoft.com/office/drawing/2014/main" id="{A78136DE-0882-9DD3-4846-5D23839F82B5}"/>
              </a:ext>
            </a:extLst>
          </p:cNvPr>
          <p:cNvSpPr txBox="1"/>
          <p:nvPr/>
        </p:nvSpPr>
        <p:spPr>
          <a:xfrm>
            <a:off x="119336" y="6493771"/>
            <a:ext cx="2958182" cy="323165"/>
          </a:xfrm>
          <a:prstGeom prst="rect">
            <a:avLst/>
          </a:prstGeom>
          <a:noFill/>
        </p:spPr>
        <p:txBody>
          <a:bodyPr wrap="none" rtlCol="0">
            <a:spAutoFit/>
          </a:bodyPr>
          <a:lstStyle/>
          <a:p>
            <a:r>
              <a:rPr lang="en-US" sz="1500" b="0" dirty="0">
                <a:solidFill>
                  <a:schemeClr val="tx1"/>
                </a:solidFill>
                <a:latin typeface="+mn-lt"/>
              </a:rPr>
              <a:t>Fathi AT et al. ASH 2025;Abstract 6.</a:t>
            </a:r>
          </a:p>
        </p:txBody>
      </p:sp>
    </p:spTree>
    <p:extLst>
      <p:ext uri="{BB962C8B-B14F-4D97-AF65-F5344CB8AC3E}">
        <p14:creationId xmlns:p14="http://schemas.microsoft.com/office/powerpoint/2010/main" val="3874608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8FB35-89B7-BD1F-B057-0B3F3835CB6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61A8A80-74BF-12A9-2A17-8B359D76D327}"/>
              </a:ext>
            </a:extLst>
          </p:cNvPr>
          <p:cNvSpPr txBox="1">
            <a:spLocks/>
          </p:cNvSpPr>
          <p:nvPr/>
        </p:nvSpPr>
        <p:spPr bwMode="auto">
          <a:xfrm>
            <a:off x="772239" y="22034"/>
            <a:ext cx="10647522"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Healthcare Utilization</a:t>
            </a:r>
          </a:p>
        </p:txBody>
      </p:sp>
      <p:sp>
        <p:nvSpPr>
          <p:cNvPr id="8" name="TextBox 7">
            <a:extLst>
              <a:ext uri="{FF2B5EF4-FFF2-40B4-BE49-F238E27FC236}">
                <a16:creationId xmlns:a16="http://schemas.microsoft.com/office/drawing/2014/main" id="{2E627E11-F2D2-D6E8-B650-18644C9A9F77}"/>
              </a:ext>
            </a:extLst>
          </p:cNvPr>
          <p:cNvSpPr txBox="1"/>
          <p:nvPr/>
        </p:nvSpPr>
        <p:spPr>
          <a:xfrm>
            <a:off x="191344" y="6501104"/>
            <a:ext cx="921702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Wei AL et al. ASH 2025; Discussant.</a:t>
            </a:r>
          </a:p>
        </p:txBody>
      </p:sp>
      <p:pic>
        <p:nvPicPr>
          <p:cNvPr id="4" name="Picture 3" descr="A graph of different colored bars&#10;&#10;AI-generated content may be incorrect.">
            <a:extLst>
              <a:ext uri="{FF2B5EF4-FFF2-40B4-BE49-F238E27FC236}">
                <a16:creationId xmlns:a16="http://schemas.microsoft.com/office/drawing/2014/main" id="{EB129BFC-3CCA-8ABC-3C8A-5BD53EA14D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58349" y="949427"/>
            <a:ext cx="10075301" cy="4999853"/>
          </a:xfrm>
          <a:prstGeom prst="rect">
            <a:avLst/>
          </a:prstGeom>
        </p:spPr>
      </p:pic>
    </p:spTree>
    <p:extLst>
      <p:ext uri="{BB962C8B-B14F-4D97-AF65-F5344CB8AC3E}">
        <p14:creationId xmlns:p14="http://schemas.microsoft.com/office/powerpoint/2010/main" val="1591776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24139-CDAF-A61E-E434-BBEF06CDF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7C7B5D-FD4E-57A4-3A55-6E14C24BD297}"/>
              </a:ext>
            </a:extLst>
          </p:cNvPr>
          <p:cNvSpPr>
            <a:spLocks noGrp="1"/>
          </p:cNvSpPr>
          <p:nvPr>
            <p:ph type="title"/>
          </p:nvPr>
        </p:nvSpPr>
        <p:spPr>
          <a:xfrm>
            <a:off x="916516" y="116632"/>
            <a:ext cx="10358967" cy="1143000"/>
          </a:xfrm>
        </p:spPr>
        <p:txBody>
          <a:bodyPr/>
          <a:lstStyle/>
          <a:p>
            <a:r>
              <a:rPr lang="en-US" sz="3200" dirty="0"/>
              <a:t>PARADIGM: Conclusions</a:t>
            </a:r>
          </a:p>
        </p:txBody>
      </p:sp>
      <p:pic>
        <p:nvPicPr>
          <p:cNvPr id="4" name="Picture 3" descr="A white text on a white background&#10;&#10;Description automatically generated">
            <a:extLst>
              <a:ext uri="{FF2B5EF4-FFF2-40B4-BE49-F238E27FC236}">
                <a16:creationId xmlns:a16="http://schemas.microsoft.com/office/drawing/2014/main" id="{F4A46183-3FBC-57C1-F223-0390299EAE9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24885" y="1122392"/>
            <a:ext cx="9379627" cy="4754880"/>
          </a:xfrm>
          <a:prstGeom prst="rect">
            <a:avLst/>
          </a:prstGeom>
        </p:spPr>
      </p:pic>
      <p:sp>
        <p:nvSpPr>
          <p:cNvPr id="3" name="TextBox 2">
            <a:extLst>
              <a:ext uri="{FF2B5EF4-FFF2-40B4-BE49-F238E27FC236}">
                <a16:creationId xmlns:a16="http://schemas.microsoft.com/office/drawing/2014/main" id="{7B18649B-DE16-06E1-B033-26092D714957}"/>
              </a:ext>
            </a:extLst>
          </p:cNvPr>
          <p:cNvSpPr txBox="1"/>
          <p:nvPr/>
        </p:nvSpPr>
        <p:spPr>
          <a:xfrm>
            <a:off x="119336" y="6493771"/>
            <a:ext cx="2958182" cy="323165"/>
          </a:xfrm>
          <a:prstGeom prst="rect">
            <a:avLst/>
          </a:prstGeom>
          <a:noFill/>
        </p:spPr>
        <p:txBody>
          <a:bodyPr wrap="none" rtlCol="0">
            <a:spAutoFit/>
          </a:bodyPr>
          <a:lstStyle/>
          <a:p>
            <a:r>
              <a:rPr lang="en-US" sz="1500" b="0" dirty="0">
                <a:solidFill>
                  <a:schemeClr val="tx1"/>
                </a:solidFill>
                <a:latin typeface="+mn-lt"/>
              </a:rPr>
              <a:t>Fathi AT et al. ASH 2025;Abstract 6.</a:t>
            </a:r>
          </a:p>
        </p:txBody>
      </p:sp>
    </p:spTree>
    <p:extLst>
      <p:ext uri="{BB962C8B-B14F-4D97-AF65-F5344CB8AC3E}">
        <p14:creationId xmlns:p14="http://schemas.microsoft.com/office/powerpoint/2010/main" val="2196307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EF041-457A-B6A4-D3A6-6A66588DB08E}"/>
            </a:ext>
          </a:extLst>
        </p:cNvPr>
        <p:cNvGrpSpPr/>
        <p:nvPr/>
      </p:nvGrpSpPr>
      <p:grpSpPr>
        <a:xfrm>
          <a:off x="0" y="0"/>
          <a:ext cx="0" cy="0"/>
          <a:chOff x="0" y="0"/>
          <a:chExt cx="0" cy="0"/>
        </a:xfrm>
      </p:grpSpPr>
      <p:pic>
        <p:nvPicPr>
          <p:cNvPr id="8" name="Picture 7" descr="A close-up of a report&#10;&#10;AI-generated content may be incorrect.">
            <a:extLst>
              <a:ext uri="{FF2B5EF4-FFF2-40B4-BE49-F238E27FC236}">
                <a16:creationId xmlns:a16="http://schemas.microsoft.com/office/drawing/2014/main" id="{21DCB6D7-30DA-757B-3F03-54D41CA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936" y="2420888"/>
            <a:ext cx="6290752" cy="3496150"/>
          </a:xfrm>
          <a:prstGeom prst="rect">
            <a:avLst/>
          </a:prstGeom>
          <a:effectLst>
            <a:outerShdw blurRad="50800" dist="38100" dir="2700000" algn="tl" rotWithShape="0">
              <a:prstClr val="black">
                <a:alpha val="40000"/>
              </a:prstClr>
            </a:outerShdw>
          </a:effectLst>
        </p:spPr>
      </p:pic>
      <p:pic>
        <p:nvPicPr>
          <p:cNvPr id="6" name="Picture 5" descr="A person holding a pipette and a test tube&#10;&#10;AI-generated content may be incorrect.">
            <a:extLst>
              <a:ext uri="{FF2B5EF4-FFF2-40B4-BE49-F238E27FC236}">
                <a16:creationId xmlns:a16="http://schemas.microsoft.com/office/drawing/2014/main" id="{9AA5062E-57AC-DDF6-3248-882FF86D0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52" y="116632"/>
            <a:ext cx="6290752" cy="35283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3304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6639-7C6B-7765-BFC8-932AF3329963}"/>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C5F7103-F024-9EA6-7269-64AD7FE6A917}"/>
              </a:ext>
            </a:extLst>
          </p:cNvPr>
          <p:cNvSpPr txBox="1"/>
          <p:nvPr/>
        </p:nvSpPr>
        <p:spPr>
          <a:xfrm>
            <a:off x="0" y="144016"/>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11" name="TextBox 10">
            <a:extLst>
              <a:ext uri="{FF2B5EF4-FFF2-40B4-BE49-F238E27FC236}">
                <a16:creationId xmlns:a16="http://schemas.microsoft.com/office/drawing/2014/main" id="{A23336FF-87D1-7575-C634-A94483EE9AEC}"/>
              </a:ext>
            </a:extLst>
          </p:cNvPr>
          <p:cNvSpPr txBox="1"/>
          <p:nvPr/>
        </p:nvSpPr>
        <p:spPr>
          <a:xfrm>
            <a:off x="551384" y="620688"/>
            <a:ext cx="10945216" cy="5555367"/>
          </a:xfrm>
          <a:prstGeom prst="rect">
            <a:avLst/>
          </a:prstGeom>
          <a:noFill/>
        </p:spPr>
        <p:txBody>
          <a:bodyPr wrap="square">
            <a:spAutoFit/>
          </a:bodyPr>
          <a:lstStyle/>
          <a:p>
            <a:pPr marL="98425" marR="0" lvl="0" indent="0" algn="l" defTabSz="914400" rtl="0" eaLnBrk="1" fontAlgn="auto" latinLnBrk="0" hangingPunct="1">
              <a:lnSpc>
                <a:spcPct val="100000"/>
              </a:lnSpc>
              <a:spcBef>
                <a:spcPts val="1800"/>
              </a:spcBef>
              <a:spcAft>
                <a:spcPts val="120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Eunice S Wang, MD</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Navarro-Vicente I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Real world outcomes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in a series of 417 adult patients with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KMT2A (MLL) gene rearranged acute myeloid leukemia</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EHA 2025;Abstract S147.</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Huether R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Detection of KMT2A partial tandem duplication (PTD)</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in AML by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whole genome sequencing (WGS):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Addressing limitations of traditional techniques in the era of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revumenib</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approval. ASCO 2025;Abstract 6532.</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Wang E at al.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Ziftomenib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in relapsed or refractory NPM1-mutated AML</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800" b="0" i="1" u="none" strike="noStrike" kern="0" cap="none" spc="0" normalizeH="0" baseline="0" noProof="0" dirty="0">
                <a:ln>
                  <a:noFill/>
                </a:ln>
                <a:solidFill>
                  <a:srgbClr val="000000"/>
                </a:solidFill>
                <a:effectLst/>
                <a:uLnTx/>
                <a:uFillTx/>
                <a:latin typeface="Calibri" charset="0"/>
                <a:ea typeface="MS PGothic" pitchFamily="34" charset="-128"/>
              </a:rPr>
              <a:t>J Clin Oncol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2025;43(31):3381-90.</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err="1">
                <a:ln>
                  <a:noFill/>
                </a:ln>
                <a:solidFill>
                  <a:srgbClr val="000000"/>
                </a:solidFill>
                <a:effectLst/>
                <a:uLnTx/>
                <a:uFillTx/>
                <a:latin typeface="Calibri" charset="0"/>
                <a:ea typeface="MS PGothic" pitchFamily="34" charset="-128"/>
              </a:rPr>
              <a:t>Aldoss</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I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Updated results and longer follow-up</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from the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AUGMENT-101 phase 2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study of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revumenib</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in patients with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relapsed or refractory (R/R) </a:t>
            </a:r>
            <a:r>
              <a:rPr kumimoji="0" lang="en-US" sz="1800" b="1" i="1" u="none" strike="noStrike" kern="0" cap="none" spc="0" normalizeH="0" baseline="0" noProof="0" dirty="0">
                <a:ln>
                  <a:noFill/>
                </a:ln>
                <a:solidFill>
                  <a:srgbClr val="000000"/>
                </a:solidFill>
                <a:effectLst/>
                <a:uLnTx/>
                <a:uFillTx/>
                <a:latin typeface="Calibri" charset="0"/>
                <a:ea typeface="MS PGothic" pitchFamily="34" charset="-128"/>
              </a:rPr>
              <a:t>KMT2Ar</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acute leukemia</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EHA 2025;Abstract PS1473.</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Arellano ML et al. Patients with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relapsed or refractory R/R)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nucleophosmin</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1-mutated (NPM1m) acute myeloid leukemia (AML):</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800" i="0" u="none" strike="noStrike" kern="0" cap="none" spc="0" normalizeH="0" baseline="0" noProof="0" dirty="0">
                <a:ln>
                  <a:noFill/>
                </a:ln>
                <a:solidFill>
                  <a:srgbClr val="000000"/>
                </a:solidFill>
                <a:effectLst/>
                <a:uLnTx/>
                <a:uFillTx/>
                <a:latin typeface="Calibri" charset="0"/>
                <a:ea typeface="MS PGothic" pitchFamily="34" charset="-128"/>
              </a:rPr>
              <a:t>U</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pdated results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from the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phase 2 AUGMENT-101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study. EHA 2025;Abstract PS1467.</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Issa G et al.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Revumenib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activity</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in patients with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acute leukemia with </a:t>
            </a:r>
            <a:r>
              <a:rPr kumimoji="0" lang="en-US" sz="1800" b="1" i="1" u="none" strike="noStrike" kern="0" cap="none" spc="0" normalizeH="0" baseline="0" noProof="0" dirty="0">
                <a:ln>
                  <a:noFill/>
                </a:ln>
                <a:solidFill>
                  <a:srgbClr val="000000"/>
                </a:solidFill>
                <a:effectLst/>
                <a:uLnTx/>
                <a:uFillTx/>
                <a:latin typeface="Calibri" charset="0"/>
                <a:ea typeface="MS PGothic" pitchFamily="34" charset="-128"/>
              </a:rPr>
              <a:t>NUP98r</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Results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from the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AUGMENT-101 phase 1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study. EHA 2025;Abstract PS1501.</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Daver N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Monotherapy update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from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phase 1 portion in phase1/2 trial</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of the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menin</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-MLL inhibitor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enzomenib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(DSP-5336)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in patients with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relapsed or refractory acute leukemia</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ASH 2025;Abstract 763. </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Shukla N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Detection of MEN1 resistance mutations</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in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cell-free DNA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from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acute leukemia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patients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treated with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menin</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inhibitors</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ASH 2025;Abstract 938.</a:t>
            </a:r>
          </a:p>
        </p:txBody>
      </p:sp>
    </p:spTree>
    <p:extLst>
      <p:ext uri="{BB962C8B-B14F-4D97-AF65-F5344CB8AC3E}">
        <p14:creationId xmlns:p14="http://schemas.microsoft.com/office/powerpoint/2010/main" val="833294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34e61360-48f9-468c-ac63-773b6d92707e" xsi:nil="true"/>
    <QID xmlns="34e61360-48f9-468c-ac63-773b6d92707e" xsi:nil="true"/>
    <TaxKeywordTaxHTField xmlns="5740a761-4cab-431d-ba23-c79501b55600">
      <Terms xmlns="http://schemas.microsoft.com/office/infopath/2007/PartnerControls"/>
    </TaxKeywordTaxHTField>
    <TaxCatchAll xmlns="5740a761-4cab-431d-ba23-c79501b55600" xsi:nil="true"/>
    <lcf76f155ced4ddcb4097134ff3c332f xmlns="34e61360-48f9-468c-ac63-773b6d92707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09185B2ED29D4EB910BA85847568FC" ma:contentTypeVersion="18" ma:contentTypeDescription="Create a new document." ma:contentTypeScope="" ma:versionID="7984ba12b7bea4814c06453fc0246f71">
  <xsd:schema xmlns:xsd="http://www.w3.org/2001/XMLSchema" xmlns:xs="http://www.w3.org/2001/XMLSchema" xmlns:p="http://schemas.microsoft.com/office/2006/metadata/properties" xmlns:ns1="34e61360-48f9-468c-ac63-773b6d92707e" xmlns:ns3="5740a761-4cab-431d-ba23-c79501b55600" targetNamespace="http://schemas.microsoft.com/office/2006/metadata/properties" ma:root="true" ma:fieldsID="1d66f1762a23927c30df45d2641c5108" ns1:_="" ns3:_="">
    <xsd:import namespace="34e61360-48f9-468c-ac63-773b6d92707e"/>
    <xsd:import namespace="5740a761-4cab-431d-ba23-c79501b55600"/>
    <xsd:element name="properties">
      <xsd:complexType>
        <xsd:sequence>
          <xsd:element name="documentManagement">
            <xsd:complexType>
              <xsd:all>
                <xsd:element ref="ns1:QID" minOccurs="0"/>
                <xsd:element ref="ns1:Status" minOccurs="0"/>
                <xsd:element ref="ns3:TaxKeywordTaxHTField" minOccurs="0"/>
                <xsd:element ref="ns3:TaxCatchAll" minOccurs="0"/>
                <xsd:element ref="ns1:MediaServiceMetadata" minOccurs="0"/>
                <xsd:element ref="ns1:MediaServiceFastMetadata" minOccurs="0"/>
                <xsd:element ref="ns1:MediaServiceSearchProperties" minOccurs="0"/>
                <xsd:element ref="ns1:MediaServiceDateTaken" minOccurs="0"/>
                <xsd:element ref="ns1:lcf76f155ced4ddcb4097134ff3c332f" minOccurs="0"/>
                <xsd:element ref="ns1:MediaServiceOCR" minOccurs="0"/>
                <xsd:element ref="ns1:MediaServiceGenerationTime" minOccurs="0"/>
                <xsd:element ref="ns1:MediaServiceEventHashCode" minOccurs="0"/>
                <xsd:element ref="ns1:MediaServiceBillingMetadata" minOccurs="0"/>
                <xsd:element ref="ns1: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61360-48f9-468c-ac63-773b6d92707e" elementFormDefault="qualified">
    <xsd:import namespace="http://schemas.microsoft.com/office/2006/documentManagement/types"/>
    <xsd:import namespace="http://schemas.microsoft.com/office/infopath/2007/PartnerControls"/>
    <xsd:element name="QID" ma:index="0" nillable="true" ma:displayName="QID" ma:indexed="true" ma:internalName="QID" ma:readOnly="false" ma:percentage="FALSE">
      <xsd:simpleType>
        <xsd:restriction base="dms:Number"/>
      </xsd:simpleType>
    </xsd:element>
    <xsd:element name="Status" ma:index="3" nillable="true" ma:displayName="Status" ma:format="Dropdown" ma:internalName="Status" ma:readOnly="false">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7f3e56-d282-48d1-af59-e5dff1f085b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40a761-4cab-431d-ba23-c79501b55600"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d27f3e56-d282-48d1-af59-e5dff1f085bf"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2314836b-2372-43e1-b668-74631fbbef67}" ma:internalName="TaxCatchAll" ma:showField="CatchAllData" ma:web="5740a761-4cab-431d-ba23-c79501b55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E48E3F-CC0A-4BD1-B7FD-8DD219513372}">
  <ds:schemaRefs>
    <ds:schemaRef ds:uri="http://schemas.microsoft.com/sharepoint/v3/contenttype/forms"/>
  </ds:schemaRefs>
</ds:datastoreItem>
</file>

<file path=customXml/itemProps2.xml><?xml version="1.0" encoding="utf-8"?>
<ds:datastoreItem xmlns:ds="http://schemas.openxmlformats.org/officeDocument/2006/customXml" ds:itemID="{602E723F-7ED8-4560-BC8F-D67F9C8545B3}">
  <ds:schemaRefs>
    <ds:schemaRef ds:uri="http://schemas.microsoft.com/office/2006/metadata/properties"/>
    <ds:schemaRef ds:uri="http://schemas.microsoft.com/office/infopath/2007/PartnerControls"/>
    <ds:schemaRef ds:uri="34e61360-48f9-468c-ac63-773b6d92707e"/>
    <ds:schemaRef ds:uri="5740a761-4cab-431d-ba23-c79501b55600"/>
  </ds:schemaRefs>
</ds:datastoreItem>
</file>

<file path=customXml/itemProps3.xml><?xml version="1.0" encoding="utf-8"?>
<ds:datastoreItem xmlns:ds="http://schemas.openxmlformats.org/officeDocument/2006/customXml" ds:itemID="{44DEC118-7D24-4FAF-BB0C-160A9F67D4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e61360-48f9-468c-ac63-773b6d92707e"/>
    <ds:schemaRef ds:uri="5740a761-4cab-431d-ba23-c79501b556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24226</TotalTime>
  <Words>5139</Words>
  <Application>Microsoft Office PowerPoint</Application>
  <PresentationFormat>Widescreen</PresentationFormat>
  <Paragraphs>591</Paragraphs>
  <Slides>68</Slides>
  <Notes>55</Notes>
  <HiddenSlides>0</HiddenSlides>
  <MMClips>0</MMClips>
  <ScaleCrop>false</ScaleCrop>
  <HeadingPairs>
    <vt:vector size="4" baseType="variant">
      <vt:variant>
        <vt:lpstr>Theme</vt:lpstr>
      </vt:variant>
      <vt:variant>
        <vt:i4>7</vt:i4>
      </vt:variant>
      <vt:variant>
        <vt:lpstr>Slide Titles</vt:lpstr>
      </vt:variant>
      <vt:variant>
        <vt:i4>68</vt:i4>
      </vt:variant>
    </vt:vector>
  </HeadingPairs>
  <TitlesOfParts>
    <vt:vector size="75" baseType="lpstr">
      <vt:lpstr>6_Default Design</vt:lpstr>
      <vt:lpstr>4_Office Theme</vt:lpstr>
      <vt:lpstr>7_Default Design</vt:lpstr>
      <vt:lpstr>11_Office Theme</vt:lpstr>
      <vt:lpstr>Office Theme</vt:lpstr>
      <vt:lpstr>1_Office Theme</vt:lpstr>
      <vt:lpstr>9_Default Design</vt:lpstr>
      <vt:lpstr>Year in Review: Clinical Investigator Perspectives on the  Most Relevant New Datasets and Advances in Oncology</vt:lpstr>
      <vt:lpstr>Faculty</vt:lpstr>
      <vt:lpstr>Commercial Support</vt:lpstr>
      <vt:lpstr>Dr Fathi — Disclosures</vt:lpstr>
      <vt:lpstr>Dr Wang — Disclosures</vt:lpstr>
      <vt:lpstr>Dr Love — Disclosures</vt:lpstr>
      <vt:lpstr>PowerPoint Presentation</vt:lpstr>
      <vt:lpstr>PowerPoint Presentation</vt:lpstr>
      <vt:lpstr>PowerPoint Presentation</vt:lpstr>
      <vt:lpstr>PowerPoint Presentation</vt:lpstr>
      <vt:lpstr>PowerPoint Presentation</vt:lpstr>
      <vt:lpstr>Year in Review:  Menin Inhibitors in Acute Myeloid Leukemia</vt:lpstr>
      <vt:lpstr>Year in Review:  Menin Inhibitors in Acute Myeloid Leukemia</vt:lpstr>
      <vt:lpstr>Menin Inhibitor Induced Differentiation: On target effect </vt:lpstr>
      <vt:lpstr>Issa G et al. REVUMENIB ACTIVITY IN PATIENTS WITH ACUTE LEUKEMIA WITH NUP98R: RESULTS FROM THE AUGMENT-101 PHASE 1 STUDY. EHA 2025;Abstract PS1501. </vt:lpstr>
      <vt:lpstr>Shukla N et al. Detection of MEN1 resistance mutations in cell-free DNA from acute leukemia patients treated with menin inhibitors. ASH 2025;Abstract 938.</vt:lpstr>
      <vt:lpstr>Year in Review:  Menin Inhibitors in Acute Myeloid Leukemia</vt:lpstr>
      <vt:lpstr>Conclusions</vt:lpstr>
      <vt:lpstr>Menin Inhibitor Structures</vt:lpstr>
      <vt:lpstr>Aldoss I et al. UPDATED RESULTS AND LONGER FOLLOW-UP FROM THE AUGMENT-101 PHASE 2 STUDY OF REVUMENIB IN PATIENTS WITH RELAPSED OR REFRACTORY (R/R) KMT2AR ACUTE LEUKEMIA. EHA 2025; Abstract PS1473. </vt:lpstr>
      <vt:lpstr>Aldoss I et al. UPDATED RESULTS AND LONGER FOLLOW-UP FROM THE AUGMENT-101 PHASE 2 STUDY OF REVUMENIB IN PATIENTS WITH RELAPSED OR REFRACTORY (R/R) KMT2AR ACUTE LEUKEMIA. EHA 2025; Abstract PS1473. </vt:lpstr>
      <vt:lpstr>Arellano ML et al. PATIENTS WITH RELAPSED OR REFRACTORY (R/R) NUCLEOPHOSMIN 1-MUTATED (NPM1M) ACUTE MYELOID LEUKEMIA (AML): UPDATED RESULTS FROM THE PHASE 2 AUGMENT-101 STUDY. EHA 2025;Abstract PS1467. </vt:lpstr>
      <vt:lpstr>Arellano ML et al. PATIENTS WITH RELAPSED OR REFRACTORY (R/R) NUCLEOPHOSMIN 1-MUTATED (NPM1M) ACUTE MYELOID LEUKEMIA (AML): UPDATED RESULTS FROM THE PHASE 2 AUGMENT-101 STUDY. EHA 2025;Abstract PS1467. </vt:lpstr>
      <vt:lpstr>Wang E et al. Ziftomenib in Relapsed or Refractory NPM1-Mutated AML. J Clin Oncol 2025;43(31):3381-90.</vt:lpstr>
      <vt:lpstr>Wang E et al. Ziftomenib in Relapsed or Refractory NPM1-Mutated AML. J Clin Oncol 2025;43(31):3381-90.</vt:lpstr>
      <vt:lpstr>Daver N et al. Monotherapy update from Phase 1 portion in Phase1/2 trial of the menin-MLL inhibitor enzomenib (DSP-5336) in patients with relapsed or refractory acute leukemia. ASH 2025;Abstract 763. </vt:lpstr>
      <vt:lpstr>Enzomenib Monotherapy: Response Rates in R/R AML </vt:lpstr>
      <vt:lpstr>Enzomenib: Responses in R/R AML are Durable</vt:lpstr>
      <vt:lpstr>Year in Review:  Menin Inhibitors in Acute Myeloid Leukemia</vt:lpstr>
      <vt:lpstr>Case: Revumenib induced DS in KMT2Ar AML patient</vt:lpstr>
      <vt:lpstr>Revumenib: Black Box warning for Differentiation Syndrome </vt:lpstr>
      <vt:lpstr>Ziftomenib-induced DS (23%) in NPM1m R/R AML</vt:lpstr>
      <vt:lpstr>Ziftomenib: Black Box Warning for Differentiation Syndrome</vt:lpstr>
      <vt:lpstr>Year in Review:  Menin Inhibitors in Acute Myeloid Leukemia</vt:lpstr>
      <vt:lpstr>PowerPoint Presentation</vt:lpstr>
      <vt:lpstr>KOMET-007: Clinical Activity in All Response-Evaluablea 1L Patients (N=71)</vt:lpstr>
      <vt:lpstr>PowerPoint Presentation</vt:lpstr>
      <vt:lpstr>All Oral Triplet Regimens</vt:lpstr>
      <vt:lpstr>MENi-Triplet (Revumenib)</vt:lpstr>
      <vt:lpstr>MENi-Triplet (Ziftomenib)</vt:lpstr>
      <vt:lpstr>PowerPoint Presentation</vt:lpstr>
      <vt:lpstr>PowerPoint Presentation</vt:lpstr>
      <vt:lpstr>PowerPoint Presentation</vt:lpstr>
      <vt:lpstr>PowerPoint Presentation</vt:lpstr>
      <vt:lpstr>Year in Review:  Menin Inhibitors in Acute Myeloid Leukemia</vt:lpstr>
      <vt:lpstr>PowerPoint Presentation</vt:lpstr>
      <vt:lpstr>PowerPoint Presentation</vt:lpstr>
      <vt:lpstr>PowerPoint Presentation</vt:lpstr>
      <vt:lpstr>PowerPoint Presentation</vt:lpstr>
      <vt:lpstr>PowerPoint Presentation</vt:lpstr>
      <vt:lpstr>Conclusions</vt:lpstr>
      <vt:lpstr>Year in Review:  Menin Inhibitors in Acute Myeloid Leukemia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Outcomes with IC vary significantly based on AML biology</vt:lpstr>
      <vt:lpstr>PARADIGM Primary Endpoint: Event-Free Survival (EFS)</vt:lpstr>
      <vt:lpstr>PARADIGM Secondary Endpoint: Overall Survival (OS)</vt:lpstr>
      <vt:lpstr>PARADIGM: Clinical Activity and Transplant</vt:lpstr>
      <vt:lpstr>PARADIGM: Safety and Tolerability</vt:lpstr>
      <vt:lpstr>PARADIGM: Patient-Reported Outcomes (PROs)</vt:lpstr>
      <vt:lpstr>PowerPoint Presentation</vt:lpstr>
      <vt:lpstr>PARADIGM: 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2018</cp:revision>
  <cp:lastPrinted>2020-12-08T02:40:56Z</cp:lastPrinted>
  <dcterms:created xsi:type="dcterms:W3CDTF">2020-11-13T19:02:13Z</dcterms:created>
  <dcterms:modified xsi:type="dcterms:W3CDTF">2026-04-14T16:04:01Z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0x0101004009185B2ED29D4EB910BA85847568FC</vt:lpwstr>
  </property>
  <property fmtid="{D5CDD505-2E9C-101B-9397-08002B2CF9AE}" pid="3" name="TaxKeyword">
    <vt:lpwstr/>
  </property>
  <property fmtid="{D5CDD505-2E9C-101B-9397-08002B2CF9AE}" pid="4" name="MediaServiceImageTags">
    <vt:lpwstr/>
  </property>
</Properties>
</file>