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57" r:id="rId6"/>
    <p:sldId id="284" r:id="rId7"/>
    <p:sldId id="258" r:id="rId8"/>
    <p:sldId id="259" r:id="rId9"/>
    <p:sldId id="286" r:id="rId10"/>
    <p:sldId id="288" r:id="rId11"/>
    <p:sldId id="260" r:id="rId12"/>
    <p:sldId id="290" r:id="rId13"/>
    <p:sldId id="289" r:id="rId14"/>
    <p:sldId id="261" r:id="rId15"/>
    <p:sldId id="287" r:id="rId16"/>
    <p:sldId id="291" r:id="rId17"/>
    <p:sldId id="262" r:id="rId18"/>
    <p:sldId id="263" r:id="rId19"/>
    <p:sldId id="283" r:id="rId20"/>
    <p:sldId id="267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7E6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455C3D-CC20-2E5B-52C7-4B5D407D8E42}" v="1" dt="2026-04-14T16:00:18.005"/>
    <p1510:client id="{B61F7E90-FDE4-9067-7CDF-5938C2E404A9}" v="1" dt="2026-04-14T16:04:16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/>
    <p:restoredTop sz="91438"/>
  </p:normalViewPr>
  <p:slideViewPr>
    <p:cSldViewPr snapToGrid="0">
      <p:cViewPr varScale="1">
        <p:scale>
          <a:sx n="111" d="100"/>
          <a:sy n="111" d="100"/>
        </p:scale>
        <p:origin x="15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Ruopp" userId="S::wruopp@researchtopractice.com::4e6ea8b6-0fab-4c16-8225-3647adef5b08" providerId="AD" clId="Web-{7D455C3D-CC20-2E5B-52C7-4B5D407D8E42}"/>
    <pc:docChg chg="modSld">
      <pc:chgData name="Wendy Ruopp" userId="S::wruopp@researchtopractice.com::4e6ea8b6-0fab-4c16-8225-3647adef5b08" providerId="AD" clId="Web-{7D455C3D-CC20-2E5B-52C7-4B5D407D8E42}" dt="2026-04-14T16:00:18.005" v="0" actId="20577"/>
      <pc:docMkLst>
        <pc:docMk/>
      </pc:docMkLst>
      <pc:sldChg chg="modSp">
        <pc:chgData name="Wendy Ruopp" userId="S::wruopp@researchtopractice.com::4e6ea8b6-0fab-4c16-8225-3647adef5b08" providerId="AD" clId="Web-{7D455C3D-CC20-2E5B-52C7-4B5D407D8E42}" dt="2026-04-14T16:00:18.005" v="0" actId="20577"/>
        <pc:sldMkLst>
          <pc:docMk/>
          <pc:sldMk cId="1736707076" sldId="259"/>
        </pc:sldMkLst>
        <pc:spChg chg="mod">
          <ac:chgData name="Wendy Ruopp" userId="S::wruopp@researchtopractice.com::4e6ea8b6-0fab-4c16-8225-3647adef5b08" providerId="AD" clId="Web-{7D455C3D-CC20-2E5B-52C7-4B5D407D8E42}" dt="2026-04-14T16:00:18.005" v="0" actId="20577"/>
          <ac:spMkLst>
            <pc:docMk/>
            <pc:sldMk cId="1736707076" sldId="259"/>
            <ac:spMk id="2" creationId="{BF50E9FD-ED31-31D3-386F-2E2CAA5BD5A0}"/>
          </ac:spMkLst>
        </pc:spChg>
      </pc:sldChg>
    </pc:docChg>
  </pc:docChgLst>
  <pc:docChgLst>
    <pc:chgData name="Wendy Ruopp" userId="S::wruopp@researchtopractice.com::4e6ea8b6-0fab-4c16-8225-3647adef5b08" providerId="AD" clId="Web-{B61F7E90-FDE4-9067-7CDF-5938C2E404A9}"/>
    <pc:docChg chg="modSld">
      <pc:chgData name="Wendy Ruopp" userId="S::wruopp@researchtopractice.com::4e6ea8b6-0fab-4c16-8225-3647adef5b08" providerId="AD" clId="Web-{B61F7E90-FDE4-9067-7CDF-5938C2E404A9}" dt="2026-04-14T16:04:16.281" v="0" actId="20577"/>
      <pc:docMkLst>
        <pc:docMk/>
      </pc:docMkLst>
      <pc:sldChg chg="modSp">
        <pc:chgData name="Wendy Ruopp" userId="S::wruopp@researchtopractice.com::4e6ea8b6-0fab-4c16-8225-3647adef5b08" providerId="AD" clId="Web-{B61F7E90-FDE4-9067-7CDF-5938C2E404A9}" dt="2026-04-14T16:04:16.281" v="0" actId="20577"/>
        <pc:sldMkLst>
          <pc:docMk/>
          <pc:sldMk cId="875122911" sldId="286"/>
        </pc:sldMkLst>
        <pc:spChg chg="mod">
          <ac:chgData name="Wendy Ruopp" userId="S::wruopp@researchtopractice.com::4e6ea8b6-0fab-4c16-8225-3647adef5b08" providerId="AD" clId="Web-{B61F7E90-FDE4-9067-7CDF-5938C2E404A9}" dt="2026-04-14T16:04:16.281" v="0" actId="20577"/>
          <ac:spMkLst>
            <pc:docMk/>
            <pc:sldMk cId="875122911" sldId="286"/>
            <ac:spMk id="2" creationId="{59D1666A-D2CF-F06C-428A-9A4B3984F9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2098-E32A-E449-841B-284CAFAC1CDE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1E0BD-BF47-A44B-97B3-B9B6EA3A0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52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0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7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7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4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84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3013-0AF1-9391-1059-A29CAD2346D6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284303" name="Slide Image Placeholder 1">
            <a:extLst>
              <a:ext uri="{FF2B5EF4-FFF2-40B4-BE49-F238E27FC236}">
                <a16:creationId xmlns:a16="http://schemas.microsoft.com/office/drawing/2014/main" id="{17C719AA-F494-7A8E-7F9C-44BC6C179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48276702" name="Notes Placeholder 2">
            <a:extLst>
              <a:ext uri="{FF2B5EF4-FFF2-40B4-BE49-F238E27FC236}">
                <a16:creationId xmlns:a16="http://schemas.microsoft.com/office/drawing/2014/main" id="{DA5EE881-49B4-1220-4141-4A2774D72E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57874832" name="Slide Number Placeholder 3">
            <a:extLst>
              <a:ext uri="{FF2B5EF4-FFF2-40B4-BE49-F238E27FC236}">
                <a16:creationId xmlns:a16="http://schemas.microsoft.com/office/drawing/2014/main" id="{3DF23036-02C6-3FC6-FB58-264F8CA05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DBADC129-B32C-CD4D-B819-50D045D3B5F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88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293968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7568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58428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5FE3F33-7D15-BCF2-DE83-D4ADBCDABE80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4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2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95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51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5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1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1E0BD-BF47-A44B-97B3-B9B6EA3A07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7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39C8-D9E3-0847-67CD-04DFEEF08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88A19-3EF1-4157-C7C7-21E354955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BE23B-A181-2F38-63F9-7FE9B43B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FDAD-7F23-254D-59B5-425B374C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7D57B-57A2-4EA6-C8CD-E850218E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B7D0F-B1DE-17CF-480A-682078BD5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36A3F-2B54-53FD-F90D-D33CA0D1D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EB5E0-659D-573E-67BA-FA511B94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DD7E-123D-21F3-7D0E-A19B37AD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614D4-0586-F91E-D33E-B5CFC541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4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245DC1-45C1-699A-BDD2-BB7D9F449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D3771-1983-5BD7-5BDC-676452991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E8DB-1DF8-6E2B-E0C3-135D6654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F5027-E4A5-0CA9-948A-F6CC6DF1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A3D33-A62F-EAEB-DBD7-8C1BB496E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1B86-A198-A5EE-FF40-A2108C006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3027-0508-4F40-FEEC-97C40DCC7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42BF-0B6D-5016-4F6F-427B421FE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9CB46-BECF-84AD-AD14-BCA71FD75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F989B-484A-281F-F640-3C96B202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52F2B-A72A-FC5E-203D-2C27493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24D4E-E6AD-32A4-F82E-E237ABDA2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DD4C9-08CE-EFEC-9C87-D578E478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FB1C5-5A2C-F6FE-D430-976B8B06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23EED-75FD-942D-6BD5-AEEB13F56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3155-CEFD-CFBA-4E10-F5BD58A18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E204D-FFBC-F56C-D2AB-84D8C202E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FF961-B753-9834-FE76-5AA67CA6E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4A790-1406-69E4-1A1A-FE28623DA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A3564-FE02-B0A8-C530-FEFAD67C2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D1443-A114-1668-242E-CA89BC28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B91D-75E1-E0CF-5F05-8B83B983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BAE55-BBD8-CA6E-00E0-45F4DBFDF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D4D5E-958A-565F-FB2A-4D4619D93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F24C12-0340-C123-126E-DB1E12F67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24402-4190-5F8D-7363-EC96C7102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85E8B-34C6-16F2-C208-6AD171A99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0072E-5877-12A8-1D65-3B1D0D42E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48DCD-1CD4-D9E4-1132-554B5F06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FAA5-E824-FE38-0421-12E4E011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D22320-A14E-CB58-4EDB-59D993B6E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F7FAA-47AE-A2C9-2C55-55ADC86DF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B7FE1-890A-B184-1800-A921DB530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89645-ACA1-293A-8DD1-26BDF2F1E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E0D41-F21B-F82C-C828-87288908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B0824-146A-D748-40C7-193262B22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2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1065-5658-4CBB-30C0-43DFF917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A9A1-B8E3-1696-7139-AB209F715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A12FD-408B-CA10-4AB6-28D1EB08B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BB2E-C3DB-9FBF-F294-95B4F0812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68FAB-38FB-9B12-8988-BF72A36C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BDA-6CBC-E27C-3829-125187FB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E08F-6325-0C26-8130-D72B95F8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B41143-BA52-5061-3FAF-3F82851ED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56384-D944-8B59-8A3A-6697E05DD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BCC72-3D2C-D808-86CF-F460CEA61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257EA-5C56-7830-8738-3CB484E4A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2591A-347F-41D1-A651-FED90F7A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DE4B7-4BE3-ED62-9565-874DEDBE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E1DFA-C0E6-4DF6-72F6-D3A5F574B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F8961-C8C4-F2CD-3C36-537179579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E323D0-4D0B-C84D-AABE-E96F1ED28474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2DFC0-8BB0-8FA1-DC4B-7C0DAB6BE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AD146-B9F3-A29D-6BC9-F75EF6E7B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963AC-061E-4B45-B23D-03F79B24D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17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21930-627A-92A8-885E-34BD142F8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409706"/>
            <a:ext cx="4620584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  <a:t>Year in Review:</a:t>
            </a:r>
            <a:b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  <a:t>Biology Underlying the Utility of </a:t>
            </a:r>
            <a:b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  <a:t>Menin Inhibitors in Acute Leukemias:</a:t>
            </a:r>
            <a:b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100" b="1" dirty="0">
                <a:latin typeface="Calibri" panose="020F0502020204030204" pitchFamily="34" charset="0"/>
                <a:cs typeface="Calibri" panose="020F0502020204030204" pitchFamily="34" charset="0"/>
              </a:rPr>
              <a:t>Use of These Agents as Monotherapy</a:t>
            </a:r>
            <a:br>
              <a:rPr lang="en-US" sz="4100" b="1" dirty="0">
                <a:latin typeface="+mn-lt"/>
                <a:cs typeface="Calibri" panose="020F0502020204030204" pitchFamily="34" charset="0"/>
              </a:rPr>
            </a:br>
            <a:endParaRPr lang="en-US" sz="41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7D720-08C8-EEB2-5791-C5C35ED75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1200" dirty="0"/>
              <a:t>Eunice S. Wang MD</a:t>
            </a:r>
          </a:p>
          <a:p>
            <a:pPr algn="l"/>
            <a:r>
              <a:rPr lang="en-US" sz="1200" dirty="0"/>
              <a:t>Roswell Park Comprehensive Cancer Center</a:t>
            </a:r>
          </a:p>
          <a:p>
            <a:pPr algn="l"/>
            <a:r>
              <a:rPr lang="en-US" sz="1200" dirty="0"/>
              <a:t>March 2026</a:t>
            </a:r>
          </a:p>
        </p:txBody>
      </p:sp>
      <p:pic>
        <p:nvPicPr>
          <p:cNvPr id="5" name="Picture 4" descr="Person using microscope">
            <a:extLst>
              <a:ext uri="{FF2B5EF4-FFF2-40B4-BE49-F238E27FC236}">
                <a16:creationId xmlns:a16="http://schemas.microsoft.com/office/drawing/2014/main" id="{96FB2AC7-F6BD-94A0-ABBE-097EB3779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8398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42226-11CB-E324-4500-A96ADF5E0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A7504-14CF-8E79-DC41-252074B5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30" y="2296451"/>
            <a:ext cx="11780137" cy="35581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72A268-09A3-26EB-68B0-C2428A9C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err="1"/>
              <a:t>Aldoss</a:t>
            </a:r>
            <a:r>
              <a:rPr lang="en-US" sz="2800" b="1" dirty="0"/>
              <a:t> I et al. UPDATED RESULTS AND LONGER FOLLOW-UP FROM THE AUGMENT-101 PHASE 2 STUDY OF </a:t>
            </a:r>
            <a:r>
              <a:rPr lang="en-US" sz="2800" b="1" dirty="0">
                <a:solidFill>
                  <a:srgbClr val="C00000"/>
                </a:solidFill>
              </a:rPr>
              <a:t>REVUMENIB IN PATIENTS WITH RELAPSED OR REFRACTORY (R/R) KMT2AR </a:t>
            </a:r>
            <a:r>
              <a:rPr lang="en-US" sz="2800" b="1" dirty="0"/>
              <a:t>ACUTE LEUKEMIA. EHA 2025; Abstract PS1473.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3E81D-0E21-1E13-58C4-F394F20F6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693" r="452"/>
          <a:stretch>
            <a:fillRect/>
          </a:stretch>
        </p:blipFill>
        <p:spPr>
          <a:xfrm>
            <a:off x="0" y="5961413"/>
            <a:ext cx="11726883" cy="31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0EC671-3375-5F8F-6C1B-2D12AE3CF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613" y="2217207"/>
            <a:ext cx="5841257" cy="33635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5120D-3C23-BBDF-D6DA-6A6E8ADE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256"/>
            <a:ext cx="10515600" cy="413431"/>
          </a:xfrm>
        </p:spPr>
        <p:txBody>
          <a:bodyPr>
            <a:noAutofit/>
          </a:bodyPr>
          <a:lstStyle/>
          <a:p>
            <a:r>
              <a:rPr lang="en-US" sz="2800" b="1" dirty="0"/>
              <a:t>Arellano ML et al. PATIENTS WITH RELAPSED OR REFRACTORY </a:t>
            </a:r>
            <a:r>
              <a:rPr lang="en-US" sz="2800" b="1" dirty="0">
                <a:solidFill>
                  <a:srgbClr val="C00000"/>
                </a:solidFill>
              </a:rPr>
              <a:t>(R/R) NUCLEOPHOSMIN 1-MUTATED (NPM1M) ACUTE MYELOID LEUKEMIA (AML)</a:t>
            </a:r>
            <a:r>
              <a:rPr lang="en-US" sz="2800" b="1" dirty="0"/>
              <a:t>: UPDATED RESULTS FROM THE PHASE 2 AUGMENT-101 STUDY. EHA 2025;Abstract PS1467.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5FE9B-41F9-6B08-A72B-975C4ACA3589}"/>
              </a:ext>
            </a:extLst>
          </p:cNvPr>
          <p:cNvSpPr txBox="1"/>
          <p:nvPr/>
        </p:nvSpPr>
        <p:spPr>
          <a:xfrm>
            <a:off x="6763869" y="3080431"/>
            <a:ext cx="5209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time to first CR/</a:t>
            </a:r>
            <a:r>
              <a:rPr lang="en-US" dirty="0" err="1"/>
              <a:t>CRh</a:t>
            </a:r>
            <a:r>
              <a:rPr lang="en-US" dirty="0"/>
              <a:t> = 2.8 (0.9-8.8) months</a:t>
            </a:r>
          </a:p>
          <a:p>
            <a:r>
              <a:rPr lang="en-US" dirty="0"/>
              <a:t>Median duration of CR/</a:t>
            </a:r>
            <a:r>
              <a:rPr lang="en-US" dirty="0" err="1"/>
              <a:t>CRh</a:t>
            </a:r>
            <a:r>
              <a:rPr lang="en-US" dirty="0"/>
              <a:t>  = 4.7 (2.1-8.2) months</a:t>
            </a:r>
          </a:p>
          <a:p>
            <a:r>
              <a:rPr lang="en-US" dirty="0"/>
              <a:t>Median OS= 4.8 (3.4-8.4) months</a:t>
            </a:r>
          </a:p>
          <a:p>
            <a:endParaRPr lang="en-US" dirty="0"/>
          </a:p>
          <a:p>
            <a:r>
              <a:rPr lang="en-US" dirty="0"/>
              <a:t>Five patients out of 77 proceeded to HSCT</a:t>
            </a:r>
          </a:p>
        </p:txBody>
      </p:sp>
    </p:spTree>
    <p:extLst>
      <p:ext uri="{BB962C8B-B14F-4D97-AF65-F5344CB8AC3E}">
        <p14:creationId xmlns:p14="http://schemas.microsoft.com/office/powerpoint/2010/main" val="261413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00642-524C-B6C7-AFC8-F7B9BADE3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A0BC14-739E-32E6-A6C8-075889AB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19" y="2485987"/>
            <a:ext cx="11033762" cy="3838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29E53-F82F-60DA-DA24-DD8708EE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256"/>
            <a:ext cx="10515600" cy="413431"/>
          </a:xfrm>
        </p:spPr>
        <p:txBody>
          <a:bodyPr>
            <a:noAutofit/>
          </a:bodyPr>
          <a:lstStyle/>
          <a:p>
            <a:r>
              <a:rPr lang="en-US" sz="2800" b="1" dirty="0"/>
              <a:t>Arellano ML et al. PATIENTS WITH RELAPSED OR REFRACTORY </a:t>
            </a:r>
            <a:r>
              <a:rPr lang="en-US" sz="2800" b="1" dirty="0">
                <a:solidFill>
                  <a:srgbClr val="C00000"/>
                </a:solidFill>
              </a:rPr>
              <a:t>(R/R) NUCLEOPHOSMIN 1-MUTATED (NPM1M) ACUTE MYELOID LEUKEMIA (AML)</a:t>
            </a:r>
            <a:r>
              <a:rPr lang="en-US" sz="2800" b="1" dirty="0"/>
              <a:t>: UPDATED RESULTS FROM THE PHASE 2 AUGMENT-101 STUDY. EHA 2025;Abstract PS1467.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177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EE310-14BC-471F-CED3-7AA70191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F2A5CF-7A67-C87E-8193-AB170D87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547" y="2571730"/>
            <a:ext cx="10608906" cy="3064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FC1B93-8E6B-EE3A-54AA-6A74F3199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7256"/>
            <a:ext cx="10515600" cy="413431"/>
          </a:xfrm>
        </p:spPr>
        <p:txBody>
          <a:bodyPr>
            <a:noAutofit/>
          </a:bodyPr>
          <a:lstStyle/>
          <a:p>
            <a:r>
              <a:rPr lang="en-US" sz="2800" b="1" dirty="0"/>
              <a:t>Arellano ML et al. PATIENTS WITH RELAPSED OR REFRACTORY </a:t>
            </a:r>
            <a:r>
              <a:rPr lang="en-US" sz="2800" b="1" dirty="0">
                <a:solidFill>
                  <a:srgbClr val="C00000"/>
                </a:solidFill>
              </a:rPr>
              <a:t>(R/R) NUCLEOPHOSMIN 1-MUTATED (NPM1M) ACUTE MYELOID LEUKEMIA (AML)</a:t>
            </a:r>
            <a:r>
              <a:rPr lang="en-US" sz="2800" b="1" dirty="0"/>
              <a:t>: UPDATED RESULTS FROM THE PHASE 2 AUGMENT-101 STUDY. EHA 2025;Abstract PS1467.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462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FD0D4-B70B-217D-BEF4-A15FAA97D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5212" y="1701478"/>
            <a:ext cx="8299666" cy="4768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BA8347-7677-C6F9-5465-AE31EFF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145"/>
            <a:ext cx="10515600" cy="660174"/>
          </a:xfrm>
        </p:spPr>
        <p:txBody>
          <a:bodyPr>
            <a:noAutofit/>
          </a:bodyPr>
          <a:lstStyle/>
          <a:p>
            <a:r>
              <a:rPr lang="en-US" sz="2800" b="1" dirty="0"/>
              <a:t>Issa G et al. </a:t>
            </a:r>
            <a:r>
              <a:rPr lang="en-US" sz="2800" b="1" dirty="0">
                <a:solidFill>
                  <a:srgbClr val="C00000"/>
                </a:solidFill>
              </a:rPr>
              <a:t>REVUMENIB ACTIVITY IN PATIENTS WITH ACUTE LEUKEMIA WITH NUP98R</a:t>
            </a:r>
            <a:r>
              <a:rPr lang="en-US" sz="2800" b="1" dirty="0"/>
              <a:t>: RESULTS FROM THE AUGMENT-101 PHASE 1 STUDY. EHA 2025;Abstract PS1501.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951CA-01F7-60DB-7749-4BB4AFB708CA}"/>
              </a:ext>
            </a:extLst>
          </p:cNvPr>
          <p:cNvSpPr txBox="1"/>
          <p:nvPr/>
        </p:nvSpPr>
        <p:spPr>
          <a:xfrm>
            <a:off x="701040" y="1874034"/>
            <a:ext cx="27736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out of five patients with R/R NUP98r AML achieved morphological remission on revumenib monotherapy</a:t>
            </a:r>
          </a:p>
          <a:p>
            <a:r>
              <a:rPr lang="en-US" dirty="0"/>
              <a:t>(113-163 mg BID-TID)</a:t>
            </a:r>
          </a:p>
          <a:p>
            <a:endParaRPr lang="en-US" dirty="0"/>
          </a:p>
          <a:p>
            <a:r>
              <a:rPr lang="en-US" dirty="0"/>
              <a:t>Duration of response </a:t>
            </a:r>
          </a:p>
          <a:p>
            <a:r>
              <a:rPr lang="en-US" dirty="0"/>
              <a:t>was  2.8, 2.8 and 15.6 months (underwent HSCT)</a:t>
            </a:r>
          </a:p>
          <a:p>
            <a:endParaRPr lang="en-US" dirty="0"/>
          </a:p>
          <a:p>
            <a:r>
              <a:rPr lang="en-US" dirty="0"/>
              <a:t>Adverse events:</a:t>
            </a:r>
          </a:p>
          <a:p>
            <a:r>
              <a:rPr lang="en-US" dirty="0"/>
              <a:t>Gr 3 decreased LVEF</a:t>
            </a:r>
          </a:p>
          <a:p>
            <a:r>
              <a:rPr lang="en-US" dirty="0"/>
              <a:t>Gr 2 paresthesia</a:t>
            </a:r>
          </a:p>
          <a:p>
            <a:r>
              <a:rPr lang="en-US" dirty="0"/>
              <a:t>Gr 1 dysgeusia, alopecia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36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32CFD-B2C9-810D-C9FF-15E53389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ABC65-BDCD-C6B3-2ABD-933BC325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771"/>
            <a:ext cx="10515600" cy="660174"/>
          </a:xfrm>
        </p:spPr>
        <p:txBody>
          <a:bodyPr>
            <a:noAutofit/>
          </a:bodyPr>
          <a:lstStyle/>
          <a:p>
            <a:r>
              <a:rPr lang="en-US" sz="2800" b="1" dirty="0"/>
              <a:t>Daver N et al. Monotherapy update from Phase 1 portion in Phase1/2 trial of the </a:t>
            </a:r>
            <a:r>
              <a:rPr lang="en-US" sz="2800" b="1" dirty="0">
                <a:solidFill>
                  <a:srgbClr val="C00000"/>
                </a:solidFill>
              </a:rPr>
              <a:t>menin-MLL inhibitor </a:t>
            </a:r>
            <a:r>
              <a:rPr lang="en-US" sz="2800" b="1" dirty="0" err="1">
                <a:solidFill>
                  <a:srgbClr val="C00000"/>
                </a:solidFill>
              </a:rPr>
              <a:t>enzomenib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/>
              <a:t>(DSP-5336) in patients with relapsed or refractory acute leukemia. ASH 2025;Abstract 763. 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E67E03-BE20-1A35-47E5-4EE035F22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9" y="1814884"/>
            <a:ext cx="10252830" cy="3359989"/>
          </a:xfrm>
          <a:prstGeom prst="rect">
            <a:avLst/>
          </a:prstGeom>
        </p:spPr>
      </p:pic>
      <p:sp>
        <p:nvSpPr>
          <p:cNvPr id="12" name="TextBox 24">
            <a:extLst>
              <a:ext uri="{FF2B5EF4-FFF2-40B4-BE49-F238E27FC236}">
                <a16:creationId xmlns:a16="http://schemas.microsoft.com/office/drawing/2014/main" id="{E1D55D7E-1544-3299-2BA5-2C77D4ABA6DF}"/>
              </a:ext>
            </a:extLst>
          </p:cNvPr>
          <p:cNvSpPr txBox="1"/>
          <p:nvPr/>
        </p:nvSpPr>
        <p:spPr bwMode="auto">
          <a:xfrm>
            <a:off x="483529" y="5174873"/>
            <a:ext cx="11577842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457200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Each menin inhibitor has a different chemical structure and different physiochemical properties such as polar surface area, lipophilicity, and basicity that may impact safety and efficacy</a:t>
            </a:r>
            <a:r>
              <a:rPr lang="en-US" sz="1600" baseline="30000" dirty="0">
                <a:solidFill>
                  <a:prstClr val="black"/>
                </a:solidFill>
                <a:latin typeface="Arial"/>
              </a:rPr>
              <a:t>1,2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 defTabSz="457200">
              <a:spcAft>
                <a:spcPts val="600"/>
              </a:spcAft>
              <a:buFont typeface="Arial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  <a:latin typeface="Arial"/>
              </a:rPr>
              <a:t>Enzomenib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was specifically and intentionally designed to have low lipophilicity and basicity, which preliminary clinical data from the ongoing phase 1 trial has shown results in rapid clearance and minimal to no accumulation</a:t>
            </a:r>
            <a:r>
              <a:rPr lang="en-US" sz="1600" baseline="30000" dirty="0">
                <a:solidFill>
                  <a:prstClr val="black"/>
                </a:solidFill>
                <a:latin typeface="Arial"/>
              </a:rPr>
              <a:t>3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3D1F4-7B57-8E0D-C1A4-BC17E5B06EEE}"/>
              </a:ext>
            </a:extLst>
          </p:cNvPr>
          <p:cNvSpPr txBox="1"/>
          <p:nvPr/>
        </p:nvSpPr>
        <p:spPr>
          <a:xfrm>
            <a:off x="0" y="6304002"/>
            <a:ext cx="4120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1. Hughes J et al. </a:t>
            </a:r>
            <a:r>
              <a:rPr lang="en-US" sz="1000" dirty="0" err="1"/>
              <a:t>Bioorg</a:t>
            </a:r>
            <a:r>
              <a:rPr lang="en-US" sz="1000" dirty="0"/>
              <a:t> Med Chem Lett. 2008 Sep 1;18(17):4872-5.  </a:t>
            </a:r>
          </a:p>
          <a:p>
            <a:r>
              <a:rPr lang="en-US" sz="1000" dirty="0"/>
              <a:t>2. Yukawa T, Naven R. ACS Med Chem Lett. 2020 Jan 29;11(2):203–209.  </a:t>
            </a:r>
          </a:p>
          <a:p>
            <a:r>
              <a:rPr lang="en-US" sz="1000" dirty="0"/>
              <a:t>3. Zeidner et al. ASH 2024;Abstract 213</a:t>
            </a:r>
          </a:p>
        </p:txBody>
      </p:sp>
    </p:spTree>
    <p:extLst>
      <p:ext uri="{BB962C8B-B14F-4D97-AF65-F5344CB8AC3E}">
        <p14:creationId xmlns:p14="http://schemas.microsoft.com/office/powerpoint/2010/main" val="3942250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0A0DBC4D-22D0-8787-477C-730887B7C1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1239413" name="Title 1">
            <a:extLst>
              <a:ext uri="{FF2B5EF4-FFF2-40B4-BE49-F238E27FC236}">
                <a16:creationId xmlns:a16="http://schemas.microsoft.com/office/drawing/2014/main" id="{8FFDF82D-46D9-1E22-AEC3-9D3C40CDAE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95487" y="231583"/>
            <a:ext cx="8201025" cy="5064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Enzomenib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Monotherapy: Response Rates in R/R AML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5212532" name="TextBox 5">
            <a:extLst>
              <a:ext uri="{FF2B5EF4-FFF2-40B4-BE49-F238E27FC236}">
                <a16:creationId xmlns:a16="http://schemas.microsoft.com/office/drawing/2014/main" id="{191ED1A5-6A1F-660E-AFB0-9CAB7C091E9D}"/>
              </a:ext>
            </a:extLst>
          </p:cNvPr>
          <p:cNvSpPr txBox="1"/>
          <p:nvPr/>
        </p:nvSpPr>
        <p:spPr bwMode="auto">
          <a:xfrm>
            <a:off x="738210" y="5954338"/>
            <a:ext cx="11387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en-US" sz="1400">
                <a:solidFill>
                  <a:prstClr val="black"/>
                </a:solidFill>
                <a:latin typeface="Arial"/>
                <a:ea typeface="Calibri"/>
                <a:cs typeface="Arial"/>
              </a:rPr>
              <a:t>Of 95 total patients with KMT2Ar or NPM1m, the efficacy analysis population (n = 64) did not include those who received &lt; 200 mg BID enzomenib (n = 16), had prior menin inhibitor treatment (n = 11), and who had bone marrow blasts &lt; 5% (n = 4)</a:t>
            </a:r>
            <a:endParaRPr lang="en-US" sz="1600">
              <a:solidFill>
                <a:prstClr val="black"/>
              </a:solidFill>
              <a:latin typeface="Arial"/>
              <a:ea typeface="Calibri"/>
              <a:cs typeface="Arial"/>
            </a:endParaRPr>
          </a:p>
        </p:txBody>
      </p:sp>
      <p:graphicFrame>
        <p:nvGraphicFramePr>
          <p:cNvPr id="899816591" name="Table 6">
            <a:extLst>
              <a:ext uri="{FF2B5EF4-FFF2-40B4-BE49-F238E27FC236}">
                <a16:creationId xmlns:a16="http://schemas.microsoft.com/office/drawing/2014/main" id="{65B6B8D6-D06A-6135-6DBA-03A81C14B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76245"/>
              </p:ext>
            </p:extLst>
          </p:nvPr>
        </p:nvGraphicFramePr>
        <p:xfrm>
          <a:off x="2736973" y="3426227"/>
          <a:ext cx="7219839" cy="2468880"/>
        </p:xfrm>
        <a:graphic>
          <a:graphicData uri="http://schemas.openxmlformats.org/drawingml/2006/table">
            <a:tbl>
              <a:tblPr firstRow="1" bandRow="1"/>
              <a:tblGrid>
                <a:gridCol w="2528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Response Category*</a:t>
                      </a:r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NPM1m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b="1">
                        <a:solidFill>
                          <a:srgbClr val="007A4C"/>
                        </a:solidFill>
                        <a:latin typeface="Arial"/>
                        <a:cs typeface="Arial"/>
                      </a:endParaRPr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200 mg BID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(n = 10)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300 mg BID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(n = 7)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400 mg BID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(n = 8)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ea typeface="Arial"/>
                          <a:cs typeface="Arial"/>
                        </a:rPr>
                        <a:t>Overall Response rate</a:t>
                      </a:r>
                      <a:endParaRPr/>
                    </a:p>
                    <a:p>
                      <a:pPr marL="0" algn="ctr" defTabSz="457200" rtl="0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ea typeface="Arial"/>
                          <a:cs typeface="Arial"/>
                        </a:rPr>
                        <a:t>(CR/CRh/CRi/MLFS)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60% (6/10)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285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57.1% (4/7)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37.5% (3/8)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indent="0" algn="ctr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Composite CR rate</a:t>
                      </a:r>
                      <a:endParaRPr lang="en-US"/>
                    </a:p>
                    <a:p>
                      <a:pPr marL="0" indent="0" algn="ctr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(CR/CRh/CRi)</a:t>
                      </a:r>
                      <a:endParaRPr lang="en-US"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50% (5/10)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42.9% (3/7)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37.5% (3/8)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31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0" indent="0" algn="ctr">
                        <a:defRPr/>
                      </a:pPr>
                      <a:r>
                        <a:rPr lang="en-US" sz="14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CR/CRh rate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50% (5/10)</a:t>
                      </a:r>
                      <a:endParaRPr/>
                    </a:p>
                  </a:txBody>
                  <a:tcPr marL="4572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solidFill>
                        <a:srgbClr val="FFFFFF"/>
                      </a:solidFill>
                    </a:lnR>
                    <a:lnT w="3175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42.9% (3/7)</a:t>
                      </a:r>
                      <a:endParaRPr/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 i="0" u="none" strike="noStrike" cap="none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37.5% (3/8)</a:t>
                      </a:r>
                      <a:endParaRPr lang="en-US" sz="1600" b="1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45720" anchor="ctr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31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96317155" name="TextBox 7">
            <a:extLst>
              <a:ext uri="{FF2B5EF4-FFF2-40B4-BE49-F238E27FC236}">
                <a16:creationId xmlns:a16="http://schemas.microsoft.com/office/drawing/2014/main" id="{63B54493-1797-9F5E-DB82-B22CE23B0DBB}"/>
              </a:ext>
            </a:extLst>
          </p:cNvPr>
          <p:cNvSpPr txBox="1"/>
          <p:nvPr/>
        </p:nvSpPr>
        <p:spPr bwMode="auto">
          <a:xfrm>
            <a:off x="2736973" y="3934509"/>
            <a:ext cx="2330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>
                <a:solidFill>
                  <a:srgbClr val="000000"/>
                </a:solidFill>
                <a:latin typeface="Arial"/>
                <a:cs typeface="Arial"/>
              </a:rPr>
              <a:t>* Pts who achieved CRh and CRi or MLFS were counted as CRh</a:t>
            </a:r>
            <a:endParaRPr sz="1400"/>
          </a:p>
        </p:txBody>
      </p:sp>
      <p:sp>
        <p:nvSpPr>
          <p:cNvPr id="26208364" name="TextBox 3">
            <a:extLst>
              <a:ext uri="{FF2B5EF4-FFF2-40B4-BE49-F238E27FC236}">
                <a16:creationId xmlns:a16="http://schemas.microsoft.com/office/drawing/2014/main" id="{33857D56-4C20-47E5-C8F4-DDB6C5429AA5}"/>
              </a:ext>
            </a:extLst>
          </p:cNvPr>
          <p:cNvSpPr txBox="1"/>
          <p:nvPr/>
        </p:nvSpPr>
        <p:spPr bwMode="auto">
          <a:xfrm>
            <a:off x="525558" y="737989"/>
            <a:ext cx="11213901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KMT2Ar AL (n = 39)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optimization is complete evaluating 200, 300 and 400 mg po bid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RP2D as monotherapy is 300 mg po bid (n=15)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RP2D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Response rate (CR/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/MLFS)	73.3%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Composite CR rate (CR/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		60%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 +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CRh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				40%</a:t>
            </a:r>
          </a:p>
          <a:p>
            <a:pPr>
              <a:spcBef>
                <a:spcPts val="600"/>
              </a:spcBef>
              <a:defRPr/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NPM1m AML (n = 25)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Dose optimization is ongoing at 200, 300 and 400 mg po bid and initial activity is similar across dose levels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E6F51-7FA7-6C5D-E4CA-BC1EA6B87E8D}"/>
              </a:ext>
            </a:extLst>
          </p:cNvPr>
          <p:cNvSpPr txBox="1"/>
          <p:nvPr/>
        </p:nvSpPr>
        <p:spPr bwMode="auto">
          <a:xfrm>
            <a:off x="9190035" y="6596021"/>
            <a:ext cx="3038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"/>
                <a:cs typeface="Arial"/>
              </a:rPr>
              <a:t>Study ongoing, data cutoff 04 OCT 2025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B061CD-570B-45E4-17D1-AEE108CC3261}"/>
              </a:ext>
            </a:extLst>
          </p:cNvPr>
          <p:cNvSpPr txBox="1"/>
          <p:nvPr/>
        </p:nvSpPr>
        <p:spPr>
          <a:xfrm>
            <a:off x="0" y="6611779"/>
            <a:ext cx="2233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Daver N et al. ASH 2025;Abstract 763</a:t>
            </a:r>
          </a:p>
        </p:txBody>
      </p:sp>
    </p:spTree>
    <p:extLst>
      <p:ext uri="{BB962C8B-B14F-4D97-AF65-F5344CB8AC3E}">
        <p14:creationId xmlns:p14="http://schemas.microsoft.com/office/powerpoint/2010/main" val="25437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8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8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21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212532" grpId="0"/>
      <p:bldP spid="9963171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88BB0-D837-1409-F637-B714B4486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35" y="712839"/>
            <a:ext cx="10767406" cy="5647006"/>
          </a:xfrm>
          <a:prstGeom prst="rect">
            <a:avLst/>
          </a:prstGeom>
        </p:spPr>
      </p:pic>
      <p:sp>
        <p:nvSpPr>
          <p:cNvPr id="1676227112" name="Title 1"/>
          <p:cNvSpPr>
            <a:spLocks noGrp="1"/>
          </p:cNvSpPr>
          <p:nvPr>
            <p:ph type="title"/>
          </p:nvPr>
        </p:nvSpPr>
        <p:spPr bwMode="auto">
          <a:xfrm>
            <a:off x="2000250" y="181994"/>
            <a:ext cx="8201025" cy="5064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Enzomenib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Responses in R/R AML are Durable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26992587" name="Tabl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785876"/>
              </p:ext>
            </p:extLst>
          </p:nvPr>
        </p:nvGraphicFramePr>
        <p:xfrm>
          <a:off x="5046644" y="2328066"/>
          <a:ext cx="6688121" cy="2416551"/>
        </p:xfrm>
        <a:graphic>
          <a:graphicData uri="http://schemas.openxmlformats.org/drawingml/2006/table">
            <a:tbl>
              <a:tblPr firstRow="1" bandRow="1"/>
              <a:tblGrid>
                <a:gridCol w="442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3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3911">
                <a:tc rowSpan="2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600" b="1" dirty="0">
                        <a:solidFill>
                          <a:srgbClr val="007A4C"/>
                        </a:solidFill>
                        <a:latin typeface="Arial"/>
                        <a:cs typeface="Arial"/>
                      </a:endParaRP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KMT2Ar</a:t>
                      </a:r>
                      <a:endParaRPr lang="en-US" sz="28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NPM1m</a:t>
                      </a:r>
                      <a:endParaRPr lang="en-US" sz="28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237"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400" b="1">
                        <a:solidFill>
                          <a:srgbClr val="007A4C"/>
                        </a:solidFill>
                        <a:latin typeface="Arial"/>
                        <a:cs typeface="Arial"/>
                      </a:endParaRP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N = 39</a:t>
                      </a:r>
                      <a:endParaRPr lang="en-US" sz="28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N = 25</a:t>
                      </a:r>
                      <a:endParaRPr lang="en-US" sz="28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28575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457200" rtl="0">
                        <a:defRPr/>
                      </a:pP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ea typeface="Arial"/>
                          <a:cs typeface="Arial"/>
                        </a:rPr>
                        <a:t>Median Time to first response, months</a:t>
                      </a:r>
                      <a:endParaRPr lang="en-US" sz="2400" dirty="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1.0</a:t>
                      </a:r>
                      <a:endParaRPr lang="en-US" sz="24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1.8</a:t>
                      </a:r>
                      <a:endParaRPr lang="en-US" sz="24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28575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Median Time to CR/CRh, months</a:t>
                      </a:r>
                      <a:endParaRPr lang="en-US" sz="2400" dirty="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1.6 </a:t>
                      </a:r>
                      <a:endParaRPr lang="en-US" sz="24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3.7 </a:t>
                      </a: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17"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Duration of CR/CRh, months</a:t>
                      </a:r>
                      <a:endParaRPr lang="en-US" sz="2400" dirty="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12.5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(n=11)</a:t>
                      </a:r>
                      <a:endParaRPr lang="en-US" sz="1400" b="0" i="0" u="none" strike="noStrike" noProof="0">
                        <a:solidFill>
                          <a:srgbClr val="98101F"/>
                        </a:solidFill>
                        <a:latin typeface="Arial"/>
                      </a:endParaRP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5.7</a:t>
                      </a:r>
                      <a:endParaRPr lang="en-US" sz="2400"/>
                    </a:p>
                    <a:p>
                      <a:pPr lvl="0" algn="ctr">
                        <a:buNone/>
                        <a:defRPr/>
                      </a:pPr>
                      <a:r>
                        <a:rPr lang="en-US" sz="1400" b="1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(n=11)</a:t>
                      </a:r>
                      <a:endParaRPr lang="en-US" sz="2400"/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Patients with </a:t>
                      </a:r>
                      <a:r>
                        <a:rPr lang="en-US" sz="1400" b="1" dirty="0" err="1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allo</a:t>
                      </a: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-HSCT on study, n (%)</a:t>
                      </a: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13 (33%)</a:t>
                      </a: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 (12%)</a:t>
                      </a: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cap="flat" cmpd="sng" algn="ctr">
                      <a:solidFill>
                        <a:srgbClr val="007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indent="0" algn="l">
                        <a:defRPr/>
                      </a:pPr>
                      <a:r>
                        <a:rPr lang="en-US" sz="1400" b="1" dirty="0">
                          <a:solidFill>
                            <a:srgbClr val="007A4C"/>
                          </a:solidFill>
                          <a:latin typeface="Arial"/>
                          <a:cs typeface="Arial"/>
                        </a:rPr>
                        <a:t>Transfusion Independence, RBC+PLT, %*</a:t>
                      </a:r>
                    </a:p>
                  </a:txBody>
                  <a:tcPr marL="45720" anchor="ctr">
                    <a:lnL w="12699" algn="ctr">
                      <a:solidFill>
                        <a:srgbClr val="FFFFFF"/>
                      </a:solidFill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27%</a:t>
                      </a:r>
                    </a:p>
                  </a:txBody>
                  <a:tcPr marL="45720" anchor="ctr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38%</a:t>
                      </a:r>
                    </a:p>
                  </a:txBody>
                  <a:tcPr marL="45720" anchor="ctr">
                    <a:lnL w="1269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99" algn="ctr">
                      <a:solidFill>
                        <a:srgbClr val="FFFFFF"/>
                      </a:solidFill>
                    </a:lnR>
                    <a:lnT w="3174" algn="ctr">
                      <a:solidFill>
                        <a:srgbClr val="007A4C"/>
                      </a:solidFill>
                    </a:lnT>
                    <a:lnB w="3174" algn="ctr">
                      <a:solidFill>
                        <a:srgbClr val="007A4C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900634"/>
                  </a:ext>
                </a:extLst>
              </a:tr>
            </a:tbl>
          </a:graphicData>
        </a:graphic>
      </p:graphicFrame>
      <p:sp>
        <p:nvSpPr>
          <p:cNvPr id="225372908" name="TextBox 3"/>
          <p:cNvSpPr txBox="1"/>
          <p:nvPr/>
        </p:nvSpPr>
        <p:spPr bwMode="auto">
          <a:xfrm>
            <a:off x="7341624" y="5688215"/>
            <a:ext cx="4781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patients with documented transfusion dependence for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RBC or PLT at baseline that had transfusion independence for both RBC and PLT on study prior to HSCT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E5332DD-4127-071F-EFAA-4DF408F3E332}"/>
              </a:ext>
            </a:extLst>
          </p:cNvPr>
          <p:cNvSpPr txBox="1"/>
          <p:nvPr/>
        </p:nvSpPr>
        <p:spPr bwMode="auto">
          <a:xfrm>
            <a:off x="9153525" y="6464536"/>
            <a:ext cx="3038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100">
                <a:solidFill>
                  <a:srgbClr val="000000"/>
                </a:solidFill>
                <a:latin typeface="Arial"/>
                <a:cs typeface="Arial"/>
              </a:rPr>
              <a:t>Study ongoing, data cutoff 04 OCT 2025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CAF1A2-5FEC-C6F6-59F6-92588671D131}"/>
              </a:ext>
            </a:extLst>
          </p:cNvPr>
          <p:cNvSpPr/>
          <p:nvPr/>
        </p:nvSpPr>
        <p:spPr>
          <a:xfrm>
            <a:off x="457235" y="5949600"/>
            <a:ext cx="4296662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5E30E9-97F9-522C-641E-D168590CA429}"/>
              </a:ext>
            </a:extLst>
          </p:cNvPr>
          <p:cNvSpPr/>
          <p:nvPr/>
        </p:nvSpPr>
        <p:spPr>
          <a:xfrm>
            <a:off x="735577" y="5642835"/>
            <a:ext cx="1024397" cy="502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000000"/>
                </a:solidFill>
              </a:rPr>
              <a:t>KMT2Ar:</a:t>
            </a:r>
          </a:p>
          <a:p>
            <a:r>
              <a:rPr lang="en-US" sz="1200">
                <a:solidFill>
                  <a:srgbClr val="000000"/>
                </a:solidFill>
              </a:rPr>
              <a:t>NPM1m: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CFCCFB-EC1C-A35D-D509-9C99FF21374E}"/>
              </a:ext>
            </a:extLst>
          </p:cNvPr>
          <p:cNvSpPr/>
          <p:nvPr/>
        </p:nvSpPr>
        <p:spPr>
          <a:xfrm>
            <a:off x="1521486" y="5783190"/>
            <a:ext cx="471948" cy="45719"/>
          </a:xfrm>
          <a:prstGeom prst="rect">
            <a:avLst/>
          </a:prstGeom>
          <a:solidFill>
            <a:srgbClr val="FD7E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CB7B17-4AC8-C24D-114F-0690D7694781}"/>
              </a:ext>
            </a:extLst>
          </p:cNvPr>
          <p:cNvSpPr/>
          <p:nvPr/>
        </p:nvSpPr>
        <p:spPr>
          <a:xfrm>
            <a:off x="1521486" y="6025902"/>
            <a:ext cx="471948" cy="45719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E9962-AE3B-2345-8956-0303BA4BB1EA}"/>
              </a:ext>
            </a:extLst>
          </p:cNvPr>
          <p:cNvSpPr txBox="1"/>
          <p:nvPr/>
        </p:nvSpPr>
        <p:spPr bwMode="auto">
          <a:xfrm>
            <a:off x="0" y="6611779"/>
            <a:ext cx="2233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Daver N et al. ASH 2025;Abstract 763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90969-0819-A191-2761-309E0307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ECE0-5155-EA01-56DD-88A4AC9A5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771"/>
            <a:ext cx="10515600" cy="660174"/>
          </a:xfrm>
        </p:spPr>
        <p:txBody>
          <a:bodyPr>
            <a:noAutofit/>
          </a:bodyPr>
          <a:lstStyle/>
          <a:p>
            <a:r>
              <a:rPr lang="en-US" sz="2800" b="1" dirty="0"/>
              <a:t>Shukla N et al. Detection of </a:t>
            </a:r>
            <a:r>
              <a:rPr lang="en-US" sz="2800" b="1" dirty="0">
                <a:solidFill>
                  <a:srgbClr val="C00000"/>
                </a:solidFill>
              </a:rPr>
              <a:t>MEN1 resistance mutations </a:t>
            </a:r>
            <a:r>
              <a:rPr lang="en-US" sz="2800" b="1" dirty="0"/>
              <a:t>in cell-free DNA from acute leukemia patients treated with menin inhibitors. ASH 2025;Abstract 938.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52B3-7DE5-811F-B55D-29C30DDBF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31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High-sensitivity research NGS assay </a:t>
            </a:r>
            <a:r>
              <a:rPr lang="en-US" sz="2400" b="1" dirty="0"/>
              <a:t>MSK-ACCESS-MEN1</a:t>
            </a:r>
            <a:r>
              <a:rPr lang="en-US" sz="2400" dirty="0"/>
              <a:t> includes probes to all MEN1 exons for cell-free DNA interrogation in hematologic cancers</a:t>
            </a:r>
          </a:p>
          <a:p>
            <a:r>
              <a:rPr lang="en-US" sz="2400" dirty="0"/>
              <a:t>MSK-ACCESS-MEN1 identified:</a:t>
            </a:r>
          </a:p>
          <a:p>
            <a:pPr lvl="1"/>
            <a:r>
              <a:rPr lang="en-US" dirty="0"/>
              <a:t>an emerging </a:t>
            </a:r>
            <a:r>
              <a:rPr lang="en-US" i="1" dirty="0"/>
              <a:t>MEN1</a:t>
            </a:r>
            <a:r>
              <a:rPr lang="en-US" dirty="0"/>
              <a:t> M322I mutation in cfDNA from a patient with </a:t>
            </a:r>
            <a:r>
              <a:rPr lang="en-US" i="1" dirty="0"/>
              <a:t>KMT2A</a:t>
            </a:r>
            <a:r>
              <a:rPr lang="en-US" dirty="0"/>
              <a:t>-rearranged AML who had received 14 cycles of revumenib with an MRD-negative BM remission. At the time of cfDNA collection, she remained transfusion independent without evidence of relapse. She subsequently relapsed 3 months later with identification of the </a:t>
            </a:r>
            <a:r>
              <a:rPr lang="en-US" i="1" dirty="0"/>
              <a:t>MEN1</a:t>
            </a:r>
            <a:r>
              <a:rPr lang="en-US" dirty="0"/>
              <a:t> M322I mutation</a:t>
            </a:r>
            <a:r>
              <a:rPr lang="en-US" sz="2000" dirty="0"/>
              <a:t>.</a:t>
            </a:r>
          </a:p>
          <a:p>
            <a:r>
              <a:rPr lang="en-US" sz="2400" b="1" dirty="0"/>
              <a:t>Incorporation of cfDNA monitoring for MEN1 resistance mutations into clinical protocols for menin inhibitor therapy is warranted</a:t>
            </a:r>
          </a:p>
        </p:txBody>
      </p:sp>
    </p:spTree>
    <p:extLst>
      <p:ext uri="{BB962C8B-B14F-4D97-AF65-F5344CB8AC3E}">
        <p14:creationId xmlns:p14="http://schemas.microsoft.com/office/powerpoint/2010/main" val="129297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F94E-E855-E003-D207-93FCD9D59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Navarro-Vicente I et al. REAL WORLD OUTCOMES IN A SERIES OF 417 ADULT PATIENTS WITH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KMT2A (MLL) GENE REARRANGED ACUTE MYELOID LEUKEMIA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EHA 2025;Abstract S147.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DFE34-7B17-A8E3-DFA0-EC9C5108108F}"/>
              </a:ext>
            </a:extLst>
          </p:cNvPr>
          <p:cNvSpPr txBox="1"/>
          <p:nvPr/>
        </p:nvSpPr>
        <p:spPr>
          <a:xfrm>
            <a:off x="771630" y="2031042"/>
            <a:ext cx="53243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 patients reported to the multinational PETHEMA-GPLA-ACHO-GRELAM (Spain, Portugal, Colombia, Chile) epidemiologic registry and diagnosed with KMT2A-rearranged AML from 1996 to 2024. </a:t>
            </a:r>
          </a:p>
          <a:p>
            <a:endParaRPr lang="en-US" dirty="0"/>
          </a:p>
          <a:p>
            <a:r>
              <a:rPr lang="en-US" dirty="0"/>
              <a:t>Median overall survival (OS) was 12.1 months (CI95, 10.4-14.3). </a:t>
            </a:r>
          </a:p>
          <a:p>
            <a:endParaRPr lang="en-US" dirty="0"/>
          </a:p>
          <a:p>
            <a:r>
              <a:rPr lang="en-US" dirty="0"/>
              <a:t>OS following intensive chemotherapy was longer in t(9:11) vs other rearrangements [median OS 17.7 months (CI95, 13.6-100) vs 14.7 (CI95, 12.3-18.1), p=0.12].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1BB47B-AA2C-798E-215F-918B37D34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2173922"/>
            <a:ext cx="5505682" cy="38907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CFEF58-5BAB-5C59-A39E-32384BCA66AA}"/>
              </a:ext>
            </a:extLst>
          </p:cNvPr>
          <p:cNvSpPr txBox="1"/>
          <p:nvPr/>
        </p:nvSpPr>
        <p:spPr>
          <a:xfrm>
            <a:off x="9426633" y="374998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t(9;11)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D51E07-86A2-B030-7DAB-DCEB3365ABBF}"/>
              </a:ext>
            </a:extLst>
          </p:cNvPr>
          <p:cNvSpPr txBox="1"/>
          <p:nvPr/>
        </p:nvSpPr>
        <p:spPr>
          <a:xfrm>
            <a:off x="7298575" y="423949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KMT2Ar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352EC-D127-3B8B-62D7-59D940D658BA}"/>
              </a:ext>
            </a:extLst>
          </p:cNvPr>
          <p:cNvSpPr txBox="1"/>
          <p:nvPr/>
        </p:nvSpPr>
        <p:spPr>
          <a:xfrm>
            <a:off x="7946967" y="18454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Overall survival</a:t>
            </a:r>
          </a:p>
        </p:txBody>
      </p:sp>
    </p:spTree>
    <p:extLst>
      <p:ext uri="{BB962C8B-B14F-4D97-AF65-F5344CB8AC3E}">
        <p14:creationId xmlns:p14="http://schemas.microsoft.com/office/powerpoint/2010/main" val="205799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9764E-D67D-B482-5B2C-290521BA1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09FC-F255-4AFC-D9D2-4EF7D028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Navarro-Vicente I et al. REAL WORLD OUTCOMES IN A SERIES OF 417 ADULT PATIENTS WITH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KMT2A (MLL) GENE REARRANGED ACUTE MYELOID LEUKEMIA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 EHA 2025;Abstract S147.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56E6C-AA8C-6A27-7396-22983CF822CE}"/>
              </a:ext>
            </a:extLst>
          </p:cNvPr>
          <p:cNvSpPr txBox="1"/>
          <p:nvPr/>
        </p:nvSpPr>
        <p:spPr>
          <a:xfrm>
            <a:off x="952501" y="5354478"/>
            <a:ext cx="470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Among pts receiving </a:t>
            </a:r>
            <a:r>
              <a:rPr lang="en-US" dirty="0" err="1"/>
              <a:t>allo</a:t>
            </a:r>
            <a:r>
              <a:rPr lang="en-US" dirty="0"/>
              <a:t>-SCT, t(9;11) had a higher OS [median OS NR months (CI95, 49.1-NR) vs 34.6 (CI95, 21-85.3), p=0.01].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001F66-BF7E-C1C8-33C2-AB015F15A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2915" y="1966019"/>
            <a:ext cx="5784475" cy="3124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E25359-EB2A-BAE9-68C2-A310813719F4}"/>
              </a:ext>
            </a:extLst>
          </p:cNvPr>
          <p:cNvSpPr txBox="1"/>
          <p:nvPr/>
        </p:nvSpPr>
        <p:spPr>
          <a:xfrm>
            <a:off x="6337175" y="5382339"/>
            <a:ext cx="5671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univariate analyses, patients &lt; 60 </a:t>
            </a:r>
            <a:r>
              <a:rPr lang="en-US" dirty="0" err="1"/>
              <a:t>yo</a:t>
            </a:r>
            <a:r>
              <a:rPr lang="en-US" dirty="0"/>
              <a:t> and with t(9;11) had better OS compared with pts &gt;60 years,</a:t>
            </a:r>
          </a:p>
          <a:p>
            <a:r>
              <a:rPr lang="en-US" dirty="0"/>
              <a:t> regardless of rearrangement, p&lt;0.001.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AA27BA-6098-1897-F2C3-0E6232448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6640" y="2021063"/>
            <a:ext cx="5444457" cy="30224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0A26D-6D8B-2D4F-887E-052F3B34EF1D}"/>
              </a:ext>
            </a:extLst>
          </p:cNvPr>
          <p:cNvSpPr txBox="1"/>
          <p:nvPr/>
        </p:nvSpPr>
        <p:spPr>
          <a:xfrm>
            <a:off x="3283008" y="284987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t(9;11)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710EB-6169-8593-D987-9956D808B84D}"/>
              </a:ext>
            </a:extLst>
          </p:cNvPr>
          <p:cNvSpPr txBox="1"/>
          <p:nvPr/>
        </p:nvSpPr>
        <p:spPr>
          <a:xfrm>
            <a:off x="1640725" y="3710854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KMT2Ar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9144D-42B9-C32E-672E-7AE1CC9A1003}"/>
              </a:ext>
            </a:extLst>
          </p:cNvPr>
          <p:cNvSpPr txBox="1"/>
          <p:nvPr/>
        </p:nvSpPr>
        <p:spPr>
          <a:xfrm>
            <a:off x="11253784" y="3696566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t(9;11) (&lt;60)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939DC-EC64-FBC6-00A8-F97104EAF413}"/>
              </a:ext>
            </a:extLst>
          </p:cNvPr>
          <p:cNvSpPr txBox="1"/>
          <p:nvPr/>
        </p:nvSpPr>
        <p:spPr>
          <a:xfrm>
            <a:off x="11145891" y="3974457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432FF"/>
                </a:solidFill>
              </a:rPr>
              <a:t>KMT2Ar (&lt;60)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8AD9BC-B2AB-785D-5D71-2C285BE85951}"/>
              </a:ext>
            </a:extLst>
          </p:cNvPr>
          <p:cNvSpPr txBox="1"/>
          <p:nvPr/>
        </p:nvSpPr>
        <p:spPr>
          <a:xfrm>
            <a:off x="11209808" y="4262349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t(9;11) (≥60)</a:t>
            </a:r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chemeClr val="accent1"/>
                </a:solidFill>
              </a:rPr>
              <a:t>KMT2Ar (≥60)</a:t>
            </a:r>
          </a:p>
        </p:txBody>
      </p:sp>
    </p:spTree>
    <p:extLst>
      <p:ext uri="{BB962C8B-B14F-4D97-AF65-F5344CB8AC3E}">
        <p14:creationId xmlns:p14="http://schemas.microsoft.com/office/powerpoint/2010/main" val="962305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75D7-1623-0171-670D-75E07651A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166" y="531422"/>
            <a:ext cx="10018486" cy="1325563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Huether R et al. Detection of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KMT2A partial tandem duplication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(PTD) in AML by whole genome sequencing (WGS): Addressing limitations of traditional techniques in the era of revumenib approval. ASCO 2025; Abstract 6532.</a:t>
            </a:r>
            <a:b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4F344-EB5D-5D29-31BA-71F205FB3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1703" y="1814592"/>
            <a:ext cx="4961901" cy="3570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26A7B0-74E9-08DD-858E-06B44B678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4046" y="1856987"/>
            <a:ext cx="3537273" cy="3375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E3E7A3-361B-048E-F69B-C0B05A1E65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66" y="5385099"/>
            <a:ext cx="10335214" cy="127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7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5E8F20-F172-939D-8241-05446AFA7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119" y="1979613"/>
            <a:ext cx="5419725" cy="42952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50E9FD-ED31-31D3-386F-2E2CAA5B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Wang </a:t>
            </a:r>
            <a:r>
              <a:rPr lang="en-US" sz="2800" b="1"/>
              <a:t>E et</a:t>
            </a:r>
            <a:r>
              <a:rPr lang="en-US" sz="2800" b="1" dirty="0"/>
              <a:t> al. </a:t>
            </a:r>
            <a:r>
              <a:rPr lang="en-US" sz="2800" b="1" dirty="0">
                <a:solidFill>
                  <a:srgbClr val="C00000"/>
                </a:solidFill>
              </a:rPr>
              <a:t>Ziftomenib in Relapsed or Refractory NPM1-Mutated AML</a:t>
            </a:r>
            <a:r>
              <a:rPr lang="en-US" sz="2800" b="1" dirty="0"/>
              <a:t>. J Clin Oncol 2025;43(31):3381-90.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3962CB-F015-4BF2-2462-E08087426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668"/>
              </p:ext>
            </p:extLst>
          </p:nvPr>
        </p:nvGraphicFramePr>
        <p:xfrm>
          <a:off x="785815" y="2228563"/>
          <a:ext cx="4193857" cy="3510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1757">
                  <a:extLst>
                    <a:ext uri="{9D8B030D-6E8A-4147-A177-3AD203B41FA5}">
                      <a16:colId xmlns:a16="http://schemas.microsoft.com/office/drawing/2014/main" val="1569674421"/>
                    </a:ext>
                  </a:extLst>
                </a:gridCol>
                <a:gridCol w="2312100">
                  <a:extLst>
                    <a:ext uri="{9D8B030D-6E8A-4147-A177-3AD203B41FA5}">
                      <a16:colId xmlns:a16="http://schemas.microsoft.com/office/drawing/2014/main" val="400195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Ziftomenib</a:t>
                      </a:r>
                      <a:r>
                        <a:rPr lang="en-US" dirty="0"/>
                        <a:t> 600 mg QD</a:t>
                      </a:r>
                    </a:p>
                    <a:p>
                      <a:r>
                        <a:rPr lang="en-US" dirty="0"/>
                        <a:t> (N=92)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44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 (33%)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2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CR/</a:t>
                      </a:r>
                      <a:r>
                        <a:rPr lang="en-US" dirty="0" err="1"/>
                        <a:t>CRh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 (22%)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35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 (14%)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00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CRh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(8%)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633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 Time to ORR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 (0.8-3.7 </a:t>
                      </a:r>
                      <a:r>
                        <a:rPr lang="en-US" dirty="0" err="1"/>
                        <a:t>mos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21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Med 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4.6 (2.8-7.4 </a:t>
                      </a:r>
                      <a:r>
                        <a:rPr lang="en-US" dirty="0" err="1"/>
                        <a:t>mos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00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MRD negativity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14/25 (56%)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6165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83B426B-F467-2BF3-869B-F3FA8BA16299}"/>
              </a:ext>
            </a:extLst>
          </p:cNvPr>
          <p:cNvSpPr txBox="1"/>
          <p:nvPr/>
        </p:nvSpPr>
        <p:spPr>
          <a:xfrm>
            <a:off x="1722120" y="1559515"/>
            <a:ext cx="963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Response Rate					Adverse events/Safety </a:t>
            </a:r>
          </a:p>
        </p:txBody>
      </p:sp>
    </p:spTree>
    <p:extLst>
      <p:ext uri="{BB962C8B-B14F-4D97-AF65-F5344CB8AC3E}">
        <p14:creationId xmlns:p14="http://schemas.microsoft.com/office/powerpoint/2010/main" val="173670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4F034-9830-CB1D-2171-33FBBDAF7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63E6D-E5B1-863E-6149-C7DE0E67B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04727" y="2213224"/>
            <a:ext cx="5446799" cy="41526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D3364-CE0F-A0A2-49DE-B7233DCE5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9717" y="2213224"/>
            <a:ext cx="5288942" cy="4160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1666A-D2CF-F06C-428A-9A4B3984F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Wang </a:t>
            </a:r>
            <a:r>
              <a:rPr lang="en-US" sz="2800" b="1"/>
              <a:t>E et</a:t>
            </a:r>
            <a:r>
              <a:rPr lang="en-US" sz="2800" b="1" dirty="0"/>
              <a:t> al.</a:t>
            </a:r>
            <a:r>
              <a:rPr lang="en-US" sz="2800" b="1" dirty="0">
                <a:solidFill>
                  <a:srgbClr val="C00000"/>
                </a:solidFill>
              </a:rPr>
              <a:t> Ziftomenib in Relapsed or Refractory NPM1-Mutated AML</a:t>
            </a:r>
            <a:r>
              <a:rPr lang="en-US" sz="2800" b="1" dirty="0"/>
              <a:t>. J Clin Oncol 2025;43(31):3381-90.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96C14D-1584-50E6-BC70-F8701AD224FB}"/>
              </a:ext>
            </a:extLst>
          </p:cNvPr>
          <p:cNvSpPr txBox="1"/>
          <p:nvPr/>
        </p:nvSpPr>
        <p:spPr>
          <a:xfrm>
            <a:off x="2321654" y="1804766"/>
            <a:ext cx="8955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Overall survival					Duration of Response </a:t>
            </a:r>
          </a:p>
        </p:txBody>
      </p:sp>
    </p:spTree>
    <p:extLst>
      <p:ext uri="{BB962C8B-B14F-4D97-AF65-F5344CB8AC3E}">
        <p14:creationId xmlns:p14="http://schemas.microsoft.com/office/powerpoint/2010/main" val="87512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CC7AD-C86E-1610-0703-D6B66CACA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C030F5-BB0E-0E7C-7C5A-2B066F5B0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6767" y="2098023"/>
            <a:ext cx="10958466" cy="30745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3F2F09-931C-F8E0-5E9D-C13983E4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err="1"/>
              <a:t>Aldoss</a:t>
            </a:r>
            <a:r>
              <a:rPr lang="en-US" sz="2800" b="1" dirty="0"/>
              <a:t> I et al. UPDATED RESULTS AND LONGER FOLLOW-UP FROM THE AUGMENT-101 PHASE 2 STUDY OF </a:t>
            </a:r>
            <a:r>
              <a:rPr lang="en-US" sz="2800" b="1" dirty="0">
                <a:solidFill>
                  <a:srgbClr val="C00000"/>
                </a:solidFill>
              </a:rPr>
              <a:t>REVUMENIB IN PATIENTS WITH RELAPSED OR REFRACTORY (R/R) KMT2AR </a:t>
            </a:r>
            <a:r>
              <a:rPr lang="en-US" sz="2800" b="1" dirty="0"/>
              <a:t>ACUTE LEUKEMIA. EHA 2025; Abstract PS1473.</a:t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4092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DF5799-32DC-E2CE-5D41-D5CCB086A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099" y="2103330"/>
            <a:ext cx="4803775" cy="27685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D746F3-CF09-368D-29F4-72D99FB5F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5840" y="4924526"/>
            <a:ext cx="8249920" cy="1548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E7F95C-BCF4-E1C5-2CF0-0CB20FF8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err="1"/>
              <a:t>Aldoss</a:t>
            </a:r>
            <a:r>
              <a:rPr lang="en-US" sz="2800" b="1" dirty="0"/>
              <a:t> I et al. UPDATED RESULTS AND LONGER FOLLOW-UP FROM THE AUGMENT-101 PHASE 2 STUDY OF </a:t>
            </a:r>
            <a:r>
              <a:rPr lang="en-US" sz="2800" b="1" dirty="0">
                <a:solidFill>
                  <a:srgbClr val="C00000"/>
                </a:solidFill>
              </a:rPr>
              <a:t>REVUMENIB IN PATIENTS WITH RELAPSED OR REFRACTORY (R/R) KMT2AR </a:t>
            </a:r>
            <a:r>
              <a:rPr lang="en-US" sz="2800" b="1" dirty="0"/>
              <a:t>ACUTE LEUKEMIA. EHA 2025; Abstract PS1473.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DA0E8-7F75-7A72-F3E1-F5B394B2C1CA}"/>
              </a:ext>
            </a:extLst>
          </p:cNvPr>
          <p:cNvSpPr txBox="1"/>
          <p:nvPr/>
        </p:nvSpPr>
        <p:spPr>
          <a:xfrm>
            <a:off x="6096000" y="2377440"/>
            <a:ext cx="522008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duration of CR/</a:t>
            </a:r>
            <a:r>
              <a:rPr lang="en-US" dirty="0" err="1"/>
              <a:t>CRh</a:t>
            </a:r>
            <a:r>
              <a:rPr lang="en-US" dirty="0"/>
              <a:t> = 6.4 </a:t>
            </a:r>
            <a:r>
              <a:rPr lang="en-US" dirty="0" err="1"/>
              <a:t>mos</a:t>
            </a:r>
            <a:r>
              <a:rPr lang="en-US" dirty="0"/>
              <a:t> 1.9-NR)</a:t>
            </a:r>
          </a:p>
          <a:p>
            <a:r>
              <a:rPr lang="en-US" dirty="0"/>
              <a:t>Time to first response = 1 month (0.9-3.1 </a:t>
            </a:r>
            <a:r>
              <a:rPr lang="en-US" dirty="0" err="1"/>
              <a:t>mos</a:t>
            </a:r>
            <a:r>
              <a:rPr lang="en-US" dirty="0"/>
              <a:t>)</a:t>
            </a:r>
          </a:p>
          <a:p>
            <a:r>
              <a:rPr lang="en-US" dirty="0"/>
              <a:t>Time to CR/</a:t>
            </a:r>
            <a:r>
              <a:rPr lang="en-US" dirty="0" err="1"/>
              <a:t>CRh</a:t>
            </a:r>
            <a:r>
              <a:rPr lang="en-US" dirty="0"/>
              <a:t>= 2 months (0.9-4.6 </a:t>
            </a:r>
            <a:r>
              <a:rPr lang="en-US" dirty="0" err="1"/>
              <a:t>mos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Out of 62 responders, 21 (34%) proceeded to HSCT</a:t>
            </a:r>
          </a:p>
          <a:p>
            <a:r>
              <a:rPr lang="en-US" dirty="0"/>
              <a:t>Decreased responses associated with prior lines</a:t>
            </a:r>
          </a:p>
          <a:p>
            <a:r>
              <a:rPr lang="en-US" dirty="0"/>
              <a:t>of therapy and prior venetoclax</a:t>
            </a:r>
          </a:p>
        </p:txBody>
      </p:sp>
    </p:spTree>
    <p:extLst>
      <p:ext uri="{BB962C8B-B14F-4D97-AF65-F5344CB8AC3E}">
        <p14:creationId xmlns:p14="http://schemas.microsoft.com/office/powerpoint/2010/main" val="331460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704D3-1DD9-D131-B086-B2C68A5F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58B857-CC45-7D97-D84F-7A4CC92DF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" y="2213610"/>
            <a:ext cx="11506199" cy="31310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2AFDD-E381-7B0F-90E1-E78DA0FF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 err="1"/>
              <a:t>Aldoss</a:t>
            </a:r>
            <a:r>
              <a:rPr lang="en-US" sz="2800" b="1" dirty="0"/>
              <a:t> I et al. UPDATED RESULTS AND LONGER FOLLOW-UP FROM THE AUGMENT-101 PHASE 2 STUDY OF </a:t>
            </a:r>
            <a:r>
              <a:rPr lang="en-US" sz="2800" b="1" dirty="0">
                <a:solidFill>
                  <a:srgbClr val="C00000"/>
                </a:solidFill>
              </a:rPr>
              <a:t>REVUMENIB IN PATIENTS WITH RELAPSED OR REFRACTORY (R/R) KMT2AR </a:t>
            </a:r>
            <a:r>
              <a:rPr lang="en-US" sz="2800" b="1" dirty="0"/>
              <a:t>ACUTE LEUKEMIA. EHA 2025; Abstract PS1473.</a:t>
            </a:r>
            <a:br>
              <a:rPr lang="en-US" sz="2800" b="1" dirty="0"/>
            </a:br>
            <a:endParaRPr lang="en-US" sz="2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CFE386-9C2C-417E-97AE-6DA4E2C4702E}"/>
              </a:ext>
            </a:extLst>
          </p:cNvPr>
          <p:cNvGrpSpPr/>
          <p:nvPr/>
        </p:nvGrpSpPr>
        <p:grpSpPr>
          <a:xfrm>
            <a:off x="518160" y="5344679"/>
            <a:ext cx="9700260" cy="928205"/>
            <a:chOff x="518160" y="5344679"/>
            <a:chExt cx="9700260" cy="9282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92A05C-AC24-3EC8-B2B8-2049C43F6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8160" y="5349050"/>
              <a:ext cx="9700260" cy="92383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A4E96B-B94A-796F-E73B-F0DADAD28659}"/>
                </a:ext>
              </a:extLst>
            </p:cNvPr>
            <p:cNvSpPr/>
            <p:nvPr/>
          </p:nvSpPr>
          <p:spPr>
            <a:xfrm>
              <a:off x="5995983" y="5344679"/>
              <a:ext cx="719142" cy="207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1285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34e61360-48f9-468c-ac63-773b6d92707e" xsi:nil="true"/>
    <QID xmlns="34e61360-48f9-468c-ac63-773b6d92707e" xsi:nil="true"/>
    <TaxKeywordTaxHTField xmlns="5740a761-4cab-431d-ba23-c79501b55600">
      <Terms xmlns="http://schemas.microsoft.com/office/infopath/2007/PartnerControls"/>
    </TaxKeywordTaxHTField>
    <TaxCatchAll xmlns="5740a761-4cab-431d-ba23-c79501b55600" xsi:nil="true"/>
    <lcf76f155ced4ddcb4097134ff3c332f xmlns="34e61360-48f9-468c-ac63-773b6d92707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9185B2ED29D4EB910BA85847568FC" ma:contentTypeVersion="18" ma:contentTypeDescription="Create a new document." ma:contentTypeScope="" ma:versionID="7984ba12b7bea4814c06453fc0246f71">
  <xsd:schema xmlns:xsd="http://www.w3.org/2001/XMLSchema" xmlns:xs="http://www.w3.org/2001/XMLSchema" xmlns:p="http://schemas.microsoft.com/office/2006/metadata/properties" xmlns:ns1="34e61360-48f9-468c-ac63-773b6d92707e" xmlns:ns3="5740a761-4cab-431d-ba23-c79501b55600" targetNamespace="http://schemas.microsoft.com/office/2006/metadata/properties" ma:root="true" ma:fieldsID="1d66f1762a23927c30df45d2641c5108" ns1:_="" ns3:_="">
    <xsd:import namespace="34e61360-48f9-468c-ac63-773b6d92707e"/>
    <xsd:import namespace="5740a761-4cab-431d-ba23-c79501b55600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3:TaxKeywordTaxHTField" minOccurs="0"/>
                <xsd:element ref="ns3:TaxCatchAll" minOccurs="0"/>
                <xsd:element ref="ns1:MediaServiceMetadata" minOccurs="0"/>
                <xsd:element ref="ns1:MediaServiceFastMetadata" minOccurs="0"/>
                <xsd:element ref="ns1:MediaServiceSearchProperties" minOccurs="0"/>
                <xsd:element ref="ns1:MediaServiceDateTaken" minOccurs="0"/>
                <xsd:element ref="ns1:lcf76f155ced4ddcb4097134ff3c332f" minOccurs="0"/>
                <xsd:element ref="ns1:MediaServiceOCR" minOccurs="0"/>
                <xsd:element ref="ns1:MediaServiceGenerationTime" minOccurs="0"/>
                <xsd:element ref="ns1:MediaServiceEventHashCode" minOccurs="0"/>
                <xsd:element ref="ns1:MediaServiceBillingMetadata" minOccurs="0"/>
                <xsd:element ref="ns1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61360-48f9-468c-ac63-773b6d92707e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 ma:readOnly="false" ma:percentage="FALSE">
      <xsd:simpleType>
        <xsd:restriction base="dms:Number"/>
      </xsd:simpleType>
    </xsd:element>
    <xsd:element name="Status" ma:index="3" nillable="true" ma:displayName="Status" ma:format="Dropdown" ma:internalName="Status" ma:readOnly="false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7f3e56-d282-48d1-af59-e5dff1f085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40a761-4cab-431d-ba23-c79501b5560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d27f3e56-d282-48d1-af59-e5dff1f085b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hidden="true" ma:list="{2314836b-2372-43e1-b668-74631fbbef67}" ma:internalName="TaxCatchAll" ma:showField="CatchAllData" ma:web="5740a761-4cab-431d-ba23-c79501b556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79A1D6-61C4-48FF-BAA4-3C5A49C139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F3C3E-AAE2-472D-868F-5692168C5B7E}">
  <ds:schemaRefs>
    <ds:schemaRef ds:uri="http://schemas.microsoft.com/office/2006/metadata/properties"/>
    <ds:schemaRef ds:uri="http://schemas.microsoft.com/office/infopath/2007/PartnerControls"/>
    <ds:schemaRef ds:uri="34e61360-48f9-468c-ac63-773b6d92707e"/>
    <ds:schemaRef ds:uri="5740a761-4cab-431d-ba23-c79501b55600"/>
  </ds:schemaRefs>
</ds:datastoreItem>
</file>

<file path=customXml/itemProps3.xml><?xml version="1.0" encoding="utf-8"?>
<ds:datastoreItem xmlns:ds="http://schemas.openxmlformats.org/officeDocument/2006/customXml" ds:itemID="{ED146365-BBE0-49FD-8EC2-D47F44D7F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e61360-48f9-468c-ac63-773b6d92707e"/>
    <ds:schemaRef ds:uri="5740a761-4cab-431d-ba23-c79501b55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1627</Words>
  <Application>Microsoft Office PowerPoint</Application>
  <PresentationFormat>Widescreen</PresentationFormat>
  <Paragraphs>168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Year in Review: Biology Underlying the Utility of  Menin Inhibitors in Acute Leukemias: Use of These Agents as Monotherapy </vt:lpstr>
      <vt:lpstr>Navarro-Vicente I et al. REAL WORLD OUTCOMES IN A SERIES OF 417 ADULT PATIENTS WITH KMT2A (MLL) GENE REARRANGED ACUTE MYELOID LEUKEMIA. EHA 2025;Abstract S147.</vt:lpstr>
      <vt:lpstr>Navarro-Vicente I et al. REAL WORLD OUTCOMES IN A SERIES OF 417 ADULT PATIENTS WITH KMT2A (MLL) GENE REARRANGED ACUTE MYELOID LEUKEMIA. EHA 2025;Abstract S147.</vt:lpstr>
      <vt:lpstr>Huether R et al. Detection of KMT2A partial tandem duplication (PTD) in AML by whole genome sequencing (WGS): Addressing limitations of traditional techniques in the era of revumenib approval. ASCO 2025; Abstract 6532. </vt:lpstr>
      <vt:lpstr>Wang E et al. Ziftomenib in Relapsed or Refractory NPM1-Mutated AML. J Clin Oncol 2025;43(31):3381-90.</vt:lpstr>
      <vt:lpstr>Wang E et al. Ziftomenib in Relapsed or Refractory NPM1-Mutated AML. J Clin Oncol 2025;43(31):3381-90.</vt:lpstr>
      <vt:lpstr>Aldoss I et al. UPDATED RESULTS AND LONGER FOLLOW-UP FROM THE AUGMENT-101 PHASE 2 STUDY OF REVUMENIB IN PATIENTS WITH RELAPSED OR REFRACTORY (R/R) KMT2AR ACUTE LEUKEMIA. EHA 2025; Abstract PS1473. </vt:lpstr>
      <vt:lpstr>Aldoss I et al. UPDATED RESULTS AND LONGER FOLLOW-UP FROM THE AUGMENT-101 PHASE 2 STUDY OF REVUMENIB IN PATIENTS WITH RELAPSED OR REFRACTORY (R/R) KMT2AR ACUTE LEUKEMIA. EHA 2025; Abstract PS1473. </vt:lpstr>
      <vt:lpstr>Aldoss I et al. UPDATED RESULTS AND LONGER FOLLOW-UP FROM THE AUGMENT-101 PHASE 2 STUDY OF REVUMENIB IN PATIENTS WITH RELAPSED OR REFRACTORY (R/R) KMT2AR ACUTE LEUKEMIA. EHA 2025; Abstract PS1473. </vt:lpstr>
      <vt:lpstr>Aldoss I et al. UPDATED RESULTS AND LONGER FOLLOW-UP FROM THE AUGMENT-101 PHASE 2 STUDY OF REVUMENIB IN PATIENTS WITH RELAPSED OR REFRACTORY (R/R) KMT2AR ACUTE LEUKEMIA. EHA 2025; Abstract PS1473. </vt:lpstr>
      <vt:lpstr>Arellano ML et al. PATIENTS WITH RELAPSED OR REFRACTORY (R/R) NUCLEOPHOSMIN 1-MUTATED (NPM1M) ACUTE MYELOID LEUKEMIA (AML): UPDATED RESULTS FROM THE PHASE 2 AUGMENT-101 STUDY. EHA 2025;Abstract PS1467. </vt:lpstr>
      <vt:lpstr>Arellano ML et al. PATIENTS WITH RELAPSED OR REFRACTORY (R/R) NUCLEOPHOSMIN 1-MUTATED (NPM1M) ACUTE MYELOID LEUKEMIA (AML): UPDATED RESULTS FROM THE PHASE 2 AUGMENT-101 STUDY. EHA 2025;Abstract PS1467. </vt:lpstr>
      <vt:lpstr>Arellano ML et al. PATIENTS WITH RELAPSED OR REFRACTORY (R/R) NUCLEOPHOSMIN 1-MUTATED (NPM1M) ACUTE MYELOID LEUKEMIA (AML): UPDATED RESULTS FROM THE PHASE 2 AUGMENT-101 STUDY. EHA 2025;Abstract PS1467. </vt:lpstr>
      <vt:lpstr>Issa G et al. REVUMENIB ACTIVITY IN PATIENTS WITH ACUTE LEUKEMIA WITH NUP98R: RESULTS FROM THE AUGMENT-101 PHASE 1 STUDY. EHA 2025;Abstract PS1501. </vt:lpstr>
      <vt:lpstr>Daver N et al. Monotherapy update from Phase 1 portion in Phase1/2 trial of the menin-MLL inhibitor enzomenib (DSP-5336) in patients with relapsed or refractory acute leukemia. ASH 2025;Abstract 763. </vt:lpstr>
      <vt:lpstr>Enzomenib Monotherapy: Response Rates in R/R AML </vt:lpstr>
      <vt:lpstr>Enzomenib: Responses in R/R AML are Durable</vt:lpstr>
      <vt:lpstr>Shukla N et al. Detection of MEN1 resistance mutations in cell-free DNA from acute leukemia patients treated with menin inhibitors. ASH 2025;Abstract 938.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Eunice Wang</dc:creator>
  <cp:lastModifiedBy>Silvana Izquierdo</cp:lastModifiedBy>
  <cp:revision>65</cp:revision>
  <dcterms:created xsi:type="dcterms:W3CDTF">2026-03-13T03:59:38Z</dcterms:created>
  <dcterms:modified xsi:type="dcterms:W3CDTF">2026-04-14T16:04:26Z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0x0101004009185B2ED29D4EB910BA85847568FC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