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41" r:id="rId2"/>
    <p:sldId id="284" r:id="rId3"/>
    <p:sldId id="280" r:id="rId4"/>
    <p:sldId id="281" r:id="rId5"/>
    <p:sldId id="278" r:id="rId6"/>
    <p:sldId id="283" r:id="rId7"/>
    <p:sldId id="285" r:id="rId8"/>
    <p:sldId id="288" r:id="rId9"/>
    <p:sldId id="639" r:id="rId10"/>
    <p:sldId id="642" r:id="rId11"/>
    <p:sldId id="277" r:id="rId12"/>
    <p:sldId id="286" r:id="rId13"/>
    <p:sldId id="287" r:id="rId14"/>
    <p:sldId id="275" r:id="rId15"/>
    <p:sldId id="6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3" autoAdjust="0"/>
    <p:restoredTop sz="94681"/>
  </p:normalViewPr>
  <p:slideViewPr>
    <p:cSldViewPr snapToGrid="0">
      <p:cViewPr varScale="1">
        <p:scale>
          <a:sx n="101" d="100"/>
          <a:sy n="101" d="100"/>
        </p:scale>
        <p:origin x="22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4AEEE-AE79-48C5-BED5-580A98294C12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A9B26-372A-460A-8BC0-8C5987ED7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There is the potential for intra-patient improvement for both response and MRD-negativity.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97771-ACB0-4F57-9A23-FADBFB4D0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7CCE-87AA-F0FC-BA78-D4E8A5FDF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9277E-5088-451E-3297-282CA36F1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2AA03-2E47-678C-389D-F5CF3881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DC13-5B50-9CD4-BF1B-45E285D1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5AF1-AB3F-A165-BF60-848AB341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FA53-5DBD-5C8F-9FDB-4D332C54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D74AA-E33E-16DA-147F-E34CABAF7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45EE-34FF-22A4-A5D1-3C4BC7B7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61B82-A330-F2D6-83B5-94BE4E99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2A62-AD8D-1C1C-CE13-70F502A6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5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8558F-41D8-2546-C227-BDDEA7290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B0209-043A-D39D-BA38-6B3C3571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799E0-AB92-3E14-B6F6-51AD26A2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4BAD0-639C-1526-0AA0-76BABE8D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335C6-00B9-5A6B-711B-429CF57A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47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1" y="1435398"/>
            <a:ext cx="10985500" cy="481686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53AB6-4A6A-7587-606B-DB9B43861C72}"/>
              </a:ext>
            </a:extLst>
          </p:cNvPr>
          <p:cNvSpPr/>
          <p:nvPr userDrawn="1"/>
        </p:nvSpPr>
        <p:spPr>
          <a:xfrm>
            <a:off x="1206631" y="4719999"/>
            <a:ext cx="3281083" cy="7934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FA221-A310-96D0-DCB7-89FF3BAF82AF}"/>
              </a:ext>
            </a:extLst>
          </p:cNvPr>
          <p:cNvSpPr/>
          <p:nvPr userDrawn="1"/>
        </p:nvSpPr>
        <p:spPr>
          <a:xfrm>
            <a:off x="8910917" y="209018"/>
            <a:ext cx="3281083" cy="7934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51936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A1FC-1587-3EA4-BE6C-70AD1DED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DE42-E446-851D-D0E1-3ABED869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96F2-8A0E-DF25-1F03-152424A0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B783-009E-5868-7491-758F89DA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AAF33-8755-80F1-3608-2BFC1D04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795E-3532-16FB-A81B-8EFB062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3F0C8-9702-CC2F-E84D-A0350B47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531A-6028-7FC3-B8D0-F7FD8263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EEF3-F724-96CC-730E-615E0186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D1EE9-FA85-FED0-F217-E945237C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8745-4DDA-8D1E-36CC-9DDB240B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9066-20BA-9366-4BBE-72A4817C5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F139-FC7E-208C-D761-C8FDC32AB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A1725-D043-5FA3-C687-CCAB7E35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CE440-DB3B-30E8-5AF0-4B5500C3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931EB-CA74-B4E6-F8DF-FA091DB5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2FF7-A7F5-B6CF-95E9-7098EDC7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4480F-4AB3-179F-37F0-3423D5A5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31495-0C5F-B208-4C8A-4A5F52679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6621C-DD7E-765B-E9A5-AEA54C6F0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434F3-2E74-816D-FC05-688DDC6FD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5A77A-96F8-9B8C-33A7-BE4A875A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395AC-C43E-B912-1070-E442A25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AB758-CC16-EB59-A41B-8B23BF66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5D5D-BA38-3789-0248-73CC6725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B9C86-8066-9C28-0E44-ADEF91B5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A6000-15AE-EE95-0894-800994B4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745EA-F1A4-004D-51A1-954594BB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E7F67-8A65-7D60-69B0-7C55458C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07B21-D268-82C2-662A-AE29D10C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31B3-D34E-9021-B59C-E715E5430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3D46-4C5E-8488-7BBB-EB474F7D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3D18-4E65-B659-6922-0B461AA8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1773F-1CC3-C24B-C063-030B92E9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4EB55-A1E6-027A-98D5-889AC2A6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747FC-3FE6-92CC-A063-228B714D9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089F7-4F24-030B-41D9-13799887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27BC-43D1-CD7A-6D0A-6FAD195D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B4575-C2F1-7E85-7825-6B406B8F5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40C73-7030-8AD0-B497-D4C56C326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2E587-4707-CDE8-5E82-5F3C4C0A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28C68-3EC8-7952-ECB9-ABA66B0E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BE643-2AD3-3E95-9B21-93368EC6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48A14-FF9E-FCB7-F5AD-45DAFAEF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9DF4-4A57-F57C-413A-352DB166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36B4-DB6D-BE47-8363-665F8F6C0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5D257-7928-6E85-9373-D69DDB1F7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90263-3586-55C7-EC82-84A236E2A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8E931F-0B8F-404B-B6B9-95B1DA6A7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38AE-EC28-71FF-75CE-CB310D15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836" y="496721"/>
            <a:ext cx="9626327" cy="2932279"/>
          </a:xfrm>
        </p:spPr>
        <p:txBody>
          <a:bodyPr>
            <a:normAutofit/>
          </a:bodyPr>
          <a:lstStyle/>
          <a:p>
            <a:r>
              <a:rPr lang="en-US" dirty="0"/>
              <a:t>Year </a:t>
            </a:r>
            <a:r>
              <a:rPr lang="en-US"/>
              <a:t>in Review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Menin Inhibitors in Combination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7E4A9-B0C0-E944-CED3-BEC0BF9C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26402"/>
            <a:ext cx="9144000" cy="1655762"/>
          </a:xfrm>
        </p:spPr>
        <p:txBody>
          <a:bodyPr/>
          <a:lstStyle/>
          <a:p>
            <a:r>
              <a:rPr lang="en-US" dirty="0"/>
              <a:t>Amir T. Fathi</a:t>
            </a:r>
          </a:p>
          <a:p>
            <a:r>
              <a:rPr lang="en-US" dirty="0"/>
              <a:t>Director, Leukemia Program, MGB Cancer Institute</a:t>
            </a:r>
          </a:p>
          <a:p>
            <a:r>
              <a:rPr lang="en-US" dirty="0"/>
              <a:t>Professor of Medicine, 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131954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9DC955-5808-8E2F-5160-119921E2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7" y="222853"/>
            <a:ext cx="10628671" cy="5967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0A058-58E8-C179-9121-825D2291F534}"/>
              </a:ext>
            </a:extLst>
          </p:cNvPr>
          <p:cNvSpPr txBox="1"/>
          <p:nvPr/>
        </p:nvSpPr>
        <p:spPr>
          <a:xfrm>
            <a:off x="59504" y="6488668"/>
            <a:ext cx="25820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Wei A, et al. EHA, 2025;Abstract S137.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565170-A738-A8C2-7889-61F15C116826}"/>
              </a:ext>
            </a:extLst>
          </p:cNvPr>
          <p:cNvSpPr/>
          <p:nvPr/>
        </p:nvSpPr>
        <p:spPr>
          <a:xfrm>
            <a:off x="10256704" y="5805889"/>
            <a:ext cx="495759" cy="484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75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34CA64-EFDB-F9E8-2EB3-78B793BE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906" y="107721"/>
            <a:ext cx="11053246" cy="6226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0B1BBA-A7E0-406D-C942-B9AB1479C47D}"/>
              </a:ext>
            </a:extLst>
          </p:cNvPr>
          <p:cNvSpPr txBox="1"/>
          <p:nvPr/>
        </p:nvSpPr>
        <p:spPr>
          <a:xfrm>
            <a:off x="59505" y="6488668"/>
            <a:ext cx="25820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Wei A, et al. EHA, </a:t>
            </a:r>
            <a:r>
              <a:rPr lang="en-US" sz="1100" dirty="0">
                <a:solidFill>
                  <a:prstClr val="black"/>
                </a:solidFill>
              </a:rPr>
              <a:t>2025;Abstract S137.</a:t>
            </a:r>
            <a:endParaRPr lang="en-US" sz="11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863D2C-971E-09CD-863C-9DE869D4DD86}"/>
              </a:ext>
            </a:extLst>
          </p:cNvPr>
          <p:cNvSpPr/>
          <p:nvPr/>
        </p:nvSpPr>
        <p:spPr>
          <a:xfrm>
            <a:off x="10410940" y="6003926"/>
            <a:ext cx="495759" cy="484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2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6B6E9B-59CF-2D7E-E0FC-222FF97D8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86966"/>
            <a:ext cx="10620375" cy="58059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B4576EF-C02C-6AB3-21BE-F46DD85AE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00" y="6571034"/>
            <a:ext cx="2561213" cy="22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Watts J, et al. ASH, 2025;Abstract 765.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24212-B586-E150-EB41-C1CF5E961ABD}"/>
              </a:ext>
            </a:extLst>
          </p:cNvPr>
          <p:cNvSpPr/>
          <p:nvPr/>
        </p:nvSpPr>
        <p:spPr>
          <a:xfrm>
            <a:off x="619125" y="2876550"/>
            <a:ext cx="10612347" cy="1866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09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D7DEA1-0C5B-7862-4F4E-025D0A7DC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78549"/>
            <a:ext cx="10640922" cy="586507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FDFE6BC-4ADB-2B6B-63EE-A643E908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776" y="6579451"/>
            <a:ext cx="2481838" cy="2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Watts J, et al. ASH, 2025;Abstract 765.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E93216-B3F3-DF8F-604F-98B9662D1090}"/>
              </a:ext>
            </a:extLst>
          </p:cNvPr>
          <p:cNvSpPr/>
          <p:nvPr/>
        </p:nvSpPr>
        <p:spPr>
          <a:xfrm>
            <a:off x="9629775" y="2876550"/>
            <a:ext cx="1601697" cy="24003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99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3A6119-C829-A417-4A36-6EF5D3EE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/>
          <a:lstStyle/>
          <a:p>
            <a:r>
              <a:rPr lang="en-US" dirty="0">
                <a:solidFill>
                  <a:srgbClr val="003767"/>
                </a:solidFill>
              </a:rPr>
              <a:t>All Oral Triplet Regimens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FE55B-5A22-AADF-F30B-B20CF970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243609"/>
            <a:ext cx="5905500" cy="188999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B44B4-4B66-70B0-EFAE-88CD9C24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43" y="3429000"/>
            <a:ext cx="6318489" cy="254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323998-EEC7-1BE9-34B2-25317189A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064" y="1549341"/>
            <a:ext cx="5010636" cy="43053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384EAE8-1185-0FF8-CA11-FDB6CC6E6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477000"/>
            <a:ext cx="2451100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Jen W, et al. ASH, 2025;Abstract 47.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5EFF2-0A77-D9EE-2612-938525C5086D}"/>
              </a:ext>
            </a:extLst>
          </p:cNvPr>
          <p:cNvSpPr/>
          <p:nvPr/>
        </p:nvSpPr>
        <p:spPr>
          <a:xfrm>
            <a:off x="224943" y="3441759"/>
            <a:ext cx="6318489" cy="14671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69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0724-2948-198E-0403-0BABB475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149"/>
            <a:ext cx="10972800" cy="4589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1E4C82D-6678-AB3D-3A32-E147F10EA7A9}"/>
              </a:ext>
            </a:extLst>
          </p:cNvPr>
          <p:cNvSpPr txBox="1">
            <a:spLocks/>
          </p:cNvSpPr>
          <p:nvPr/>
        </p:nvSpPr>
        <p:spPr>
          <a:xfrm>
            <a:off x="647687" y="758441"/>
            <a:ext cx="10896625" cy="565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The emergence of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/>
              </a:rPr>
              <a:t>menin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 inhibitors: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Effective, safe agents with activity in multiply R/R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</a:rPr>
              <a:t>NPM1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-m,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/>
              </a:rPr>
              <a:t>KMT2A-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r AML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Differentiation syndrome as a class effect – requires close vigilance.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Limited durability of response as monotherapy.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b="1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The promise of combinations: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Studies reveal promise in combination with HMA-ven and induction chemotherapy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High response rates and promising durability of response, particularly in the frontline setting.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Will likely mitigate risk of DS.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Potential for all-oral regimens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Multiple phase 3 studies under way: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KOMET-017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REVEAL / EVOLVE-2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/>
              </a:rPr>
              <a:t>cAMeLOt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037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64F01D-C7AA-03E1-CC37-AAA10571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081" y="107722"/>
            <a:ext cx="10985816" cy="6190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32345-67FC-F67C-DA49-EF1E8D8A7613}"/>
              </a:ext>
            </a:extLst>
          </p:cNvPr>
          <p:cNvSpPr txBox="1"/>
          <p:nvPr/>
        </p:nvSpPr>
        <p:spPr>
          <a:xfrm>
            <a:off x="59505" y="6488668"/>
            <a:ext cx="2751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Erba H, et al. EHA, 2025;Abstract S136.</a:t>
            </a:r>
          </a:p>
        </p:txBody>
      </p:sp>
    </p:spTree>
    <p:extLst>
      <p:ext uri="{BB962C8B-B14F-4D97-AF65-F5344CB8AC3E}">
        <p14:creationId xmlns:p14="http://schemas.microsoft.com/office/powerpoint/2010/main" val="1350361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FCF7BA-BC1A-E4EF-E0F9-DBDE41D6E541}"/>
              </a:ext>
            </a:extLst>
          </p:cNvPr>
          <p:cNvSpPr/>
          <p:nvPr/>
        </p:nvSpPr>
        <p:spPr>
          <a:xfrm>
            <a:off x="0" y="4247521"/>
            <a:ext cx="12191999" cy="2000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F659A0-506E-9890-8C54-BD26D2E3619E}"/>
              </a:ext>
            </a:extLst>
          </p:cNvPr>
          <p:cNvSpPr txBox="1"/>
          <p:nvPr/>
        </p:nvSpPr>
        <p:spPr>
          <a:xfrm>
            <a:off x="603250" y="6288970"/>
            <a:ext cx="66738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*Both patients were on other medications (posaconazole and/or piperacillin/tazobactam) at time of QT assessment.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Data cutoff: Mar 21, 2025.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41414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QTc, QT corrected;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TEAE, treatment-emergent adverse event.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509F3-B148-B76A-0FDB-49F356DCE92C}"/>
              </a:ext>
            </a:extLst>
          </p:cNvPr>
          <p:cNvSpPr txBox="1"/>
          <p:nvPr/>
        </p:nvSpPr>
        <p:spPr>
          <a:xfrm>
            <a:off x="616530" y="4266571"/>
            <a:ext cx="9391509" cy="400110"/>
          </a:xfrm>
          <a:prstGeom prst="rect">
            <a:avLst/>
          </a:prstGeom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>
                <a:solidFill>
                  <a:srgbClr val="12B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</a:t>
            </a:r>
            <a:r>
              <a:rPr lang="en-US" sz="1800" b="1">
                <a:solidFill>
                  <a:srgbClr val="12B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≥3 </a:t>
            </a:r>
            <a:r>
              <a:rPr lang="en-US" sz="1800">
                <a:solidFill>
                  <a:srgbClr val="12B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Ziftomenib-related Adverse Events of Interest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5EFD-A07F-54F1-B7EB-77CAF0F2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61199"/>
            <a:ext cx="10985500" cy="9643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and Tolerability of Ziftomenib in Combination with 7+3 in 1L AML (N=82)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0CBBB39-8A92-43ED-1CB3-B2E948C0DA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530" y="4666681"/>
            <a:ext cx="11121870" cy="1581719"/>
          </a:xfrm>
        </p:spPr>
        <p:txBody>
          <a:bodyPr lIns="50800" tIns="50800" rIns="50800" bIns="50800" anchor="t">
            <a:normAutofit/>
          </a:bodyPr>
          <a:lstStyle/>
          <a:p>
            <a:pPr marL="571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29 Patients (35%) had Grade ≥3 </a:t>
            </a:r>
            <a:r>
              <a:rPr lang="en-US" sz="1500" dirty="0" err="1">
                <a:solidFill>
                  <a:srgbClr val="19375D"/>
                </a:solidFill>
                <a:latin typeface="Arial"/>
                <a:cs typeface="Arial"/>
              </a:rPr>
              <a:t>ziftomenib</a:t>
            </a: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-related adverse events:</a:t>
            </a:r>
          </a:p>
          <a:p>
            <a:pPr marL="5715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Most common (≥10%) were febrile neutropenia (15%), decreased platelet count (15%), anemia (11%),</a:t>
            </a:r>
            <a:br>
              <a:rPr lang="en-US" sz="1500" dirty="0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and decreased neutrophil count (11%)</a:t>
            </a:r>
          </a:p>
          <a:p>
            <a:pPr marL="5715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1 case of differentiation syndrome (</a:t>
            </a:r>
            <a:r>
              <a:rPr lang="en-US" sz="1500" i="1" dirty="0">
                <a:solidFill>
                  <a:srgbClr val="19375D"/>
                </a:solidFill>
                <a:latin typeface="Arial"/>
                <a:cs typeface="Arial"/>
              </a:rPr>
              <a:t>KMT2A</a:t>
            </a: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-r, Gr3), which was successfully managed</a:t>
            </a:r>
            <a:endParaRPr lang="en-US" sz="1500" strike="sngStrike" dirty="0">
              <a:solidFill>
                <a:srgbClr val="19375D"/>
              </a:solidFill>
              <a:latin typeface="Arial"/>
              <a:cs typeface="Arial"/>
            </a:endParaRPr>
          </a:p>
          <a:p>
            <a:pPr marL="5715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2 cases of investigator-assessed QTc prolongation (both </a:t>
            </a:r>
            <a:r>
              <a:rPr lang="en-US" sz="1500" i="1" dirty="0">
                <a:solidFill>
                  <a:srgbClr val="19375D"/>
                </a:solidFill>
                <a:latin typeface="Arial"/>
                <a:cs typeface="Arial"/>
              </a:rPr>
              <a:t>KMT2A</a:t>
            </a:r>
            <a:r>
              <a:rPr lang="en-US" sz="1500" dirty="0">
                <a:solidFill>
                  <a:srgbClr val="19375D"/>
                </a:solidFill>
                <a:latin typeface="Arial"/>
                <a:cs typeface="Arial"/>
              </a:rPr>
              <a:t>-r, Gr3)*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6F56F-171A-36E8-6F7A-07CB0555A9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6530" y="973220"/>
            <a:ext cx="10275888" cy="33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12B4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≥3 TEAEs in ≥10% of All Patients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C6DADD-5096-B471-0454-2402F2CCD053}"/>
              </a:ext>
            </a:extLst>
          </p:cNvPr>
          <p:cNvGraphicFramePr>
            <a:graphicFrameLocks noGrp="1"/>
          </p:cNvGraphicFramePr>
          <p:nvPr/>
        </p:nvGraphicFramePr>
        <p:xfrm>
          <a:off x="635580" y="1303418"/>
          <a:ext cx="10340548" cy="2707867"/>
        </p:xfrm>
        <a:graphic>
          <a:graphicData uri="http://schemas.openxmlformats.org/drawingml/2006/table">
            <a:tbl>
              <a:tblPr firstRow="1" bandRow="1"/>
              <a:tblGrid>
                <a:gridCol w="3391108">
                  <a:extLst>
                    <a:ext uri="{9D8B030D-6E8A-4147-A177-3AD203B41FA5}">
                      <a16:colId xmlns:a16="http://schemas.microsoft.com/office/drawing/2014/main" val="4175325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79735819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212209559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950627673"/>
                    </a:ext>
                  </a:extLst>
                </a:gridCol>
              </a:tblGrid>
              <a:tr h="332570">
                <a:tc rowSpan="2"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NPM1</a:t>
                      </a: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KMT2A</a:t>
                      </a: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01358"/>
                  </a:ext>
                </a:extLst>
              </a:tr>
              <a:tr h="560118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8C5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(n=49)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mg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(N=82)</a:t>
                      </a: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34419"/>
                  </a:ext>
                </a:extLst>
              </a:tr>
              <a:tr h="222343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300" b="1" kern="1200">
                          <a:solidFill>
                            <a:srgbClr val="1937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</a:t>
                      </a:r>
                      <a:endParaRPr lang="en-US" sz="1300" b="1" kern="1200">
                        <a:solidFill>
                          <a:srgbClr val="19375D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" marB="9144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 (86)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 (88)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 (87)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66045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Febrile neutropenia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 (51)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(61)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 (55)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82791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 count decreased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00" dirty="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(47)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(36)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 (43)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83608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(33)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(24)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(29)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581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Neutrophil count decreased</a:t>
                      </a:r>
                      <a:endParaRPr lang="en-US" sz="1300" kern="100" dirty="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(29)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(18)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(24)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07937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blood cell count decreased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(20)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(21)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(21)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7899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Sepsis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(16)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(15)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(16)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56245"/>
                  </a:ext>
                </a:extLst>
              </a:tr>
              <a:tr h="22754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22860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 count decreased</a:t>
                      </a:r>
                      <a:endParaRPr lang="en-US" sz="1300" kern="100">
                        <a:solidFill>
                          <a:srgbClr val="19375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(10)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(12)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rgbClr val="19375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(11)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79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F96848-78C5-1A0E-E0EC-35DBFC28692F}"/>
              </a:ext>
            </a:extLst>
          </p:cNvPr>
          <p:cNvSpPr txBox="1"/>
          <p:nvPr/>
        </p:nvSpPr>
        <p:spPr>
          <a:xfrm>
            <a:off x="9431867" y="6484636"/>
            <a:ext cx="27601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Erba H, et al. EHA, </a:t>
            </a:r>
            <a:r>
              <a:rPr lang="en-US" sz="1100" dirty="0">
                <a:solidFill>
                  <a:prstClr val="black"/>
                </a:solidFill>
              </a:rPr>
              <a:t>2025; Abstract S136.</a:t>
            </a:r>
            <a:endParaRPr lang="en-US" sz="11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9AAB4-3792-EEF6-D4C5-1408F783DB74}"/>
              </a:ext>
            </a:extLst>
          </p:cNvPr>
          <p:cNvSpPr/>
          <p:nvPr/>
        </p:nvSpPr>
        <p:spPr>
          <a:xfrm>
            <a:off x="461644" y="4266571"/>
            <a:ext cx="9546396" cy="18669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63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693B-3AEC-93A9-1FD4-DB243F40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45013"/>
            <a:ext cx="10985500" cy="946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Activity in All Response-</a:t>
            </a:r>
            <a:r>
              <a:rPr lang="en-US" sz="2400" dirty="0" err="1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Evaluable</a:t>
            </a:r>
            <a:r>
              <a:rPr lang="en-US" sz="2400" baseline="30000" dirty="0" err="1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30000" dirty="0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937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1L Patients (N=71)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6FAF-C054-A2FF-52BB-F558A66FF176}"/>
              </a:ext>
            </a:extLst>
          </p:cNvPr>
          <p:cNvSpPr txBox="1"/>
          <p:nvPr/>
        </p:nvSpPr>
        <p:spPr>
          <a:xfrm>
            <a:off x="681908" y="5096971"/>
            <a:ext cx="1098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a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Patients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who had ≥1 response assessment or who had died.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30000" err="1">
                <a:solidFill>
                  <a:srgbClr val="41414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b</a:t>
            </a:r>
            <a:r>
              <a:rPr lang="en-US" sz="1000" err="1">
                <a:solidFill>
                  <a:srgbClr val="41414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Among</a:t>
            </a:r>
            <a:r>
              <a:rPr lang="en-US" sz="1000">
                <a:solidFill>
                  <a:srgbClr val="414141"/>
                </a:solidFill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 evaluable responders tested for MRD per local assay (NGS, RT-qPCR, FISH, flow cytometry). Preliminary central testing also shows concordance with local MRD-negative rates.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AF674-3669-E871-CAAC-CB504726CB8F}"/>
              </a:ext>
            </a:extLst>
          </p:cNvPr>
          <p:cNvSpPr txBox="1"/>
          <p:nvPr/>
        </p:nvSpPr>
        <p:spPr>
          <a:xfrm>
            <a:off x="669655" y="5535848"/>
            <a:ext cx="109453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Data cutoff: Mar 21, 2025.</a:t>
            </a:r>
          </a:p>
          <a:p>
            <a:pPr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Per ELN 2022: CR /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CRh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 /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CRi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, complete remission with full / partial / incomplete hematologic recovery; </a:t>
            </a:r>
            <a:r>
              <a:rPr lang="en-US" sz="900" dirty="0" err="1">
                <a:solidFill>
                  <a:srgbClr val="414141"/>
                </a:solidFill>
                <a:latin typeface="Arial"/>
                <a:ea typeface="Calibri Light"/>
                <a:cs typeface="Arial"/>
              </a:rPr>
              <a:t>CRc</a:t>
            </a:r>
            <a:r>
              <a:rPr lang="en-US" sz="900" dirty="0">
                <a:solidFill>
                  <a:srgbClr val="414141"/>
                </a:solidFill>
                <a:latin typeface="Arial"/>
                <a:ea typeface="Calibri Light"/>
                <a:cs typeface="Arial"/>
              </a:rPr>
              <a:t>, composite complete remission;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FISH, fluorescence in situ hybridization; MLFS, morphologic leukemia-free state; MRD, measurable residual disease; </a:t>
            </a:r>
            <a:r>
              <a:rPr kumimoji="0" lang="en-US" sz="900" b="0" i="0" u="none" kern="1200" cap="none" spc="-5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NE, not evaluable;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/>
                <a:ea typeface="Calibri Light"/>
                <a:cs typeface="Arial"/>
              </a:rPr>
              <a:t>NGS, next-generation sequencing; NR, no response; ORR, objective response rate; PR, partial remission; RT-qPCR, quantitative reverse transcription polymerase chain reaction.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/>
              <a:ea typeface="Calibri Light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11390F-05E6-11E3-9576-093CA16E2692}"/>
              </a:ext>
            </a:extLst>
          </p:cNvPr>
          <p:cNvGraphicFramePr>
            <a:graphicFrameLocks noGrp="1"/>
          </p:cNvGraphicFramePr>
          <p:nvPr/>
        </p:nvGraphicFramePr>
        <p:xfrm>
          <a:off x="669655" y="1076950"/>
          <a:ext cx="11005948" cy="3981254"/>
        </p:xfrm>
        <a:graphic>
          <a:graphicData uri="http://schemas.openxmlformats.org/drawingml/2006/table">
            <a:tbl>
              <a:tblPr firstRow="1" bandRow="1"/>
              <a:tblGrid>
                <a:gridCol w="4465447">
                  <a:extLst>
                    <a:ext uri="{9D8B030D-6E8A-4147-A177-3AD203B41FA5}">
                      <a16:colId xmlns:a16="http://schemas.microsoft.com/office/drawing/2014/main" val="2051946823"/>
                    </a:ext>
                  </a:extLst>
                </a:gridCol>
                <a:gridCol w="2180167">
                  <a:extLst>
                    <a:ext uri="{9D8B030D-6E8A-4147-A177-3AD203B41FA5}">
                      <a16:colId xmlns:a16="http://schemas.microsoft.com/office/drawing/2014/main" val="2226243992"/>
                    </a:ext>
                  </a:extLst>
                </a:gridCol>
                <a:gridCol w="2180167">
                  <a:extLst>
                    <a:ext uri="{9D8B030D-6E8A-4147-A177-3AD203B41FA5}">
                      <a16:colId xmlns:a16="http://schemas.microsoft.com/office/drawing/2014/main" val="3211817873"/>
                    </a:ext>
                  </a:extLst>
                </a:gridCol>
                <a:gridCol w="2180167">
                  <a:extLst>
                    <a:ext uri="{9D8B030D-6E8A-4147-A177-3AD203B41FA5}">
                      <a16:colId xmlns:a16="http://schemas.microsoft.com/office/drawing/2014/main" val="1461064934"/>
                    </a:ext>
                  </a:extLst>
                </a:gridCol>
              </a:tblGrid>
              <a:tr h="284709">
                <a:tc rowSpan="2"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/>
                      <a:r>
                        <a:rPr lang="en-US" sz="1600">
                          <a:latin typeface="Arial"/>
                          <a:cs typeface="Arial"/>
                        </a:rPr>
                        <a:t>n (%)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NPM1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-m </a:t>
                      </a:r>
                    </a:p>
                  </a:txBody>
                  <a:tcPr anchor="b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KMT2A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-r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 Patients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54865"/>
                  </a:ext>
                </a:extLst>
              </a:tr>
              <a:tr h="479510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8C5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600 mg</a:t>
                      </a:r>
                      <a:b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(n=44)</a:t>
                      </a:r>
                    </a:p>
                  </a:txBody>
                  <a:tcPr anchor="b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600 mg</a:t>
                      </a:r>
                      <a:br>
                        <a:rPr lang="en-US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(n=27)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600 mg 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(N=71)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4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90623"/>
                  </a:ext>
                </a:extLst>
              </a:tr>
              <a:tr h="311136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41 (93)</a:t>
                      </a:r>
                      <a:endParaRPr lang="en-US" sz="1400" b="1" kern="100" baseline="30000">
                        <a:solidFill>
                          <a:srgbClr val="19375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 (89)</a:t>
                      </a:r>
                      <a:endParaRPr lang="en-US" sz="1400" b="1" kern="100" baseline="30000">
                        <a:solidFill>
                          <a:srgbClr val="19375D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65 (92)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103147"/>
                  </a:ext>
                </a:extLst>
              </a:tr>
              <a:tr h="1746776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ORR</a:t>
                      </a: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</a:t>
                      </a: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lang="en-US" sz="1400" b="0" err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CRh</a:t>
                      </a:r>
                      <a:endParaRPr lang="en-US" sz="1400" b="0">
                        <a:solidFill>
                          <a:srgbClr val="19375D"/>
                        </a:solidFill>
                        <a:latin typeface="Arial"/>
                        <a:cs typeface="Arial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lang="en-US" sz="1400" b="0" err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CRi</a:t>
                      </a:r>
                      <a:endParaRPr lang="en-US" sz="1400" b="0">
                        <a:solidFill>
                          <a:srgbClr val="19375D"/>
                        </a:solidFill>
                        <a:latin typeface="Arial"/>
                        <a:cs typeface="Arial"/>
                      </a:endParaRPr>
                    </a:p>
                    <a:p>
                      <a:pPr marL="91440" algn="l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MLFS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PR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NR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43 (98)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37 (84)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 (7)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 (5)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24 (89)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20 (74)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 (15)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 (7)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(4)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67 (94)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57 (80)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 (10)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 (3)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 (4)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 (1)</a:t>
                      </a: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8612"/>
                  </a:ext>
                </a:extLst>
              </a:tr>
              <a:tr h="530678"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111125" indent="-111125" algn="l">
                        <a:lnSpc>
                          <a:spcPct val="100000"/>
                        </a:lnSpc>
                      </a:pP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 MRD-negativity</a:t>
                      </a:r>
                      <a:r>
                        <a:rPr lang="en-US" sz="1400" b="1" kern="12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, n/N (%)</a:t>
                      </a:r>
                      <a:r>
                        <a:rPr lang="en-US" sz="1400" b="1" kern="1200" baseline="300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  <a:p>
                      <a:pPr marL="111125" marR="0" lvl="0" indent="-111125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err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CRc</a:t>
                      </a:r>
                      <a:r>
                        <a:rPr lang="en-US" sz="1400" b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 MRD-negativity</a:t>
                      </a:r>
                      <a:r>
                        <a:rPr lang="en-US" sz="1400" b="1" kern="12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, n/N (%)</a:t>
                      </a:r>
                      <a:r>
                        <a:rPr lang="en-US" sz="1400" b="1" kern="1200" baseline="300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24/34 (71)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26/38 (68)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14/16 (88)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15/18 (83)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1pPr>
                      <a:lvl2pPr marL="0" marR="0" indent="228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2pPr>
                      <a:lvl3pPr marL="0" marR="0" indent="457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3pPr>
                      <a:lvl4pPr marL="0" marR="0" indent="685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4pPr>
                      <a:lvl5pPr marL="0" marR="0" indent="9144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5pPr>
                      <a:lvl6pPr marL="0" marR="0" indent="11430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6pPr>
                      <a:lvl7pPr marL="0" marR="0" indent="13716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7pPr>
                      <a:lvl8pPr marL="0" marR="0" indent="16002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8pPr>
                      <a:lvl9pPr marL="0" marR="0" indent="1828800" algn="ctr" defTabSz="2921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Arial" panose="020B0604020202020204"/>
                          <a:sym typeface="Helvetica Neu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38/50 (76)</a:t>
                      </a:r>
                      <a:endParaRPr lang="en-US" sz="1400" b="0" strike="sngStrike" kern="100">
                        <a:solidFill>
                          <a:srgbClr val="19375D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41/56 (73)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272379"/>
                  </a:ext>
                </a:extLst>
              </a:tr>
              <a:tr h="311136">
                <a:tc>
                  <a:txBody>
                    <a:bodyPr/>
                    <a:lstStyle/>
                    <a:p>
                      <a:pPr marL="111125" marR="0" lvl="0" indent="-111125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Median time to CR MRD-negativity, weeks (range)</a:t>
                      </a:r>
                      <a:endParaRPr lang="en-US" sz="1400" b="1" kern="1200" baseline="30000">
                        <a:solidFill>
                          <a:srgbClr val="19375D"/>
                        </a:solidFill>
                        <a:latin typeface="Arial"/>
                        <a:cs typeface="Arial"/>
                      </a:endParaRPr>
                    </a:p>
                    <a:p>
                      <a:pPr marL="111125" marR="0" lvl="0" indent="-111125" algn="l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Median time to </a:t>
                      </a:r>
                      <a:r>
                        <a:rPr lang="en-US" sz="1400" b="1" kern="1200" err="1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CRc</a:t>
                      </a:r>
                      <a:r>
                        <a:rPr lang="en-US" sz="1400" b="1" kern="1200">
                          <a:solidFill>
                            <a:srgbClr val="19375D"/>
                          </a:solidFill>
                          <a:latin typeface="Arial"/>
                          <a:cs typeface="Arial"/>
                        </a:rPr>
                        <a:t> MRD-negativity, weeks (range)</a:t>
                      </a:r>
                      <a:endParaRPr lang="en-US" sz="1400" b="1" kern="1200" baseline="30000">
                        <a:solidFill>
                          <a:srgbClr val="19375D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4.7 (2</a:t>
                      </a: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–</a:t>
                      </a: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4.7 (2</a:t>
                      </a: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–</a:t>
                      </a: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17)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4.4 (3</a:t>
                      </a: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–</a:t>
                      </a: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4.1 (3</a:t>
                      </a: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–</a:t>
                      </a:r>
                      <a:r>
                        <a:rPr lang="en-US" sz="140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12)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4.5 (2–17)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19375D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4.3 (2–17)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14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549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823AAC-0D60-8E07-3F84-F6F4634540FB}"/>
              </a:ext>
            </a:extLst>
          </p:cNvPr>
          <p:cNvSpPr txBox="1"/>
          <p:nvPr/>
        </p:nvSpPr>
        <p:spPr>
          <a:xfrm>
            <a:off x="9618133" y="6529018"/>
            <a:ext cx="2573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Erba H, et al. EHA, </a:t>
            </a:r>
            <a:r>
              <a:rPr lang="en-US" sz="1100" dirty="0">
                <a:solidFill>
                  <a:prstClr val="black"/>
                </a:solidFill>
              </a:rPr>
              <a:t>2025; Abstract S136.</a:t>
            </a:r>
            <a:endParaRPr lang="en-US" sz="11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08EDA-3AC4-24F7-4034-6A70CA66EC78}"/>
              </a:ext>
            </a:extLst>
          </p:cNvPr>
          <p:cNvSpPr/>
          <p:nvPr/>
        </p:nvSpPr>
        <p:spPr>
          <a:xfrm>
            <a:off x="603250" y="1076950"/>
            <a:ext cx="11072353" cy="114488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9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46EFA-B07C-74DC-88AB-9335D4CE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981" y="886572"/>
            <a:ext cx="6008632" cy="1247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1B1C5D-00DD-F3EF-FFAE-29918DD2A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5" y="2917782"/>
            <a:ext cx="6398381" cy="3495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2C4E1-E7AB-F974-0966-96FDBACE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31" y="466570"/>
            <a:ext cx="4677310" cy="2045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DCB4F1-F98C-01AA-969A-1469C4D4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3067" y="6573837"/>
            <a:ext cx="274693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Dohner H, et al. ASH, 2025;Abstract 5199.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B274-D26F-F4A7-BECF-112172635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462" y="2338741"/>
            <a:ext cx="5395459" cy="1823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3814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09377-DF14-4583-E0E6-5C167012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7" y="123444"/>
            <a:ext cx="5991225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767"/>
                </a:solidFill>
              </a:rPr>
              <a:t>MENi-Triplet (Revumenib)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303361-99FD-EB1B-504F-8461F7B7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387" y="347636"/>
            <a:ext cx="5236670" cy="117874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0BCA575-37CE-5BB5-D376-51D6A15B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496066"/>
            <a:ext cx="2510413" cy="3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Zeidner JF, et al. J Clin Oncol, 2025.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F902E-5D0A-5D63-3770-DE889599B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0615" y="1000057"/>
            <a:ext cx="2230892" cy="5567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90805-44D7-79FC-BCF5-80E8F56CC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934" y="958121"/>
            <a:ext cx="1413392" cy="56097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9716F1-9226-806E-E00B-65E33B1680F7}"/>
              </a:ext>
            </a:extLst>
          </p:cNvPr>
          <p:cNvSpPr/>
          <p:nvPr/>
        </p:nvSpPr>
        <p:spPr>
          <a:xfrm>
            <a:off x="323934" y="958121"/>
            <a:ext cx="3753012" cy="7033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              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274EED-C173-EB3F-4994-FE578D857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98" y="2074778"/>
            <a:ext cx="936287" cy="2759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79505-CD8D-8BA6-B188-B5B995666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2955" y="1994170"/>
            <a:ext cx="1966089" cy="286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F79900-2279-E6D0-AB8A-CF7B8F2091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3449" y="2107987"/>
            <a:ext cx="4728164" cy="33426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AE27E7-7037-94C7-A2DA-09AEB61F4EA4}"/>
              </a:ext>
            </a:extLst>
          </p:cNvPr>
          <p:cNvSpPr/>
          <p:nvPr/>
        </p:nvSpPr>
        <p:spPr>
          <a:xfrm>
            <a:off x="4148898" y="4544385"/>
            <a:ext cx="2930146" cy="2902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                      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07A920-C664-99EE-2864-D104FEA248E1}"/>
              </a:ext>
            </a:extLst>
          </p:cNvPr>
          <p:cNvSpPr/>
          <p:nvPr/>
        </p:nvSpPr>
        <p:spPr>
          <a:xfrm>
            <a:off x="4148898" y="2107987"/>
            <a:ext cx="2930146" cy="7898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1200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95106F-95BE-7F8F-00F0-66FDEBAC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65" y="217851"/>
            <a:ext cx="10901056" cy="6032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AD2F29-E635-67BC-8146-1EB48BBAD5F6}"/>
              </a:ext>
            </a:extLst>
          </p:cNvPr>
          <p:cNvSpPr txBox="1"/>
          <p:nvPr/>
        </p:nvSpPr>
        <p:spPr>
          <a:xfrm>
            <a:off x="59505" y="6488668"/>
            <a:ext cx="6093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Issa G, et al. ASH, 2025;Abstract 764.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E7C548-B7AB-42AD-99EB-44AB76FD69D4}"/>
              </a:ext>
            </a:extLst>
          </p:cNvPr>
          <p:cNvSpPr/>
          <p:nvPr/>
        </p:nvSpPr>
        <p:spPr>
          <a:xfrm>
            <a:off x="642819" y="4489450"/>
            <a:ext cx="10193623" cy="119747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03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F2DD2C-B77B-5832-3D29-DBE0CA3A6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051" y="264160"/>
            <a:ext cx="10174109" cy="5926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EF14A-92B4-3B20-BDD9-5EE034D77F0F}"/>
              </a:ext>
            </a:extLst>
          </p:cNvPr>
          <p:cNvSpPr txBox="1"/>
          <p:nvPr/>
        </p:nvSpPr>
        <p:spPr>
          <a:xfrm>
            <a:off x="59505" y="6488668"/>
            <a:ext cx="60937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Aptos" panose="02110004020202020204"/>
                <a:ea typeface="+mn-ea"/>
                <a:cs typeface="+mn-cs"/>
              </a:rPr>
              <a:t>Issa G, et al. ASH, </a:t>
            </a:r>
            <a:r>
              <a:rPr lang="en-US" sz="1100" dirty="0">
                <a:solidFill>
                  <a:prstClr val="black"/>
                </a:solidFill>
              </a:rPr>
              <a:t>2025;Abstract 764.</a:t>
            </a:r>
            <a:endParaRPr lang="en-US" sz="11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ABF7D9-248F-DB1E-974D-0AA9836C2B3D}"/>
              </a:ext>
            </a:extLst>
          </p:cNvPr>
          <p:cNvSpPr/>
          <p:nvPr/>
        </p:nvSpPr>
        <p:spPr>
          <a:xfrm>
            <a:off x="821603" y="1272339"/>
            <a:ext cx="9846398" cy="52437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35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1E2FF-245A-BFE9-06B8-4A6241B1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6DDF-2F6B-14D9-2B9D-EDE03638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767"/>
                </a:solidFill>
              </a:rPr>
              <a:t>MENi-Triplet (</a:t>
            </a:r>
            <a:r>
              <a:rPr lang="en-US" dirty="0" err="1">
                <a:solidFill>
                  <a:srgbClr val="003767"/>
                </a:solidFill>
              </a:rPr>
              <a:t>Ziftomenib</a:t>
            </a:r>
            <a:r>
              <a:rPr lang="en-US" dirty="0">
                <a:solidFill>
                  <a:srgbClr val="003767"/>
                </a:solidFill>
              </a:rPr>
              <a:t>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CC09BB2-88C8-E3FF-60E1-14034F94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867" y="6492875"/>
            <a:ext cx="267974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prstClr val="black"/>
                </a:solidFill>
                <a:latin typeface="Aptos" panose="02110004020202020204"/>
              </a:rPr>
              <a:t>Roboz GJ, et al. ASH, 2025;Abstract 766.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019BF6-9BA2-587E-AB1A-0E92D974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76849"/>
            <a:ext cx="6157595" cy="113615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158A07-7B1F-307B-052B-840822D0D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" y="2545408"/>
            <a:ext cx="7470126" cy="29267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A6079B-C057-55F3-D016-DF4AF2E75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948" y="1028700"/>
            <a:ext cx="4659665" cy="4800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76D6A0-F6F0-185A-B3C2-D15AAD4706CC}"/>
              </a:ext>
            </a:extLst>
          </p:cNvPr>
          <p:cNvSpPr/>
          <p:nvPr/>
        </p:nvSpPr>
        <p:spPr>
          <a:xfrm>
            <a:off x="352927" y="2602412"/>
            <a:ext cx="7099022" cy="12396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94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9185B2ED29D4EB910BA85847568FC" ma:contentTypeVersion="18" ma:contentTypeDescription="Create a new document." ma:contentTypeScope="" ma:versionID="7984ba12b7bea4814c06453fc0246f71">
  <xsd:schema xmlns:xsd="http://www.w3.org/2001/XMLSchema" xmlns:xs="http://www.w3.org/2001/XMLSchema" xmlns:p="http://schemas.microsoft.com/office/2006/metadata/properties" xmlns:ns1="34e61360-48f9-468c-ac63-773b6d92707e" xmlns:ns3="5740a761-4cab-431d-ba23-c79501b55600" targetNamespace="http://schemas.microsoft.com/office/2006/metadata/properties" ma:root="true" ma:fieldsID="1d66f1762a23927c30df45d2641c5108" ns1:_="" ns3:_="">
    <xsd:import namespace="34e61360-48f9-468c-ac63-773b6d92707e"/>
    <xsd:import namespace="5740a761-4cab-431d-ba23-c79501b55600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3:TaxKeywordTaxHTField" minOccurs="0"/>
                <xsd:element ref="ns3:TaxCatchAll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DateTaken" minOccurs="0"/>
                <xsd:element ref="ns1:lcf76f155ced4ddcb4097134ff3c332f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BillingMetadata" minOccurs="0"/>
                <xsd:element ref="ns1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1360-48f9-468c-ac63-773b6d92707e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 ma:readOnly="false" ma:percentage="FALSE">
      <xsd:simpleType>
        <xsd:restriction base="dms:Number"/>
      </xsd:simpleType>
    </xsd:element>
    <xsd:element name="Status" ma:index="3" nillable="true" ma:displayName="Status" ma:format="Dropdown" ma:internalName="Status" ma:readOnly="false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7f3e56-d282-48d1-af59-e5dff1f08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0a761-4cab-431d-ba23-c79501b5560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d27f3e56-d282-48d1-af59-e5dff1f085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2314836b-2372-43e1-b668-74631fbbef67}" ma:internalName="TaxCatchAll" ma:showField="CatchAllData" ma:web="5740a761-4cab-431d-ba23-c79501b55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34e61360-48f9-468c-ac63-773b6d92707e" xsi:nil="true"/>
    <QID xmlns="34e61360-48f9-468c-ac63-773b6d92707e" xsi:nil="true"/>
    <TaxKeywordTaxHTField xmlns="5740a761-4cab-431d-ba23-c79501b55600">
      <Terms xmlns="http://schemas.microsoft.com/office/infopath/2007/PartnerControls"/>
    </TaxKeywordTaxHTField>
    <TaxCatchAll xmlns="5740a761-4cab-431d-ba23-c79501b55600" xsi:nil="true"/>
    <lcf76f155ced4ddcb4097134ff3c332f xmlns="34e61360-48f9-468c-ac63-773b6d9270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B5BD2-F21B-4652-97A2-3108682605F6}"/>
</file>

<file path=customXml/itemProps2.xml><?xml version="1.0" encoding="utf-8"?>
<ds:datastoreItem xmlns:ds="http://schemas.openxmlformats.org/officeDocument/2006/customXml" ds:itemID="{A1A1B3FE-E227-43CB-BB7A-226A7DC6051E}"/>
</file>

<file path=customXml/itemProps3.xml><?xml version="1.0" encoding="utf-8"?>
<ds:datastoreItem xmlns:ds="http://schemas.openxmlformats.org/officeDocument/2006/customXml" ds:itemID="{503C62EA-D0DE-4415-861A-E142B4CF5FE2}"/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965</Words>
  <Application>Microsoft Macintosh PowerPoint</Application>
  <PresentationFormat>Widescreen</PresentationFormat>
  <Paragraphs>158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Helvetica Neue Medium</vt:lpstr>
      <vt:lpstr>Verdana</vt:lpstr>
      <vt:lpstr>Office Theme</vt:lpstr>
      <vt:lpstr>Year in Review: Menin Inhibitors in Combination</vt:lpstr>
      <vt:lpstr>PowerPoint Presentation</vt:lpstr>
      <vt:lpstr>Safety and Tolerability of Ziftomenib in Combination with 7+3 in 1L AML (N=82)</vt:lpstr>
      <vt:lpstr>Clinical Activity in All Response-Evaluablea 1L Patients (N=71)</vt:lpstr>
      <vt:lpstr>PowerPoint Presentation</vt:lpstr>
      <vt:lpstr>MENi-Triplet (Revumenib)</vt:lpstr>
      <vt:lpstr>PowerPoint Presentation</vt:lpstr>
      <vt:lpstr>PowerPoint Presentation</vt:lpstr>
      <vt:lpstr>MENi-Triplet (Ziftomenib)</vt:lpstr>
      <vt:lpstr>PowerPoint Presentation</vt:lpstr>
      <vt:lpstr>PowerPoint Presentation</vt:lpstr>
      <vt:lpstr>PowerPoint Presentation</vt:lpstr>
      <vt:lpstr>PowerPoint Presentation</vt:lpstr>
      <vt:lpstr>All Oral Triplet Regimens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Fathi, Amir T.,MD</dc:creator>
  <cp:lastModifiedBy>David Lyons</cp:lastModifiedBy>
  <cp:revision>12</cp:revision>
  <dcterms:created xsi:type="dcterms:W3CDTF">2026-03-04T21:23:15Z</dcterms:created>
  <dcterms:modified xsi:type="dcterms:W3CDTF">2026-03-05T20:31:08Z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0x0101004009185B2ED29D4EB910BA85847568FC</vt:lpwstr>
  </property>
</Properties>
</file>