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7.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0.xml" ContentType="application/vnd.openxmlformats-officedocument.theme+xml"/>
  <Override PartName="/ppt/tags/tag9.xml" ContentType="application/vnd.openxmlformats-officedocument.presentationml.tags+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1.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2.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3.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4.xml" ContentType="application/vnd.openxmlformats-officedocument.theme+xml"/>
  <Override PartName="/ppt/tags/tag10.xml" ContentType="application/vnd.openxmlformats-officedocument.presentationml.tags+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5.xml" ContentType="application/vnd.openxmlformats-officedocument.theme+xml"/>
  <Override PartName="/ppt/tags/tag11.xml" ContentType="application/vnd.openxmlformats-officedocument.presentationml.tags+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B6_48810095.xml" ContentType="application/vnd.ms-powerpoint.comments+xml"/>
  <Override PartName="/ppt/notesSlides/notesSlide7.xml" ContentType="application/vnd.openxmlformats-officedocument.presentationml.notesSlide+xml"/>
  <Override PartName="/ppt/comments/modernComment_28C_D5EB5305.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omments/modernComment_28F_F2527D49.xml" ContentType="application/vnd.ms-powerpoint.comment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9.xml" ContentType="application/vnd.openxmlformats-officedocument.presentationml.notesSlide+xml"/>
  <Override PartName="/ppt/comments/modernComment_285_5DA89F75.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0.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2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1.xml" ContentType="application/vnd.openxmlformats-officedocument.drawingml.chartshapes+xml"/>
  <Override PartName="/ppt/notesSlides/notesSlide23.xml" ContentType="application/vnd.openxmlformats-officedocument.presentationml.notesSlide+xml"/>
  <Override PartName="/ppt/tags/tag29.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4283" r:id="rId4"/>
    <p:sldMasterId id="2147484239" r:id="rId5"/>
    <p:sldMasterId id="2147483768" r:id="rId6"/>
    <p:sldMasterId id="2147484127" r:id="rId7"/>
    <p:sldMasterId id="2147484301" r:id="rId8"/>
    <p:sldMasterId id="2147484307" r:id="rId9"/>
    <p:sldMasterId id="2147484309" r:id="rId10"/>
    <p:sldMasterId id="2147484322" r:id="rId11"/>
    <p:sldMasterId id="2147484330" r:id="rId12"/>
    <p:sldMasterId id="2147484337" r:id="rId13"/>
    <p:sldMasterId id="2147484352" r:id="rId14"/>
    <p:sldMasterId id="2147484358" r:id="rId15"/>
    <p:sldMasterId id="2147484369" r:id="rId16"/>
    <p:sldMasterId id="2147484383" r:id="rId17"/>
    <p:sldMasterId id="2147484398" r:id="rId18"/>
  </p:sldMasterIdLst>
  <p:notesMasterIdLst>
    <p:notesMasterId r:id="rId62"/>
  </p:notesMasterIdLst>
  <p:handoutMasterIdLst>
    <p:handoutMasterId r:id="rId63"/>
  </p:handoutMasterIdLst>
  <p:sldIdLst>
    <p:sldId id="2147483606" r:id="rId19"/>
    <p:sldId id="323" r:id="rId20"/>
    <p:sldId id="2147483604" r:id="rId21"/>
    <p:sldId id="259" r:id="rId22"/>
    <p:sldId id="619" r:id="rId23"/>
    <p:sldId id="438" r:id="rId24"/>
    <p:sldId id="652" r:id="rId25"/>
    <p:sldId id="655" r:id="rId26"/>
    <p:sldId id="645" r:id="rId27"/>
    <p:sldId id="263" r:id="rId28"/>
    <p:sldId id="268" r:id="rId29"/>
    <p:sldId id="270" r:id="rId30"/>
    <p:sldId id="271" r:id="rId31"/>
    <p:sldId id="279" r:id="rId32"/>
    <p:sldId id="1542" r:id="rId33"/>
    <p:sldId id="1544" r:id="rId34"/>
    <p:sldId id="297" r:id="rId35"/>
    <p:sldId id="2146847783" r:id="rId36"/>
    <p:sldId id="2147469267" r:id="rId37"/>
    <p:sldId id="2147469271" r:id="rId38"/>
    <p:sldId id="2147469273" r:id="rId39"/>
    <p:sldId id="257" r:id="rId40"/>
    <p:sldId id="267" r:id="rId41"/>
    <p:sldId id="269" r:id="rId42"/>
    <p:sldId id="1540" r:id="rId43"/>
    <p:sldId id="1541" r:id="rId44"/>
    <p:sldId id="276" r:id="rId45"/>
    <p:sldId id="2147480634" r:id="rId46"/>
    <p:sldId id="2147483587" r:id="rId47"/>
    <p:sldId id="2147483600" r:id="rId48"/>
    <p:sldId id="2147483594" r:id="rId49"/>
    <p:sldId id="256" r:id="rId50"/>
    <p:sldId id="319" r:id="rId51"/>
    <p:sldId id="320" r:id="rId52"/>
    <p:sldId id="308" r:id="rId53"/>
    <p:sldId id="2147472509" r:id="rId54"/>
    <p:sldId id="3686" r:id="rId55"/>
    <p:sldId id="2147483605" r:id="rId56"/>
    <p:sldId id="3721" r:id="rId57"/>
    <p:sldId id="3727" r:id="rId58"/>
    <p:sldId id="262" r:id="rId59"/>
    <p:sldId id="2147471832" r:id="rId60"/>
    <p:sldId id="2147483607" r:id="rId61"/>
  </p:sldIdLst>
  <p:sldSz cx="12192000" cy="6858000"/>
  <p:notesSz cx="6858000" cy="9144000"/>
  <p:embeddedFontLst>
    <p:embeddedFont>
      <p:font typeface="微软雅黑" panose="020B0503020204020204" pitchFamily="34" charset="-122"/>
      <p:regular r:id="rId64"/>
      <p:bold r:id="rId65"/>
    </p:embeddedFont>
    <p:embeddedFont>
      <p:font typeface="Arial Narrow" panose="020B0604020202020204" pitchFamily="34" charset="0"/>
      <p:regular r:id="rId66"/>
      <p:bold r:id="rId67"/>
      <p:italic r:id="rId68"/>
      <p:boldItalic r:id="rId69"/>
    </p:embeddedFont>
    <p:embeddedFont>
      <p:font typeface="Corbel" panose="020B0503020204020204" pitchFamily="34" charset="0"/>
      <p:regular r:id="rId70"/>
      <p:bold r:id="rId71"/>
      <p:italic r:id="rId72"/>
      <p:boldItalic r:id="rId73"/>
    </p:embeddedFont>
    <p:embeddedFont>
      <p:font typeface="Franklin Gothic Book" panose="020B0503020102020204" pitchFamily="34" charset="0"/>
      <p:regular r:id="rId74"/>
      <p:italic r:id="rId75"/>
    </p:embeddedFont>
    <p:embeddedFont>
      <p:font typeface="Franklin Gothic Medium Cond" panose="020B0606030402020204" pitchFamily="34" charset="0"/>
      <p:regular r:id="rId76"/>
    </p:embeddedFont>
    <p:embeddedFont>
      <p:font typeface="Gill Sans MT" panose="020B0502020104020203" pitchFamily="34" charset="77"/>
      <p:regular r:id="rId77"/>
      <p:bold r:id="rId78"/>
      <p:italic r:id="rId79"/>
      <p:boldItalic r:id="rId80"/>
    </p:embeddedFont>
    <p:embeddedFont>
      <p:font typeface="Montserrat SemiBold" panose="020F0502020204030204" pitchFamily="34" charset="0"/>
      <p:regular r:id="rId81"/>
      <p:bold r:id="rId82"/>
      <p:italic r:id="rId83"/>
      <p:boldItalic r:id="rId84"/>
    </p:embeddedFont>
    <p:embeddedFont>
      <p:font typeface="Proxima Nova Rg" panose="02000506030000020004" pitchFamily="2" charset="0"/>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Roboto Condensed" panose="02000000000000000000" pitchFamily="2" charset="0"/>
      <p:regular r:id="rId93"/>
      <p:bold r:id="rId94"/>
      <p:italic r:id="rId95"/>
      <p:boldItalic r:id="rId96"/>
    </p:embeddedFont>
    <p:embeddedFont>
      <p:font typeface="Segoe UI" panose="020B0502040204020203" pitchFamily="34" charset="0"/>
      <p:regular r:id="rId97"/>
      <p:bold r:id="rId98"/>
      <p:italic r:id="rId99"/>
      <p:boldItalic r:id="rId100"/>
    </p:embeddedFont>
    <p:embeddedFont>
      <p:font typeface="Source Sans Pro" panose="020B0503030403020204" pitchFamily="34" charset="77"/>
      <p:regular r:id="rId101"/>
      <p:bold r:id="rId102"/>
      <p:italic r:id="rId103"/>
      <p:boldItalic r:id="rId104"/>
    </p:embeddedFont>
    <p:embeddedFont>
      <p:font typeface="Wingdings 2" pitchFamily="2" charset="2"/>
      <p:regular r:id="rId10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SLIDES" id="{4C5B3A36-60D3-D94A-ACBF-7824226317B5}">
          <p14:sldIdLst>
            <p14:sldId id="2147483606"/>
            <p14:sldId id="323"/>
            <p14:sldId id="2147483604"/>
            <p14:sldId id="259"/>
            <p14:sldId id="619"/>
            <p14:sldId id="438"/>
            <p14:sldId id="652"/>
            <p14:sldId id="655"/>
            <p14:sldId id="645"/>
            <p14:sldId id="263"/>
            <p14:sldId id="268"/>
            <p14:sldId id="270"/>
            <p14:sldId id="271"/>
            <p14:sldId id="279"/>
            <p14:sldId id="1542"/>
            <p14:sldId id="1544"/>
            <p14:sldId id="297"/>
            <p14:sldId id="2146847783"/>
            <p14:sldId id="2147469267"/>
            <p14:sldId id="2147469271"/>
            <p14:sldId id="2147469273"/>
            <p14:sldId id="257"/>
            <p14:sldId id="267"/>
            <p14:sldId id="269"/>
            <p14:sldId id="1540"/>
            <p14:sldId id="1541"/>
            <p14:sldId id="276"/>
            <p14:sldId id="2147480634"/>
            <p14:sldId id="2147483587"/>
            <p14:sldId id="2147483600"/>
            <p14:sldId id="2147483594"/>
            <p14:sldId id="256"/>
            <p14:sldId id="319"/>
            <p14:sldId id="320"/>
            <p14:sldId id="308"/>
            <p14:sldId id="2147472509"/>
            <p14:sldId id="3686"/>
            <p14:sldId id="2147483605"/>
            <p14:sldId id="3721"/>
            <p14:sldId id="3727"/>
            <p14:sldId id="262"/>
            <p14:sldId id="2147471832"/>
            <p14:sldId id="214748360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llen, Katherine" initials="AK" lastIdx="2" clrIdx="0">
    <p:extLst>
      <p:ext uri="{19B8F6BF-5375-455C-9EA6-DF929625EA0E}">
        <p15:presenceInfo xmlns:p15="http://schemas.microsoft.com/office/powerpoint/2012/main" userId="S::kaallen@medscape.net::3a94109b-6680-4f55-aa1d-00938bdefce5" providerId="AD"/>
      </p:ext>
    </p:extLst>
  </p:cmAuthor>
  <p:cmAuthor id="3" name="Cruz, Damaris" initials="CD" lastIdx="13" clrIdx="1">
    <p:extLst>
      <p:ext uri="{19B8F6BF-5375-455C-9EA6-DF929625EA0E}">
        <p15:presenceInfo xmlns:p15="http://schemas.microsoft.com/office/powerpoint/2012/main" userId="S::dcruz@webmd.net::104c038f-c3f7-4a40-bb2b-a4ef38066798" providerId="AD"/>
      </p:ext>
    </p:extLst>
  </p:cmAuthor>
  <p:cmAuthor id="4" name="Gallo, Frank" initials="GF" lastIdx="5" clrIdx="2">
    <p:extLst>
      <p:ext uri="{19B8F6BF-5375-455C-9EA6-DF929625EA0E}">
        <p15:presenceInfo xmlns:p15="http://schemas.microsoft.com/office/powerpoint/2012/main" userId="S::fgallo@medscape.net::500353cf-315c-473f-ad71-11923e34b8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5C5"/>
    <a:srgbClr val="003449"/>
    <a:srgbClr val="003349"/>
    <a:srgbClr val="F6F6F6"/>
    <a:srgbClr val="FBB3A4"/>
    <a:srgbClr val="851719"/>
    <a:srgbClr val="0D0D27"/>
    <a:srgbClr val="191C49"/>
    <a:srgbClr val="62EFA3"/>
    <a:srgbClr val="36AD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45" autoAdjust="0"/>
    <p:restoredTop sz="94986" autoAdjust="0"/>
  </p:normalViewPr>
  <p:slideViewPr>
    <p:cSldViewPr snapToGrid="0">
      <p:cViewPr varScale="1">
        <p:scale>
          <a:sx n="117" d="100"/>
          <a:sy n="117" d="100"/>
        </p:scale>
        <p:origin x="408" y="184"/>
      </p:cViewPr>
      <p:guideLst>
        <p:guide orient="horz" pos="2160"/>
        <p:guide pos="3840"/>
      </p:guideLst>
    </p:cSldViewPr>
  </p:slideViewPr>
  <p:notesTextViewPr>
    <p:cViewPr>
      <p:scale>
        <a:sx n="100" d="100"/>
        <a:sy n="100" d="100"/>
      </p:scale>
      <p:origin x="0" y="0"/>
    </p:cViewPr>
  </p:notesTextViewPr>
  <p:sorterViewPr>
    <p:cViewPr>
      <p:scale>
        <a:sx n="60" d="100"/>
        <a:sy n="60" d="100"/>
      </p:scale>
      <p:origin x="0" y="-966"/>
    </p:cViewPr>
  </p:sorterViewPr>
  <p:notesViewPr>
    <p:cSldViewPr snapToGrid="0">
      <p:cViewPr>
        <p:scale>
          <a:sx n="1" d="2"/>
          <a:sy n="1" d="2"/>
        </p:scale>
        <p:origin x="4968" y="1904"/>
      </p:cViewPr>
      <p:guideLst/>
    </p:cSldViewPr>
  </p:notesViewPr>
  <p:gridSpacing cx="57150" cy="5715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handoutMaster" Target="handoutMasters/handoutMaster1.xml"/><Relationship Id="rId68" Type="http://schemas.openxmlformats.org/officeDocument/2006/relationships/font" Target="fonts/font5.fntdata"/><Relationship Id="rId84" Type="http://schemas.openxmlformats.org/officeDocument/2006/relationships/font" Target="fonts/font21.fntdata"/><Relationship Id="rId89" Type="http://schemas.openxmlformats.org/officeDocument/2006/relationships/font" Target="fonts/font26.fntdata"/><Relationship Id="rId16" Type="http://schemas.openxmlformats.org/officeDocument/2006/relationships/slideMaster" Target="slideMasters/slideMaster13.xml"/><Relationship Id="rId107" Type="http://schemas.openxmlformats.org/officeDocument/2006/relationships/presProps" Target="presProps.xml"/><Relationship Id="rId11" Type="http://schemas.openxmlformats.org/officeDocument/2006/relationships/slideMaster" Target="slideMasters/slideMaster8.xml"/><Relationship Id="rId32" Type="http://schemas.openxmlformats.org/officeDocument/2006/relationships/slide" Target="slides/slide14.xml"/><Relationship Id="rId37" Type="http://schemas.openxmlformats.org/officeDocument/2006/relationships/slide" Target="slides/slide19.xml"/><Relationship Id="rId53" Type="http://schemas.openxmlformats.org/officeDocument/2006/relationships/slide" Target="slides/slide35.xml"/><Relationship Id="rId58" Type="http://schemas.openxmlformats.org/officeDocument/2006/relationships/slide" Target="slides/slide40.xml"/><Relationship Id="rId74" Type="http://schemas.openxmlformats.org/officeDocument/2006/relationships/font" Target="fonts/font11.fntdata"/><Relationship Id="rId79" Type="http://schemas.openxmlformats.org/officeDocument/2006/relationships/font" Target="fonts/font16.fntdata"/><Relationship Id="rId102" Type="http://schemas.openxmlformats.org/officeDocument/2006/relationships/font" Target="fonts/font39.fntdata"/><Relationship Id="rId5" Type="http://schemas.openxmlformats.org/officeDocument/2006/relationships/slideMaster" Target="slideMasters/slideMaster2.xml"/><Relationship Id="rId90" Type="http://schemas.openxmlformats.org/officeDocument/2006/relationships/font" Target="fonts/font27.fntdata"/><Relationship Id="rId95" Type="http://schemas.openxmlformats.org/officeDocument/2006/relationships/font" Target="fonts/font32.fntdata"/><Relationship Id="rId22" Type="http://schemas.openxmlformats.org/officeDocument/2006/relationships/slide" Target="slides/slide4.xml"/><Relationship Id="rId27" Type="http://schemas.openxmlformats.org/officeDocument/2006/relationships/slide" Target="slides/slide9.xml"/><Relationship Id="rId43" Type="http://schemas.openxmlformats.org/officeDocument/2006/relationships/slide" Target="slides/slide25.xml"/><Relationship Id="rId48" Type="http://schemas.openxmlformats.org/officeDocument/2006/relationships/slide" Target="slides/slide30.xml"/><Relationship Id="rId64" Type="http://schemas.openxmlformats.org/officeDocument/2006/relationships/font" Target="fonts/font1.fntdata"/><Relationship Id="rId69" Type="http://schemas.openxmlformats.org/officeDocument/2006/relationships/font" Target="fonts/font6.fntdata"/><Relationship Id="rId80" Type="http://schemas.openxmlformats.org/officeDocument/2006/relationships/font" Target="fonts/font17.fntdata"/><Relationship Id="rId85" Type="http://schemas.openxmlformats.org/officeDocument/2006/relationships/font" Target="fonts/font22.fntdata"/><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5.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font" Target="fonts/font40.fntdata"/><Relationship Id="rId108" Type="http://schemas.openxmlformats.org/officeDocument/2006/relationships/viewProps" Target="viewProps.xml"/><Relationship Id="rId54" Type="http://schemas.openxmlformats.org/officeDocument/2006/relationships/slide" Target="slides/slide36.xml"/><Relationship Id="rId70" Type="http://schemas.openxmlformats.org/officeDocument/2006/relationships/font" Target="fonts/font7.fntdata"/><Relationship Id="rId75" Type="http://schemas.openxmlformats.org/officeDocument/2006/relationships/font" Target="fonts/font12.fntdata"/><Relationship Id="rId91" Type="http://schemas.openxmlformats.org/officeDocument/2006/relationships/font" Target="fonts/font28.fntdata"/><Relationship Id="rId96" Type="http://schemas.openxmlformats.org/officeDocument/2006/relationships/font" Target="fonts/font3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6"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font" Target="fonts/font15.fntdata"/><Relationship Id="rId81" Type="http://schemas.openxmlformats.org/officeDocument/2006/relationships/font" Target="fonts/font18.fntdata"/><Relationship Id="rId86" Type="http://schemas.openxmlformats.org/officeDocument/2006/relationships/font" Target="fonts/font23.fntdata"/><Relationship Id="rId94" Type="http://schemas.openxmlformats.org/officeDocument/2006/relationships/font" Target="fonts/font31.fntdata"/><Relationship Id="rId99" Type="http://schemas.openxmlformats.org/officeDocument/2006/relationships/font" Target="fonts/font36.fntdata"/><Relationship Id="rId101" Type="http://schemas.openxmlformats.org/officeDocument/2006/relationships/font" Target="fonts/font38.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109" Type="http://schemas.openxmlformats.org/officeDocument/2006/relationships/theme" Target="theme/theme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 Id="rId76" Type="http://schemas.openxmlformats.org/officeDocument/2006/relationships/font" Target="fonts/font13.fntdata"/><Relationship Id="rId97" Type="http://schemas.openxmlformats.org/officeDocument/2006/relationships/font" Target="fonts/font34.fntdata"/><Relationship Id="rId104" Type="http://schemas.openxmlformats.org/officeDocument/2006/relationships/font" Target="fonts/font41.fntdata"/><Relationship Id="rId7" Type="http://schemas.openxmlformats.org/officeDocument/2006/relationships/slideMaster" Target="slideMasters/slideMaster4.xml"/><Relationship Id="rId71" Type="http://schemas.openxmlformats.org/officeDocument/2006/relationships/font" Target="fonts/font8.fntdata"/><Relationship Id="rId92" Type="http://schemas.openxmlformats.org/officeDocument/2006/relationships/font" Target="fonts/font29.fntdata"/><Relationship Id="rId2" Type="http://schemas.openxmlformats.org/officeDocument/2006/relationships/customXml" Target="../customXml/item2.xml"/><Relationship Id="rId29" Type="http://schemas.openxmlformats.org/officeDocument/2006/relationships/slide" Target="slides/slide11.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font" Target="fonts/font3.fntdata"/><Relationship Id="rId87" Type="http://schemas.openxmlformats.org/officeDocument/2006/relationships/font" Target="fonts/font24.fntdata"/><Relationship Id="rId110" Type="http://schemas.openxmlformats.org/officeDocument/2006/relationships/tableStyles" Target="tableStyles.xml"/><Relationship Id="rId61" Type="http://schemas.openxmlformats.org/officeDocument/2006/relationships/slide" Target="slides/slide43.xml"/><Relationship Id="rId82" Type="http://schemas.openxmlformats.org/officeDocument/2006/relationships/font" Target="fonts/font19.fntdata"/><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font" Target="fonts/font14.fntdata"/><Relationship Id="rId100" Type="http://schemas.openxmlformats.org/officeDocument/2006/relationships/font" Target="fonts/font37.fntdata"/><Relationship Id="rId105" Type="http://schemas.openxmlformats.org/officeDocument/2006/relationships/font" Target="fonts/font42.fntdata"/><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font" Target="fonts/font9.fntdata"/><Relationship Id="rId93" Type="http://schemas.openxmlformats.org/officeDocument/2006/relationships/font" Target="fonts/font30.fntdata"/><Relationship Id="rId98" Type="http://schemas.openxmlformats.org/officeDocument/2006/relationships/font" Target="fonts/font35.fntdata"/><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font" Target="fonts/font4.fntdata"/><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notesMaster" Target="notesMasters/notesMaster1.xml"/><Relationship Id="rId83" Type="http://schemas.openxmlformats.org/officeDocument/2006/relationships/font" Target="fonts/font20.fntdata"/><Relationship Id="rId88" Type="http://schemas.openxmlformats.org/officeDocument/2006/relationships/font" Target="fonts/font25.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scarenhas, John" userId="03a26894-cd19-4f22-b511-40d0e9e4c725" providerId="ADAL" clId="{AB259EBC-D50F-4661-8B38-28E8ED8E7FC1}"/>
    <pc:docChg chg="undo custSel addSld delSld modSld sldOrd delMainMaster modSection">
      <pc:chgData name="Mascarenhas, John" userId="03a26894-cd19-4f22-b511-40d0e9e4c725" providerId="ADAL" clId="{AB259EBC-D50F-4661-8B38-28E8ED8E7FC1}" dt="2025-04-19T21:59:30.569" v="1205" actId="1076"/>
      <pc:docMkLst>
        <pc:docMk/>
      </pc:docMkLst>
      <pc:sldChg chg="del">
        <pc:chgData name="Mascarenhas, John" userId="03a26894-cd19-4f22-b511-40d0e9e4c725" providerId="ADAL" clId="{AB259EBC-D50F-4661-8B38-28E8ED8E7FC1}" dt="2025-04-19T15:12:02.441" v="26" actId="2696"/>
        <pc:sldMkLst>
          <pc:docMk/>
          <pc:sldMk cId="0" sldId="256"/>
        </pc:sldMkLst>
      </pc:sldChg>
      <pc:sldChg chg="add del">
        <pc:chgData name="Mascarenhas, John" userId="03a26894-cd19-4f22-b511-40d0e9e4c725" providerId="ADAL" clId="{AB259EBC-D50F-4661-8B38-28E8ED8E7FC1}" dt="2025-04-19T15:20:46.489" v="47"/>
        <pc:sldMkLst>
          <pc:docMk/>
          <pc:sldMk cId="3190060506" sldId="256"/>
        </pc:sldMkLst>
      </pc:sldChg>
      <pc:sldChg chg="del">
        <pc:chgData name="Mascarenhas, John" userId="03a26894-cd19-4f22-b511-40d0e9e4c725" providerId="ADAL" clId="{AB259EBC-D50F-4661-8B38-28E8ED8E7FC1}" dt="2025-04-19T15:10:51.687" v="22" actId="2696"/>
        <pc:sldMkLst>
          <pc:docMk/>
          <pc:sldMk cId="538995480" sldId="260"/>
        </pc:sldMkLst>
      </pc:sldChg>
      <pc:sldChg chg="del">
        <pc:chgData name="Mascarenhas, John" userId="03a26894-cd19-4f22-b511-40d0e9e4c725" providerId="ADAL" clId="{AB259EBC-D50F-4661-8B38-28E8ED8E7FC1}" dt="2025-04-19T15:10:23.282" v="18" actId="2696"/>
        <pc:sldMkLst>
          <pc:docMk/>
          <pc:sldMk cId="1968503554" sldId="261"/>
        </pc:sldMkLst>
      </pc:sldChg>
      <pc:sldChg chg="modSp">
        <pc:chgData name="Mascarenhas, John" userId="03a26894-cd19-4f22-b511-40d0e9e4c725" providerId="ADAL" clId="{AB259EBC-D50F-4661-8B38-28E8ED8E7FC1}" dt="2025-04-19T21:45:22.289" v="1050" actId="20577"/>
        <pc:sldMkLst>
          <pc:docMk/>
          <pc:sldMk cId="4154971201" sldId="262"/>
        </pc:sldMkLst>
        <pc:spChg chg="mod">
          <ac:chgData name="Mascarenhas, John" userId="03a26894-cd19-4f22-b511-40d0e9e4c725" providerId="ADAL" clId="{AB259EBC-D50F-4661-8B38-28E8ED8E7FC1}" dt="2025-04-19T21:45:22.289" v="1050" actId="20577"/>
          <ac:spMkLst>
            <pc:docMk/>
            <pc:sldMk cId="4154971201" sldId="262"/>
            <ac:spMk id="3" creationId="{99C05F70-BBA3-4F29-AB00-DAF8F0B62D74}"/>
          </ac:spMkLst>
        </pc:spChg>
        <pc:spChg chg="mod">
          <ac:chgData name="Mascarenhas, John" userId="03a26894-cd19-4f22-b511-40d0e9e4c725" providerId="ADAL" clId="{AB259EBC-D50F-4661-8B38-28E8ED8E7FC1}" dt="2025-04-19T15:37:50.901" v="939" actId="20577"/>
          <ac:spMkLst>
            <pc:docMk/>
            <pc:sldMk cId="4154971201" sldId="262"/>
            <ac:spMk id="4" creationId="{6FBCEFAB-7F4F-4B1D-B260-2E393623FD36}"/>
          </ac:spMkLst>
        </pc:spChg>
      </pc:sldChg>
      <pc:sldChg chg="add del">
        <pc:chgData name="Mascarenhas, John" userId="03a26894-cd19-4f22-b511-40d0e9e4c725" providerId="ADAL" clId="{AB259EBC-D50F-4661-8B38-28E8ED8E7FC1}" dt="2025-04-19T15:22:59.693" v="50"/>
        <pc:sldMkLst>
          <pc:docMk/>
          <pc:sldMk cId="0" sldId="263"/>
        </pc:sldMkLst>
      </pc:sldChg>
      <pc:sldChg chg="del">
        <pc:chgData name="Mascarenhas, John" userId="03a26894-cd19-4f22-b511-40d0e9e4c725" providerId="ADAL" clId="{AB259EBC-D50F-4661-8B38-28E8ED8E7FC1}" dt="2025-04-19T15:09:45.453" v="0" actId="2696"/>
        <pc:sldMkLst>
          <pc:docMk/>
          <pc:sldMk cId="2972056168" sldId="263"/>
        </pc:sldMkLst>
      </pc:sldChg>
      <pc:sldChg chg="del">
        <pc:chgData name="Mascarenhas, John" userId="03a26894-cd19-4f22-b511-40d0e9e4c725" providerId="ADAL" clId="{AB259EBC-D50F-4661-8B38-28E8ED8E7FC1}" dt="2025-04-19T15:12:03.017" v="28" actId="2696"/>
        <pc:sldMkLst>
          <pc:docMk/>
          <pc:sldMk cId="0" sldId="265"/>
        </pc:sldMkLst>
      </pc:sldChg>
      <pc:sldChg chg="del">
        <pc:chgData name="Mascarenhas, John" userId="03a26894-cd19-4f22-b511-40d0e9e4c725" providerId="ADAL" clId="{AB259EBC-D50F-4661-8B38-28E8ED8E7FC1}" dt="2025-04-19T15:12:04.689" v="29" actId="2696"/>
        <pc:sldMkLst>
          <pc:docMk/>
          <pc:sldMk cId="0" sldId="266"/>
        </pc:sldMkLst>
      </pc:sldChg>
      <pc:sldChg chg="add del">
        <pc:chgData name="Mascarenhas, John" userId="03a26894-cd19-4f22-b511-40d0e9e4c725" providerId="ADAL" clId="{AB259EBC-D50F-4661-8B38-28E8ED8E7FC1}" dt="2025-04-19T15:22:59.693" v="50"/>
        <pc:sldMkLst>
          <pc:docMk/>
          <pc:sldMk cId="0" sldId="268"/>
        </pc:sldMkLst>
      </pc:sldChg>
      <pc:sldChg chg="add del">
        <pc:chgData name="Mascarenhas, John" userId="03a26894-cd19-4f22-b511-40d0e9e4c725" providerId="ADAL" clId="{AB259EBC-D50F-4661-8B38-28E8ED8E7FC1}" dt="2025-04-19T15:22:59.693" v="50"/>
        <pc:sldMkLst>
          <pc:docMk/>
          <pc:sldMk cId="0" sldId="270"/>
        </pc:sldMkLst>
      </pc:sldChg>
      <pc:sldChg chg="del">
        <pc:chgData name="Mascarenhas, John" userId="03a26894-cd19-4f22-b511-40d0e9e4c725" providerId="ADAL" clId="{AB259EBC-D50F-4661-8B38-28E8ED8E7FC1}" dt="2025-04-19T15:09:46.328" v="1" actId="2696"/>
        <pc:sldMkLst>
          <pc:docMk/>
          <pc:sldMk cId="2177950922" sldId="270"/>
        </pc:sldMkLst>
      </pc:sldChg>
      <pc:sldChg chg="add del">
        <pc:chgData name="Mascarenhas, John" userId="03a26894-cd19-4f22-b511-40d0e9e4c725" providerId="ADAL" clId="{AB259EBC-D50F-4661-8B38-28E8ED8E7FC1}" dt="2025-04-19T15:22:59.693" v="50"/>
        <pc:sldMkLst>
          <pc:docMk/>
          <pc:sldMk cId="0" sldId="271"/>
        </pc:sldMkLst>
      </pc:sldChg>
      <pc:sldChg chg="del">
        <pc:chgData name="Mascarenhas, John" userId="03a26894-cd19-4f22-b511-40d0e9e4c725" providerId="ADAL" clId="{AB259EBC-D50F-4661-8B38-28E8ED8E7FC1}" dt="2025-04-19T15:09:51.453" v="9" actId="2696"/>
        <pc:sldMkLst>
          <pc:docMk/>
          <pc:sldMk cId="4122601822" sldId="271"/>
        </pc:sldMkLst>
      </pc:sldChg>
      <pc:sldChg chg="del">
        <pc:chgData name="Mascarenhas, John" userId="03a26894-cd19-4f22-b511-40d0e9e4c725" providerId="ADAL" clId="{AB259EBC-D50F-4661-8B38-28E8ED8E7FC1}" dt="2025-04-19T15:09:52.754" v="11" actId="2696"/>
        <pc:sldMkLst>
          <pc:docMk/>
          <pc:sldMk cId="110736061" sldId="273"/>
        </pc:sldMkLst>
      </pc:sldChg>
      <pc:sldChg chg="del">
        <pc:chgData name="Mascarenhas, John" userId="03a26894-cd19-4f22-b511-40d0e9e4c725" providerId="ADAL" clId="{AB259EBC-D50F-4661-8B38-28E8ED8E7FC1}" dt="2025-04-19T15:09:46.781" v="2" actId="2696"/>
        <pc:sldMkLst>
          <pc:docMk/>
          <pc:sldMk cId="40616722" sldId="274"/>
        </pc:sldMkLst>
      </pc:sldChg>
      <pc:sldChg chg="del">
        <pc:chgData name="Mascarenhas, John" userId="03a26894-cd19-4f22-b511-40d0e9e4c725" providerId="ADAL" clId="{AB259EBC-D50F-4661-8B38-28E8ED8E7FC1}" dt="2025-04-19T15:09:47.375" v="3" actId="2696"/>
        <pc:sldMkLst>
          <pc:docMk/>
          <pc:sldMk cId="3402094901" sldId="275"/>
        </pc:sldMkLst>
      </pc:sldChg>
      <pc:sldChg chg="add del">
        <pc:chgData name="Mascarenhas, John" userId="03a26894-cd19-4f22-b511-40d0e9e4c725" providerId="ADAL" clId="{AB259EBC-D50F-4661-8B38-28E8ED8E7FC1}" dt="2025-04-19T15:14:34.299" v="41"/>
        <pc:sldMkLst>
          <pc:docMk/>
          <pc:sldMk cId="3175093670" sldId="276"/>
        </pc:sldMkLst>
      </pc:sldChg>
      <pc:sldChg chg="del">
        <pc:chgData name="Mascarenhas, John" userId="03a26894-cd19-4f22-b511-40d0e9e4c725" providerId="ADAL" clId="{AB259EBC-D50F-4661-8B38-28E8ED8E7FC1}" dt="2025-04-19T15:09:48.235" v="4" actId="2696"/>
        <pc:sldMkLst>
          <pc:docMk/>
          <pc:sldMk cId="2370168030" sldId="277"/>
        </pc:sldMkLst>
      </pc:sldChg>
      <pc:sldChg chg="add del">
        <pc:chgData name="Mascarenhas, John" userId="03a26894-cd19-4f22-b511-40d0e9e4c725" providerId="ADAL" clId="{AB259EBC-D50F-4661-8B38-28E8ED8E7FC1}" dt="2025-04-19T15:22:59.693" v="50"/>
        <pc:sldMkLst>
          <pc:docMk/>
          <pc:sldMk cId="0" sldId="279"/>
        </pc:sldMkLst>
      </pc:sldChg>
      <pc:sldChg chg="del">
        <pc:chgData name="Mascarenhas, John" userId="03a26894-cd19-4f22-b511-40d0e9e4c725" providerId="ADAL" clId="{AB259EBC-D50F-4661-8B38-28E8ED8E7FC1}" dt="2025-04-19T15:09:52.188" v="10" actId="2696"/>
        <pc:sldMkLst>
          <pc:docMk/>
          <pc:sldMk cId="1399556142" sldId="279"/>
        </pc:sldMkLst>
      </pc:sldChg>
      <pc:sldChg chg="del">
        <pc:chgData name="Mascarenhas, John" userId="03a26894-cd19-4f22-b511-40d0e9e4c725" providerId="ADAL" clId="{AB259EBC-D50F-4661-8B38-28E8ED8E7FC1}" dt="2025-04-19T15:09:48.648" v="5" actId="2696"/>
        <pc:sldMkLst>
          <pc:docMk/>
          <pc:sldMk cId="3623158329" sldId="280"/>
        </pc:sldMkLst>
      </pc:sldChg>
      <pc:sldChg chg="del">
        <pc:chgData name="Mascarenhas, John" userId="03a26894-cd19-4f22-b511-40d0e9e4c725" providerId="ADAL" clId="{AB259EBC-D50F-4661-8B38-28E8ED8E7FC1}" dt="2025-04-19T15:09:49.064" v="6" actId="2696"/>
        <pc:sldMkLst>
          <pc:docMk/>
          <pc:sldMk cId="361319698" sldId="282"/>
        </pc:sldMkLst>
      </pc:sldChg>
      <pc:sldChg chg="del">
        <pc:chgData name="Mascarenhas, John" userId="03a26894-cd19-4f22-b511-40d0e9e4c725" providerId="ADAL" clId="{AB259EBC-D50F-4661-8B38-28E8ED8E7FC1}" dt="2025-04-19T15:10:45.251" v="20" actId="2696"/>
        <pc:sldMkLst>
          <pc:docMk/>
          <pc:sldMk cId="3944684216" sldId="286"/>
        </pc:sldMkLst>
      </pc:sldChg>
      <pc:sldChg chg="del">
        <pc:chgData name="Mascarenhas, John" userId="03a26894-cd19-4f22-b511-40d0e9e4c725" providerId="ADAL" clId="{AB259EBC-D50F-4661-8B38-28E8ED8E7FC1}" dt="2025-04-19T15:10:46.220" v="21" actId="2696"/>
        <pc:sldMkLst>
          <pc:docMk/>
          <pc:sldMk cId="3814987934" sldId="288"/>
        </pc:sldMkLst>
      </pc:sldChg>
      <pc:sldChg chg="add del">
        <pc:chgData name="Mascarenhas, John" userId="03a26894-cd19-4f22-b511-40d0e9e4c725" providerId="ADAL" clId="{AB259EBC-D50F-4661-8B38-28E8ED8E7FC1}" dt="2025-04-19T15:20:46.489" v="47"/>
        <pc:sldMkLst>
          <pc:docMk/>
          <pc:sldMk cId="3467966084" sldId="308"/>
        </pc:sldMkLst>
      </pc:sldChg>
      <pc:sldChg chg="add del">
        <pc:chgData name="Mascarenhas, John" userId="03a26894-cd19-4f22-b511-40d0e9e4c725" providerId="ADAL" clId="{AB259EBC-D50F-4661-8B38-28E8ED8E7FC1}" dt="2025-04-19T15:20:46.489" v="47"/>
        <pc:sldMkLst>
          <pc:docMk/>
          <pc:sldMk cId="415723031" sldId="319"/>
        </pc:sldMkLst>
      </pc:sldChg>
      <pc:sldChg chg="add del">
        <pc:chgData name="Mascarenhas, John" userId="03a26894-cd19-4f22-b511-40d0e9e4c725" providerId="ADAL" clId="{AB259EBC-D50F-4661-8B38-28E8ED8E7FC1}" dt="2025-04-19T15:20:46.489" v="47"/>
        <pc:sldMkLst>
          <pc:docMk/>
          <pc:sldMk cId="4164919094" sldId="320"/>
        </pc:sldMkLst>
      </pc:sldChg>
      <pc:sldChg chg="add del">
        <pc:chgData name="Mascarenhas, John" userId="03a26894-cd19-4f22-b511-40d0e9e4c725" providerId="ADAL" clId="{AB259EBC-D50F-4661-8B38-28E8ED8E7FC1}" dt="2025-04-19T15:25:09.787" v="53"/>
        <pc:sldMkLst>
          <pc:docMk/>
          <pc:sldMk cId="1216413845" sldId="438"/>
        </pc:sldMkLst>
      </pc:sldChg>
      <pc:sldChg chg="add del">
        <pc:chgData name="Mascarenhas, John" userId="03a26894-cd19-4f22-b511-40d0e9e4c725" providerId="ADAL" clId="{AB259EBC-D50F-4661-8B38-28E8ED8E7FC1}" dt="2025-04-19T15:25:09.787" v="53"/>
        <pc:sldMkLst>
          <pc:docMk/>
          <pc:sldMk cId="4221063396" sldId="619"/>
        </pc:sldMkLst>
      </pc:sldChg>
      <pc:sldChg chg="add del">
        <pc:chgData name="Mascarenhas, John" userId="03a26894-cd19-4f22-b511-40d0e9e4c725" providerId="ADAL" clId="{AB259EBC-D50F-4661-8B38-28E8ED8E7FC1}" dt="2025-04-19T15:25:09.787" v="53"/>
        <pc:sldMkLst>
          <pc:docMk/>
          <pc:sldMk cId="1571331957" sldId="645"/>
        </pc:sldMkLst>
      </pc:sldChg>
      <pc:sldChg chg="add del">
        <pc:chgData name="Mascarenhas, John" userId="03a26894-cd19-4f22-b511-40d0e9e4c725" providerId="ADAL" clId="{AB259EBC-D50F-4661-8B38-28E8ED8E7FC1}" dt="2025-04-19T15:25:09.787" v="53"/>
        <pc:sldMkLst>
          <pc:docMk/>
          <pc:sldMk cId="3588969221" sldId="652"/>
        </pc:sldMkLst>
      </pc:sldChg>
      <pc:sldChg chg="add del">
        <pc:chgData name="Mascarenhas, John" userId="03a26894-cd19-4f22-b511-40d0e9e4c725" providerId="ADAL" clId="{AB259EBC-D50F-4661-8B38-28E8ED8E7FC1}" dt="2025-04-19T15:25:09.787" v="53"/>
        <pc:sldMkLst>
          <pc:docMk/>
          <pc:sldMk cId="4065492297" sldId="655"/>
        </pc:sldMkLst>
      </pc:sldChg>
      <pc:sldChg chg="del">
        <pc:chgData name="Mascarenhas, John" userId="03a26894-cd19-4f22-b511-40d0e9e4c725" providerId="ADAL" clId="{AB259EBC-D50F-4661-8B38-28E8ED8E7FC1}" dt="2025-04-19T15:12:08.298" v="37" actId="2696"/>
        <pc:sldMkLst>
          <pc:docMk/>
          <pc:sldMk cId="2273641315" sldId="1496"/>
        </pc:sldMkLst>
      </pc:sldChg>
      <pc:sldChg chg="del">
        <pc:chgData name="Mascarenhas, John" userId="03a26894-cd19-4f22-b511-40d0e9e4c725" providerId="ADAL" clId="{AB259EBC-D50F-4661-8B38-28E8ED8E7FC1}" dt="2025-04-19T15:12:09.283" v="38" actId="2696"/>
        <pc:sldMkLst>
          <pc:docMk/>
          <pc:sldMk cId="1563706757" sldId="1535"/>
        </pc:sldMkLst>
      </pc:sldChg>
      <pc:sldChg chg="del">
        <pc:chgData name="Mascarenhas, John" userId="03a26894-cd19-4f22-b511-40d0e9e4c725" providerId="ADAL" clId="{AB259EBC-D50F-4661-8B38-28E8ED8E7FC1}" dt="2025-04-19T15:09:51.047" v="7" actId="2696"/>
        <pc:sldMkLst>
          <pc:docMk/>
          <pc:sldMk cId="2339459051" sldId="1536"/>
        </pc:sldMkLst>
      </pc:sldChg>
      <pc:sldChg chg="del">
        <pc:chgData name="Mascarenhas, John" userId="03a26894-cd19-4f22-b511-40d0e9e4c725" providerId="ADAL" clId="{AB259EBC-D50F-4661-8B38-28E8ED8E7FC1}" dt="2025-04-19T15:09:51.282" v="8" actId="2696"/>
        <pc:sldMkLst>
          <pc:docMk/>
          <pc:sldMk cId="1499155" sldId="1537"/>
        </pc:sldMkLst>
      </pc:sldChg>
      <pc:sldChg chg="del">
        <pc:chgData name="Mascarenhas, John" userId="03a26894-cd19-4f22-b511-40d0e9e4c725" providerId="ADAL" clId="{AB259EBC-D50F-4661-8B38-28E8ED8E7FC1}" dt="2025-04-19T15:09:53.250" v="12" actId="2696"/>
        <pc:sldMkLst>
          <pc:docMk/>
          <pc:sldMk cId="1332752888" sldId="1538"/>
        </pc:sldMkLst>
      </pc:sldChg>
      <pc:sldChg chg="del">
        <pc:chgData name="Mascarenhas, John" userId="03a26894-cd19-4f22-b511-40d0e9e4c725" providerId="ADAL" clId="{AB259EBC-D50F-4661-8B38-28E8ED8E7FC1}" dt="2025-04-19T15:09:54.313" v="13" actId="2696"/>
        <pc:sldMkLst>
          <pc:docMk/>
          <pc:sldMk cId="1628552231" sldId="1539"/>
        </pc:sldMkLst>
      </pc:sldChg>
      <pc:sldChg chg="del">
        <pc:chgData name="Mascarenhas, John" userId="03a26894-cd19-4f22-b511-40d0e9e4c725" providerId="ADAL" clId="{AB259EBC-D50F-4661-8B38-28E8ED8E7FC1}" dt="2025-04-19T15:10:33.766" v="19" actId="2696"/>
        <pc:sldMkLst>
          <pc:docMk/>
          <pc:sldMk cId="4139197232" sldId="1543"/>
        </pc:sldMkLst>
      </pc:sldChg>
      <pc:sldChg chg="modSp add del">
        <pc:chgData name="Mascarenhas, John" userId="03a26894-cd19-4f22-b511-40d0e9e4c725" providerId="ADAL" clId="{AB259EBC-D50F-4661-8B38-28E8ED8E7FC1}" dt="2025-04-19T15:27:59.535" v="58"/>
        <pc:sldMkLst>
          <pc:docMk/>
          <pc:sldMk cId="246638660" sldId="3686"/>
        </pc:sldMkLst>
        <pc:spChg chg="mod">
          <ac:chgData name="Mascarenhas, John" userId="03a26894-cd19-4f22-b511-40d0e9e4c725" providerId="ADAL" clId="{AB259EBC-D50F-4661-8B38-28E8ED8E7FC1}" dt="2025-04-19T15:27:59.487" v="57"/>
          <ac:spMkLst>
            <pc:docMk/>
            <pc:sldMk cId="246638660" sldId="3686"/>
            <ac:spMk id="4" creationId="{C8FB7821-B8A2-9651-91E6-218CE9D85BC5}"/>
          </ac:spMkLst>
        </pc:spChg>
      </pc:sldChg>
      <pc:sldChg chg="add del">
        <pc:chgData name="Mascarenhas, John" userId="03a26894-cd19-4f22-b511-40d0e9e4c725" providerId="ADAL" clId="{AB259EBC-D50F-4661-8B38-28E8ED8E7FC1}" dt="2025-04-19T15:27:59.535" v="58"/>
        <pc:sldMkLst>
          <pc:docMk/>
          <pc:sldMk cId="3732320724" sldId="3721"/>
        </pc:sldMkLst>
      </pc:sldChg>
      <pc:sldChg chg="add del">
        <pc:chgData name="Mascarenhas, John" userId="03a26894-cd19-4f22-b511-40d0e9e4c725" providerId="ADAL" clId="{AB259EBC-D50F-4661-8B38-28E8ED8E7FC1}" dt="2025-04-19T15:27:59.535" v="58"/>
        <pc:sldMkLst>
          <pc:docMk/>
          <pc:sldMk cId="4078454122" sldId="3727"/>
        </pc:sldMkLst>
      </pc:sldChg>
      <pc:sldChg chg="add del">
        <pc:chgData name="Mascarenhas, John" userId="03a26894-cd19-4f22-b511-40d0e9e4c725" providerId="ADAL" clId="{AB259EBC-D50F-4661-8B38-28E8ED8E7FC1}" dt="2025-04-19T15:16:50.644" v="44"/>
        <pc:sldMkLst>
          <pc:docMk/>
          <pc:sldMk cId="130328413" sldId="2146847783"/>
        </pc:sldMkLst>
      </pc:sldChg>
      <pc:sldChg chg="add del">
        <pc:chgData name="Mascarenhas, John" userId="03a26894-cd19-4f22-b511-40d0e9e4c725" providerId="ADAL" clId="{AB259EBC-D50F-4661-8B38-28E8ED8E7FC1}" dt="2025-04-19T15:16:50.644" v="44"/>
        <pc:sldMkLst>
          <pc:docMk/>
          <pc:sldMk cId="1326685232" sldId="2147469267"/>
        </pc:sldMkLst>
      </pc:sldChg>
      <pc:sldChg chg="add del">
        <pc:chgData name="Mascarenhas, John" userId="03a26894-cd19-4f22-b511-40d0e9e4c725" providerId="ADAL" clId="{AB259EBC-D50F-4661-8B38-28E8ED8E7FC1}" dt="2025-04-19T15:16:50.644" v="44"/>
        <pc:sldMkLst>
          <pc:docMk/>
          <pc:sldMk cId="141430949" sldId="2147469271"/>
        </pc:sldMkLst>
      </pc:sldChg>
      <pc:sldChg chg="add del">
        <pc:chgData name="Mascarenhas, John" userId="03a26894-cd19-4f22-b511-40d0e9e4c725" providerId="ADAL" clId="{AB259EBC-D50F-4661-8B38-28E8ED8E7FC1}" dt="2025-04-19T15:16:50.644" v="44"/>
        <pc:sldMkLst>
          <pc:docMk/>
          <pc:sldMk cId="229130608" sldId="2147469273"/>
        </pc:sldMkLst>
      </pc:sldChg>
      <pc:sldChg chg="add del">
        <pc:chgData name="Mascarenhas, John" userId="03a26894-cd19-4f22-b511-40d0e9e4c725" providerId="ADAL" clId="{AB259EBC-D50F-4661-8B38-28E8ED8E7FC1}" dt="2025-04-19T15:20:46.489" v="47"/>
        <pc:sldMkLst>
          <pc:docMk/>
          <pc:sldMk cId="496374454" sldId="2147472509"/>
        </pc:sldMkLst>
      </pc:sldChg>
      <pc:sldChg chg="del">
        <pc:chgData name="Mascarenhas, John" userId="03a26894-cd19-4f22-b511-40d0e9e4c725" providerId="ADAL" clId="{AB259EBC-D50F-4661-8B38-28E8ED8E7FC1}" dt="2025-04-19T15:11:55.189" v="24" actId="2696"/>
        <pc:sldMkLst>
          <pc:docMk/>
          <pc:sldMk cId="361934945" sldId="2147483591"/>
        </pc:sldMkLst>
      </pc:sldChg>
      <pc:sldChg chg="del">
        <pc:chgData name="Mascarenhas, John" userId="03a26894-cd19-4f22-b511-40d0e9e4c725" providerId="ADAL" clId="{AB259EBC-D50F-4661-8B38-28E8ED8E7FC1}" dt="2025-04-19T15:09:55.641" v="14" actId="2696"/>
        <pc:sldMkLst>
          <pc:docMk/>
          <pc:sldMk cId="1427653937" sldId="2147483601"/>
        </pc:sldMkLst>
      </pc:sldChg>
      <pc:sldChg chg="del">
        <pc:chgData name="Mascarenhas, John" userId="03a26894-cd19-4f22-b511-40d0e9e4c725" providerId="ADAL" clId="{AB259EBC-D50F-4661-8B38-28E8ED8E7FC1}" dt="2025-04-19T15:12:01.337" v="25" actId="2696"/>
        <pc:sldMkLst>
          <pc:docMk/>
          <pc:sldMk cId="1406013404" sldId="2147483602"/>
        </pc:sldMkLst>
      </pc:sldChg>
      <pc:sldChg chg="del">
        <pc:chgData name="Mascarenhas, John" userId="03a26894-cd19-4f22-b511-40d0e9e4c725" providerId="ADAL" clId="{AB259EBC-D50F-4661-8B38-28E8ED8E7FC1}" dt="2025-04-19T15:10:09.875" v="15" actId="2696"/>
        <pc:sldMkLst>
          <pc:docMk/>
          <pc:sldMk cId="2252196432" sldId="2147483603"/>
        </pc:sldMkLst>
      </pc:sldChg>
      <pc:sldChg chg="add del">
        <pc:chgData name="Mascarenhas, John" userId="03a26894-cd19-4f22-b511-40d0e9e4c725" providerId="ADAL" clId="{AB259EBC-D50F-4661-8B38-28E8ED8E7FC1}" dt="2025-04-19T15:27:59.535" v="58"/>
        <pc:sldMkLst>
          <pc:docMk/>
          <pc:sldMk cId="1500597231" sldId="2147483605"/>
        </pc:sldMkLst>
      </pc:sldChg>
      <pc:sldChg chg="del">
        <pc:chgData name="Mascarenhas, John" userId="03a26894-cd19-4f22-b511-40d0e9e4c725" providerId="ADAL" clId="{AB259EBC-D50F-4661-8B38-28E8ED8E7FC1}" dt="2025-04-19T15:10:15.454" v="16" actId="2696"/>
        <pc:sldMkLst>
          <pc:docMk/>
          <pc:sldMk cId="2791389208" sldId="2147483605"/>
        </pc:sldMkLst>
      </pc:sldChg>
      <pc:sldChg chg="addSp modSp ord">
        <pc:chgData name="Mascarenhas, John" userId="03a26894-cd19-4f22-b511-40d0e9e4c725" providerId="ADAL" clId="{AB259EBC-D50F-4661-8B38-28E8ED8E7FC1}" dt="2025-04-19T21:59:30.569" v="1205" actId="1076"/>
        <pc:sldMkLst>
          <pc:docMk/>
          <pc:sldMk cId="3110117754" sldId="2147483606"/>
        </pc:sldMkLst>
        <pc:spChg chg="mod ord">
          <ac:chgData name="Mascarenhas, John" userId="03a26894-cd19-4f22-b511-40d0e9e4c725" providerId="ADAL" clId="{AB259EBC-D50F-4661-8B38-28E8ED8E7FC1}" dt="2025-04-19T21:59:26.578" v="1204" actId="1076"/>
          <ac:spMkLst>
            <pc:docMk/>
            <pc:sldMk cId="3110117754" sldId="2147483606"/>
            <ac:spMk id="2" creationId="{00000000-0000-0000-0000-000000000000}"/>
          </ac:spMkLst>
        </pc:spChg>
        <pc:picChg chg="add mod">
          <ac:chgData name="Mascarenhas, John" userId="03a26894-cd19-4f22-b511-40d0e9e4c725" providerId="ADAL" clId="{AB259EBC-D50F-4661-8B38-28E8ED8E7FC1}" dt="2025-04-19T21:59:30.569" v="1205" actId="1076"/>
          <ac:picMkLst>
            <pc:docMk/>
            <pc:sldMk cId="3110117754" sldId="2147483606"/>
            <ac:picMk id="4" creationId="{14A12559-AC3E-4AD6-8376-0C83498D7462}"/>
          </ac:picMkLst>
        </pc:picChg>
      </pc:sldChg>
      <pc:sldChg chg="del">
        <pc:chgData name="Mascarenhas, John" userId="03a26894-cd19-4f22-b511-40d0e9e4c725" providerId="ADAL" clId="{AB259EBC-D50F-4661-8B38-28E8ED8E7FC1}" dt="2025-04-19T15:10:17.954" v="17" actId="2696"/>
        <pc:sldMkLst>
          <pc:docMk/>
          <pc:sldMk cId="2655955770" sldId="2147483647"/>
        </pc:sldMkLst>
      </pc:sldChg>
      <pc:sldMasterChg chg="delSldLayout">
        <pc:chgData name="Mascarenhas, John" userId="03a26894-cd19-4f22-b511-40d0e9e4c725" providerId="ADAL" clId="{AB259EBC-D50F-4661-8B38-28E8ED8E7FC1}" dt="2025-04-19T15:12:02.441" v="27" actId="2696"/>
        <pc:sldMasterMkLst>
          <pc:docMk/>
          <pc:sldMasterMk cId="1114935659" sldId="2147484301"/>
        </pc:sldMasterMkLst>
        <pc:sldLayoutChg chg="del">
          <pc:chgData name="Mascarenhas, John" userId="03a26894-cd19-4f22-b511-40d0e9e4c725" providerId="ADAL" clId="{AB259EBC-D50F-4661-8B38-28E8ED8E7FC1}" dt="2025-04-19T15:12:02.441" v="27" actId="2696"/>
          <pc:sldLayoutMkLst>
            <pc:docMk/>
            <pc:sldMasterMk cId="1114935659" sldId="2147484301"/>
            <pc:sldLayoutMk cId="3485767327" sldId="2147484315"/>
          </pc:sldLayoutMkLst>
        </pc:sldLayoutChg>
      </pc:sldMasterChg>
      <pc:sldMasterChg chg="del delSldLayout">
        <pc:chgData name="Mascarenhas, John" userId="03a26894-cd19-4f22-b511-40d0e9e4c725" providerId="ADAL" clId="{AB259EBC-D50F-4661-8B38-28E8ED8E7FC1}" dt="2025-04-19T15:12:06.189" v="36" actId="2696"/>
        <pc:sldMasterMkLst>
          <pc:docMk/>
          <pc:sldMasterMk cId="3841265171" sldId="2147484316"/>
        </pc:sldMasterMkLst>
        <pc:sldLayoutChg chg="del">
          <pc:chgData name="Mascarenhas, John" userId="03a26894-cd19-4f22-b511-40d0e9e4c725" providerId="ADAL" clId="{AB259EBC-D50F-4661-8B38-28E8ED8E7FC1}" dt="2025-04-19T15:12:06.189" v="31" actId="2696"/>
          <pc:sldLayoutMkLst>
            <pc:docMk/>
            <pc:sldMasterMk cId="3841265171" sldId="2147484316"/>
            <pc:sldLayoutMk cId="1521441177" sldId="2147484317"/>
          </pc:sldLayoutMkLst>
        </pc:sldLayoutChg>
        <pc:sldLayoutChg chg="del">
          <pc:chgData name="Mascarenhas, John" userId="03a26894-cd19-4f22-b511-40d0e9e4c725" providerId="ADAL" clId="{AB259EBC-D50F-4661-8B38-28E8ED8E7FC1}" dt="2025-04-19T15:12:06.189" v="32" actId="2696"/>
          <pc:sldLayoutMkLst>
            <pc:docMk/>
            <pc:sldMasterMk cId="3841265171" sldId="2147484316"/>
            <pc:sldLayoutMk cId="770442304" sldId="2147484318"/>
          </pc:sldLayoutMkLst>
        </pc:sldLayoutChg>
        <pc:sldLayoutChg chg="del">
          <pc:chgData name="Mascarenhas, John" userId="03a26894-cd19-4f22-b511-40d0e9e4c725" providerId="ADAL" clId="{AB259EBC-D50F-4661-8B38-28E8ED8E7FC1}" dt="2025-04-19T15:12:06.189" v="33" actId="2696"/>
          <pc:sldLayoutMkLst>
            <pc:docMk/>
            <pc:sldMasterMk cId="3841265171" sldId="2147484316"/>
            <pc:sldLayoutMk cId="1011814976" sldId="2147484319"/>
          </pc:sldLayoutMkLst>
        </pc:sldLayoutChg>
        <pc:sldLayoutChg chg="del">
          <pc:chgData name="Mascarenhas, John" userId="03a26894-cd19-4f22-b511-40d0e9e4c725" providerId="ADAL" clId="{AB259EBC-D50F-4661-8B38-28E8ED8E7FC1}" dt="2025-04-19T15:12:06.189" v="34" actId="2696"/>
          <pc:sldLayoutMkLst>
            <pc:docMk/>
            <pc:sldMasterMk cId="3841265171" sldId="2147484316"/>
            <pc:sldLayoutMk cId="441275615" sldId="2147484320"/>
          </pc:sldLayoutMkLst>
        </pc:sldLayoutChg>
        <pc:sldLayoutChg chg="del">
          <pc:chgData name="Mascarenhas, John" userId="03a26894-cd19-4f22-b511-40d0e9e4c725" providerId="ADAL" clId="{AB259EBC-D50F-4661-8B38-28E8ED8E7FC1}" dt="2025-04-19T15:12:06.189" v="35" actId="2696"/>
          <pc:sldLayoutMkLst>
            <pc:docMk/>
            <pc:sldMasterMk cId="3841265171" sldId="2147484316"/>
            <pc:sldLayoutMk cId="447751889" sldId="214748432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wangtingting/Desktop/&#35946;&#26862;8.18/&#34880;&#28082;/&#34880;&#28082;&#39033;&#30446;/MF&#39046;&#22495;&#30740;&#31350;/&#27573;&#26126;&#36745;%2520MF/2024&#25968;&#25454;&#25910;&#38598;/2024&#24180;11&#26376;&#20221;&#25968;&#25454;/1_MF%2520ASH&#25237;&#31295;&#25968;&#25454;-20241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wangtingting/Desktop/&#35946;&#26862;8.18/&#34880;&#28082;/&#34880;&#28082;&#39033;&#30446;/MF&#39046;&#22495;&#30740;&#31350;/&#27573;&#26126;&#36745;%2520MF/2024&#25968;&#25454;&#25910;&#38598;/2024&#24180;11&#26376;&#20221;&#25968;&#25454;/1_MF%2520ASH&#25237;&#31295;&#25968;&#25454;-20241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cellenkos\Library\CloudStorage\GoogleDrive-simrit.parmar@cellenkosinc.com\My%20Drive\CK0804\CK0804%20data\CK0804%20DATA%20071124.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12568535727394"/>
          <c:y val="5.0817830156093681E-2"/>
          <c:w val="0.88592977014236862"/>
          <c:h val="0.90710286214223224"/>
        </c:manualLayout>
      </c:layout>
      <c:barChart>
        <c:barDir val="col"/>
        <c:grouping val="clustered"/>
        <c:varyColors val="0"/>
        <c:ser>
          <c:idx val="0"/>
          <c:order val="0"/>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53.3</c:v>
                </c:pt>
              </c:numCache>
            </c:numRef>
          </c:val>
          <c:extLst>
            <c:ext xmlns:c16="http://schemas.microsoft.com/office/drawing/2014/chart" uri="{C3380CC4-5D6E-409C-BE32-E72D297353CC}">
              <c16:uniqueId val="{00000000-1119-4512-87AF-8CBC6FEFE0ED}"/>
            </c:ext>
          </c:extLst>
        </c:ser>
        <c:ser>
          <c:idx val="2"/>
          <c:order val="1"/>
          <c:spPr>
            <a:solidFill>
              <a:srgbClr val="005CAB"/>
            </a:solidFill>
            <a:ln>
              <a:noFill/>
            </a:ln>
            <a:effectLst/>
          </c:spPr>
          <c:invertIfNegative val="0"/>
          <c:dPt>
            <c:idx val="0"/>
            <c:invertIfNegative val="0"/>
            <c:bubble3D val="0"/>
            <c:spPr>
              <a:solidFill>
                <a:srgbClr val="757575"/>
              </a:solidFill>
              <a:ln>
                <a:noFill/>
              </a:ln>
              <a:effectLst/>
            </c:spPr>
            <c:extLst>
              <c:ext xmlns:c16="http://schemas.microsoft.com/office/drawing/2014/chart" uri="{C3380CC4-5D6E-409C-BE32-E72D297353CC}">
                <c16:uniqueId val="{00000005-1119-4512-87AF-8CBC6FEFE0E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0</c:formatCode>
                <c:ptCount val="1"/>
                <c:pt idx="0">
                  <c:v>38.5</c:v>
                </c:pt>
              </c:numCache>
            </c:numRef>
          </c:val>
          <c:extLst>
            <c:ext xmlns:c16="http://schemas.microsoft.com/office/drawing/2014/chart" uri="{C3380CC4-5D6E-409C-BE32-E72D297353CC}">
              <c16:uniqueId val="{00000006-1119-4512-87AF-8CBC6FEFE0ED}"/>
            </c:ext>
          </c:extLst>
        </c:ser>
        <c:ser>
          <c:idx val="3"/>
          <c:order val="2"/>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0</c:formatCode>
                <c:ptCount val="1"/>
                <c:pt idx="0">
                  <c:v>21.6</c:v>
                </c:pt>
              </c:numCache>
            </c:numRef>
          </c:val>
          <c:extLst>
            <c:ext xmlns:c16="http://schemas.microsoft.com/office/drawing/2014/chart" uri="{C3380CC4-5D6E-409C-BE32-E72D297353CC}">
              <c16:uniqueId val="{00000007-1119-4512-87AF-8CBC6FEFE0ED}"/>
            </c:ext>
          </c:extLst>
        </c:ser>
        <c:ser>
          <c:idx val="4"/>
          <c:order val="3"/>
          <c:spPr>
            <a:solidFill>
              <a:srgbClr val="96271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0</c:formatCode>
                <c:ptCount val="1"/>
                <c:pt idx="0">
                  <c:v>12.4</c:v>
                </c:pt>
              </c:numCache>
            </c:numRef>
          </c:val>
          <c:extLst>
            <c:ext xmlns:c16="http://schemas.microsoft.com/office/drawing/2014/chart" uri="{C3380CC4-5D6E-409C-BE32-E72D297353CC}">
              <c16:uniqueId val="{00000008-1119-4512-87AF-8CBC6FEFE0ED}"/>
            </c:ext>
          </c:extLst>
        </c:ser>
        <c:ser>
          <c:idx val="6"/>
          <c:order val="4"/>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c:f>
              <c:numCache>
                <c:formatCode>0</c:formatCode>
                <c:ptCount val="1"/>
                <c:pt idx="0">
                  <c:v>3.6</c:v>
                </c:pt>
              </c:numCache>
            </c:numRef>
          </c:val>
          <c:extLst>
            <c:ext xmlns:c16="http://schemas.microsoft.com/office/drawing/2014/chart" uri="{C3380CC4-5D6E-409C-BE32-E72D297353CC}">
              <c16:uniqueId val="{0000000A-1119-4512-87AF-8CBC6FEFE0ED}"/>
            </c:ext>
          </c:extLst>
        </c:ser>
        <c:ser>
          <c:idx val="7"/>
          <c:order val="5"/>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c:f>
              <c:numCache>
                <c:formatCode>0</c:formatCode>
                <c:ptCount val="1"/>
                <c:pt idx="0">
                  <c:v>1.4</c:v>
                </c:pt>
              </c:numCache>
            </c:numRef>
          </c:val>
          <c:extLst>
            <c:ext xmlns:c16="http://schemas.microsoft.com/office/drawing/2014/chart" uri="{C3380CC4-5D6E-409C-BE32-E72D297353CC}">
              <c16:uniqueId val="{0000000B-1119-4512-87AF-8CBC6FEFE0ED}"/>
            </c:ext>
          </c:extLst>
        </c:ser>
        <c:ser>
          <c:idx val="5"/>
          <c:order val="6"/>
          <c:spPr>
            <a:solidFill>
              <a:srgbClr val="96271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0</c:formatCode>
                <c:ptCount val="1"/>
                <c:pt idx="0">
                  <c:v>0</c:v>
                </c:pt>
              </c:numCache>
            </c:numRef>
          </c:val>
          <c:extLst>
            <c:ext xmlns:c16="http://schemas.microsoft.com/office/drawing/2014/chart" uri="{C3380CC4-5D6E-409C-BE32-E72D297353CC}">
              <c16:uniqueId val="{00000009-1119-4512-87AF-8CBC6FEFE0ED}"/>
            </c:ext>
          </c:extLst>
        </c:ser>
        <c:ser>
          <c:idx val="8"/>
          <c:order val="7"/>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c:f>
              <c:numCache>
                <c:formatCode>0</c:formatCode>
                <c:ptCount val="1"/>
                <c:pt idx="0">
                  <c:v>0</c:v>
                </c:pt>
              </c:numCache>
            </c:numRef>
          </c:val>
          <c:extLst>
            <c:ext xmlns:c16="http://schemas.microsoft.com/office/drawing/2014/chart" uri="{C3380CC4-5D6E-409C-BE32-E72D297353CC}">
              <c16:uniqueId val="{0000000C-1119-4512-87AF-8CBC6FEFE0ED}"/>
            </c:ext>
          </c:extLst>
        </c:ser>
        <c:ser>
          <c:idx val="9"/>
          <c:order val="8"/>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Sheet1!$K$2</c:f>
              <c:numCache>
                <c:formatCode>0</c:formatCode>
                <c:ptCount val="1"/>
                <c:pt idx="0">
                  <c:v>-10.7</c:v>
                </c:pt>
              </c:numCache>
            </c:numRef>
          </c:val>
          <c:extLst>
            <c:ext xmlns:c16="http://schemas.microsoft.com/office/drawing/2014/chart" uri="{C3380CC4-5D6E-409C-BE32-E72D297353CC}">
              <c16:uniqueId val="{0000000D-1119-4512-87AF-8CBC6FEFE0ED}"/>
            </c:ext>
          </c:extLst>
        </c:ser>
        <c:ser>
          <c:idx val="10"/>
          <c:order val="9"/>
          <c:spPr>
            <a:solidFill>
              <a:srgbClr val="7DC242"/>
            </a:solidFill>
            <a:ln>
              <a:noFill/>
            </a:ln>
            <a:effectLst/>
          </c:spPr>
          <c:invertIfNegative val="0"/>
          <c:dPt>
            <c:idx val="0"/>
            <c:invertIfNegative val="0"/>
            <c:bubble3D val="0"/>
            <c:extLst>
              <c:ext xmlns:c16="http://schemas.microsoft.com/office/drawing/2014/chart" uri="{C3380CC4-5D6E-409C-BE32-E72D297353CC}">
                <c16:uniqueId val="{0000000E-1119-4512-87AF-8CBC6FEFE0E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Sheet1!$L$2</c:f>
              <c:numCache>
                <c:formatCode>0</c:formatCode>
                <c:ptCount val="1"/>
                <c:pt idx="0">
                  <c:v>-16.8</c:v>
                </c:pt>
              </c:numCache>
            </c:numRef>
          </c:val>
          <c:extLst>
            <c:ext xmlns:c16="http://schemas.microsoft.com/office/drawing/2014/chart" uri="{C3380CC4-5D6E-409C-BE32-E72D297353CC}">
              <c16:uniqueId val="{0000000F-1119-4512-87AF-8CBC6FEFE0ED}"/>
            </c:ext>
          </c:extLst>
        </c:ser>
        <c:ser>
          <c:idx val="19"/>
          <c:order val="10"/>
          <c:tx>
            <c:strRef>
              <c:f>Sheet1!$U$1</c:f>
              <c:strCache>
                <c:ptCount val="1"/>
                <c:pt idx="0">
                  <c:v>Column20</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Sheet1!$U$2</c:f>
              <c:numCache>
                <c:formatCode>0</c:formatCode>
                <c:ptCount val="1"/>
                <c:pt idx="0">
                  <c:v>-20.8</c:v>
                </c:pt>
              </c:numCache>
            </c:numRef>
          </c:val>
          <c:extLst>
            <c:ext xmlns:c16="http://schemas.microsoft.com/office/drawing/2014/chart" uri="{C3380CC4-5D6E-409C-BE32-E72D297353CC}">
              <c16:uniqueId val="{00000009-C9D6-4BF7-A034-52F608E3E469}"/>
            </c:ext>
          </c:extLst>
        </c:ser>
        <c:ser>
          <c:idx val="11"/>
          <c:order val="11"/>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Sheet1!$M$2</c:f>
              <c:numCache>
                <c:formatCode>0</c:formatCode>
                <c:ptCount val="1"/>
                <c:pt idx="0">
                  <c:v>-25.7</c:v>
                </c:pt>
              </c:numCache>
            </c:numRef>
          </c:val>
          <c:extLst>
            <c:ext xmlns:c16="http://schemas.microsoft.com/office/drawing/2014/chart" uri="{C3380CC4-5D6E-409C-BE32-E72D297353CC}">
              <c16:uniqueId val="{00000010-1119-4512-87AF-8CBC6FEFE0ED}"/>
            </c:ext>
          </c:extLst>
        </c:ser>
        <c:ser>
          <c:idx val="1"/>
          <c:order val="12"/>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2-1119-4512-87AF-8CBC6FEFE0E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0</c:formatCode>
                <c:ptCount val="1"/>
                <c:pt idx="0">
                  <c:v>-28.9</c:v>
                </c:pt>
              </c:numCache>
            </c:numRef>
          </c:val>
          <c:extLst>
            <c:ext xmlns:c16="http://schemas.microsoft.com/office/drawing/2014/chart" uri="{C3380CC4-5D6E-409C-BE32-E72D297353CC}">
              <c16:uniqueId val="{00000003-1119-4512-87AF-8CBC6FEFE0ED}"/>
            </c:ext>
          </c:extLst>
        </c:ser>
        <c:ser>
          <c:idx val="12"/>
          <c:order val="13"/>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Sheet1!$N$2</c:f>
              <c:numCache>
                <c:formatCode>0</c:formatCode>
                <c:ptCount val="1"/>
                <c:pt idx="0">
                  <c:v>-30.3</c:v>
                </c:pt>
              </c:numCache>
            </c:numRef>
          </c:val>
          <c:extLst>
            <c:ext xmlns:c16="http://schemas.microsoft.com/office/drawing/2014/chart" uri="{C3380CC4-5D6E-409C-BE32-E72D297353CC}">
              <c16:uniqueId val="{00000012-1119-4512-87AF-8CBC6FEFE0ED}"/>
            </c:ext>
          </c:extLst>
        </c:ser>
        <c:ser>
          <c:idx val="13"/>
          <c:order val="14"/>
          <c:spPr>
            <a:solidFill>
              <a:srgbClr val="7DC242"/>
            </a:solidFill>
            <a:ln>
              <a:noFill/>
            </a:ln>
            <a:effectLst/>
          </c:spPr>
          <c:invertIfNegative val="0"/>
          <c:dPt>
            <c:idx val="0"/>
            <c:invertIfNegative val="0"/>
            <c:bubble3D val="0"/>
            <c:spPr>
              <a:solidFill>
                <a:srgbClr val="7DC242"/>
              </a:solidFill>
              <a:ln>
                <a:noFill/>
              </a:ln>
              <a:effectLst/>
            </c:spPr>
            <c:extLst>
              <c:ext xmlns:c16="http://schemas.microsoft.com/office/drawing/2014/chart" uri="{C3380CC4-5D6E-409C-BE32-E72D297353CC}">
                <c16:uniqueId val="{00000014-1119-4512-87AF-8CBC6FEFE0E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Sheet1!$O$2</c:f>
              <c:numCache>
                <c:formatCode>0</c:formatCode>
                <c:ptCount val="1"/>
                <c:pt idx="0">
                  <c:v>-32</c:v>
                </c:pt>
              </c:numCache>
            </c:numRef>
          </c:val>
          <c:extLst>
            <c:ext xmlns:c16="http://schemas.microsoft.com/office/drawing/2014/chart" uri="{C3380CC4-5D6E-409C-BE32-E72D297353CC}">
              <c16:uniqueId val="{00000015-1119-4512-87AF-8CBC6FEFE0ED}"/>
            </c:ext>
          </c:extLst>
        </c:ser>
        <c:ser>
          <c:idx val="14"/>
          <c:order val="15"/>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Sheet1!$P$2</c:f>
              <c:numCache>
                <c:formatCode>0</c:formatCode>
                <c:ptCount val="1"/>
                <c:pt idx="0">
                  <c:v>-32.299999999999997</c:v>
                </c:pt>
              </c:numCache>
            </c:numRef>
          </c:val>
          <c:extLst>
            <c:ext xmlns:c16="http://schemas.microsoft.com/office/drawing/2014/chart" uri="{C3380CC4-5D6E-409C-BE32-E72D297353CC}">
              <c16:uniqueId val="{00000017-1119-4512-87AF-8CBC6FEFE0ED}"/>
            </c:ext>
          </c:extLst>
        </c:ser>
        <c:ser>
          <c:idx val="15"/>
          <c:order val="16"/>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Sheet1!$Q$2</c:f>
              <c:numCache>
                <c:formatCode>0</c:formatCode>
                <c:ptCount val="1"/>
                <c:pt idx="0">
                  <c:v>-33.299999999999997</c:v>
                </c:pt>
              </c:numCache>
            </c:numRef>
          </c:val>
          <c:extLst>
            <c:ext xmlns:c16="http://schemas.microsoft.com/office/drawing/2014/chart" uri="{C3380CC4-5D6E-409C-BE32-E72D297353CC}">
              <c16:uniqueId val="{00000019-1119-4512-87AF-8CBC6FEFE0ED}"/>
            </c:ext>
          </c:extLst>
        </c:ser>
        <c:ser>
          <c:idx val="16"/>
          <c:order val="17"/>
          <c:spPr>
            <a:solidFill>
              <a:srgbClr val="962710"/>
            </a:solidFill>
            <a:ln>
              <a:noFill/>
            </a:ln>
            <a:effectLst/>
          </c:spPr>
          <c:invertIfNegative val="0"/>
          <c:dPt>
            <c:idx val="0"/>
            <c:invertIfNegative val="0"/>
            <c:bubble3D val="0"/>
            <c:spPr>
              <a:solidFill>
                <a:srgbClr val="7DC242"/>
              </a:solidFill>
              <a:ln>
                <a:noFill/>
              </a:ln>
              <a:effectLst/>
            </c:spPr>
            <c:extLst>
              <c:ext xmlns:c16="http://schemas.microsoft.com/office/drawing/2014/chart" uri="{C3380CC4-5D6E-409C-BE32-E72D297353CC}">
                <c16:uniqueId val="{0000001B-1119-4512-87AF-8CBC6FEFE0E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Sheet1!$R$2</c:f>
              <c:numCache>
                <c:formatCode>0</c:formatCode>
                <c:ptCount val="1"/>
                <c:pt idx="0">
                  <c:v>-55.3</c:v>
                </c:pt>
              </c:numCache>
            </c:numRef>
          </c:val>
          <c:extLst>
            <c:ext xmlns:c16="http://schemas.microsoft.com/office/drawing/2014/chart" uri="{C3380CC4-5D6E-409C-BE32-E72D297353CC}">
              <c16:uniqueId val="{0000001C-1119-4512-87AF-8CBC6FEFE0ED}"/>
            </c:ext>
          </c:extLst>
        </c:ser>
        <c:ser>
          <c:idx val="17"/>
          <c:order val="18"/>
          <c:spPr>
            <a:solidFill>
              <a:srgbClr val="CEA00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Sheet1!$S$2</c:f>
              <c:numCache>
                <c:formatCode>0</c:formatCode>
                <c:ptCount val="1"/>
                <c:pt idx="0">
                  <c:v>-58</c:v>
                </c:pt>
              </c:numCache>
            </c:numRef>
          </c:val>
          <c:extLst>
            <c:ext xmlns:c16="http://schemas.microsoft.com/office/drawing/2014/chart" uri="{C3380CC4-5D6E-409C-BE32-E72D297353CC}">
              <c16:uniqueId val="{0000001D-1119-4512-87AF-8CBC6FEFE0ED}"/>
            </c:ext>
          </c:extLst>
        </c:ser>
        <c:ser>
          <c:idx val="18"/>
          <c:order val="19"/>
          <c:spPr>
            <a:solidFill>
              <a:srgbClr val="CEA00C"/>
            </a:solidFill>
            <a:ln>
              <a:noFill/>
            </a:ln>
            <a:effectLst/>
          </c:spPr>
          <c:invertIfNegative val="0"/>
          <c:dPt>
            <c:idx val="0"/>
            <c:invertIfNegative val="0"/>
            <c:bubble3D val="0"/>
            <c:spPr>
              <a:solidFill>
                <a:srgbClr val="7DC242"/>
              </a:solidFill>
              <a:ln>
                <a:noFill/>
              </a:ln>
              <a:effectLst/>
            </c:spPr>
            <c:extLst>
              <c:ext xmlns:c16="http://schemas.microsoft.com/office/drawing/2014/chart" uri="{C3380CC4-5D6E-409C-BE32-E72D297353CC}">
                <c16:uniqueId val="{00000009-09D3-4015-8C01-24F0EB8E1A4D}"/>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Sheet1!$T$2</c:f>
              <c:numCache>
                <c:formatCode>0</c:formatCode>
                <c:ptCount val="1"/>
                <c:pt idx="0">
                  <c:v>-63.3</c:v>
                </c:pt>
              </c:numCache>
            </c:numRef>
          </c:val>
          <c:extLst>
            <c:ext xmlns:c16="http://schemas.microsoft.com/office/drawing/2014/chart" uri="{C3380CC4-5D6E-409C-BE32-E72D297353CC}">
              <c16:uniqueId val="{0000001E-1119-4512-87AF-8CBC6FEFE0ED}"/>
            </c:ext>
          </c:extLst>
        </c:ser>
        <c:dLbls>
          <c:dLblPos val="outEnd"/>
          <c:showLegendKey val="0"/>
          <c:showVal val="1"/>
          <c:showCatName val="0"/>
          <c:showSerName val="0"/>
          <c:showPercent val="0"/>
          <c:showBubbleSize val="0"/>
        </c:dLbls>
        <c:gapWidth val="50"/>
        <c:overlap val="-27"/>
        <c:axId val="1428209887"/>
        <c:axId val="1308287839"/>
      </c:barChart>
      <c:catAx>
        <c:axId val="1428209887"/>
        <c:scaling>
          <c:orientation val="minMax"/>
        </c:scaling>
        <c:delete val="0"/>
        <c:axPos val="b"/>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08287839"/>
        <c:crosses val="autoZero"/>
        <c:auto val="1"/>
        <c:lblAlgn val="ctr"/>
        <c:lblOffset val="100"/>
        <c:noMultiLvlLbl val="0"/>
      </c:catAx>
      <c:valAx>
        <c:axId val="1308287839"/>
        <c:scaling>
          <c:orientation val="minMax"/>
          <c:max val="6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28209887"/>
        <c:crosses val="autoZero"/>
        <c:crossBetween val="between"/>
        <c:majorUnit val="2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92452079853657E-2"/>
          <c:y val="6.2321584801899761E-2"/>
          <c:w val="0.88592977014236862"/>
          <c:h val="0.90710286214223224"/>
        </c:manualLayout>
      </c:layout>
      <c:barChart>
        <c:barDir val="col"/>
        <c:grouping val="clustered"/>
        <c:varyColors val="0"/>
        <c:ser>
          <c:idx val="0"/>
          <c:order val="0"/>
          <c:tx>
            <c:strRef>
              <c:f>Sheet1!$B$1</c:f>
              <c:strCache>
                <c:ptCount val="1"/>
                <c:pt idx="0">
                  <c:v>Column1</c:v>
                </c:pt>
              </c:strCache>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53.3</c:v>
                </c:pt>
              </c:numCache>
            </c:numRef>
          </c:val>
          <c:extLst>
            <c:ext xmlns:c16="http://schemas.microsoft.com/office/drawing/2014/chart" uri="{C3380CC4-5D6E-409C-BE32-E72D297353CC}">
              <c16:uniqueId val="{00000000-DB41-4AF9-A0DE-391BC8096579}"/>
            </c:ext>
          </c:extLst>
        </c:ser>
        <c:ser>
          <c:idx val="1"/>
          <c:order val="1"/>
          <c:tx>
            <c:strRef>
              <c:f>Sheet1!$C$1</c:f>
              <c:strCache>
                <c:ptCount val="1"/>
                <c:pt idx="0">
                  <c:v>Column2</c:v>
                </c:pt>
              </c:strCache>
            </c:strRef>
          </c:tx>
          <c:spPr>
            <a:solidFill>
              <a:srgbClr val="005CA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f>
              <c:numCache>
                <c:formatCode>General</c:formatCode>
                <c:ptCount val="1"/>
                <c:pt idx="0">
                  <c:v>38.5</c:v>
                </c:pt>
              </c:numCache>
            </c:numRef>
          </c:val>
          <c:extLst>
            <c:ext xmlns:c16="http://schemas.microsoft.com/office/drawing/2014/chart" uri="{C3380CC4-5D6E-409C-BE32-E72D297353CC}">
              <c16:uniqueId val="{00000001-DB41-4AF9-A0DE-391BC8096579}"/>
            </c:ext>
          </c:extLst>
        </c:ser>
        <c:ser>
          <c:idx val="4"/>
          <c:order val="2"/>
          <c:tx>
            <c:strRef>
              <c:f>Sheet1!$K$1</c:f>
              <c:strCache>
                <c:ptCount val="1"/>
                <c:pt idx="0">
                  <c:v>Column8</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Sheet1!$K$2</c:f>
              <c:numCache>
                <c:formatCode>General</c:formatCode>
                <c:ptCount val="1"/>
                <c:pt idx="0">
                  <c:v>6.4</c:v>
                </c:pt>
              </c:numCache>
            </c:numRef>
          </c:val>
          <c:extLst>
            <c:ext xmlns:c16="http://schemas.microsoft.com/office/drawing/2014/chart" uri="{C3380CC4-5D6E-409C-BE32-E72D297353CC}">
              <c16:uniqueId val="{00000007-DB41-4AF9-A0DE-391BC8096579}"/>
            </c:ext>
          </c:extLst>
        </c:ser>
        <c:ser>
          <c:idx val="6"/>
          <c:order val="3"/>
          <c:tx>
            <c:strRef>
              <c:f>Sheet1!$M$1</c:f>
              <c:strCache>
                <c:ptCount val="1"/>
                <c:pt idx="0">
                  <c:v>Column10</c:v>
                </c:pt>
              </c:strCache>
            </c:strRef>
          </c:tx>
          <c:spPr>
            <a:solidFill>
              <a:srgbClr val="7DC2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Sheet1!$M$2</c:f>
              <c:numCache>
                <c:formatCode>General</c:formatCode>
                <c:ptCount val="1"/>
                <c:pt idx="0">
                  <c:v>-9.9</c:v>
                </c:pt>
              </c:numCache>
            </c:numRef>
          </c:val>
          <c:extLst>
            <c:ext xmlns:c16="http://schemas.microsoft.com/office/drawing/2014/chart" uri="{C3380CC4-5D6E-409C-BE32-E72D297353CC}">
              <c16:uniqueId val="{0000000B-DB41-4AF9-A0DE-391BC8096579}"/>
            </c:ext>
          </c:extLst>
        </c:ser>
        <c:ser>
          <c:idx val="10"/>
          <c:order val="4"/>
          <c:tx>
            <c:strRef>
              <c:f>Sheet1!$D$1</c:f>
              <c:strCache>
                <c:ptCount val="1"/>
                <c:pt idx="0">
                  <c:v>Column3</c:v>
                </c:pt>
              </c:strCache>
            </c:strRef>
          </c:tx>
          <c:spPr>
            <a:solidFill>
              <a:srgbClr val="005CAB"/>
            </a:solidFill>
            <a:ln>
              <a:noFill/>
            </a:ln>
            <a:effectLst/>
          </c:spPr>
          <c:invertIfNegative val="0"/>
          <c:dLbls>
            <c:dLbl>
              <c:idx val="0"/>
              <c:tx>
                <c:rich>
                  <a:bodyPr/>
                  <a:lstStyle/>
                  <a:p>
                    <a:r>
                      <a:rPr lang="en-US" dirty="0"/>
                      <a:t>−10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EC4E-473D-8BAA-F7876A5E0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Sheet1!$D$2</c:f>
              <c:numCache>
                <c:formatCode>General</c:formatCode>
                <c:ptCount val="1"/>
                <c:pt idx="0">
                  <c:v>-10.3</c:v>
                </c:pt>
              </c:numCache>
            </c:numRef>
          </c:val>
          <c:extLst>
            <c:ext xmlns:c16="http://schemas.microsoft.com/office/drawing/2014/chart" uri="{C3380CC4-5D6E-409C-BE32-E72D297353CC}">
              <c16:uniqueId val="{00000003-821B-40F1-A508-721B4858FA40}"/>
            </c:ext>
          </c:extLst>
        </c:ser>
        <c:ser>
          <c:idx val="8"/>
          <c:order val="5"/>
          <c:tx>
            <c:strRef>
              <c:f>Sheet1!$E$1</c:f>
              <c:strCache>
                <c:ptCount val="1"/>
                <c:pt idx="0">
                  <c:v>Column32</c:v>
                </c:pt>
              </c:strCache>
            </c:strRef>
          </c:tx>
          <c:spPr>
            <a:solidFill>
              <a:srgbClr val="005CA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General</c:formatCode>
                <c:ptCount val="1"/>
                <c:pt idx="0">
                  <c:v>-19.7</c:v>
                </c:pt>
              </c:numCache>
            </c:numRef>
          </c:val>
          <c:extLst>
            <c:ext xmlns:c16="http://schemas.microsoft.com/office/drawing/2014/chart" uri="{C3380CC4-5D6E-409C-BE32-E72D297353CC}">
              <c16:uniqueId val="{00000001-821B-40F1-A508-721B4858FA40}"/>
            </c:ext>
          </c:extLst>
        </c:ser>
        <c:ser>
          <c:idx val="2"/>
          <c:order val="6"/>
          <c:tx>
            <c:strRef>
              <c:f>Sheet1!$F$1</c:f>
              <c:strCache>
                <c:ptCount val="1"/>
                <c:pt idx="0">
                  <c:v>Column33</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Sheet1!$F$2</c:f>
              <c:numCache>
                <c:formatCode>General</c:formatCode>
                <c:ptCount val="1"/>
                <c:pt idx="0">
                  <c:v>-20.6</c:v>
                </c:pt>
              </c:numCache>
            </c:numRef>
          </c:val>
          <c:extLst>
            <c:ext xmlns:c16="http://schemas.microsoft.com/office/drawing/2014/chart" uri="{C3380CC4-5D6E-409C-BE32-E72D297353CC}">
              <c16:uniqueId val="{00000003-DB41-4AF9-A0DE-391BC8096579}"/>
            </c:ext>
          </c:extLst>
        </c:ser>
        <c:ser>
          <c:idx val="7"/>
          <c:order val="7"/>
          <c:tx>
            <c:strRef>
              <c:f>Sheet1!$G$1</c:f>
              <c:strCache>
                <c:ptCount val="1"/>
                <c:pt idx="0">
                  <c:v>Column4</c:v>
                </c:pt>
              </c:strCache>
            </c:strRef>
          </c:tx>
          <c:spPr>
            <a:solidFill>
              <a:srgbClr val="7DC2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General</c:formatCode>
                <c:ptCount val="1"/>
                <c:pt idx="0">
                  <c:v>-20.8</c:v>
                </c:pt>
              </c:numCache>
            </c:numRef>
          </c:val>
          <c:extLst>
            <c:ext xmlns:c16="http://schemas.microsoft.com/office/drawing/2014/chart" uri="{C3380CC4-5D6E-409C-BE32-E72D297353CC}">
              <c16:uniqueId val="{00000000-821B-40F1-A508-721B4858FA40}"/>
            </c:ext>
          </c:extLst>
        </c:ser>
        <c:ser>
          <c:idx val="5"/>
          <c:order val="8"/>
          <c:tx>
            <c:strRef>
              <c:f>Sheet1!$L$1</c:f>
              <c:strCache>
                <c:ptCount val="1"/>
                <c:pt idx="0">
                  <c:v>Column9</c:v>
                </c:pt>
              </c:strCache>
            </c:strRef>
          </c:tx>
          <c:spPr>
            <a:solidFill>
              <a:srgbClr val="7DC242"/>
            </a:solidFill>
            <a:ln>
              <a:noFill/>
            </a:ln>
            <a:effectLst/>
          </c:spPr>
          <c:invertIfNegative val="0"/>
          <c:dLbls>
            <c:dLbl>
              <c:idx val="0"/>
              <c:layout>
                <c:manualLayout>
                  <c:x val="-2.5252525252525255E-3"/>
                  <c:y val="-1.587301587301587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B41-4AF9-A0DE-391BC8096579}"/>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Sheet1!$L$2</c:f>
              <c:numCache>
                <c:formatCode>General</c:formatCode>
                <c:ptCount val="1"/>
                <c:pt idx="0">
                  <c:v>-31</c:v>
                </c:pt>
              </c:numCache>
            </c:numRef>
          </c:val>
          <c:extLst>
            <c:ext xmlns:c16="http://schemas.microsoft.com/office/drawing/2014/chart" uri="{C3380CC4-5D6E-409C-BE32-E72D297353CC}">
              <c16:uniqueId val="{00000009-DB41-4AF9-A0DE-391BC8096579}"/>
            </c:ext>
          </c:extLst>
        </c:ser>
        <c:ser>
          <c:idx val="12"/>
          <c:order val="9"/>
          <c:tx>
            <c:strRef>
              <c:f>Sheet1!$N$1</c:f>
              <c:strCache>
                <c:ptCount val="1"/>
                <c:pt idx="0">
                  <c:v>Column11</c:v>
                </c:pt>
              </c:strCache>
            </c:strRef>
          </c:tx>
          <c:spPr>
            <a:solidFill>
              <a:srgbClr val="7DC2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Sheet1!$N$2</c:f>
              <c:numCache>
                <c:formatCode>General</c:formatCode>
                <c:ptCount val="1"/>
                <c:pt idx="0">
                  <c:v>-33.299999999999997</c:v>
                </c:pt>
              </c:numCache>
            </c:numRef>
          </c:val>
          <c:extLst>
            <c:ext xmlns:c16="http://schemas.microsoft.com/office/drawing/2014/chart" uri="{C3380CC4-5D6E-409C-BE32-E72D297353CC}">
              <c16:uniqueId val="{00000005-821B-40F1-A508-721B4858FA40}"/>
            </c:ext>
          </c:extLst>
        </c:ser>
        <c:ser>
          <c:idx val="3"/>
          <c:order val="10"/>
          <c:tx>
            <c:strRef>
              <c:f>Sheet1!$H$1</c:f>
              <c:strCache>
                <c:ptCount val="1"/>
                <c:pt idx="0">
                  <c:v>Column5</c:v>
                </c:pt>
              </c:strCache>
            </c:strRef>
          </c:tx>
          <c:spPr>
            <a:solidFill>
              <a:srgbClr val="CEA00C"/>
            </a:solidFill>
            <a:ln>
              <a:noFill/>
            </a:ln>
            <a:effectLst/>
          </c:spPr>
          <c:invertIfNegative val="0"/>
          <c:dLbls>
            <c:dLbl>
              <c:idx val="0"/>
              <c:layout>
                <c:manualLayout>
                  <c:x val="-1.0565461100527006E-16"/>
                  <c:y val="1.1574074074074216E-2"/>
                </c:manualLayout>
              </c:layout>
              <c:tx>
                <c:rich>
                  <a:bodyPr/>
                  <a:lstStyle/>
                  <a:p>
                    <a:r>
                      <a:rPr lang="en-US" dirty="0"/>
                      <a:t>−40</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B41-4AF9-A0DE-391BC809657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Sheet1!$H$2</c:f>
              <c:numCache>
                <c:formatCode>General</c:formatCode>
                <c:ptCount val="1"/>
                <c:pt idx="0">
                  <c:v>-40.1</c:v>
                </c:pt>
              </c:numCache>
            </c:numRef>
          </c:val>
          <c:extLst>
            <c:ext xmlns:c16="http://schemas.microsoft.com/office/drawing/2014/chart" uri="{C3380CC4-5D6E-409C-BE32-E72D297353CC}">
              <c16:uniqueId val="{00000005-DB41-4AF9-A0DE-391BC8096579}"/>
            </c:ext>
          </c:extLst>
        </c:ser>
        <c:ser>
          <c:idx val="9"/>
          <c:order val="11"/>
          <c:tx>
            <c:strRef>
              <c:f>Sheet1!$I$1</c:f>
              <c:strCache>
                <c:ptCount val="1"/>
                <c:pt idx="0">
                  <c:v>Column6</c:v>
                </c:pt>
              </c:strCache>
            </c:strRef>
          </c:tx>
          <c:spPr>
            <a:solidFill>
              <a:srgbClr val="7DC242"/>
            </a:solidFill>
            <a:ln>
              <a:noFill/>
            </a:ln>
            <a:effectLst/>
          </c:spPr>
          <c:invertIfNegative val="0"/>
          <c:dLbls>
            <c:dLbl>
              <c:idx val="0"/>
              <c:tx>
                <c:rich>
                  <a:bodyPr/>
                  <a:lstStyle/>
                  <a:p>
                    <a:r>
                      <a:rPr lang="en-US" dirty="0"/>
                      <a:t>−48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C4E-473D-8BAA-F7876A5E0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c:f>
              <c:numCache>
                <c:formatCode>General</c:formatCode>
                <c:ptCount val="1"/>
                <c:pt idx="0">
                  <c:v>-48.4</c:v>
                </c:pt>
              </c:numCache>
            </c:numRef>
          </c:val>
          <c:extLst>
            <c:ext xmlns:c16="http://schemas.microsoft.com/office/drawing/2014/chart" uri="{C3380CC4-5D6E-409C-BE32-E72D297353CC}">
              <c16:uniqueId val="{00000002-821B-40F1-A508-721B4858FA40}"/>
            </c:ext>
          </c:extLst>
        </c:ser>
        <c:ser>
          <c:idx val="11"/>
          <c:order val="12"/>
          <c:tx>
            <c:strRef>
              <c:f>Sheet1!$J$1</c:f>
              <c:strCache>
                <c:ptCount val="1"/>
                <c:pt idx="0">
                  <c:v>Column7</c:v>
                </c:pt>
              </c:strCache>
            </c:strRef>
          </c:tx>
          <c:spPr>
            <a:solidFill>
              <a:srgbClr val="7DC242"/>
            </a:solidFill>
            <a:ln>
              <a:noFill/>
            </a:ln>
            <a:effectLst/>
          </c:spPr>
          <c:invertIfNegative val="0"/>
          <c:dLbls>
            <c:dLbl>
              <c:idx val="0"/>
              <c:tx>
                <c:rich>
                  <a:bodyPr/>
                  <a:lstStyle/>
                  <a:p>
                    <a:r>
                      <a:rPr lang="en-US" dirty="0"/>
                      <a:t>−55</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EC4E-473D-8BAA-F7876A5E0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Sheet1!$J$2</c:f>
              <c:numCache>
                <c:formatCode>General</c:formatCode>
                <c:ptCount val="1"/>
                <c:pt idx="0">
                  <c:v>-54.8</c:v>
                </c:pt>
              </c:numCache>
            </c:numRef>
          </c:val>
          <c:extLst>
            <c:ext xmlns:c16="http://schemas.microsoft.com/office/drawing/2014/chart" uri="{C3380CC4-5D6E-409C-BE32-E72D297353CC}">
              <c16:uniqueId val="{00000004-821B-40F1-A508-721B4858FA40}"/>
            </c:ext>
          </c:extLst>
        </c:ser>
        <c:dLbls>
          <c:dLblPos val="outEnd"/>
          <c:showLegendKey val="0"/>
          <c:showVal val="1"/>
          <c:showCatName val="0"/>
          <c:showSerName val="0"/>
          <c:showPercent val="0"/>
          <c:showBubbleSize val="0"/>
        </c:dLbls>
        <c:gapWidth val="50"/>
        <c:overlap val="-27"/>
        <c:axId val="1428209887"/>
        <c:axId val="1308287839"/>
      </c:barChart>
      <c:catAx>
        <c:axId val="1428209887"/>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08287839"/>
        <c:crosses val="autoZero"/>
        <c:auto val="1"/>
        <c:lblAlgn val="ctr"/>
        <c:lblOffset val="100"/>
        <c:noMultiLvlLbl val="0"/>
      </c:catAx>
      <c:valAx>
        <c:axId val="1308287839"/>
        <c:scaling>
          <c:orientation val="minMax"/>
          <c:max val="60"/>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28209887"/>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19911715581007"/>
          <c:y val="4.6448568928883889E-2"/>
          <c:w val="0.86907361011691719"/>
          <c:h val="0.85154746281714766"/>
        </c:manualLayout>
      </c:layout>
      <c:barChart>
        <c:barDir val="col"/>
        <c:grouping val="clustered"/>
        <c:varyColors val="0"/>
        <c:ser>
          <c:idx val="2"/>
          <c:order val="2"/>
          <c:tx>
            <c:strRef>
              <c:f>Sheet1!$D$1</c:f>
              <c:strCache>
                <c:ptCount val="1"/>
                <c:pt idx="0">
                  <c:v>7010022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Sheet1!$D$2</c:f>
              <c:numCache>
                <c:formatCode>0</c:formatCode>
                <c:ptCount val="1"/>
                <c:pt idx="0">
                  <c:v>72.41</c:v>
                </c:pt>
              </c:numCache>
            </c:numRef>
          </c:val>
          <c:extLst>
            <c:ext xmlns:c16="http://schemas.microsoft.com/office/drawing/2014/chart" uri="{C3380CC4-5D6E-409C-BE32-E72D297353CC}">
              <c16:uniqueId val="{00000002-5C8E-4BD0-90A5-CC607EA25694}"/>
            </c:ext>
          </c:extLst>
        </c:ser>
        <c:ser>
          <c:idx val="1"/>
          <c:order val="3"/>
          <c:tx>
            <c:strRef>
              <c:f>Sheet1!$C$1</c:f>
              <c:strCache>
                <c:ptCount val="1"/>
                <c:pt idx="0">
                  <c:v>6001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Sheet1!$C$2</c:f>
              <c:numCache>
                <c:formatCode>0</c:formatCode>
                <c:ptCount val="1"/>
                <c:pt idx="0">
                  <c:v>-6.47</c:v>
                </c:pt>
              </c:numCache>
            </c:numRef>
          </c:val>
          <c:extLst>
            <c:ext xmlns:c16="http://schemas.microsoft.com/office/drawing/2014/chart" uri="{C3380CC4-5D6E-409C-BE32-E72D297353CC}">
              <c16:uniqueId val="{00000001-5C8E-4BD0-90A5-CC607EA25694}"/>
            </c:ext>
          </c:extLst>
        </c:ser>
        <c:ser>
          <c:idx val="3"/>
          <c:order val="4"/>
          <c:tx>
            <c:strRef>
              <c:f>Sheet1!$E$1</c:f>
              <c:strCache>
                <c:ptCount val="1"/>
                <c:pt idx="0">
                  <c:v>502002</c:v>
                </c:pt>
              </c:strCache>
            </c:strRef>
          </c:tx>
          <c:spPr>
            <a:solidFill>
              <a:srgbClr val="7DC242"/>
            </a:solidFill>
            <a:ln>
              <a:noFill/>
            </a:ln>
            <a:effectLst/>
          </c:spPr>
          <c:invertIfNegative val="0"/>
          <c:dLbls>
            <c:dLbl>
              <c:idx val="0"/>
              <c:layout>
                <c:manualLayout>
                  <c:x val="2.5252525252525255E-3"/>
                  <c:y val="7.9365079365079361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B1-4CAE-9087-54CC88D1DB1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Sheet1!$E$2</c:f>
              <c:numCache>
                <c:formatCode>0</c:formatCode>
                <c:ptCount val="1"/>
                <c:pt idx="0">
                  <c:v>-20</c:v>
                </c:pt>
              </c:numCache>
            </c:numRef>
          </c:val>
          <c:extLst>
            <c:ext xmlns:c16="http://schemas.microsoft.com/office/drawing/2014/chart" uri="{C3380CC4-5D6E-409C-BE32-E72D297353CC}">
              <c16:uniqueId val="{00000003-5C8E-4BD0-90A5-CC607EA25694}"/>
            </c:ext>
          </c:extLst>
        </c:ser>
        <c:ser>
          <c:idx val="4"/>
          <c:order val="5"/>
          <c:tx>
            <c:strRef>
              <c:f>Sheet1!$F$1</c:f>
              <c:strCache>
                <c:ptCount val="1"/>
                <c:pt idx="0">
                  <c:v>1004</c:v>
                </c:pt>
              </c:strCache>
            </c:strRef>
          </c:tx>
          <c:spPr>
            <a:solidFill>
              <a:srgbClr val="005CAB"/>
            </a:solidFill>
            <a:ln>
              <a:noFill/>
            </a:ln>
            <a:effectLst/>
          </c:spPr>
          <c:invertIfNegative val="0"/>
          <c:dLbls>
            <c:dLbl>
              <c:idx val="0"/>
              <c:layout>
                <c:manualLayout>
                  <c:x val="-2.5252525252525714E-3"/>
                  <c:y val="2.380983627046619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B1-4CAE-9087-54CC88D1DB1D}"/>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Sheet1!$F$2</c:f>
              <c:numCache>
                <c:formatCode>0</c:formatCode>
                <c:ptCount val="1"/>
                <c:pt idx="0">
                  <c:v>-33.33</c:v>
                </c:pt>
              </c:numCache>
            </c:numRef>
          </c:val>
          <c:extLst>
            <c:ext xmlns:c16="http://schemas.microsoft.com/office/drawing/2014/chart" uri="{C3380CC4-5D6E-409C-BE32-E72D297353CC}">
              <c16:uniqueId val="{00000004-5C8E-4BD0-90A5-CC607EA25694}"/>
            </c:ext>
          </c:extLst>
        </c:ser>
        <c:ser>
          <c:idx val="5"/>
          <c:order val="6"/>
          <c:tx>
            <c:strRef>
              <c:f>Sheet1!$G$1</c:f>
              <c:strCache>
                <c:ptCount val="1"/>
                <c:pt idx="0">
                  <c:v>13002</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Sheet1!$G$2</c:f>
              <c:numCache>
                <c:formatCode>0</c:formatCode>
                <c:ptCount val="1"/>
                <c:pt idx="0">
                  <c:v>-37.93</c:v>
                </c:pt>
              </c:numCache>
            </c:numRef>
          </c:val>
          <c:extLst>
            <c:ext xmlns:c16="http://schemas.microsoft.com/office/drawing/2014/chart" uri="{C3380CC4-5D6E-409C-BE32-E72D297353CC}">
              <c16:uniqueId val="{00000005-5C8E-4BD0-90A5-CC607EA25694}"/>
            </c:ext>
          </c:extLst>
        </c:ser>
        <c:ser>
          <c:idx val="6"/>
          <c:order val="7"/>
          <c:tx>
            <c:strRef>
              <c:f>Sheet1!$H$1</c:f>
              <c:strCache>
                <c:ptCount val="1"/>
                <c:pt idx="0">
                  <c:v>2008</c:v>
                </c:pt>
              </c:strCache>
            </c:strRef>
          </c:tx>
          <c:spPr>
            <a:solidFill>
              <a:srgbClr val="95291F"/>
            </a:solidFill>
            <a:ln>
              <a:noFill/>
            </a:ln>
            <a:effectLst/>
          </c:spPr>
          <c:invertIfNegative val="0"/>
          <c:dPt>
            <c:idx val="0"/>
            <c:invertIfNegative val="0"/>
            <c:bubble3D val="0"/>
            <c:spPr>
              <a:solidFill>
                <a:srgbClr val="7DC242"/>
              </a:solidFill>
              <a:ln>
                <a:noFill/>
              </a:ln>
              <a:effectLst/>
            </c:spPr>
            <c:extLst>
              <c:ext xmlns:c16="http://schemas.microsoft.com/office/drawing/2014/chart" uri="{C3380CC4-5D6E-409C-BE32-E72D297353CC}">
                <c16:uniqueId val="{00000017-5A69-4B1B-A96F-5960ED376442}"/>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Sheet1!$H$2</c:f>
              <c:numCache>
                <c:formatCode>0</c:formatCode>
                <c:ptCount val="1"/>
                <c:pt idx="0">
                  <c:v>-47.37</c:v>
                </c:pt>
              </c:numCache>
            </c:numRef>
          </c:val>
          <c:extLst>
            <c:ext xmlns:c16="http://schemas.microsoft.com/office/drawing/2014/chart" uri="{C3380CC4-5D6E-409C-BE32-E72D297353CC}">
              <c16:uniqueId val="{00000000-5A69-4B1B-A96F-5960ED376442}"/>
            </c:ext>
          </c:extLst>
        </c:ser>
        <c:ser>
          <c:idx val="7"/>
          <c:order val="8"/>
          <c:tx>
            <c:strRef>
              <c:f>Sheet1!$I$1</c:f>
              <c:strCache>
                <c:ptCount val="1"/>
                <c:pt idx="0">
                  <c:v>2009</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Sheet1!$I$2</c:f>
              <c:numCache>
                <c:formatCode>0</c:formatCode>
                <c:ptCount val="1"/>
                <c:pt idx="0">
                  <c:v>-50</c:v>
                </c:pt>
              </c:numCache>
            </c:numRef>
          </c:val>
          <c:extLst>
            <c:ext xmlns:c16="http://schemas.microsoft.com/office/drawing/2014/chart" uri="{C3380CC4-5D6E-409C-BE32-E72D297353CC}">
              <c16:uniqueId val="{00000001-5A69-4B1B-A96F-5960ED376442}"/>
            </c:ext>
          </c:extLst>
        </c:ser>
        <c:ser>
          <c:idx val="8"/>
          <c:order val="9"/>
          <c:tx>
            <c:strRef>
              <c:f>Sheet1!$J$1</c:f>
              <c:strCache>
                <c:ptCount val="1"/>
                <c:pt idx="0">
                  <c:v>701003</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Sheet1!$J$2</c:f>
              <c:numCache>
                <c:formatCode>0</c:formatCode>
                <c:ptCount val="1"/>
                <c:pt idx="0">
                  <c:v>-55.56</c:v>
                </c:pt>
              </c:numCache>
            </c:numRef>
          </c:val>
          <c:extLst>
            <c:ext xmlns:c16="http://schemas.microsoft.com/office/drawing/2014/chart" uri="{C3380CC4-5D6E-409C-BE32-E72D297353CC}">
              <c16:uniqueId val="{00000002-5A69-4B1B-A96F-5960ED376442}"/>
            </c:ext>
          </c:extLst>
        </c:ser>
        <c:ser>
          <c:idx val="9"/>
          <c:order val="10"/>
          <c:tx>
            <c:strRef>
              <c:f>Sheet1!$K$1</c:f>
              <c:strCache>
                <c:ptCount val="1"/>
                <c:pt idx="0">
                  <c:v>17001</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Sheet1!$K$2</c:f>
              <c:numCache>
                <c:formatCode>0</c:formatCode>
                <c:ptCount val="1"/>
                <c:pt idx="0">
                  <c:v>-57.14</c:v>
                </c:pt>
              </c:numCache>
            </c:numRef>
          </c:val>
          <c:extLst>
            <c:ext xmlns:c16="http://schemas.microsoft.com/office/drawing/2014/chart" uri="{C3380CC4-5D6E-409C-BE32-E72D297353CC}">
              <c16:uniqueId val="{00000003-5A69-4B1B-A96F-5960ED376442}"/>
            </c:ext>
          </c:extLst>
        </c:ser>
        <c:ser>
          <c:idx val="10"/>
          <c:order val="11"/>
          <c:tx>
            <c:strRef>
              <c:f>Sheet1!$L$1</c:f>
              <c:strCache>
                <c:ptCount val="1"/>
                <c:pt idx="0">
                  <c:v>405001</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Sheet1!$L$2</c:f>
              <c:numCache>
                <c:formatCode>0</c:formatCode>
                <c:ptCount val="1"/>
                <c:pt idx="0">
                  <c:v>-64.58</c:v>
                </c:pt>
              </c:numCache>
            </c:numRef>
          </c:val>
          <c:extLst>
            <c:ext xmlns:c16="http://schemas.microsoft.com/office/drawing/2014/chart" uri="{C3380CC4-5D6E-409C-BE32-E72D297353CC}">
              <c16:uniqueId val="{00000004-5A69-4B1B-A96F-5960ED376442}"/>
            </c:ext>
          </c:extLst>
        </c:ser>
        <c:ser>
          <c:idx val="11"/>
          <c:order val="12"/>
          <c:tx>
            <c:strRef>
              <c:f>Sheet1!$M$1</c:f>
              <c:strCache>
                <c:ptCount val="1"/>
                <c:pt idx="0">
                  <c:v>405002</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Sheet1!$M$2</c:f>
              <c:numCache>
                <c:formatCode>0</c:formatCode>
                <c:ptCount val="1"/>
                <c:pt idx="0">
                  <c:v>-75.81</c:v>
                </c:pt>
              </c:numCache>
            </c:numRef>
          </c:val>
          <c:extLst>
            <c:ext xmlns:c16="http://schemas.microsoft.com/office/drawing/2014/chart" uri="{C3380CC4-5D6E-409C-BE32-E72D297353CC}">
              <c16:uniqueId val="{00000005-5A69-4B1B-A96F-5960ED376442}"/>
            </c:ext>
          </c:extLst>
        </c:ser>
        <c:ser>
          <c:idx val="12"/>
          <c:order val="13"/>
          <c:tx>
            <c:strRef>
              <c:f>Sheet1!$N$1</c:f>
              <c:strCache>
                <c:ptCount val="1"/>
                <c:pt idx="0">
                  <c:v>104003</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Sheet1!$N$2</c:f>
              <c:numCache>
                <c:formatCode>0</c:formatCode>
                <c:ptCount val="1"/>
                <c:pt idx="0">
                  <c:v>-78.790000000000006</c:v>
                </c:pt>
              </c:numCache>
            </c:numRef>
          </c:val>
          <c:extLst>
            <c:ext xmlns:c16="http://schemas.microsoft.com/office/drawing/2014/chart" uri="{C3380CC4-5D6E-409C-BE32-E72D297353CC}">
              <c16:uniqueId val="{00000006-5A69-4B1B-A96F-5960ED376442}"/>
            </c:ext>
          </c:extLst>
        </c:ser>
        <c:ser>
          <c:idx val="13"/>
          <c:order val="14"/>
          <c:tx>
            <c:strRef>
              <c:f>Sheet1!$O$1</c:f>
              <c:strCache>
                <c:ptCount val="1"/>
                <c:pt idx="0">
                  <c:v>104002</c:v>
                </c:pt>
              </c:strCache>
            </c:strRef>
          </c:tx>
          <c:spPr>
            <a:solidFill>
              <a:srgbClr val="CEA00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0</c:formatCode>
                <c:ptCount val="1"/>
              </c:numCache>
            </c:numRef>
          </c:cat>
          <c:val>
            <c:numRef>
              <c:f>Sheet1!$O$2</c:f>
              <c:numCache>
                <c:formatCode>0</c:formatCode>
                <c:ptCount val="1"/>
                <c:pt idx="0">
                  <c:v>-98</c:v>
                </c:pt>
              </c:numCache>
            </c:numRef>
          </c:val>
          <c:extLst>
            <c:ext xmlns:c16="http://schemas.microsoft.com/office/drawing/2014/chart" uri="{C3380CC4-5D6E-409C-BE32-E72D297353CC}">
              <c16:uniqueId val="{00000007-5A69-4B1B-A96F-5960ED376442}"/>
            </c:ext>
          </c:extLst>
        </c:ser>
        <c:dLbls>
          <c:dLblPos val="outEnd"/>
          <c:showLegendKey val="0"/>
          <c:showVal val="1"/>
          <c:showCatName val="0"/>
          <c:showSerName val="0"/>
          <c:showPercent val="0"/>
          <c:showBubbleSize val="0"/>
        </c:dLbls>
        <c:gapWidth val="50"/>
        <c:overlap val="-27"/>
        <c:axId val="209163072"/>
        <c:axId val="1368492511"/>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701006</c:v>
                      </c:pt>
                    </c:strCache>
                  </c:strRef>
                </c:tx>
                <c:spPr>
                  <a:solidFill>
                    <a:srgbClr val="95291F"/>
                  </a:solidFill>
                  <a:ln>
                    <a:solidFill>
                      <a:srgbClr val="C00000"/>
                    </a:solidFill>
                  </a:ln>
                  <a:effectLst/>
                </c:spPr>
                <c:invertIfNegative val="0"/>
                <c:dPt>
                  <c:idx val="0"/>
                  <c:invertIfNegative val="0"/>
                  <c:bubble3D val="0"/>
                  <c:spPr>
                    <a:solidFill>
                      <a:srgbClr val="95291F"/>
                    </a:solidFill>
                    <a:ln>
                      <a:noFill/>
                    </a:ln>
                    <a:effectLst/>
                  </c:spPr>
                  <c:extLst>
                    <c:ext xmlns:c16="http://schemas.microsoft.com/office/drawing/2014/chart" uri="{C3380CC4-5D6E-409C-BE32-E72D297353CC}">
                      <c16:uniqueId val="{00000002-C8FF-4E91-964E-09A80F2F6B93}"/>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c15:sqref>
                        </c15:formulaRef>
                      </c:ext>
                    </c:extLst>
                    <c:numCache>
                      <c:formatCode>0</c:formatCode>
                      <c:ptCount val="1"/>
                    </c:numCache>
                  </c:numRef>
                </c:cat>
                <c:val>
                  <c:numRef>
                    <c:extLst>
                      <c:ext uri="{02D57815-91ED-43cb-92C2-25804820EDAC}">
                        <c15:formulaRef>
                          <c15:sqref>Sheet1!$B$2</c15:sqref>
                        </c15:formulaRef>
                      </c:ext>
                    </c:extLst>
                    <c:numCache>
                      <c:formatCode>0</c:formatCode>
                      <c:ptCount val="1"/>
                      <c:pt idx="0">
                        <c:v>300</c:v>
                      </c:pt>
                    </c:numCache>
                  </c:numRef>
                </c:val>
                <c:extLst>
                  <c:ext xmlns:c16="http://schemas.microsoft.com/office/drawing/2014/chart" uri="{C3380CC4-5D6E-409C-BE32-E72D297353CC}">
                    <c16:uniqueId val="{00000000-5C8E-4BD0-90A5-CC607EA25694}"/>
                  </c:ext>
                </c:extLst>
              </c15:ser>
            </c15:filteredBarSeries>
            <c15:filteredBarSeries>
              <c15:ser>
                <c:idx val="14"/>
                <c:order val="1"/>
                <c:tx>
                  <c:strRef>
                    <c:extLst xmlns:c15="http://schemas.microsoft.com/office/drawing/2012/chart">
                      <c:ext xmlns:c15="http://schemas.microsoft.com/office/drawing/2012/chart" uri="{02D57815-91ED-43cb-92C2-25804820EDAC}">
                        <c15:formulaRef>
                          <c15:sqref>Sheet1!$P$1</c15:sqref>
                        </c15:formulaRef>
                      </c:ext>
                    </c:extLst>
                    <c:strCache>
                      <c:ptCount val="1"/>
                      <c:pt idx="0">
                        <c:v>2010</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Sheet1!$A$2</c15:sqref>
                        </c15:formulaRef>
                      </c:ext>
                    </c:extLst>
                    <c:numCache>
                      <c:formatCode>0</c:formatCode>
                      <c:ptCount val="1"/>
                    </c:numCache>
                  </c:numRef>
                </c:cat>
                <c:val>
                  <c:numRef>
                    <c:extLst xmlns:c15="http://schemas.microsoft.com/office/drawing/2012/chart">
                      <c:ext xmlns:c15="http://schemas.microsoft.com/office/drawing/2012/chart" uri="{02D57815-91ED-43cb-92C2-25804820EDAC}">
                        <c15:formulaRef>
                          <c15:sqref>Sheet1!$P$2</c15:sqref>
                        </c15:formulaRef>
                      </c:ext>
                    </c:extLst>
                    <c:numCache>
                      <c:formatCode>General</c:formatCode>
                      <c:ptCount val="1"/>
                      <c:pt idx="0">
                        <c:v>6</c:v>
                      </c:pt>
                    </c:numCache>
                  </c:numRef>
                </c:val>
                <c:extLst xmlns:c15="http://schemas.microsoft.com/office/drawing/2012/chart">
                  <c:ext xmlns:c16="http://schemas.microsoft.com/office/drawing/2014/chart" uri="{C3380CC4-5D6E-409C-BE32-E72D297353CC}">
                    <c16:uniqueId val="{00000018-5A69-4B1B-A96F-5960ED376442}"/>
                  </c:ext>
                </c:extLst>
              </c15:ser>
            </c15:filteredBarSeries>
          </c:ext>
        </c:extLst>
      </c:barChart>
      <c:catAx>
        <c:axId val="209163072"/>
        <c:scaling>
          <c:orientation val="minMax"/>
        </c:scaling>
        <c:delete val="0"/>
        <c:axPos val="b"/>
        <c:numFmt formatCode="#,##0" sourceLinked="0"/>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68492511"/>
        <c:crosses val="autoZero"/>
        <c:auto val="1"/>
        <c:lblAlgn val="ctr"/>
        <c:lblOffset val="100"/>
        <c:noMultiLvlLbl val="0"/>
      </c:catAx>
      <c:valAx>
        <c:axId val="1368492511"/>
        <c:scaling>
          <c:orientation val="minMax"/>
          <c:max val="80"/>
          <c:min val="-10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09163072"/>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062177621055784E-2"/>
          <c:y val="6.344925634295713E-2"/>
          <c:w val="0.88441490459759942"/>
          <c:h val="0.84532370953630798"/>
        </c:manualLayout>
      </c:layout>
      <c:barChart>
        <c:barDir val="col"/>
        <c:grouping val="clustered"/>
        <c:varyColors val="0"/>
        <c:ser>
          <c:idx val="7"/>
          <c:order val="7"/>
          <c:tx>
            <c:strRef>
              <c:f>Sheet1!$I$1</c:f>
              <c:strCache>
                <c:ptCount val="1"/>
                <c:pt idx="0">
                  <c:v>Column8</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Sheet1!$I$2</c:f>
              <c:numCache>
                <c:formatCode>0</c:formatCode>
                <c:ptCount val="1"/>
                <c:pt idx="0">
                  <c:v>51.6</c:v>
                </c:pt>
              </c:numCache>
            </c:numRef>
          </c:val>
          <c:extLst>
            <c:ext xmlns:c16="http://schemas.microsoft.com/office/drawing/2014/chart" uri="{C3380CC4-5D6E-409C-BE32-E72D297353CC}">
              <c16:uniqueId val="{00000010-5379-4183-80BC-BCCA76CD3030}"/>
            </c:ext>
          </c:extLst>
        </c:ser>
        <c:ser>
          <c:idx val="21"/>
          <c:order val="8"/>
          <c:tx>
            <c:strRef>
              <c:f>Sheet1!$W$1</c:f>
              <c:strCache>
                <c:ptCount val="1"/>
                <c:pt idx="0">
                  <c:v>Column22</c:v>
                </c:pt>
              </c:strCache>
            </c:strRef>
          </c:tx>
          <c:spPr>
            <a:solidFill>
              <a:srgbClr val="7F7F7F"/>
            </a:solidFill>
            <a:ln>
              <a:noFill/>
            </a:ln>
            <a:effectLst/>
          </c:spPr>
          <c:invertIfNegative val="0"/>
          <c:dLbls>
            <c:dLbl>
              <c:idx val="0"/>
              <c:layout>
                <c:manualLayout>
                  <c:x val="-1.8212522643759803E-3"/>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Sheet1!$W$2</c:f>
              <c:numCache>
                <c:formatCode>0</c:formatCode>
                <c:ptCount val="1"/>
                <c:pt idx="0">
                  <c:v>5</c:v>
                </c:pt>
              </c:numCache>
            </c:numRef>
          </c:val>
          <c:extLst>
            <c:ext xmlns:c16="http://schemas.microsoft.com/office/drawing/2014/chart" uri="{C3380CC4-5D6E-409C-BE32-E72D297353CC}">
              <c16:uniqueId val="{0000001E-5379-4183-80BC-BCCA76CD3030}"/>
            </c:ext>
          </c:extLst>
        </c:ser>
        <c:ser>
          <c:idx val="9"/>
          <c:order val="10"/>
          <c:tx>
            <c:strRef>
              <c:f>Sheet1!$K$1</c:f>
              <c:strCache>
                <c:ptCount val="1"/>
                <c:pt idx="0">
                  <c:v>Column10</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Sheet1!$K$2</c:f>
              <c:numCache>
                <c:formatCode>0</c:formatCode>
                <c:ptCount val="1"/>
                <c:pt idx="0">
                  <c:v>-7.79</c:v>
                </c:pt>
              </c:numCache>
            </c:numRef>
          </c:val>
          <c:extLst>
            <c:ext xmlns:c16="http://schemas.microsoft.com/office/drawing/2014/chart" uri="{C3380CC4-5D6E-409C-BE32-E72D297353CC}">
              <c16:uniqueId val="{00000012-5379-4183-80BC-BCCA76CD3030}"/>
            </c:ext>
          </c:extLst>
        </c:ser>
        <c:ser>
          <c:idx val="15"/>
          <c:order val="11"/>
          <c:tx>
            <c:strRef>
              <c:f>Sheet1!$Q$1</c:f>
              <c:strCache>
                <c:ptCount val="1"/>
                <c:pt idx="0">
                  <c:v>Column16</c:v>
                </c:pt>
              </c:strCache>
            </c:strRef>
          </c:tx>
          <c:spPr>
            <a:solidFill>
              <a:srgbClr val="7F7F7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Sheet1!$Q$2</c:f>
              <c:numCache>
                <c:formatCode>General</c:formatCode>
                <c:ptCount val="1"/>
                <c:pt idx="0">
                  <c:v>-31</c:v>
                </c:pt>
              </c:numCache>
            </c:numRef>
          </c:val>
          <c:extLst>
            <c:ext xmlns:c16="http://schemas.microsoft.com/office/drawing/2014/chart" uri="{C3380CC4-5D6E-409C-BE32-E72D297353CC}">
              <c16:uniqueId val="{00000018-5379-4183-80BC-BCCA76CD3030}"/>
            </c:ext>
          </c:extLst>
        </c:ser>
        <c:ser>
          <c:idx val="11"/>
          <c:order val="13"/>
          <c:tx>
            <c:strRef>
              <c:f>Sheet1!$M$1</c:f>
              <c:strCache>
                <c:ptCount val="1"/>
                <c:pt idx="0">
                  <c:v>Column12</c:v>
                </c:pt>
              </c:strCache>
            </c:strRef>
          </c:tx>
          <c:spPr>
            <a:solidFill>
              <a:srgbClr val="95291F"/>
            </a:solidFill>
            <a:ln>
              <a:noFill/>
            </a:ln>
            <a:effectLst/>
          </c:spPr>
          <c:invertIfNegative val="0"/>
          <c:dLbls>
            <c:dLbl>
              <c:idx val="0"/>
              <c:layout>
                <c:manualLayout>
                  <c:x val="0"/>
                  <c:y val="1.587301587301594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Sheet1!$M$2</c:f>
              <c:numCache>
                <c:formatCode>0</c:formatCode>
                <c:ptCount val="1"/>
                <c:pt idx="0">
                  <c:v>-31.03</c:v>
                </c:pt>
              </c:numCache>
            </c:numRef>
          </c:val>
          <c:extLst>
            <c:ext xmlns:c16="http://schemas.microsoft.com/office/drawing/2014/chart" uri="{C3380CC4-5D6E-409C-BE32-E72D297353CC}">
              <c16:uniqueId val="{00000014-5379-4183-80BC-BCCA76CD3030}"/>
            </c:ext>
          </c:extLst>
        </c:ser>
        <c:ser>
          <c:idx val="12"/>
          <c:order val="14"/>
          <c:tx>
            <c:strRef>
              <c:f>Sheet1!$N$1</c:f>
              <c:strCache>
                <c:ptCount val="1"/>
                <c:pt idx="0">
                  <c:v>Column13</c:v>
                </c:pt>
              </c:strCache>
            </c:strRef>
          </c:tx>
          <c:spPr>
            <a:solidFill>
              <a:srgbClr val="7DC242"/>
            </a:solidFill>
            <a:ln>
              <a:noFill/>
            </a:ln>
            <a:effectLst/>
          </c:spPr>
          <c:invertIfNegative val="0"/>
          <c:dLbls>
            <c:dLbl>
              <c:idx val="0"/>
              <c:layout>
                <c:manualLayout>
                  <c:x val="4.9353068250783286E-4"/>
                  <c:y val="-3.9020487022455523E-2"/>
                </c:manualLayout>
              </c:layout>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4.3992964421114028E-2"/>
                      <c:h val="5.6924759405074368E-2"/>
                    </c:manualLayout>
                  </c15:layout>
                </c:ext>
                <c:ext xmlns:c16="http://schemas.microsoft.com/office/drawing/2014/chart" uri="{C3380CC4-5D6E-409C-BE32-E72D297353CC}">
                  <c16:uniqueId val="{00000003-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Sheet1!$N$2</c:f>
              <c:numCache>
                <c:formatCode>0</c:formatCode>
                <c:ptCount val="1"/>
                <c:pt idx="0">
                  <c:v>-33.33</c:v>
                </c:pt>
              </c:numCache>
            </c:numRef>
          </c:val>
          <c:extLst>
            <c:ext xmlns:c16="http://schemas.microsoft.com/office/drawing/2014/chart" uri="{C3380CC4-5D6E-409C-BE32-E72D297353CC}">
              <c16:uniqueId val="{00000015-5379-4183-80BC-BCCA76CD3030}"/>
            </c:ext>
          </c:extLst>
        </c:ser>
        <c:ser>
          <c:idx val="13"/>
          <c:order val="15"/>
          <c:tx>
            <c:strRef>
              <c:f>Sheet1!$O$1</c:f>
              <c:strCache>
                <c:ptCount val="1"/>
                <c:pt idx="0">
                  <c:v>Column14</c:v>
                </c:pt>
              </c:strCache>
            </c:strRef>
          </c:tx>
          <c:spPr>
            <a:solidFill>
              <a:srgbClr val="005CAB"/>
            </a:solidFill>
            <a:ln>
              <a:noFill/>
            </a:ln>
            <a:effectLst/>
          </c:spPr>
          <c:invertIfNegative val="0"/>
          <c:dLbls>
            <c:dLbl>
              <c:idx val="0"/>
              <c:layout>
                <c:manualLayout>
                  <c:x val="0"/>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Sheet1!$O$2</c:f>
              <c:numCache>
                <c:formatCode>0</c:formatCode>
                <c:ptCount val="1"/>
                <c:pt idx="0">
                  <c:v>-38.24</c:v>
                </c:pt>
              </c:numCache>
            </c:numRef>
          </c:val>
          <c:extLst>
            <c:ext xmlns:c16="http://schemas.microsoft.com/office/drawing/2014/chart" uri="{C3380CC4-5D6E-409C-BE32-E72D297353CC}">
              <c16:uniqueId val="{00000016-5379-4183-80BC-BCCA76CD3030}"/>
            </c:ext>
          </c:extLst>
        </c:ser>
        <c:ser>
          <c:idx val="14"/>
          <c:order val="16"/>
          <c:tx>
            <c:strRef>
              <c:f>Sheet1!$P$1</c:f>
              <c:strCache>
                <c:ptCount val="1"/>
                <c:pt idx="0">
                  <c:v>Column15</c:v>
                </c:pt>
              </c:strCache>
            </c:strRef>
          </c:tx>
          <c:spPr>
            <a:solidFill>
              <a:srgbClr val="7DC242"/>
            </a:solidFill>
            <a:ln>
              <a:noFill/>
            </a:ln>
            <a:effectLst/>
          </c:spPr>
          <c:invertIfNegative val="0"/>
          <c:dLbls>
            <c:dLbl>
              <c:idx val="0"/>
              <c:layout>
                <c:manualLayout>
                  <c:x val="-5.4637567931275404E-3"/>
                  <c:y val="-5.555555555555538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Sheet1!$P$2</c:f>
              <c:numCache>
                <c:formatCode>0</c:formatCode>
                <c:ptCount val="1"/>
                <c:pt idx="0">
                  <c:v>-40.74</c:v>
                </c:pt>
              </c:numCache>
            </c:numRef>
          </c:val>
          <c:extLst>
            <c:ext xmlns:c16="http://schemas.microsoft.com/office/drawing/2014/chart" uri="{C3380CC4-5D6E-409C-BE32-E72D297353CC}">
              <c16:uniqueId val="{00000017-5379-4183-80BC-BCCA76CD3030}"/>
            </c:ext>
          </c:extLst>
        </c:ser>
        <c:ser>
          <c:idx val="16"/>
          <c:order val="17"/>
          <c:tx>
            <c:strRef>
              <c:f>Sheet1!$R$1</c:f>
              <c:strCache>
                <c:ptCount val="1"/>
                <c:pt idx="0">
                  <c:v>Column17</c:v>
                </c:pt>
              </c:strCache>
            </c:strRef>
          </c:tx>
          <c:spPr>
            <a:solidFill>
              <a:srgbClr val="95291F"/>
            </a:solidFill>
            <a:ln>
              <a:noFill/>
            </a:ln>
            <a:effectLst/>
          </c:spPr>
          <c:invertIfNegative val="0"/>
          <c:dLbls>
            <c:dLbl>
              <c:idx val="0"/>
              <c:layout>
                <c:manualLayout>
                  <c:x val="0"/>
                  <c:y val="-6.018518518518518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Sheet1!$R$2</c:f>
              <c:numCache>
                <c:formatCode>0</c:formatCode>
                <c:ptCount val="1"/>
                <c:pt idx="0">
                  <c:v>-47.62</c:v>
                </c:pt>
              </c:numCache>
            </c:numRef>
          </c:val>
          <c:extLst>
            <c:ext xmlns:c16="http://schemas.microsoft.com/office/drawing/2014/chart" uri="{C3380CC4-5D6E-409C-BE32-E72D297353CC}">
              <c16:uniqueId val="{00000019-5379-4183-80BC-BCCA76CD3030}"/>
            </c:ext>
          </c:extLst>
        </c:ser>
        <c:ser>
          <c:idx val="17"/>
          <c:order val="18"/>
          <c:tx>
            <c:strRef>
              <c:f>Sheet1!$S$1</c:f>
              <c:strCache>
                <c:ptCount val="1"/>
                <c:pt idx="0">
                  <c:v>Column18</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Sheet1!$S$2</c:f>
              <c:numCache>
                <c:formatCode>0</c:formatCode>
                <c:ptCount val="1"/>
                <c:pt idx="0">
                  <c:v>-55.56</c:v>
                </c:pt>
              </c:numCache>
            </c:numRef>
          </c:val>
          <c:extLst>
            <c:ext xmlns:c16="http://schemas.microsoft.com/office/drawing/2014/chart" uri="{C3380CC4-5D6E-409C-BE32-E72D297353CC}">
              <c16:uniqueId val="{0000001A-5379-4183-80BC-BCCA76CD3030}"/>
            </c:ext>
          </c:extLst>
        </c:ser>
        <c:ser>
          <c:idx val="18"/>
          <c:order val="19"/>
          <c:tx>
            <c:strRef>
              <c:f>Sheet1!$T$1</c:f>
              <c:strCache>
                <c:ptCount val="1"/>
                <c:pt idx="0">
                  <c:v>Column19</c:v>
                </c:pt>
              </c:strCache>
            </c:strRef>
          </c:tx>
          <c:spPr>
            <a:solidFill>
              <a:srgbClr val="005CAB"/>
            </a:solidFill>
            <a:ln>
              <a:noFill/>
            </a:ln>
            <a:effectLst/>
          </c:spPr>
          <c:invertIfNegative val="0"/>
          <c:dLbls>
            <c:dLbl>
              <c:idx val="0"/>
              <c:layout>
                <c:manualLayout>
                  <c:x val="-1.8212522643758467E-3"/>
                  <c:y val="-5.092592592592575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Sheet1!$T$2</c:f>
              <c:numCache>
                <c:formatCode>0</c:formatCode>
                <c:ptCount val="1"/>
                <c:pt idx="0">
                  <c:v>-63.33</c:v>
                </c:pt>
              </c:numCache>
            </c:numRef>
          </c:val>
          <c:extLst>
            <c:ext xmlns:c16="http://schemas.microsoft.com/office/drawing/2014/chart" uri="{C3380CC4-5D6E-409C-BE32-E72D297353CC}">
              <c16:uniqueId val="{0000001B-5379-4183-80BC-BCCA76CD3030}"/>
            </c:ext>
          </c:extLst>
        </c:ser>
        <c:ser>
          <c:idx val="19"/>
          <c:order val="20"/>
          <c:tx>
            <c:strRef>
              <c:f>Sheet1!$U$1</c:f>
              <c:strCache>
                <c:ptCount val="1"/>
                <c:pt idx="0">
                  <c:v>Column20</c:v>
                </c:pt>
              </c:strCache>
            </c:strRef>
          </c:tx>
          <c:spPr>
            <a:solidFill>
              <a:srgbClr val="7DC2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Sheet1!$U$2</c:f>
              <c:numCache>
                <c:formatCode>0</c:formatCode>
                <c:ptCount val="1"/>
                <c:pt idx="0">
                  <c:v>-66.67</c:v>
                </c:pt>
              </c:numCache>
            </c:numRef>
          </c:val>
          <c:extLst>
            <c:ext xmlns:c16="http://schemas.microsoft.com/office/drawing/2014/chart" uri="{C3380CC4-5D6E-409C-BE32-E72D297353CC}">
              <c16:uniqueId val="{0000001C-5379-4183-80BC-BCCA76CD3030}"/>
            </c:ext>
          </c:extLst>
        </c:ser>
        <c:ser>
          <c:idx val="20"/>
          <c:order val="21"/>
          <c:tx>
            <c:strRef>
              <c:f>Sheet1!$V$1</c:f>
              <c:strCache>
                <c:ptCount val="1"/>
                <c:pt idx="0">
                  <c:v>Column21</c:v>
                </c:pt>
              </c:strCache>
            </c:strRef>
          </c:tx>
          <c:spPr>
            <a:solidFill>
              <a:srgbClr val="7F7F7F"/>
            </a:solidFill>
            <a:ln>
              <a:noFill/>
            </a:ln>
            <a:effectLst/>
          </c:spPr>
          <c:invertIfNegative val="0"/>
          <c:dLbls>
            <c:dLbl>
              <c:idx val="0"/>
              <c:layout>
                <c:manualLayout>
                  <c:x val="0"/>
                  <c:y val="-5.0925925925925923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Sheet1!$V$2</c:f>
              <c:numCache>
                <c:formatCode>0</c:formatCode>
                <c:ptCount val="1"/>
                <c:pt idx="0">
                  <c:v>-68.42</c:v>
                </c:pt>
              </c:numCache>
            </c:numRef>
          </c:val>
          <c:extLst>
            <c:ext xmlns:c16="http://schemas.microsoft.com/office/drawing/2014/chart" uri="{C3380CC4-5D6E-409C-BE32-E72D297353CC}">
              <c16:uniqueId val="{0000001D-5379-4183-80BC-BCCA76CD3030}"/>
            </c:ext>
          </c:extLst>
        </c:ser>
        <c:ser>
          <c:idx val="22"/>
          <c:order val="22"/>
          <c:tx>
            <c:strRef>
              <c:f>Sheet1!$X$1</c:f>
              <c:strCache>
                <c:ptCount val="1"/>
                <c:pt idx="0">
                  <c:v>Column23</c:v>
                </c:pt>
              </c:strCache>
            </c:strRef>
          </c:tx>
          <c:spPr>
            <a:solidFill>
              <a:srgbClr val="7DC242"/>
            </a:solidFill>
            <a:ln>
              <a:noFill/>
            </a:ln>
            <a:effectLst/>
          </c:spPr>
          <c:invertIfNegative val="0"/>
          <c:dLbls>
            <c:dLbl>
              <c:idx val="0"/>
              <c:layout>
                <c:manualLayout>
                  <c:x val="5.4637567931275404E-3"/>
                  <c:y val="-3.240740740740740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Sheet1!$X$2</c:f>
              <c:numCache>
                <c:formatCode>0</c:formatCode>
                <c:ptCount val="1"/>
                <c:pt idx="0">
                  <c:v>-78.790000000000006</c:v>
                </c:pt>
              </c:numCache>
            </c:numRef>
          </c:val>
          <c:extLst>
            <c:ext xmlns:c16="http://schemas.microsoft.com/office/drawing/2014/chart" uri="{C3380CC4-5D6E-409C-BE32-E72D297353CC}">
              <c16:uniqueId val="{0000001F-5379-4183-80BC-BCCA76CD3030}"/>
            </c:ext>
          </c:extLst>
        </c:ser>
        <c:ser>
          <c:idx val="23"/>
          <c:order val="23"/>
          <c:tx>
            <c:strRef>
              <c:f>Sheet1!$Y$1</c:f>
              <c:strCache>
                <c:ptCount val="1"/>
                <c:pt idx="0">
                  <c:v>Column24</c:v>
                </c:pt>
              </c:strCache>
            </c:strRef>
          </c:tx>
          <c:spPr>
            <a:solidFill>
              <a:srgbClr val="7DC242"/>
            </a:solidFill>
            <a:ln>
              <a:noFill/>
            </a:ln>
            <a:effectLst/>
          </c:spPr>
          <c:invertIfNegative val="0"/>
          <c:dLbls>
            <c:dLbl>
              <c:idx val="0"/>
              <c:layout>
                <c:manualLayout>
                  <c:x val="0"/>
                  <c:y val="1.851851851851851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Sheet1!$Y$2</c:f>
              <c:numCache>
                <c:formatCode>0</c:formatCode>
                <c:ptCount val="1"/>
                <c:pt idx="0">
                  <c:v>-81.58</c:v>
                </c:pt>
              </c:numCache>
            </c:numRef>
          </c:val>
          <c:extLst>
            <c:ext xmlns:c16="http://schemas.microsoft.com/office/drawing/2014/chart" uri="{C3380CC4-5D6E-409C-BE32-E72D297353CC}">
              <c16:uniqueId val="{00000020-5379-4183-80BC-BCCA76CD3030}"/>
            </c:ext>
          </c:extLst>
        </c:ser>
        <c:ser>
          <c:idx val="24"/>
          <c:order val="24"/>
          <c:tx>
            <c:strRef>
              <c:f>Sheet1!$Z$1</c:f>
              <c:strCache>
                <c:ptCount val="1"/>
                <c:pt idx="0">
                  <c:v>Column25</c:v>
                </c:pt>
              </c:strCache>
            </c:strRef>
          </c:tx>
          <c:spPr>
            <a:solidFill>
              <a:srgbClr val="7F7F7F"/>
            </a:solidFill>
            <a:ln>
              <a:noFill/>
            </a:ln>
            <a:effectLst/>
          </c:spPr>
          <c:invertIfNegative val="0"/>
          <c:dLbls>
            <c:dLbl>
              <c:idx val="0"/>
              <c:layout>
                <c:manualLayout>
                  <c:x val="0"/>
                  <c:y val="-2.777777777777777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Sheet1!$Z$2</c:f>
              <c:numCache>
                <c:formatCode>0</c:formatCode>
                <c:ptCount val="1"/>
                <c:pt idx="0">
                  <c:v>-83.87</c:v>
                </c:pt>
              </c:numCache>
            </c:numRef>
          </c:val>
          <c:extLst>
            <c:ext xmlns:c16="http://schemas.microsoft.com/office/drawing/2014/chart" uri="{C3380CC4-5D6E-409C-BE32-E72D297353CC}">
              <c16:uniqueId val="{00000021-5379-4183-80BC-BCCA76CD3030}"/>
            </c:ext>
          </c:extLst>
        </c:ser>
        <c:ser>
          <c:idx val="25"/>
          <c:order val="25"/>
          <c:tx>
            <c:strRef>
              <c:f>Sheet1!$AA$1</c:f>
              <c:strCache>
                <c:ptCount val="1"/>
                <c:pt idx="0">
                  <c:v>Column26</c:v>
                </c:pt>
              </c:strCache>
            </c:strRef>
          </c:tx>
          <c:spPr>
            <a:solidFill>
              <a:srgbClr val="7DC242"/>
            </a:solidFill>
            <a:ln>
              <a:noFill/>
            </a:ln>
            <a:effectLst/>
          </c:spPr>
          <c:invertIfNegative val="0"/>
          <c:dLbls>
            <c:dLbl>
              <c:idx val="0"/>
              <c:layout>
                <c:manualLayout>
                  <c:x val="-2.3148546497287338E-3"/>
                  <c:y val="3.042359288422280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Sheet1!$AA$2</c:f>
              <c:numCache>
                <c:formatCode>0</c:formatCode>
                <c:ptCount val="1"/>
                <c:pt idx="0">
                  <c:v>-91.94</c:v>
                </c:pt>
              </c:numCache>
            </c:numRef>
          </c:val>
          <c:extLst>
            <c:ext xmlns:c16="http://schemas.microsoft.com/office/drawing/2014/chart" uri="{C3380CC4-5D6E-409C-BE32-E72D297353CC}">
              <c16:uniqueId val="{00000022-5379-4183-80BC-BCCA76CD3030}"/>
            </c:ext>
          </c:extLst>
        </c:ser>
        <c:ser>
          <c:idx val="26"/>
          <c:order val="26"/>
          <c:tx>
            <c:strRef>
              <c:f>Sheet1!$AB$1</c:f>
              <c:strCache>
                <c:ptCount val="1"/>
                <c:pt idx="0">
                  <c:v>Column27</c:v>
                </c:pt>
              </c:strCache>
            </c:strRef>
          </c:tx>
          <c:spPr>
            <a:solidFill>
              <a:srgbClr val="7DC242"/>
            </a:solidFill>
            <a:ln>
              <a:noFill/>
            </a:ln>
            <a:effectLst/>
          </c:spPr>
          <c:invertIfNegative val="0"/>
          <c:dLbls>
            <c:dLbl>
              <c:idx val="0"/>
              <c:layout>
                <c:manualLayout>
                  <c:x val="-1.8211805615307927E-3"/>
                  <c:y val="-2.6454505686789153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6.2511482939632546E-2"/>
                      <c:h val="5.2956505436820386E-2"/>
                    </c:manualLayout>
                  </c15:layout>
                </c:ext>
                <c:ext xmlns:c16="http://schemas.microsoft.com/office/drawing/2014/chart" uri="{C3380CC4-5D6E-409C-BE32-E72D297353CC}">
                  <c16:uniqueId val="{0000000E-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Sheet1!$AB$2</c:f>
              <c:numCache>
                <c:formatCode>0</c:formatCode>
                <c:ptCount val="1"/>
                <c:pt idx="0">
                  <c:v>-93.1</c:v>
                </c:pt>
              </c:numCache>
            </c:numRef>
          </c:val>
          <c:extLst>
            <c:ext xmlns:c16="http://schemas.microsoft.com/office/drawing/2014/chart" uri="{C3380CC4-5D6E-409C-BE32-E72D297353CC}">
              <c16:uniqueId val="{00000023-5379-4183-80BC-BCCA76CD3030}"/>
            </c:ext>
          </c:extLst>
        </c:ser>
        <c:ser>
          <c:idx val="27"/>
          <c:order val="27"/>
          <c:tx>
            <c:strRef>
              <c:f>Sheet1!$AC$1</c:f>
              <c:strCache>
                <c:ptCount val="1"/>
                <c:pt idx="0">
                  <c:v>Column28</c:v>
                </c:pt>
              </c:strCache>
            </c:strRef>
          </c:tx>
          <c:spPr>
            <a:solidFill>
              <a:srgbClr val="7DC242"/>
            </a:solidFill>
            <a:ln>
              <a:noFill/>
            </a:ln>
            <a:effectLst/>
          </c:spPr>
          <c:invertIfNegative val="0"/>
          <c:dLbls>
            <c:dLbl>
              <c:idx val="0"/>
              <c:layout>
                <c:manualLayout>
                  <c:x val="1.3429942878645382E-2"/>
                  <c:y val="7.290755322251385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Sheet1!$AC$2</c:f>
              <c:numCache>
                <c:formatCode>0</c:formatCode>
                <c:ptCount val="1"/>
                <c:pt idx="0">
                  <c:v>-100</c:v>
                </c:pt>
              </c:numCache>
            </c:numRef>
          </c:val>
          <c:extLst>
            <c:ext xmlns:c16="http://schemas.microsoft.com/office/drawing/2014/chart" uri="{C3380CC4-5D6E-409C-BE32-E72D297353CC}">
              <c16:uniqueId val="{00000024-5379-4183-80BC-BCCA76CD3030}"/>
            </c:ext>
          </c:extLst>
        </c:ser>
        <c:ser>
          <c:idx val="28"/>
          <c:order val="28"/>
          <c:tx>
            <c:strRef>
              <c:f>Sheet1!$AD$1</c:f>
              <c:strCache>
                <c:ptCount val="1"/>
                <c:pt idx="0">
                  <c:v>Column29</c:v>
                </c:pt>
              </c:strCache>
            </c:strRef>
          </c:tx>
          <c:spPr>
            <a:solidFill>
              <a:srgbClr val="CEA00C"/>
            </a:solidFill>
            <a:ln>
              <a:noFill/>
            </a:ln>
            <a:effectLst/>
          </c:spPr>
          <c:invertIfNegative val="0"/>
          <c:dLbls>
            <c:delete val="1"/>
          </c:dLbls>
          <c:val>
            <c:numRef>
              <c:f>Sheet1!$AD$2</c:f>
              <c:numCache>
                <c:formatCode>0</c:formatCode>
                <c:ptCount val="1"/>
                <c:pt idx="0">
                  <c:v>-100</c:v>
                </c:pt>
              </c:numCache>
            </c:numRef>
          </c:val>
          <c:extLst>
            <c:ext xmlns:c16="http://schemas.microsoft.com/office/drawing/2014/chart" uri="{C3380CC4-5D6E-409C-BE32-E72D297353CC}">
              <c16:uniqueId val="{00000025-5379-4183-80BC-BCCA76CD3030}"/>
            </c:ext>
          </c:extLst>
        </c:ser>
        <c:dLbls>
          <c:dLblPos val="outEnd"/>
          <c:showLegendKey val="0"/>
          <c:showVal val="1"/>
          <c:showCatName val="0"/>
          <c:showSerName val="0"/>
          <c:showPercent val="0"/>
          <c:showBubbleSize val="0"/>
        </c:dLbls>
        <c:gapWidth val="50"/>
        <c:overlap val="-27"/>
        <c:axId val="1436517743"/>
        <c:axId val="1308309439"/>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Column1</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c:ext uri="{02D57815-91ED-43cb-92C2-25804820EDAC}">
                        <c15:formulaRef>
                          <c15:sqref>Sheet1!$B$2</c15:sqref>
                        </c15:formulaRef>
                      </c:ext>
                    </c:extLst>
                    <c:numCache>
                      <c:formatCode>General</c:formatCode>
                      <c:ptCount val="1"/>
                      <c:pt idx="0">
                        <c:v>67</c:v>
                      </c:pt>
                    </c:numCache>
                  </c:numRef>
                </c:val>
                <c:extLst>
                  <c:ext xmlns:c16="http://schemas.microsoft.com/office/drawing/2014/chart" uri="{C3380CC4-5D6E-409C-BE32-E72D297353CC}">
                    <c16:uniqueId val="{00000009-5379-4183-80BC-BCCA76CD3030}"/>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Column2</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Sheet1!$C$2</c15:sqref>
                        </c15:formulaRef>
                      </c:ext>
                    </c:extLst>
                    <c:numCache>
                      <c:formatCode>0</c:formatCode>
                      <c:ptCount val="1"/>
                      <c:pt idx="0">
                        <c:v>9</c:v>
                      </c:pt>
                    </c:numCache>
                  </c:numRef>
                </c:val>
                <c:extLst xmlns:c15="http://schemas.microsoft.com/office/drawing/2012/chart">
                  <c:ext xmlns:c16="http://schemas.microsoft.com/office/drawing/2014/chart" uri="{C3380CC4-5D6E-409C-BE32-E72D297353CC}">
                    <c16:uniqueId val="{0000000A-5379-4183-80BC-BCCA76CD3030}"/>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Sheet1!$D$1</c15:sqref>
                        </c15:formulaRef>
                      </c:ext>
                    </c:extLst>
                    <c:strCache>
                      <c:ptCount val="1"/>
                      <c:pt idx="0">
                        <c:v>Column3</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Sheet1!$D$2</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0B-5379-4183-80BC-BCCA76CD3030}"/>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Sheet1!$E$1</c15:sqref>
                        </c15:formulaRef>
                      </c:ext>
                    </c:extLst>
                    <c:strCache>
                      <c:ptCount val="1"/>
                      <c:pt idx="0">
                        <c:v>Column4</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Sheet1!$E$2</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C-5379-4183-80BC-BCCA76CD3030}"/>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Column5</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Sheet1!$F$2</c15:sqref>
                        </c15:formulaRef>
                      </c:ext>
                    </c:extLst>
                    <c:numCache>
                      <c:formatCode>0</c:formatCode>
                      <c:ptCount val="1"/>
                      <c:pt idx="0">
                        <c:v>-25</c:v>
                      </c:pt>
                    </c:numCache>
                  </c:numRef>
                </c:val>
                <c:extLst xmlns:c15="http://schemas.microsoft.com/office/drawing/2012/chart">
                  <c:ext xmlns:c16="http://schemas.microsoft.com/office/drawing/2014/chart" uri="{C3380CC4-5D6E-409C-BE32-E72D297353CC}">
                    <c16:uniqueId val="{0000000D-5379-4183-80BC-BCCA76CD3030}"/>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Column6</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Sheet1!$G$2</c15:sqref>
                        </c15:formulaRef>
                      </c:ext>
                    </c:extLst>
                    <c:numCache>
                      <c:formatCode>0</c:formatCode>
                      <c:ptCount val="1"/>
                      <c:pt idx="0">
                        <c:v>-41.94</c:v>
                      </c:pt>
                    </c:numCache>
                  </c:numRef>
                </c:val>
                <c:extLst xmlns:c15="http://schemas.microsoft.com/office/drawing/2012/chart">
                  <c:ext xmlns:c16="http://schemas.microsoft.com/office/drawing/2014/chart" uri="{C3380CC4-5D6E-409C-BE32-E72D297353CC}">
                    <c16:uniqueId val="{0000000E-5379-4183-80BC-BCCA76CD3030}"/>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Column7</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Sheet1!$H$2</c15:sqref>
                        </c15:formulaRef>
                      </c:ext>
                    </c:extLst>
                    <c:numCache>
                      <c:formatCode>0</c:formatCode>
                      <c:ptCount val="1"/>
                      <c:pt idx="0">
                        <c:v>-56</c:v>
                      </c:pt>
                    </c:numCache>
                  </c:numRef>
                </c:val>
                <c:extLst xmlns:c15="http://schemas.microsoft.com/office/drawing/2012/chart">
                  <c:ext xmlns:c16="http://schemas.microsoft.com/office/drawing/2014/chart" uri="{C3380CC4-5D6E-409C-BE32-E72D297353CC}">
                    <c16:uniqueId val="{0000000F-5379-4183-80BC-BCCA76CD3030}"/>
                  </c:ext>
                </c:extLst>
              </c15:ser>
            </c15:filteredBarSeries>
            <c15:filteredBarSeries>
              <c15:ser>
                <c:idx val="8"/>
                <c:order val="9"/>
                <c:tx>
                  <c:strRef>
                    <c:extLst xmlns:c15="http://schemas.microsoft.com/office/drawing/2012/chart">
                      <c:ext xmlns:c15="http://schemas.microsoft.com/office/drawing/2012/chart" uri="{02D57815-91ED-43cb-92C2-25804820EDAC}">
                        <c15:formulaRef>
                          <c15:sqref>Sheet1!$J$1</c15:sqref>
                        </c15:formulaRef>
                      </c:ext>
                    </c:extLst>
                    <c:strCache>
                      <c:ptCount val="1"/>
                      <c:pt idx="0">
                        <c:v>Column9</c:v>
                      </c:pt>
                    </c:strCache>
                  </c:strRef>
                </c:tx>
                <c:spPr>
                  <a:solidFill>
                    <a:srgbClr val="95291F"/>
                  </a:solidFill>
                  <a:ln>
                    <a:noFill/>
                  </a:ln>
                  <a:effectLst/>
                </c:spPr>
                <c:invertIfNegative val="0"/>
                <c:dLbls>
                  <c:dLbl>
                    <c:idx val="0"/>
                    <c:layout>
                      <c:manualLayout>
                        <c:x val="-1.8212522643758467E-3"/>
                        <c:y val="-6.0185185185185015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0-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Sheet1!$J$2</c15:sqref>
                        </c15:formulaRef>
                      </c:ext>
                    </c:extLst>
                    <c:numCache>
                      <c:formatCode>0</c:formatCode>
                      <c:ptCount val="1"/>
                      <c:pt idx="0">
                        <c:v>0</c:v>
                      </c:pt>
                    </c:numCache>
                  </c:numRef>
                </c:val>
                <c:extLst xmlns:c15="http://schemas.microsoft.com/office/drawing/2012/chart">
                  <c:ext xmlns:c16="http://schemas.microsoft.com/office/drawing/2014/chart" uri="{C3380CC4-5D6E-409C-BE32-E72D297353CC}">
                    <c16:uniqueId val="{00000011-5379-4183-80BC-BCCA76CD3030}"/>
                  </c:ext>
                </c:extLst>
              </c15:ser>
            </c15:filteredBarSeries>
            <c15:filteredBarSeries>
              <c15:ser>
                <c:idx val="10"/>
                <c:order val="12"/>
                <c:tx>
                  <c:strRef>
                    <c:extLst xmlns:c15="http://schemas.microsoft.com/office/drawing/2012/chart">
                      <c:ext xmlns:c15="http://schemas.microsoft.com/office/drawing/2012/chart" uri="{02D57815-91ED-43cb-92C2-25804820EDAC}">
                        <c15:formulaRef>
                          <c15:sqref>Sheet1!$L$1</c15:sqref>
                        </c15:formulaRef>
                      </c:ext>
                    </c:extLst>
                    <c:strCache>
                      <c:ptCount val="1"/>
                      <c:pt idx="0">
                        <c:v>Column11</c:v>
                      </c:pt>
                    </c:strCache>
                  </c:strRef>
                </c:tx>
                <c:spPr>
                  <a:solidFill>
                    <a:srgbClr val="95291F"/>
                  </a:solidFill>
                  <a:ln>
                    <a:noFill/>
                  </a:ln>
                  <a:effectLst/>
                </c:spPr>
                <c:invertIfNegative val="0"/>
                <c:dLbls>
                  <c:dLbl>
                    <c:idx val="0"/>
                    <c:layout>
                      <c:manualLayout>
                        <c:x val="0"/>
                        <c:y val="-5.5555555555555552E-2"/>
                      </c:manualLayout>
                    </c:layout>
                    <c:dLblPos val="outEnd"/>
                    <c:showLegendKey val="0"/>
                    <c:showVal val="1"/>
                    <c:showCatName val="0"/>
                    <c:showSerName val="0"/>
                    <c:showPercent val="0"/>
                    <c:showBubbleSize val="0"/>
                    <c:extLst xmlns:c15="http://schemas.microsoft.com/office/drawing/2012/chart">
                      <c:ext xmlns:c15="http://schemas.microsoft.com/office/drawing/2012/chart" uri="{CE6537A1-D6FC-4f65-9D91-7224C49458BB}"/>
                      <c:ext xmlns:c16="http://schemas.microsoft.com/office/drawing/2014/chart" uri="{C3380CC4-5D6E-409C-BE32-E72D297353CC}">
                        <c16:uniqueId val="{00000001-9094-45B7-A9E6-F8487DC4CC40}"/>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extLst xmlns:c15="http://schemas.microsoft.com/office/drawing/2012/chart">
                      <c:ext xmlns:c15="http://schemas.microsoft.com/office/drawing/2012/chart" uri="{02D57815-91ED-43cb-92C2-25804820EDAC}">
                        <c15:formulaRef>
                          <c15:sqref>Sheet1!$L$2</c15:sqref>
                        </c15:formulaRef>
                      </c:ext>
                    </c:extLst>
                    <c:numCache>
                      <c:formatCode>0</c:formatCode>
                      <c:ptCount val="1"/>
                      <c:pt idx="0">
                        <c:v>-26.92</c:v>
                      </c:pt>
                    </c:numCache>
                  </c:numRef>
                </c:val>
                <c:extLst xmlns:c15="http://schemas.microsoft.com/office/drawing/2012/chart">
                  <c:ext xmlns:c16="http://schemas.microsoft.com/office/drawing/2014/chart" uri="{C3380CC4-5D6E-409C-BE32-E72D297353CC}">
                    <c16:uniqueId val="{00000013-5379-4183-80BC-BCCA76CD3030}"/>
                  </c:ext>
                </c:extLst>
              </c15:ser>
            </c15:filteredBarSeries>
          </c:ext>
        </c:extLst>
      </c:barChart>
      <c:catAx>
        <c:axId val="1436517743"/>
        <c:scaling>
          <c:orientation val="minMax"/>
        </c:scaling>
        <c:delete val="0"/>
        <c:axPos val="b"/>
        <c:numFmt formatCode="General" sourceLinked="1"/>
        <c:majorTickMark val="none"/>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08309439"/>
        <c:crosses val="autoZero"/>
        <c:auto val="1"/>
        <c:lblAlgn val="ctr"/>
        <c:lblOffset val="100"/>
        <c:noMultiLvlLbl val="0"/>
      </c:catAx>
      <c:valAx>
        <c:axId val="1308309439"/>
        <c:scaling>
          <c:orientation val="minMax"/>
          <c:max val="60"/>
          <c:min val="-10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36517743"/>
        <c:crosses val="autoZero"/>
        <c:crossBetween val="between"/>
        <c:majorUnit val="5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92452079853657E-2"/>
          <c:y val="6.6289838770153736E-2"/>
          <c:w val="0.88592977014236862"/>
          <c:h val="0.90710286214223224"/>
        </c:manualLayout>
      </c:layout>
      <c:barChart>
        <c:barDir val="col"/>
        <c:grouping val="clustered"/>
        <c:varyColors val="0"/>
        <c:ser>
          <c:idx val="0"/>
          <c:order val="0"/>
          <c:tx>
            <c:strRef>
              <c:f>Sheet1!$B$1</c:f>
              <c:strCache>
                <c:ptCount val="1"/>
                <c:pt idx="0">
                  <c:v>Column2</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8.6999999999999993</c:v>
                </c:pt>
              </c:numCache>
            </c:numRef>
          </c:val>
          <c:extLst>
            <c:ext xmlns:c16="http://schemas.microsoft.com/office/drawing/2014/chart" uri="{C3380CC4-5D6E-409C-BE32-E72D297353CC}">
              <c16:uniqueId val="{00000000-9469-4681-9014-A1E889FF33CC}"/>
            </c:ext>
          </c:extLst>
        </c:ser>
        <c:ser>
          <c:idx val="18"/>
          <c:order val="1"/>
          <c:tx>
            <c:strRef>
              <c:f>Sheet1!$T$1</c:f>
              <c:strCache>
                <c:ptCount val="1"/>
                <c:pt idx="0">
                  <c:v>Column20</c:v>
                </c:pt>
              </c:strCache>
            </c:strRef>
          </c:tx>
          <c:spPr>
            <a:solidFill>
              <a:srgbClr val="95291F"/>
            </a:solidFill>
            <a:ln>
              <a:noFill/>
            </a:ln>
            <a:effectLst/>
          </c:spPr>
          <c:invertIfNegative val="0"/>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DA65-4E5D-9257-FD0487C1AC93}"/>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Sheet1!$T$2</c:f>
              <c:numCache>
                <c:formatCode>General</c:formatCode>
                <c:ptCount val="1"/>
                <c:pt idx="0">
                  <c:v>6.5</c:v>
                </c:pt>
              </c:numCache>
            </c:numRef>
          </c:val>
          <c:extLst>
            <c:ext xmlns:c16="http://schemas.microsoft.com/office/drawing/2014/chart" uri="{C3380CC4-5D6E-409C-BE32-E72D297353CC}">
              <c16:uniqueId val="{00000000-BE55-4992-A99F-9A6233EEB600}"/>
            </c:ext>
          </c:extLst>
        </c:ser>
        <c:ser>
          <c:idx val="2"/>
          <c:order val="3"/>
          <c:tx>
            <c:strRef>
              <c:f>Sheet1!$D$1</c:f>
              <c:strCache>
                <c:ptCount val="1"/>
                <c:pt idx="0">
                  <c:v>Column4</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-8.6999999999999993</c:v>
                </c:pt>
              </c:numCache>
            </c:numRef>
          </c:val>
          <c:extLst>
            <c:ext xmlns:c16="http://schemas.microsoft.com/office/drawing/2014/chart" uri="{C3380CC4-5D6E-409C-BE32-E72D297353CC}">
              <c16:uniqueId val="{00000002-9469-4681-9014-A1E889FF33CC}"/>
            </c:ext>
          </c:extLst>
        </c:ser>
        <c:ser>
          <c:idx val="3"/>
          <c:order val="4"/>
          <c:tx>
            <c:strRef>
              <c:f>Sheet1!$E$1</c:f>
              <c:strCache>
                <c:ptCount val="1"/>
                <c:pt idx="0">
                  <c:v>Column5</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-10.199999999999999</c:v>
                </c:pt>
              </c:numCache>
            </c:numRef>
          </c:val>
          <c:extLst>
            <c:ext xmlns:c16="http://schemas.microsoft.com/office/drawing/2014/chart" uri="{C3380CC4-5D6E-409C-BE32-E72D297353CC}">
              <c16:uniqueId val="{00000003-9469-4681-9014-A1E889FF33CC}"/>
            </c:ext>
          </c:extLst>
        </c:ser>
        <c:ser>
          <c:idx val="4"/>
          <c:order val="5"/>
          <c:tx>
            <c:strRef>
              <c:f>Sheet1!$F$1</c:f>
              <c:strCache>
                <c:ptCount val="1"/>
                <c:pt idx="0">
                  <c:v>Column6</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-13</c:v>
                </c:pt>
              </c:numCache>
            </c:numRef>
          </c:val>
          <c:extLst>
            <c:ext xmlns:c16="http://schemas.microsoft.com/office/drawing/2014/chart" uri="{C3380CC4-5D6E-409C-BE32-E72D297353CC}">
              <c16:uniqueId val="{00000005-9469-4681-9014-A1E889FF33CC}"/>
            </c:ext>
          </c:extLst>
        </c:ser>
        <c:ser>
          <c:idx val="5"/>
          <c:order val="6"/>
          <c:tx>
            <c:strRef>
              <c:f>Sheet1!$G$1</c:f>
              <c:strCache>
                <c:ptCount val="1"/>
                <c:pt idx="0">
                  <c:v>Column7</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-14</c:v>
                </c:pt>
              </c:numCache>
            </c:numRef>
          </c:val>
          <c:extLst>
            <c:ext xmlns:c16="http://schemas.microsoft.com/office/drawing/2014/chart" uri="{C3380CC4-5D6E-409C-BE32-E72D297353CC}">
              <c16:uniqueId val="{00000006-9469-4681-9014-A1E889FF33CC}"/>
            </c:ext>
          </c:extLst>
        </c:ser>
        <c:ser>
          <c:idx val="20"/>
          <c:order val="7"/>
          <c:tx>
            <c:strRef>
              <c:f>Sheet1!$V$1</c:f>
              <c:strCache>
                <c:ptCount val="1"/>
                <c:pt idx="0">
                  <c:v>Column22</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Sheet1!$V$2</c:f>
              <c:numCache>
                <c:formatCode>General</c:formatCode>
                <c:ptCount val="1"/>
                <c:pt idx="0">
                  <c:v>-14</c:v>
                </c:pt>
              </c:numCache>
            </c:numRef>
          </c:val>
          <c:extLst>
            <c:ext xmlns:c16="http://schemas.microsoft.com/office/drawing/2014/chart" uri="{C3380CC4-5D6E-409C-BE32-E72D297353CC}">
              <c16:uniqueId val="{00000000-8CE4-4099-B1AB-DD387D5AC71C}"/>
            </c:ext>
          </c:extLst>
        </c:ser>
        <c:ser>
          <c:idx val="6"/>
          <c:order val="8"/>
          <c:tx>
            <c:strRef>
              <c:f>Sheet1!$H$1</c:f>
              <c:strCache>
                <c:ptCount val="1"/>
                <c:pt idx="0">
                  <c:v>Column8</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0</c:formatCode>
                <c:ptCount val="1"/>
                <c:pt idx="0">
                  <c:v>-14.1</c:v>
                </c:pt>
              </c:numCache>
            </c:numRef>
          </c:val>
          <c:extLst>
            <c:ext xmlns:c16="http://schemas.microsoft.com/office/drawing/2014/chart" uri="{C3380CC4-5D6E-409C-BE32-E72D297353CC}">
              <c16:uniqueId val="{00000000-F7AA-4F2C-8152-84D10A85EB7B}"/>
            </c:ext>
          </c:extLst>
        </c:ser>
        <c:ser>
          <c:idx val="7"/>
          <c:order val="9"/>
          <c:tx>
            <c:strRef>
              <c:f>Sheet1!$I$1</c:f>
              <c:strCache>
                <c:ptCount val="1"/>
                <c:pt idx="0">
                  <c:v>Column9</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0</c:formatCode>
                <c:ptCount val="1"/>
                <c:pt idx="0">
                  <c:v>-14.9</c:v>
                </c:pt>
              </c:numCache>
            </c:numRef>
          </c:val>
          <c:extLst>
            <c:ext xmlns:c16="http://schemas.microsoft.com/office/drawing/2014/chart" uri="{C3380CC4-5D6E-409C-BE32-E72D297353CC}">
              <c16:uniqueId val="{00000001-F7AA-4F2C-8152-84D10A85EB7B}"/>
            </c:ext>
          </c:extLst>
        </c:ser>
        <c:ser>
          <c:idx val="19"/>
          <c:order val="10"/>
          <c:tx>
            <c:strRef>
              <c:f>Sheet1!$U$1</c:f>
              <c:strCache>
                <c:ptCount val="1"/>
                <c:pt idx="0">
                  <c:v>Column21</c:v>
                </c:pt>
              </c:strCache>
            </c:strRef>
          </c:tx>
          <c:spPr>
            <a:solidFill>
              <a:srgbClr val="005CAB"/>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Sheet1!$U$2</c:f>
              <c:numCache>
                <c:formatCode>General</c:formatCode>
                <c:ptCount val="1"/>
                <c:pt idx="0">
                  <c:v>-21.1</c:v>
                </c:pt>
              </c:numCache>
            </c:numRef>
          </c:val>
          <c:extLst>
            <c:ext xmlns:c16="http://schemas.microsoft.com/office/drawing/2014/chart" uri="{C3380CC4-5D6E-409C-BE32-E72D297353CC}">
              <c16:uniqueId val="{00000002-BE55-4992-A99F-9A6233EEB600}"/>
            </c:ext>
          </c:extLst>
        </c:ser>
        <c:ser>
          <c:idx val="9"/>
          <c:order val="12"/>
          <c:tx>
            <c:strRef>
              <c:f>Sheet1!$K$1</c:f>
              <c:strCache>
                <c:ptCount val="1"/>
                <c:pt idx="0">
                  <c:v>Column11</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Sheet1!$K$2</c:f>
              <c:numCache>
                <c:formatCode>0</c:formatCode>
                <c:ptCount val="1"/>
                <c:pt idx="0">
                  <c:v>-22.3</c:v>
                </c:pt>
              </c:numCache>
            </c:numRef>
          </c:val>
          <c:extLst>
            <c:ext xmlns:c16="http://schemas.microsoft.com/office/drawing/2014/chart" uri="{C3380CC4-5D6E-409C-BE32-E72D297353CC}">
              <c16:uniqueId val="{00000003-F7AA-4F2C-8152-84D10A85EB7B}"/>
            </c:ext>
          </c:extLst>
        </c:ser>
        <c:ser>
          <c:idx val="10"/>
          <c:order val="13"/>
          <c:tx>
            <c:strRef>
              <c:f>Sheet1!$L$1</c:f>
              <c:strCache>
                <c:ptCount val="1"/>
                <c:pt idx="0">
                  <c:v>Column12</c:v>
                </c:pt>
              </c:strCache>
            </c:strRef>
          </c:tx>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Sheet1!$L$2</c:f>
              <c:numCache>
                <c:formatCode>0</c:formatCode>
                <c:ptCount val="1"/>
                <c:pt idx="0">
                  <c:v>-25.6</c:v>
                </c:pt>
              </c:numCache>
            </c:numRef>
          </c:val>
          <c:extLst>
            <c:ext xmlns:c16="http://schemas.microsoft.com/office/drawing/2014/chart" uri="{C3380CC4-5D6E-409C-BE32-E72D297353CC}">
              <c16:uniqueId val="{00000004-F7AA-4F2C-8152-84D10A85EB7B}"/>
            </c:ext>
          </c:extLst>
        </c:ser>
        <c:ser>
          <c:idx val="11"/>
          <c:order val="14"/>
          <c:tx>
            <c:strRef>
              <c:f>Sheet1!$M$1</c:f>
              <c:strCache>
                <c:ptCount val="1"/>
                <c:pt idx="0">
                  <c:v>Column13</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Sheet1!$M$2</c:f>
              <c:numCache>
                <c:formatCode>0</c:formatCode>
                <c:ptCount val="1"/>
                <c:pt idx="0">
                  <c:v>-29.2</c:v>
                </c:pt>
              </c:numCache>
            </c:numRef>
          </c:val>
          <c:extLst>
            <c:ext xmlns:c16="http://schemas.microsoft.com/office/drawing/2014/chart" uri="{C3380CC4-5D6E-409C-BE32-E72D297353CC}">
              <c16:uniqueId val="{00000005-F7AA-4F2C-8152-84D10A85EB7B}"/>
            </c:ext>
          </c:extLst>
        </c:ser>
        <c:ser>
          <c:idx val="12"/>
          <c:order val="15"/>
          <c:tx>
            <c:strRef>
              <c:f>Sheet1!$N$1</c:f>
              <c:strCache>
                <c:ptCount val="1"/>
                <c:pt idx="0">
                  <c:v>Column14</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Sheet1!$N$2</c:f>
              <c:numCache>
                <c:formatCode>0</c:formatCode>
                <c:ptCount val="1"/>
                <c:pt idx="0">
                  <c:v>-31</c:v>
                </c:pt>
              </c:numCache>
            </c:numRef>
          </c:val>
          <c:extLst>
            <c:ext xmlns:c16="http://schemas.microsoft.com/office/drawing/2014/chart" uri="{C3380CC4-5D6E-409C-BE32-E72D297353CC}">
              <c16:uniqueId val="{00000006-F7AA-4F2C-8152-84D10A85EB7B}"/>
            </c:ext>
          </c:extLst>
        </c:ser>
        <c:ser>
          <c:idx val="13"/>
          <c:order val="16"/>
          <c:tx>
            <c:strRef>
              <c:f>Sheet1!$O$1</c:f>
              <c:strCache>
                <c:ptCount val="1"/>
                <c:pt idx="0">
                  <c:v>Column15</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Sheet1!$O$2</c:f>
              <c:numCache>
                <c:formatCode>0</c:formatCode>
                <c:ptCount val="1"/>
                <c:pt idx="0">
                  <c:v>-43.2</c:v>
                </c:pt>
              </c:numCache>
            </c:numRef>
          </c:val>
          <c:extLst>
            <c:ext xmlns:c16="http://schemas.microsoft.com/office/drawing/2014/chart" uri="{C3380CC4-5D6E-409C-BE32-E72D297353CC}">
              <c16:uniqueId val="{00000007-F7AA-4F2C-8152-84D10A85EB7B}"/>
            </c:ext>
          </c:extLst>
        </c:ser>
        <c:ser>
          <c:idx val="14"/>
          <c:order val="17"/>
          <c:tx>
            <c:strRef>
              <c:f>Sheet1!$P$1</c:f>
              <c:strCache>
                <c:ptCount val="1"/>
                <c:pt idx="0">
                  <c:v>Column16</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Sheet1!$P$2</c:f>
              <c:numCache>
                <c:formatCode>0</c:formatCode>
                <c:ptCount val="1"/>
                <c:pt idx="0">
                  <c:v>-44.9</c:v>
                </c:pt>
              </c:numCache>
            </c:numRef>
          </c:val>
          <c:extLst>
            <c:ext xmlns:c16="http://schemas.microsoft.com/office/drawing/2014/chart" uri="{C3380CC4-5D6E-409C-BE32-E72D297353CC}">
              <c16:uniqueId val="{00000008-F7AA-4F2C-8152-84D10A85EB7B}"/>
            </c:ext>
          </c:extLst>
        </c:ser>
        <c:ser>
          <c:idx val="15"/>
          <c:order val="18"/>
          <c:tx>
            <c:strRef>
              <c:f>Sheet1!$Q$1</c:f>
              <c:strCache>
                <c:ptCount val="1"/>
                <c:pt idx="0">
                  <c:v>Column17</c:v>
                </c:pt>
              </c:strCache>
            </c:strRef>
          </c:tx>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Sheet1!$Q$2</c:f>
              <c:numCache>
                <c:formatCode>0</c:formatCode>
                <c:ptCount val="1"/>
                <c:pt idx="0">
                  <c:v>-46.9</c:v>
                </c:pt>
              </c:numCache>
            </c:numRef>
          </c:val>
          <c:extLst>
            <c:ext xmlns:c16="http://schemas.microsoft.com/office/drawing/2014/chart" uri="{C3380CC4-5D6E-409C-BE32-E72D297353CC}">
              <c16:uniqueId val="{00000009-F7AA-4F2C-8152-84D10A85EB7B}"/>
            </c:ext>
          </c:extLst>
        </c:ser>
        <c:ser>
          <c:idx val="16"/>
          <c:order val="19"/>
          <c:tx>
            <c:strRef>
              <c:f>Sheet1!$R$1</c:f>
              <c:strCache>
                <c:ptCount val="1"/>
                <c:pt idx="0">
                  <c:v>Column18</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Sheet1!$R$2</c:f>
              <c:numCache>
                <c:formatCode>0</c:formatCode>
                <c:ptCount val="1"/>
                <c:pt idx="0">
                  <c:v>-48.6</c:v>
                </c:pt>
              </c:numCache>
            </c:numRef>
          </c:val>
          <c:extLst>
            <c:ext xmlns:c16="http://schemas.microsoft.com/office/drawing/2014/chart" uri="{C3380CC4-5D6E-409C-BE32-E72D297353CC}">
              <c16:uniqueId val="{0000000A-F7AA-4F2C-8152-84D10A85EB7B}"/>
            </c:ext>
          </c:extLst>
        </c:ser>
        <c:ser>
          <c:idx val="17"/>
          <c:order val="20"/>
          <c:tx>
            <c:strRef>
              <c:f>Sheet1!$S$1</c:f>
              <c:strCache>
                <c:ptCount val="1"/>
                <c:pt idx="0">
                  <c:v>Column19</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Sheet1!$S$2</c:f>
              <c:numCache>
                <c:formatCode>0</c:formatCode>
                <c:ptCount val="1"/>
                <c:pt idx="0">
                  <c:v>-55.3</c:v>
                </c:pt>
              </c:numCache>
            </c:numRef>
          </c:val>
          <c:extLst>
            <c:ext xmlns:c16="http://schemas.microsoft.com/office/drawing/2014/chart" uri="{C3380CC4-5D6E-409C-BE32-E72D297353CC}">
              <c16:uniqueId val="{0000000B-F7AA-4F2C-8152-84D10A85EB7B}"/>
            </c:ext>
          </c:extLst>
        </c:ser>
        <c:dLbls>
          <c:dLblPos val="outEnd"/>
          <c:showLegendKey val="0"/>
          <c:showVal val="1"/>
          <c:showCatName val="0"/>
          <c:showSerName val="0"/>
          <c:showPercent val="0"/>
          <c:showBubbleSize val="0"/>
        </c:dLbls>
        <c:gapWidth val="50"/>
        <c:overlap val="-27"/>
        <c:axId val="1436526559"/>
        <c:axId val="1430719519"/>
        <c:extLst>
          <c:ext xmlns:c15="http://schemas.microsoft.com/office/drawing/2012/chart" uri="{02D57815-91ED-43cb-92C2-25804820EDAC}">
            <c15:filteredBarSeries>
              <c15:ser>
                <c:idx val="1"/>
                <c:order val="2"/>
                <c:tx>
                  <c:strRef>
                    <c:extLst>
                      <c:ext uri="{02D57815-91ED-43cb-92C2-25804820EDAC}">
                        <c15:formulaRef>
                          <c15:sqref>Sheet1!$C$1</c15:sqref>
                        </c15:formulaRef>
                      </c:ext>
                    </c:extLst>
                    <c:strCache>
                      <c:ptCount val="1"/>
                      <c:pt idx="0">
                        <c:v>Column3</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c15:sqref>
                        </c15:formulaRef>
                      </c:ext>
                    </c:extLst>
                    <c:numCache>
                      <c:formatCode>General</c:formatCode>
                      <c:ptCount val="1"/>
                    </c:numCache>
                  </c:numRef>
                </c:cat>
                <c:val>
                  <c:numRef>
                    <c:extLst>
                      <c:ext uri="{02D57815-91ED-43cb-92C2-25804820EDAC}">
                        <c15:formulaRef>
                          <c15:sqref>Sheet1!$C$2</c15:sqref>
                        </c15:formulaRef>
                      </c:ext>
                    </c:extLst>
                    <c:numCache>
                      <c:formatCode>0</c:formatCode>
                      <c:ptCount val="1"/>
                    </c:numCache>
                  </c:numRef>
                </c:val>
                <c:extLst>
                  <c:ext xmlns:c16="http://schemas.microsoft.com/office/drawing/2014/chart" uri="{C3380CC4-5D6E-409C-BE32-E72D297353CC}">
                    <c16:uniqueId val="{00000001-9469-4681-9014-A1E889FF33CC}"/>
                  </c:ext>
                </c:extLst>
              </c15:ser>
            </c15:filteredBarSeries>
            <c15:filteredBarSeries>
              <c15:ser>
                <c:idx val="8"/>
                <c:order val="11"/>
                <c:tx>
                  <c:strRef>
                    <c:extLst xmlns:c15="http://schemas.microsoft.com/office/drawing/2012/chart">
                      <c:ext xmlns:c15="http://schemas.microsoft.com/office/drawing/2012/chart" uri="{02D57815-91ED-43cb-92C2-25804820EDAC}">
                        <c15:formulaRef>
                          <c15:sqref>Sheet1!$J$1</c15:sqref>
                        </c15:formulaRef>
                      </c:ext>
                    </c:extLst>
                    <c:strCache>
                      <c:ptCount val="1"/>
                      <c:pt idx="0">
                        <c:v>Column10</c:v>
                      </c:pt>
                    </c:strCache>
                  </c:strRef>
                </c:tx>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xmlns:c15="http://schemas.microsoft.com/office/drawing/2012/chart">
                      <c:ext xmlns:c15="http://schemas.microsoft.com/office/drawing/2012/chart" uri="{02D57815-91ED-43cb-92C2-25804820EDAC}">
                        <c15:formulaRef>
                          <c15:sqref>Sheet1!$A$2</c15:sqref>
                        </c15:formulaRef>
                      </c:ext>
                    </c:extLst>
                    <c:numCache>
                      <c:formatCode>General</c:formatCode>
                      <c:ptCount val="1"/>
                    </c:numCache>
                  </c:numRef>
                </c:cat>
                <c:val>
                  <c:numRef>
                    <c:extLst xmlns:c15="http://schemas.microsoft.com/office/drawing/2012/chart">
                      <c:ext xmlns:c15="http://schemas.microsoft.com/office/drawing/2012/chart" uri="{02D57815-91ED-43cb-92C2-25804820EDAC}">
                        <c15:formulaRef>
                          <c15:sqref>Sheet1!$J$2</c15:sqref>
                        </c15:formulaRef>
                      </c:ext>
                    </c:extLst>
                    <c:numCache>
                      <c:formatCode>0</c:formatCode>
                      <c:ptCount val="1"/>
                      <c:pt idx="0">
                        <c:v>-21.1</c:v>
                      </c:pt>
                    </c:numCache>
                  </c:numRef>
                </c:val>
                <c:extLst xmlns:c15="http://schemas.microsoft.com/office/drawing/2012/chart">
                  <c:ext xmlns:c16="http://schemas.microsoft.com/office/drawing/2014/chart" uri="{C3380CC4-5D6E-409C-BE32-E72D297353CC}">
                    <c16:uniqueId val="{00000002-F7AA-4F2C-8152-84D10A85EB7B}"/>
                  </c:ext>
                </c:extLst>
              </c15:ser>
            </c15:filteredBarSeries>
          </c:ext>
        </c:extLst>
      </c:barChart>
      <c:catAx>
        <c:axId val="1436526559"/>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30719519"/>
        <c:crosses val="autoZero"/>
        <c:auto val="1"/>
        <c:lblAlgn val="ctr"/>
        <c:lblOffset val="100"/>
        <c:noMultiLvlLbl val="0"/>
      </c:catAx>
      <c:valAx>
        <c:axId val="1430719519"/>
        <c:scaling>
          <c:orientation val="minMax"/>
          <c:max val="60"/>
          <c:min val="-6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43652655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rgbClr val="95291F"/>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c:formatCode>
                <c:ptCount val="1"/>
                <c:pt idx="0">
                  <c:v>24.7</c:v>
                </c:pt>
              </c:numCache>
            </c:numRef>
          </c:val>
          <c:extLst>
            <c:ext xmlns:c16="http://schemas.microsoft.com/office/drawing/2014/chart" uri="{C3380CC4-5D6E-409C-BE32-E72D297353CC}">
              <c16:uniqueId val="{00000000-867A-472F-AD81-86D54E9222EA}"/>
            </c:ext>
          </c:extLst>
        </c:ser>
        <c:ser>
          <c:idx val="1"/>
          <c:order val="1"/>
          <c:tx>
            <c:strRef>
              <c:f>Sheet1!$C$1</c:f>
              <c:strCache>
                <c:ptCount val="1"/>
                <c:pt idx="0">
                  <c:v>Column2</c:v>
                </c:pt>
              </c:strCache>
            </c:strRef>
          </c:tx>
          <c:spPr>
            <a:solidFill>
              <a:srgbClr val="7F7F7F"/>
            </a:solidFill>
            <a:ln>
              <a:noFill/>
            </a:ln>
            <a:effectLst/>
          </c:spPr>
          <c:invertIfNegative val="0"/>
          <c:dPt>
            <c:idx val="0"/>
            <c:invertIfNegative val="0"/>
            <c:bubble3D val="0"/>
            <c:spPr>
              <a:solidFill>
                <a:srgbClr val="005CAB"/>
              </a:solidFill>
              <a:ln>
                <a:noFill/>
              </a:ln>
              <a:effectLst/>
            </c:spPr>
            <c:extLst>
              <c:ext xmlns:c16="http://schemas.microsoft.com/office/drawing/2014/chart" uri="{C3380CC4-5D6E-409C-BE32-E72D297353CC}">
                <c16:uniqueId val="{00000001-867A-472F-AD81-86D54E9222EA}"/>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c:formatCode>
                <c:ptCount val="1"/>
                <c:pt idx="0">
                  <c:v>11.2</c:v>
                </c:pt>
              </c:numCache>
            </c:numRef>
          </c:val>
          <c:extLst>
            <c:ext xmlns:c16="http://schemas.microsoft.com/office/drawing/2014/chart" uri="{C3380CC4-5D6E-409C-BE32-E72D297353CC}">
              <c16:uniqueId val="{00000002-867A-472F-AD81-86D54E9222EA}"/>
            </c:ext>
          </c:extLst>
        </c:ser>
        <c:ser>
          <c:idx val="2"/>
          <c:order val="2"/>
          <c:tx>
            <c:strRef>
              <c:f>Sheet1!$D$1</c:f>
              <c:strCache>
                <c:ptCount val="1"/>
                <c:pt idx="0">
                  <c:v>Column3</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0</c:formatCode>
                <c:ptCount val="1"/>
                <c:pt idx="0">
                  <c:v>2.4</c:v>
                </c:pt>
              </c:numCache>
            </c:numRef>
          </c:val>
          <c:extLst>
            <c:ext xmlns:c16="http://schemas.microsoft.com/office/drawing/2014/chart" uri="{C3380CC4-5D6E-409C-BE32-E72D297353CC}">
              <c16:uniqueId val="{00000004-867A-472F-AD81-86D54E9222EA}"/>
            </c:ext>
          </c:extLst>
        </c:ser>
        <c:ser>
          <c:idx val="3"/>
          <c:order val="3"/>
          <c:tx>
            <c:strRef>
              <c:f>Sheet1!$E$1</c:f>
              <c:strCache>
                <c:ptCount val="1"/>
                <c:pt idx="0">
                  <c:v>Column4</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Sheet1!$E$2</c:f>
              <c:numCache>
                <c:formatCode>0</c:formatCode>
                <c:ptCount val="1"/>
                <c:pt idx="0">
                  <c:v>-3.4</c:v>
                </c:pt>
              </c:numCache>
            </c:numRef>
          </c:val>
          <c:extLst>
            <c:ext xmlns:c16="http://schemas.microsoft.com/office/drawing/2014/chart" uri="{C3380CC4-5D6E-409C-BE32-E72D297353CC}">
              <c16:uniqueId val="{00000006-867A-472F-AD81-86D54E9222EA}"/>
            </c:ext>
          </c:extLst>
        </c:ser>
        <c:ser>
          <c:idx val="4"/>
          <c:order val="4"/>
          <c:tx>
            <c:strRef>
              <c:f>Sheet1!$F$1</c:f>
              <c:strCache>
                <c:ptCount val="1"/>
                <c:pt idx="0">
                  <c:v>Column5</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Sheet1!$F$2</c:f>
              <c:numCache>
                <c:formatCode>0</c:formatCode>
                <c:ptCount val="1"/>
                <c:pt idx="0">
                  <c:v>-14</c:v>
                </c:pt>
              </c:numCache>
            </c:numRef>
          </c:val>
          <c:extLst>
            <c:ext xmlns:c16="http://schemas.microsoft.com/office/drawing/2014/chart" uri="{C3380CC4-5D6E-409C-BE32-E72D297353CC}">
              <c16:uniqueId val="{00000001-08E6-42F4-ABE9-147246963E13}"/>
            </c:ext>
          </c:extLst>
        </c:ser>
        <c:ser>
          <c:idx val="5"/>
          <c:order val="5"/>
          <c:tx>
            <c:strRef>
              <c:f>Sheet1!$G$1</c:f>
              <c:strCache>
                <c:ptCount val="1"/>
                <c:pt idx="0">
                  <c:v>Column6</c:v>
                </c:pt>
              </c:strCache>
            </c:strRef>
          </c:tx>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Sheet1!$G$2</c:f>
              <c:numCache>
                <c:formatCode>0</c:formatCode>
                <c:ptCount val="1"/>
                <c:pt idx="0">
                  <c:v>-25.6</c:v>
                </c:pt>
              </c:numCache>
            </c:numRef>
          </c:val>
          <c:extLst>
            <c:ext xmlns:c16="http://schemas.microsoft.com/office/drawing/2014/chart" uri="{C3380CC4-5D6E-409C-BE32-E72D297353CC}">
              <c16:uniqueId val="{00000002-08E6-42F4-ABE9-147246963E13}"/>
            </c:ext>
          </c:extLst>
        </c:ser>
        <c:ser>
          <c:idx val="6"/>
          <c:order val="6"/>
          <c:tx>
            <c:strRef>
              <c:f>Sheet1!$H$1</c:f>
              <c:strCache>
                <c:ptCount val="1"/>
                <c:pt idx="0">
                  <c:v>Column7</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Sheet1!$H$2</c:f>
              <c:numCache>
                <c:formatCode>0</c:formatCode>
                <c:ptCount val="1"/>
                <c:pt idx="0">
                  <c:v>-29.2</c:v>
                </c:pt>
              </c:numCache>
            </c:numRef>
          </c:val>
          <c:extLst>
            <c:ext xmlns:c16="http://schemas.microsoft.com/office/drawing/2014/chart" uri="{C3380CC4-5D6E-409C-BE32-E72D297353CC}">
              <c16:uniqueId val="{00000003-08E6-42F4-ABE9-147246963E13}"/>
            </c:ext>
          </c:extLst>
        </c:ser>
        <c:ser>
          <c:idx val="7"/>
          <c:order val="7"/>
          <c:tx>
            <c:strRef>
              <c:f>Sheet1!$I$1</c:f>
              <c:strCache>
                <c:ptCount val="1"/>
                <c:pt idx="0">
                  <c:v>Column8</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Sheet1!$I$2</c:f>
              <c:numCache>
                <c:formatCode>0</c:formatCode>
                <c:ptCount val="1"/>
                <c:pt idx="0">
                  <c:v>-33.700000000000003</c:v>
                </c:pt>
              </c:numCache>
            </c:numRef>
          </c:val>
          <c:extLst>
            <c:ext xmlns:c16="http://schemas.microsoft.com/office/drawing/2014/chart" uri="{C3380CC4-5D6E-409C-BE32-E72D297353CC}">
              <c16:uniqueId val="{00000004-08E6-42F4-ABE9-147246963E13}"/>
            </c:ext>
          </c:extLst>
        </c:ser>
        <c:ser>
          <c:idx val="8"/>
          <c:order val="8"/>
          <c:tx>
            <c:strRef>
              <c:f>Sheet1!$J$1</c:f>
              <c:strCache>
                <c:ptCount val="1"/>
                <c:pt idx="0">
                  <c:v>Column9</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Sheet1!$J$2</c:f>
              <c:numCache>
                <c:formatCode>0</c:formatCode>
                <c:ptCount val="1"/>
                <c:pt idx="0">
                  <c:v>-41.5</c:v>
                </c:pt>
              </c:numCache>
            </c:numRef>
          </c:val>
          <c:extLst>
            <c:ext xmlns:c16="http://schemas.microsoft.com/office/drawing/2014/chart" uri="{C3380CC4-5D6E-409C-BE32-E72D297353CC}">
              <c16:uniqueId val="{00000005-08E6-42F4-ABE9-147246963E13}"/>
            </c:ext>
          </c:extLst>
        </c:ser>
        <c:ser>
          <c:idx val="9"/>
          <c:order val="9"/>
          <c:tx>
            <c:strRef>
              <c:f>Sheet1!$K$1</c:f>
              <c:strCache>
                <c:ptCount val="1"/>
                <c:pt idx="0">
                  <c:v>Column10</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Sheet1!$K$2</c:f>
              <c:numCache>
                <c:formatCode>0</c:formatCode>
                <c:ptCount val="1"/>
                <c:pt idx="0">
                  <c:v>-43.6</c:v>
                </c:pt>
              </c:numCache>
            </c:numRef>
          </c:val>
          <c:extLst>
            <c:ext xmlns:c16="http://schemas.microsoft.com/office/drawing/2014/chart" uri="{C3380CC4-5D6E-409C-BE32-E72D297353CC}">
              <c16:uniqueId val="{00000006-08E6-42F4-ABE9-147246963E13}"/>
            </c:ext>
          </c:extLst>
        </c:ser>
        <c:ser>
          <c:idx val="10"/>
          <c:order val="10"/>
          <c:tx>
            <c:strRef>
              <c:f>Sheet1!$L$1</c:f>
              <c:strCache>
                <c:ptCount val="1"/>
                <c:pt idx="0">
                  <c:v>Column11</c:v>
                </c:pt>
              </c:strCache>
            </c:strRef>
          </c:tx>
          <c:spPr>
            <a:solidFill>
              <a:srgbClr val="95291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Sheet1!$L$2</c:f>
              <c:numCache>
                <c:formatCode>0</c:formatCode>
                <c:ptCount val="1"/>
                <c:pt idx="0">
                  <c:v>-46.7</c:v>
                </c:pt>
              </c:numCache>
            </c:numRef>
          </c:val>
          <c:extLst>
            <c:ext xmlns:c16="http://schemas.microsoft.com/office/drawing/2014/chart" uri="{C3380CC4-5D6E-409C-BE32-E72D297353CC}">
              <c16:uniqueId val="{00000007-08E6-42F4-ABE9-147246963E13}"/>
            </c:ext>
          </c:extLst>
        </c:ser>
        <c:ser>
          <c:idx val="11"/>
          <c:order val="11"/>
          <c:tx>
            <c:strRef>
              <c:f>Sheet1!$M$1</c:f>
              <c:strCache>
                <c:ptCount val="1"/>
                <c:pt idx="0">
                  <c:v>Column12</c:v>
                </c:pt>
              </c:strCache>
            </c:strRef>
          </c:tx>
          <c:spPr>
            <a:solidFill>
              <a:srgbClr val="005CA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Sheet1!$M$2</c:f>
              <c:numCache>
                <c:formatCode>0</c:formatCode>
                <c:ptCount val="1"/>
                <c:pt idx="0">
                  <c:v>-46.9</c:v>
                </c:pt>
              </c:numCache>
            </c:numRef>
          </c:val>
          <c:extLst>
            <c:ext xmlns:c16="http://schemas.microsoft.com/office/drawing/2014/chart" uri="{C3380CC4-5D6E-409C-BE32-E72D297353CC}">
              <c16:uniqueId val="{00000008-08E6-42F4-ABE9-147246963E13}"/>
            </c:ext>
          </c:extLst>
        </c:ser>
        <c:dLbls>
          <c:dLblPos val="outEnd"/>
          <c:showLegendKey val="0"/>
          <c:showVal val="1"/>
          <c:showCatName val="0"/>
          <c:showSerName val="0"/>
          <c:showPercent val="0"/>
          <c:showBubbleSize val="0"/>
        </c:dLbls>
        <c:gapWidth val="50"/>
        <c:overlap val="-27"/>
        <c:axId val="1308639951"/>
        <c:axId val="1368437791"/>
      </c:barChart>
      <c:catAx>
        <c:axId val="1308639951"/>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68437791"/>
        <c:crosses val="autoZero"/>
        <c:auto val="1"/>
        <c:lblAlgn val="ctr"/>
        <c:lblOffset val="100"/>
        <c:noMultiLvlLbl val="0"/>
      </c:catAx>
      <c:valAx>
        <c:axId val="1368437791"/>
        <c:scaling>
          <c:orientation val="minMax"/>
          <c:max val="60"/>
          <c:min val="-60"/>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308639951"/>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485639686684097E-2"/>
          <c:y val="1.7762903848629202E-2"/>
          <c:w val="0.93813546306251006"/>
          <c:h val="0.97837559531471197"/>
        </c:manualLayout>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6"/>
              </a:solidFill>
              <a:ln>
                <a:noFill/>
              </a:ln>
              <a:effectLst/>
            </c:spPr>
            <c:extLst>
              <c:ext xmlns:c16="http://schemas.microsoft.com/office/drawing/2014/chart" uri="{C3380CC4-5D6E-409C-BE32-E72D297353CC}">
                <c16:uniqueId val="{00000001-38F7-442C-A440-8CB20B9E977B}"/>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3-38F7-442C-A440-8CB20B9E977B}"/>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5-38F7-442C-A440-8CB20B9E977B}"/>
              </c:ext>
            </c:extLst>
          </c:dPt>
          <c:dPt>
            <c:idx val="19"/>
            <c:invertIfNegative val="0"/>
            <c:bubble3D val="0"/>
            <c:spPr>
              <a:solidFill>
                <a:schemeClr val="accent6"/>
              </a:solidFill>
              <a:ln>
                <a:noFill/>
              </a:ln>
              <a:effectLst/>
            </c:spPr>
            <c:extLst>
              <c:ext xmlns:c16="http://schemas.microsoft.com/office/drawing/2014/chart" uri="{C3380CC4-5D6E-409C-BE32-E72D297353CC}">
                <c16:uniqueId val="{00000007-38F7-442C-A440-8CB20B9E977B}"/>
              </c:ext>
            </c:extLst>
          </c:dPt>
          <c:dPt>
            <c:idx val="22"/>
            <c:invertIfNegative val="0"/>
            <c:bubble3D val="0"/>
            <c:spPr>
              <a:solidFill>
                <a:srgbClr val="C00000"/>
              </a:solidFill>
              <a:ln>
                <a:noFill/>
              </a:ln>
              <a:effectLst/>
            </c:spPr>
            <c:extLst>
              <c:ext xmlns:c16="http://schemas.microsoft.com/office/drawing/2014/chart" uri="{C3380CC4-5D6E-409C-BE32-E72D297353CC}">
                <c16:uniqueId val="{00000009-38F7-442C-A440-8CB20B9E977B}"/>
              </c:ext>
            </c:extLst>
          </c:dPt>
          <c:dPt>
            <c:idx val="24"/>
            <c:invertIfNegative val="0"/>
            <c:bubble3D val="0"/>
            <c:spPr>
              <a:solidFill>
                <a:schemeClr val="accent6"/>
              </a:solidFill>
              <a:ln>
                <a:noFill/>
              </a:ln>
              <a:effectLst/>
            </c:spPr>
            <c:extLst>
              <c:ext xmlns:c16="http://schemas.microsoft.com/office/drawing/2014/chart" uri="{C3380CC4-5D6E-409C-BE32-E72D297353CC}">
                <c16:uniqueId val="{0000000B-38F7-442C-A440-8CB20B9E977B}"/>
              </c:ext>
            </c:extLst>
          </c:dPt>
          <c:cat>
            <c:strRef>
              <c:f>'[1_MF ASH投稿数据-202411.xlsx]Sheet1'!$B$1:$B$25</c:f>
              <c:strCache>
                <c:ptCount val="25"/>
                <c:pt idx="0">
                  <c:v>40mg</c:v>
                </c:pt>
                <c:pt idx="1">
                  <c:v>60mg</c:v>
                </c:pt>
                <c:pt idx="2">
                  <c:v>20mg</c:v>
                </c:pt>
                <c:pt idx="3">
                  <c:v>40mg</c:v>
                </c:pt>
                <c:pt idx="4">
                  <c:v>60mg</c:v>
                </c:pt>
                <c:pt idx="5">
                  <c:v>60mg</c:v>
                </c:pt>
                <c:pt idx="6">
                  <c:v>40mg</c:v>
                </c:pt>
                <c:pt idx="7">
                  <c:v>60mg</c:v>
                </c:pt>
                <c:pt idx="8">
                  <c:v>60mg</c:v>
                </c:pt>
                <c:pt idx="9">
                  <c:v>60mg</c:v>
                </c:pt>
                <c:pt idx="10">
                  <c:v>60mg</c:v>
                </c:pt>
                <c:pt idx="11">
                  <c:v>60mg</c:v>
                </c:pt>
                <c:pt idx="12">
                  <c:v>60mg</c:v>
                </c:pt>
                <c:pt idx="13">
                  <c:v>60mg</c:v>
                </c:pt>
                <c:pt idx="14">
                  <c:v>40mg</c:v>
                </c:pt>
                <c:pt idx="15">
                  <c:v>60mg</c:v>
                </c:pt>
                <c:pt idx="16">
                  <c:v>60mg</c:v>
                </c:pt>
                <c:pt idx="17">
                  <c:v>60mg</c:v>
                </c:pt>
                <c:pt idx="18">
                  <c:v>60mg</c:v>
                </c:pt>
                <c:pt idx="19">
                  <c:v>60mg</c:v>
                </c:pt>
                <c:pt idx="20">
                  <c:v>40mg </c:v>
                </c:pt>
                <c:pt idx="21">
                  <c:v>40mg</c:v>
                </c:pt>
                <c:pt idx="22">
                  <c:v>60mg</c:v>
                </c:pt>
                <c:pt idx="23">
                  <c:v>60mg</c:v>
                </c:pt>
                <c:pt idx="24">
                  <c:v>60mg</c:v>
                </c:pt>
              </c:strCache>
            </c:strRef>
          </c:cat>
          <c:val>
            <c:numRef>
              <c:f>'[1_MF ASH投稿数据-202411.xlsx]Sheet1'!$C$1:$C$25</c:f>
              <c:numCache>
                <c:formatCode>0.00%</c:formatCode>
                <c:ptCount val="25"/>
                <c:pt idx="0" formatCode="General">
                  <c:v>0</c:v>
                </c:pt>
                <c:pt idx="1">
                  <c:v>-0.77900000000000003</c:v>
                </c:pt>
                <c:pt idx="2" formatCode="0%">
                  <c:v>-0.73</c:v>
                </c:pt>
                <c:pt idx="3">
                  <c:v>-0.70899999999999996</c:v>
                </c:pt>
                <c:pt idx="4" formatCode="0%">
                  <c:v>-0.6885</c:v>
                </c:pt>
                <c:pt idx="5">
                  <c:v>-0.67100000000000004</c:v>
                </c:pt>
                <c:pt idx="6" formatCode="0%">
                  <c:v>-0.64</c:v>
                </c:pt>
                <c:pt idx="7">
                  <c:v>-0.61829999999999996</c:v>
                </c:pt>
                <c:pt idx="8">
                  <c:v>-0.56699999999999995</c:v>
                </c:pt>
                <c:pt idx="9">
                  <c:v>-0.50800000000000001</c:v>
                </c:pt>
                <c:pt idx="10">
                  <c:v>-0.41699999999999998</c:v>
                </c:pt>
                <c:pt idx="11">
                  <c:v>-0.375</c:v>
                </c:pt>
                <c:pt idx="12">
                  <c:v>-0.36399999999999999</c:v>
                </c:pt>
                <c:pt idx="13">
                  <c:v>-0.33300000000000002</c:v>
                </c:pt>
                <c:pt idx="14">
                  <c:v>-0.26700000000000002</c:v>
                </c:pt>
                <c:pt idx="15" formatCode="0%">
                  <c:v>-0.25</c:v>
                </c:pt>
                <c:pt idx="16">
                  <c:v>-0.128</c:v>
                </c:pt>
                <c:pt idx="17">
                  <c:v>-9.5000000000000001E-2</c:v>
                </c:pt>
                <c:pt idx="18">
                  <c:v>-7.0999999999999994E-2</c:v>
                </c:pt>
                <c:pt idx="19">
                  <c:v>-6.6000000000000003E-2</c:v>
                </c:pt>
                <c:pt idx="20">
                  <c:v>-6.5000000000000002E-2</c:v>
                </c:pt>
                <c:pt idx="21">
                  <c:v>-2.8000000000000001E-2</c:v>
                </c:pt>
                <c:pt idx="22">
                  <c:v>7.0400000000000004E-2</c:v>
                </c:pt>
                <c:pt idx="23">
                  <c:v>7.6899999999999996E-2</c:v>
                </c:pt>
                <c:pt idx="24">
                  <c:v>0.44579999999999997</c:v>
                </c:pt>
              </c:numCache>
            </c:numRef>
          </c:val>
          <c:extLst>
            <c:ext xmlns:c16="http://schemas.microsoft.com/office/drawing/2014/chart" uri="{C3380CC4-5D6E-409C-BE32-E72D297353CC}">
              <c16:uniqueId val="{0000000C-38F7-442C-A440-8CB20B9E977B}"/>
            </c:ext>
          </c:extLst>
        </c:ser>
        <c:dLbls>
          <c:showLegendKey val="0"/>
          <c:showVal val="0"/>
          <c:showCatName val="0"/>
          <c:showSerName val="0"/>
          <c:showPercent val="0"/>
          <c:showBubbleSize val="0"/>
        </c:dLbls>
        <c:gapWidth val="246"/>
        <c:overlap val="-28"/>
        <c:axId val="992769841"/>
        <c:axId val="868271429"/>
      </c:barChart>
      <c:catAx>
        <c:axId val="992769841"/>
        <c:scaling>
          <c:orientation val="minMax"/>
        </c:scaling>
        <c:delete val="1"/>
        <c:axPos val="b"/>
        <c:numFmt formatCode="General" sourceLinked="0"/>
        <c:majorTickMark val="none"/>
        <c:minorTickMark val="none"/>
        <c:tickLblPos val="nextTo"/>
        <c:crossAx val="868271429"/>
        <c:crossesAt val="0"/>
        <c:auto val="0"/>
        <c:lblAlgn val="ctr"/>
        <c:lblOffset val="100"/>
        <c:noMultiLvlLbl val="0"/>
      </c:catAx>
      <c:valAx>
        <c:axId val="868271429"/>
        <c:scaling>
          <c:orientation val="minMax"/>
          <c:max val="0.6"/>
          <c:min val="-1"/>
        </c:scaling>
        <c:delete val="0"/>
        <c:axPos val="l"/>
        <c:majorGridlines>
          <c:spPr>
            <a:ln w="9525" cap="flat" cmpd="sng" algn="ctr">
              <a:solidFill>
                <a:schemeClr val="lt1">
                  <a:lumMod val="90200"/>
                </a:schemeClr>
              </a:solidFill>
              <a:round/>
            </a:ln>
            <a:effectLst/>
          </c:spPr>
        </c:majorGridlines>
        <c:numFmt formatCode="0%" sourceLinked="0"/>
        <c:majorTickMark val="out"/>
        <c:minorTickMark val="none"/>
        <c:tickLblPos val="nextTo"/>
        <c:spPr>
          <a:noFill/>
          <a:ln w="12700" cap="flat" cmpd="sng">
            <a:solidFill>
              <a:schemeClr val="tx1">
                <a:lumMod val="50000"/>
                <a:lumOff val="50000"/>
                <a:alpha val="92000"/>
              </a:schemeClr>
            </a:solidFill>
            <a:prstDash val="solid"/>
            <a:headEnd type="none"/>
            <a:tailEnd type="none"/>
          </a:ln>
          <a:effectLst/>
        </c:spPr>
        <c:txPr>
          <a:bodyPr rot="-60000000" spcFirstLastPara="0" vertOverflow="ellipsis" vert="horz" wrap="square" anchor="ctr" anchorCtr="1"/>
          <a:lstStyle/>
          <a:p>
            <a:pPr>
              <a:defRPr lang="zh-CN" sz="900" b="0" i="0" u="none" strike="noStrike" kern="1200" baseline="0">
                <a:ln>
                  <a:noFill/>
                </a:ln>
                <a:solidFill>
                  <a:schemeClr val="tx1"/>
                </a:solidFill>
                <a:latin typeface="+mn-lt"/>
                <a:ea typeface="+mn-ea"/>
                <a:cs typeface="+mn-cs"/>
              </a:defRPr>
            </a:pPr>
            <a:endParaRPr lang="en-US"/>
          </a:p>
        </c:txPr>
        <c:crossAx val="992769841"/>
        <c:crosses val="autoZero"/>
        <c:crossBetween val="between"/>
        <c:majorUnit val="0.5"/>
      </c:valAx>
      <c:spPr>
        <a:solidFill>
          <a:schemeClr val="bg1"/>
        </a:solidFill>
        <a:ln>
          <a:noFill/>
        </a:ln>
        <a:effectLst/>
      </c:spPr>
    </c:plotArea>
    <c:plotVisOnly val="1"/>
    <c:dispBlanksAs val="gap"/>
    <c:showDLblsOverMax val="0"/>
  </c:chart>
  <c:spPr>
    <a:solidFill>
      <a:schemeClr val="bg1"/>
    </a:solidFill>
    <a:ln w="9525" cap="flat" cmpd="sng" algn="ctr">
      <a:noFill/>
      <a:round/>
    </a:ln>
    <a:effectLst/>
  </c:spPr>
  <c:txPr>
    <a:bodyPr/>
    <a:lstStyle/>
    <a:p>
      <a:pPr>
        <a:defRPr lang="zh-CN">
          <a:ln>
            <a:noFill/>
          </a:ln>
          <a:solidFill>
            <a:schemeClr val="tx1"/>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4"/>
            <c:invertIfNegative val="0"/>
            <c:bubble3D val="0"/>
            <c:spPr>
              <a:solidFill>
                <a:schemeClr val="accent6"/>
              </a:solidFill>
              <a:ln>
                <a:noFill/>
              </a:ln>
              <a:effectLst/>
            </c:spPr>
            <c:extLst>
              <c:ext xmlns:c16="http://schemas.microsoft.com/office/drawing/2014/chart" uri="{C3380CC4-5D6E-409C-BE32-E72D297353CC}">
                <c16:uniqueId val="{00000001-5E7C-451A-84CB-8935CD14C3E9}"/>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3-5E7C-451A-84CB-8935CD14C3E9}"/>
              </c:ext>
            </c:extLst>
          </c:dPt>
          <c:dPt>
            <c:idx val="9"/>
            <c:invertIfNegative val="0"/>
            <c:bubble3D val="0"/>
            <c:spPr>
              <a:solidFill>
                <a:schemeClr val="accent6"/>
              </a:solidFill>
              <a:ln>
                <a:noFill/>
              </a:ln>
              <a:effectLst/>
            </c:spPr>
            <c:extLst>
              <c:ext xmlns:c16="http://schemas.microsoft.com/office/drawing/2014/chart" uri="{C3380CC4-5D6E-409C-BE32-E72D297353CC}">
                <c16:uniqueId val="{00000005-5E7C-451A-84CB-8935CD14C3E9}"/>
              </c:ext>
            </c:extLst>
          </c:dPt>
          <c:dPt>
            <c:idx val="11"/>
            <c:invertIfNegative val="0"/>
            <c:bubble3D val="0"/>
            <c:spPr>
              <a:solidFill>
                <a:schemeClr val="accent6"/>
              </a:solidFill>
              <a:ln>
                <a:noFill/>
              </a:ln>
              <a:effectLst/>
            </c:spPr>
            <c:extLst>
              <c:ext xmlns:c16="http://schemas.microsoft.com/office/drawing/2014/chart" uri="{C3380CC4-5D6E-409C-BE32-E72D297353CC}">
                <c16:uniqueId val="{00000007-5E7C-451A-84CB-8935CD14C3E9}"/>
              </c:ext>
            </c:extLst>
          </c:dPt>
          <c:dPt>
            <c:idx val="12"/>
            <c:invertIfNegative val="0"/>
            <c:bubble3D val="0"/>
            <c:spPr>
              <a:solidFill>
                <a:schemeClr val="accent6"/>
              </a:solidFill>
              <a:ln>
                <a:noFill/>
              </a:ln>
              <a:effectLst/>
            </c:spPr>
            <c:extLst>
              <c:ext xmlns:c16="http://schemas.microsoft.com/office/drawing/2014/chart" uri="{C3380CC4-5D6E-409C-BE32-E72D297353CC}">
                <c16:uniqueId val="{00000009-5E7C-451A-84CB-8935CD14C3E9}"/>
              </c:ext>
            </c:extLst>
          </c:dPt>
          <c:dPt>
            <c:idx val="16"/>
            <c:invertIfNegative val="0"/>
            <c:bubble3D val="0"/>
            <c:spPr>
              <a:solidFill>
                <a:schemeClr val="accent6"/>
              </a:solidFill>
              <a:ln>
                <a:noFill/>
              </a:ln>
              <a:effectLst/>
            </c:spPr>
            <c:extLst>
              <c:ext xmlns:c16="http://schemas.microsoft.com/office/drawing/2014/chart" uri="{C3380CC4-5D6E-409C-BE32-E72D297353CC}">
                <c16:uniqueId val="{0000000B-5E7C-451A-84CB-8935CD14C3E9}"/>
              </c:ext>
            </c:extLst>
          </c:dPt>
          <c:dPt>
            <c:idx val="25"/>
            <c:invertIfNegative val="0"/>
            <c:bubble3D val="0"/>
            <c:spPr>
              <a:solidFill>
                <a:schemeClr val="accent6"/>
              </a:solidFill>
              <a:ln>
                <a:noFill/>
              </a:ln>
              <a:effectLst/>
            </c:spPr>
            <c:extLst>
              <c:ext xmlns:c16="http://schemas.microsoft.com/office/drawing/2014/chart" uri="{C3380CC4-5D6E-409C-BE32-E72D297353CC}">
                <c16:uniqueId val="{0000000D-5E7C-451A-84CB-8935CD14C3E9}"/>
              </c:ext>
            </c:extLst>
          </c:dPt>
          <c:dPt>
            <c:idx val="27"/>
            <c:invertIfNegative val="0"/>
            <c:bubble3D val="0"/>
            <c:spPr>
              <a:solidFill>
                <a:schemeClr val="accent6"/>
              </a:solidFill>
              <a:ln>
                <a:noFill/>
              </a:ln>
              <a:effectLst/>
            </c:spPr>
            <c:extLst>
              <c:ext xmlns:c16="http://schemas.microsoft.com/office/drawing/2014/chart" uri="{C3380CC4-5D6E-409C-BE32-E72D297353CC}">
                <c16:uniqueId val="{0000000F-5E7C-451A-84CB-8935CD14C3E9}"/>
              </c:ext>
            </c:extLst>
          </c:dPt>
          <c:cat>
            <c:strRef>
              <c:f>'[1_MF ASH投稿数据-202411.xlsx]Sheet2'!$B$1:$B$28</c:f>
              <c:strCache>
                <c:ptCount val="28"/>
                <c:pt idx="0">
                  <c:v>60mg</c:v>
                </c:pt>
                <c:pt idx="1">
                  <c:v>60mg</c:v>
                </c:pt>
                <c:pt idx="2">
                  <c:v>60mg</c:v>
                </c:pt>
                <c:pt idx="3">
                  <c:v>60mg</c:v>
                </c:pt>
                <c:pt idx="4">
                  <c:v>40mg</c:v>
                </c:pt>
                <c:pt idx="5">
                  <c:v>40mg</c:v>
                </c:pt>
                <c:pt idx="6">
                  <c:v>60mg</c:v>
                </c:pt>
                <c:pt idx="7">
                  <c:v>60mg</c:v>
                </c:pt>
                <c:pt idx="8">
                  <c:v>60mg</c:v>
                </c:pt>
                <c:pt idx="9">
                  <c:v>40mg</c:v>
                </c:pt>
                <c:pt idx="10">
                  <c:v>60mg</c:v>
                </c:pt>
                <c:pt idx="11">
                  <c:v>40mg</c:v>
                </c:pt>
                <c:pt idx="12">
                  <c:v>40mg</c:v>
                </c:pt>
                <c:pt idx="13">
                  <c:v>60mg</c:v>
                </c:pt>
                <c:pt idx="14">
                  <c:v>60mg</c:v>
                </c:pt>
                <c:pt idx="15">
                  <c:v>60mg</c:v>
                </c:pt>
                <c:pt idx="16">
                  <c:v>40mg</c:v>
                </c:pt>
                <c:pt idx="17">
                  <c:v>60mg</c:v>
                </c:pt>
                <c:pt idx="18">
                  <c:v>60mg</c:v>
                </c:pt>
                <c:pt idx="19">
                  <c:v>60mg</c:v>
                </c:pt>
                <c:pt idx="20">
                  <c:v>60mg</c:v>
                </c:pt>
                <c:pt idx="21">
                  <c:v>60mg</c:v>
                </c:pt>
                <c:pt idx="22">
                  <c:v>60mg</c:v>
                </c:pt>
                <c:pt idx="23">
                  <c:v>60mg</c:v>
                </c:pt>
                <c:pt idx="24">
                  <c:v>60mg</c:v>
                </c:pt>
                <c:pt idx="25">
                  <c:v>40mg</c:v>
                </c:pt>
                <c:pt idx="26">
                  <c:v>60mg</c:v>
                </c:pt>
                <c:pt idx="27">
                  <c:v>40mg</c:v>
                </c:pt>
              </c:strCache>
            </c:strRef>
          </c:cat>
          <c:val>
            <c:numRef>
              <c:f>'[1_MF ASH投稿数据-202411.xlsx]Sheet2'!$C$1:$C$28</c:f>
              <c:numCache>
                <c:formatCode>0.00_ </c:formatCode>
                <c:ptCount val="28"/>
                <c:pt idx="0">
                  <c:v>-0.92</c:v>
                </c:pt>
                <c:pt idx="1">
                  <c:v>-0.83</c:v>
                </c:pt>
                <c:pt idx="2">
                  <c:v>-0.7</c:v>
                </c:pt>
                <c:pt idx="3">
                  <c:v>-0.66</c:v>
                </c:pt>
                <c:pt idx="4">
                  <c:v>-0.65</c:v>
                </c:pt>
                <c:pt idx="5">
                  <c:v>-0.63</c:v>
                </c:pt>
                <c:pt idx="6">
                  <c:v>-0.63</c:v>
                </c:pt>
                <c:pt idx="7">
                  <c:v>-0.56000000000000005</c:v>
                </c:pt>
                <c:pt idx="8">
                  <c:v>-0.55000000000000004</c:v>
                </c:pt>
                <c:pt idx="9">
                  <c:v>-0.49</c:v>
                </c:pt>
                <c:pt idx="10">
                  <c:v>-0.45</c:v>
                </c:pt>
                <c:pt idx="11">
                  <c:v>-0.45</c:v>
                </c:pt>
                <c:pt idx="12">
                  <c:v>-0.45</c:v>
                </c:pt>
                <c:pt idx="13">
                  <c:v>-0.44</c:v>
                </c:pt>
                <c:pt idx="14">
                  <c:v>-0.43</c:v>
                </c:pt>
                <c:pt idx="15">
                  <c:v>-0.43</c:v>
                </c:pt>
                <c:pt idx="16">
                  <c:v>-0.42</c:v>
                </c:pt>
                <c:pt idx="17">
                  <c:v>-0.4</c:v>
                </c:pt>
                <c:pt idx="18">
                  <c:v>-0.32</c:v>
                </c:pt>
                <c:pt idx="19">
                  <c:v>-0.32</c:v>
                </c:pt>
                <c:pt idx="20">
                  <c:v>-0.23</c:v>
                </c:pt>
                <c:pt idx="21">
                  <c:v>-0.21</c:v>
                </c:pt>
                <c:pt idx="22">
                  <c:v>-0.2</c:v>
                </c:pt>
                <c:pt idx="23">
                  <c:v>-7.0000000000000007E-2</c:v>
                </c:pt>
                <c:pt idx="24">
                  <c:v>0.15</c:v>
                </c:pt>
                <c:pt idx="25">
                  <c:v>0.2</c:v>
                </c:pt>
                <c:pt idx="26">
                  <c:v>0.3</c:v>
                </c:pt>
                <c:pt idx="27">
                  <c:v>0.41</c:v>
                </c:pt>
              </c:numCache>
            </c:numRef>
          </c:val>
          <c:extLst>
            <c:ext xmlns:c16="http://schemas.microsoft.com/office/drawing/2014/chart" uri="{C3380CC4-5D6E-409C-BE32-E72D297353CC}">
              <c16:uniqueId val="{00000010-5E7C-451A-84CB-8935CD14C3E9}"/>
            </c:ext>
          </c:extLst>
        </c:ser>
        <c:dLbls>
          <c:showLegendKey val="0"/>
          <c:showVal val="0"/>
          <c:showCatName val="0"/>
          <c:showSerName val="0"/>
          <c:showPercent val="0"/>
          <c:showBubbleSize val="0"/>
        </c:dLbls>
        <c:gapWidth val="246"/>
        <c:overlap val="-28"/>
        <c:axId val="389763459"/>
        <c:axId val="417526074"/>
      </c:barChart>
      <c:catAx>
        <c:axId val="389763459"/>
        <c:scaling>
          <c:orientation val="minMax"/>
        </c:scaling>
        <c:delete val="1"/>
        <c:axPos val="b"/>
        <c:numFmt formatCode="General" sourceLinked="0"/>
        <c:majorTickMark val="none"/>
        <c:minorTickMark val="none"/>
        <c:tickLblPos val="nextTo"/>
        <c:crossAx val="417526074"/>
        <c:crosses val="autoZero"/>
        <c:auto val="1"/>
        <c:lblAlgn val="ctr"/>
        <c:lblOffset val="100"/>
        <c:noMultiLvlLbl val="0"/>
      </c:catAx>
      <c:valAx>
        <c:axId val="417526074"/>
        <c:scaling>
          <c:orientation val="minMax"/>
        </c:scaling>
        <c:delete val="0"/>
        <c:axPos val="l"/>
        <c:majorGridlines>
          <c:spPr>
            <a:ln w="9525" cap="flat" cmpd="sng" algn="ctr">
              <a:solidFill>
                <a:schemeClr val="lt1">
                  <a:lumMod val="90200"/>
                </a:schemeClr>
              </a:solidFill>
              <a:round/>
            </a:ln>
            <a:effectLst/>
          </c:spPr>
        </c:majorGridlines>
        <c:numFmt formatCode="0.00_ " sourceLinked="1"/>
        <c:majorTickMark val="none"/>
        <c:minorTickMark val="none"/>
        <c:tickLblPos val="nextTo"/>
        <c:spPr>
          <a:noFill/>
          <a:ln>
            <a:solidFill>
              <a:schemeClr val="tx1">
                <a:lumMod val="50000"/>
                <a:lumOff val="50000"/>
              </a:schemeClr>
            </a:solid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endParaRPr lang="en-US"/>
          </a:p>
        </c:txPr>
        <c:crossAx val="389763459"/>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lang="zh-CN"/>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55914522592688"/>
          <c:y val="3.0689712176334281E-2"/>
          <c:w val="0.88344085477407308"/>
          <c:h val="0.93862057564733148"/>
        </c:manualLayout>
      </c:layout>
      <c:barChart>
        <c:barDir val="col"/>
        <c:grouping val="clustered"/>
        <c:varyColors val="0"/>
        <c:ser>
          <c:idx val="0"/>
          <c:order val="0"/>
          <c:tx>
            <c:strRef>
              <c:f>'SVR2'!$B$60</c:f>
              <c:strCache>
                <c:ptCount val="1"/>
                <c:pt idx="0">
                  <c:v>SVR</c:v>
                </c:pt>
              </c:strCache>
            </c:strRef>
          </c:tx>
          <c:spPr>
            <a:solidFill>
              <a:schemeClr val="accent1"/>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6852-674F-AAF1-7B0897B5D70E}"/>
              </c:ext>
            </c:extLst>
          </c:dPt>
          <c:dPt>
            <c:idx val="2"/>
            <c:invertIfNegative val="0"/>
            <c:bubble3D val="0"/>
            <c:spPr>
              <a:solidFill>
                <a:srgbClr val="0070C0"/>
              </a:solidFill>
              <a:ln>
                <a:noFill/>
              </a:ln>
              <a:effectLst/>
            </c:spPr>
            <c:extLst>
              <c:ext xmlns:c16="http://schemas.microsoft.com/office/drawing/2014/chart" uri="{C3380CC4-5D6E-409C-BE32-E72D297353CC}">
                <c16:uniqueId val="{00000003-6852-674F-AAF1-7B0897B5D70E}"/>
              </c:ext>
            </c:extLst>
          </c:dPt>
          <c:dPt>
            <c:idx val="3"/>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05-6852-674F-AAF1-7B0897B5D70E}"/>
              </c:ext>
            </c:extLst>
          </c:dPt>
          <c:dPt>
            <c:idx val="4"/>
            <c:invertIfNegative val="0"/>
            <c:bubble3D val="0"/>
            <c:spPr>
              <a:solidFill>
                <a:srgbClr val="EF769B"/>
              </a:solidFill>
              <a:ln>
                <a:noFill/>
              </a:ln>
              <a:effectLst/>
            </c:spPr>
            <c:extLst>
              <c:ext xmlns:c16="http://schemas.microsoft.com/office/drawing/2014/chart" uri="{C3380CC4-5D6E-409C-BE32-E72D297353CC}">
                <c16:uniqueId val="{00000007-6852-674F-AAF1-7B0897B5D70E}"/>
              </c:ext>
            </c:extLst>
          </c:dPt>
          <c:dPt>
            <c:idx val="5"/>
            <c:invertIfNegative val="0"/>
            <c:bubble3D val="0"/>
            <c:spPr>
              <a:solidFill>
                <a:schemeClr val="tx1"/>
              </a:solidFill>
              <a:ln>
                <a:noFill/>
              </a:ln>
              <a:effectLst/>
            </c:spPr>
            <c:extLst>
              <c:ext xmlns:c16="http://schemas.microsoft.com/office/drawing/2014/chart" uri="{C3380CC4-5D6E-409C-BE32-E72D297353CC}">
                <c16:uniqueId val="{00000009-6852-674F-AAF1-7B0897B5D70E}"/>
              </c:ext>
            </c:extLst>
          </c:dPt>
          <c:cat>
            <c:strRef>
              <c:f>'SVR2'!$A$62:$A$67</c:f>
              <c:strCache>
                <c:ptCount val="6"/>
                <c:pt idx="0">
                  <c:v>03_1004</c:v>
                </c:pt>
                <c:pt idx="1">
                  <c:v>03_2006</c:v>
                </c:pt>
                <c:pt idx="2">
                  <c:v>03_2008</c:v>
                </c:pt>
                <c:pt idx="3">
                  <c:v>03_3009</c:v>
                </c:pt>
                <c:pt idx="4">
                  <c:v>03_3010</c:v>
                </c:pt>
                <c:pt idx="5">
                  <c:v>05_1001</c:v>
                </c:pt>
              </c:strCache>
            </c:strRef>
          </c:cat>
          <c:val>
            <c:numRef>
              <c:f>'SVR2'!$B$62:$B$67</c:f>
              <c:numCache>
                <c:formatCode>General</c:formatCode>
                <c:ptCount val="6"/>
                <c:pt idx="0">
                  <c:v>-1.9</c:v>
                </c:pt>
                <c:pt idx="1">
                  <c:v>-55.149253731343286</c:v>
                </c:pt>
                <c:pt idx="2">
                  <c:v>16</c:v>
                </c:pt>
                <c:pt idx="3">
                  <c:v>22.679266259032797</c:v>
                </c:pt>
                <c:pt idx="4">
                  <c:v>-24.42613301942319</c:v>
                </c:pt>
                <c:pt idx="5">
                  <c:v>-10.0312256049961</c:v>
                </c:pt>
              </c:numCache>
            </c:numRef>
          </c:val>
          <c:extLst>
            <c:ext xmlns:c16="http://schemas.microsoft.com/office/drawing/2014/chart" uri="{C3380CC4-5D6E-409C-BE32-E72D297353CC}">
              <c16:uniqueId val="{0000000A-6852-674F-AAF1-7B0897B5D70E}"/>
            </c:ext>
          </c:extLst>
        </c:ser>
        <c:dLbls>
          <c:showLegendKey val="0"/>
          <c:showVal val="0"/>
          <c:showCatName val="0"/>
          <c:showSerName val="0"/>
          <c:showPercent val="0"/>
          <c:showBubbleSize val="0"/>
        </c:dLbls>
        <c:gapWidth val="219"/>
        <c:overlap val="-27"/>
        <c:axId val="470647583"/>
        <c:axId val="1635483584"/>
      </c:barChart>
      <c:catAx>
        <c:axId val="470647583"/>
        <c:scaling>
          <c:orientation val="minMax"/>
        </c:scaling>
        <c:delete val="1"/>
        <c:axPos val="b"/>
        <c:numFmt formatCode="General" sourceLinked="1"/>
        <c:majorTickMark val="none"/>
        <c:minorTickMark val="none"/>
        <c:tickLblPos val="nextTo"/>
        <c:crossAx val="1635483584"/>
        <c:crosses val="autoZero"/>
        <c:auto val="1"/>
        <c:lblAlgn val="ctr"/>
        <c:lblOffset val="100"/>
        <c:noMultiLvlLbl val="0"/>
      </c:catAx>
      <c:valAx>
        <c:axId val="1635483584"/>
        <c:scaling>
          <c:orientation val="minMax"/>
        </c:scaling>
        <c:delete val="0"/>
        <c:axPos val="l"/>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US" b="0" i="0">
                    <a:latin typeface="Arial" panose="020B0604020202020204" pitchFamily="34" charset="0"/>
                  </a:rPr>
                  <a:t>Spleen Volume Reduction</a:t>
                </a:r>
              </a:p>
            </c:rich>
          </c:tx>
          <c:layout>
            <c:manualLayout>
              <c:xMode val="edge"/>
              <c:yMode val="edge"/>
              <c:x val="1.5607951075131263E-4"/>
              <c:y val="0.11126585738441459"/>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70647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B6_48810095.xml><?xml version="1.0" encoding="utf-8"?>
<p188:cmLst xmlns:a="http://schemas.openxmlformats.org/drawingml/2006/main" xmlns:r="http://schemas.openxmlformats.org/officeDocument/2006/relationships" xmlns:p188="http://schemas.microsoft.com/office/powerpoint/2018/8/main">
  <p188:cm id="{7F4C9DA3-0015-486B-9F81-77422E3BF62F}" authorId="{E275276F-17EF-92D0-4A27-3BB7B61156C9}" status="resolved" created="2024-10-02T21:14:21.440" complete="100000">
    <pc:sldMkLst xmlns:pc="http://schemas.microsoft.com/office/powerpoint/2013/main/command">
      <pc:docMk/>
      <pc:sldMk cId="1216413845" sldId="438"/>
    </pc:sldMkLst>
    <p188:txBody>
      <a:bodyPr/>
      <a:lstStyle/>
      <a:p>
        <a:r>
          <a:rPr lang="en-US"/>
          <a:t>Taken from RUX3476</a:t>
        </a:r>
      </a:p>
    </p188:txBody>
  </p188:cm>
</p188:cmLst>
</file>

<file path=ppt/comments/modernComment_285_5DA89F75.xml><?xml version="1.0" encoding="utf-8"?>
<p188:cmLst xmlns:a="http://schemas.openxmlformats.org/drawingml/2006/main" xmlns:r="http://schemas.openxmlformats.org/officeDocument/2006/relationships" xmlns:p188="http://schemas.microsoft.com/office/powerpoint/2018/8/main">
  <p188:cm id="{ACA27E9A-9F39-461B-A61A-008AA169C40F}" authorId="{E275276F-17EF-92D0-4A27-3BB7B61156C9}" status="resolved" created="2024-10-19T00:39:50.504" complete="100000">
    <ac:txMkLst xmlns:ac="http://schemas.microsoft.com/office/drawing/2013/main/command">
      <pc:docMk xmlns:pc="http://schemas.microsoft.com/office/powerpoint/2013/main/command"/>
      <pc:sldMk xmlns:pc="http://schemas.microsoft.com/office/powerpoint/2013/main/command" cId="1571331957" sldId="645"/>
      <ac:spMk id="3" creationId="{3DF99E6E-0973-98FC-173A-9E75C0B70170}"/>
      <ac:txMk cp="85">
        <ac:context len="136" hash="3225087808"/>
      </ac:txMk>
    </ac:txMkLst>
    <p188:pos x="6561038" y="375824"/>
    <p188:txBody>
      <a:bodyPr/>
      <a:lstStyle/>
      <a:p>
        <a:r>
          <a:rPr lang="en-US"/>
          <a:t>T_2_1_2_3_SPVL35RED3</a:t>
        </a:r>
      </a:p>
    </p188:txBody>
  </p188:cm>
  <p188:cm id="{CDA8E065-2E81-4826-A025-5ECD0C471847}" authorId="{E275276F-17EF-92D0-4A27-3BB7B61156C9}" status="resolved" created="2024-10-19T00:47:19.420" complete="100000">
    <ac:deMkLst xmlns:ac="http://schemas.microsoft.com/office/drawing/2013/main/command">
      <pc:docMk xmlns:pc="http://schemas.microsoft.com/office/powerpoint/2013/main/command"/>
      <pc:sldMk xmlns:pc="http://schemas.microsoft.com/office/powerpoint/2013/main/command" cId="1571331957" sldId="645"/>
      <ac:graphicFrameMk id="12" creationId="{64A1FF9B-A0E3-3660-DEA2-35C4F975323E}"/>
    </ac:deMkLst>
    <p188:replyLst>
      <p188:reply id="{C4054A70-BFE3-47F0-9123-1524A2D3ABEC}" authorId="{674B98A8-B91F-F8B6-D321-BF15E4578048}" created="2024-10-22T21:15:26.389">
        <p188:txBody>
          <a:bodyPr/>
          <a:lstStyle/>
          <a:p>
            <a:r>
              <a:rPr lang="en-US"/>
              <a:t>017004 (4mg) - discontinued with no post-baseline assessments
101004  (4mg) - discontinued before Week 24 assessment
401001 (4mg)- discontinued before Week 24 assessment
501003 (4mg) - not reached any post-baseline assessments yet
001010 (6mg) - not reached Week 24 assessments yet
006003 (6mg) - missing Week 24 assessment
102002 (6mg) - not reached Week 24 assessment yet
405004 (6mg)- not reached any post-baseline assessments yet
501002 (6mg) - not reached Week 24 assessments yet
601006 (6mg) - discontinued before Week 24 assessment
001011 (8mg) - not reached any post-baseline assessments yet</a:t>
            </a:r>
          </a:p>
        </p188:txBody>
      </p188:reply>
    </p188:replyLst>
    <p188:txBody>
      <a:bodyPr/>
      <a:lstStyle/>
      <a:p>
        <a:r>
          <a:rPr lang="en-US"/>
          <a:t>L_2_6_2_MO
12 patients with week 24 assessments
002007	24.7, 6mg
001009	11.2, 8mg
701001	2.4, 4mg
104001	-3.4, 4mg
016003	-14, 4mg
701004	-25.6, 8mg
002006	-29.2, 6mg
104004	-33.7, 6mg
101002	-41.5, 4mg
501001	-43.6, 4mg
104005	-46.7, 6mg
601008	-46.9, 8mg
</a:t>
        </a:r>
      </a:p>
    </p188:txBody>
  </p188:cm>
  <p188:cm id="{7944673D-73D9-4DD4-9F83-1472D07AFF82}" authorId="{674B98A8-B91F-F8B6-D321-BF15E4578048}" status="resolved" created="2024-10-22T21:29:32.817" complete="100000">
    <ac:deMkLst xmlns:ac="http://schemas.microsoft.com/office/drawing/2013/main/command">
      <pc:docMk xmlns:pc="http://schemas.microsoft.com/office/powerpoint/2013/main/command"/>
      <pc:sldMk xmlns:pc="http://schemas.microsoft.com/office/powerpoint/2013/main/command" cId="1571331957" sldId="645"/>
      <ac:spMk id="4" creationId="{9A5C8871-767E-B234-28D0-8B2AA40DC642}"/>
    </ac:deMkLst>
    <p188:txBody>
      <a:bodyPr/>
      <a:lstStyle/>
      <a:p>
        <a:r>
          <a:rPr lang="en-US"/>
          <a:t>INCB57643_103-table-figures Tables 2.1.2.3
|</a:t>
        </a:r>
      </a:p>
    </p188:txBody>
  </p188:cm>
  <p188:cm id="{053F3EC5-88A5-4C13-A4CA-808217E20AD4}" authorId="{674B98A8-B91F-F8B6-D321-BF15E4578048}" status="resolved" created="2024-10-29T13:12:33.277" complete="100000">
    <ac:deMkLst xmlns:ac="http://schemas.microsoft.com/office/drawing/2013/main/command">
      <pc:docMk xmlns:pc="http://schemas.microsoft.com/office/powerpoint/2013/main/command"/>
      <pc:sldMk xmlns:pc="http://schemas.microsoft.com/office/powerpoint/2013/main/command" cId="1571331957" sldId="645"/>
      <ac:spMk id="8" creationId="{F44B2208-2ED9-C935-C307-E1F28AAF6E9F}"/>
    </ac:deMkLst>
    <p188:replyLst>
      <p188:reply id="{871775C5-B6AC-432D-87F5-B2B510F117D1}" authorId="{674B98A8-B91F-F8B6-D321-BF15E4578048}" created="2024-10-29T13:12:55.531">
        <p188:txBody>
          <a:bodyPr/>
          <a:lstStyle/>
          <a:p>
            <a:r>
              <a:rPr lang="en-US"/>
              <a:t>017004 (4mg) - discontinued with no post-baseline assessments
501003 (4mg) - not reached any post-baseline assessments yet
405004 (6mg)- not reached any post-baseline assessments yet
001011 (8mg) - not reached any post-baseline assessments yet</a:t>
            </a:r>
          </a:p>
        </p188:txBody>
      </p188:reply>
    </p188:replyLst>
    <p188:txBody>
      <a:bodyPr/>
      <a:lstStyle/>
      <a:p>
        <a:r>
          <a:rPr lang="en-US"/>
          <a:t>101004	8.7	Week 12, 4mg
002007	6.5	Week 12, 6mg
104001	-8.7	Week 36, 4mg
401001	-10.2	Week 12, 4mg
601006	-13	Week 12, 6mg
001010	-13.8	Week 12, 6mg
701001	-14	Week 12, 4mg
102002	-14.1	Week 12, 6mg
006003	-14.9	Week 12, 6mg
001009	-21.1	Week 12, 8mg 
016003	-22.3	Week 12, 4mg
701004	-25.6	Week 24, 8mg
002006	-29.2	Week 24, 6mg
501002	-31	Week 12, 6mg
104004	-43.2	Week 48, 6mg
101002	-44.9	Week 48, 4mg
601008	-46.9	Week 24, 8mg
501001	-48.6	Week 48, 4mg
104005	-55.3	Week 36, 6mg</a:t>
        </a:r>
      </a:p>
    </p188:txBody>
  </p188:cm>
  <p188:cm id="{D0D56374-AB4E-4BDD-84E9-0164DD54C5D8}" authorId="{E275276F-17EF-92D0-4A27-3BB7B61156C9}" status="resolved" created="2024-11-07T16:29:17.165" complete="100000">
    <ac:txMkLst xmlns:ac="http://schemas.microsoft.com/office/drawing/2013/main/command">
      <pc:docMk xmlns:pc="http://schemas.microsoft.com/office/powerpoint/2013/main/command"/>
      <pc:sldMk xmlns:pc="http://schemas.microsoft.com/office/powerpoint/2013/main/command" cId="1571331957" sldId="645"/>
      <ac:spMk id="3" creationId="{3DF99E6E-0973-98FC-173A-9E75C0B70170}"/>
      <ac:txMk cp="0" len="26">
        <ac:context len="136" hash="3225087808"/>
      </ac:txMk>
    </ac:txMkLst>
    <p188:pos x="3846866" y="380771"/>
    <p188:txBody>
      <a:bodyPr/>
      <a:lstStyle/>
      <a:p>
        <a:r>
          <a:rPr lang="en-US"/>
          <a:t>T_2_1_2_3_SPVL35RED3</a:t>
        </a:r>
      </a:p>
    </p188:txBody>
  </p188:cm>
</p188:cmLst>
</file>

<file path=ppt/comments/modernComment_28C_D5EB5305.xml><?xml version="1.0" encoding="utf-8"?>
<p188:cmLst xmlns:a="http://schemas.openxmlformats.org/drawingml/2006/main" xmlns:r="http://schemas.openxmlformats.org/officeDocument/2006/relationships" xmlns:p188="http://schemas.microsoft.com/office/powerpoint/2018/8/main">
  <p188:cm id="{35BBF612-B73F-4CB5-AF7A-CE28BD78DA63}" authorId="{E275276F-17EF-92D0-4A27-3BB7B61156C9}" status="resolved" created="2024-10-07T18:05:09.150" complete="100000">
    <ac:txMkLst xmlns:ac="http://schemas.microsoft.com/office/drawing/2013/main/command">
      <pc:docMk xmlns:pc="http://schemas.microsoft.com/office/powerpoint/2013/main/command"/>
      <pc:sldMk xmlns:pc="http://schemas.microsoft.com/office/powerpoint/2013/main/command" cId="3588969221" sldId="652"/>
      <ac:spMk id="3" creationId="{A07EC3DF-332D-8A27-EB18-715F2BC3A837}"/>
      <ac:txMk cp="49" len="17">
        <ac:context len="190" hash="830152619"/>
      </ac:txMk>
    </ac:txMkLst>
    <p188:pos x="3919438" y="656542"/>
    <p188:txBody>
      <a:bodyPr/>
      <a:lstStyle/>
      <a:p>
        <a:r>
          <a:rPr lang="en-US"/>
          <a:t>INCB57643_103-table-figures Tables 2.1.2.1 and 2.1.2.2</a:t>
        </a:r>
      </a:p>
    </p188:txBody>
  </p188:cm>
  <p188:cm id="{A0BE422F-1F75-4943-A801-CC0800B7FB0E}" authorId="{E275276F-17EF-92D0-4A27-3BB7B61156C9}" status="resolved" created="2024-10-21T20:53:52.306" complete="100000">
    <ac:deMkLst xmlns:ac="http://schemas.microsoft.com/office/drawing/2013/main/command">
      <pc:docMk xmlns:pc="http://schemas.microsoft.com/office/powerpoint/2013/main/command"/>
      <pc:sldMk xmlns:pc="http://schemas.microsoft.com/office/powerpoint/2013/main/command" cId="3588969221" sldId="652"/>
      <ac:spMk id="37" creationId="{2E395BFE-CA76-013F-5A81-8380E5FCADB1}"/>
    </ac:deMkLst>
    <p188:replyLst>
      <p188:reply id="{FA23EE2E-A871-42F4-959A-C9BB296276CA}" authorId="{E275276F-17EF-92D0-4A27-3BB7B61156C9}" created="2024-10-21T20:54:44.548">
        <p188:txBody>
          <a:bodyPr/>
          <a:lstStyle/>
          <a:p>
            <a:r>
              <a:rPr lang="en-US"/>
              <a:t>Week 24 assessments:
001001 (4mg, 53)
001004 (8mg, 39)
701003 (6mg, 6)
405001 (10mg, -10)
006001 (8mg, -10)
001005 (8mg, -20)
701002 (6mg, -21)
017001 (10mg, -21)
013002 (10mg, -31)
405002 (10mg, -33)
104002 (12mg, -40)
104003 (10mg, -48)
002008 (10mg, -55)</a:t>
            </a:r>
          </a:p>
        </p188:txBody>
      </p188:reply>
    </p188:replyLst>
    <p188:txBody>
      <a:bodyPr/>
      <a:lstStyle/>
      <a:p>
        <a:r>
          <a:rPr lang="en-US"/>
          <a:t>Listing 2.1.1
002003 (4mg) - didn’t reach Wk24 discontinued
002004 (4mg) - didn’t reach Wk24 discontinued
002009 (4mg) - didn’t reach Wk 24 discontinued
102001 (4mg) - didn’t reach Wk 24 discontinued
016001 (6mg) - didn’t reach Wk 24 discontinued
017003 (6mg) - didn’t reach Wk 24 discontinued
102003 (6mg) - didn’t reach Wk 24 yet
104006 (6mg) - didn’t reach Wk 24 discontinued
104007 (6mg) - didn’t reach Wk 24 yet
403002 (6mg) - didn’t reach Wk 24 yet
006005 (10mg) - didn’t reach Wk 24 yet
  502002 (10 mg) - didn’t reach Wk 24 yet</a:t>
        </a:r>
      </a:p>
    </p188:txBody>
  </p188:cm>
  <p188:cm id="{99F8ED8F-2353-4230-8E1F-729DDFF4C10C}" authorId="{674B98A8-B91F-F8B6-D321-BF15E4578048}" status="resolved" created="2024-10-22T20:16:19.645" complete="100000">
    <ac:deMkLst xmlns:ac="http://schemas.microsoft.com/office/drawing/2013/main/command">
      <pc:docMk xmlns:pc="http://schemas.microsoft.com/office/powerpoint/2013/main/command"/>
      <pc:sldMk xmlns:pc="http://schemas.microsoft.com/office/powerpoint/2013/main/command" cId="3588969221" sldId="652"/>
      <ac:spMk id="41" creationId="{326A320F-ADD6-1DC8-A5D8-B37E64AD0699}"/>
    </ac:deMkLst>
    <p188:replyLst>
      <p188:reply id="{5982DC8D-AB7C-45CF-99A8-759803F9D390}" authorId="{674B98A8-B91F-F8B6-D321-BF15E4578048}" created="2024-10-22T20:16:44.974">
        <p188:txBody>
          <a:bodyPr/>
          <a:lstStyle/>
          <a:p>
            <a:r>
              <a:rPr lang="en-US"/>
              <a:t>016001 (6mg) - discontinued, no post baseline assessments
017003 (6mg) - discontinued, no post baseline assessments
104007 (6mg) - ongoing, no post baseline assessments
403002 (6mg) -  ongoing, no post baseline assessments
006005 (10mg) -  ongoing, no post baseline assessments</a:t>
            </a:r>
          </a:p>
        </p188:txBody>
      </p188:reply>
    </p188:replyLst>
    <p188:txBody>
      <a:bodyPr/>
      <a:lstStyle/>
      <a:p>
        <a:r>
          <a:rPr lang="en-US"/>
          <a:t>L_ 2_6_2_MO
Best Assessments
001001	4mg, 53.3
002004	4mg, 39.2
102001	4mg, 21.6
102003	6mg, 12.4
104006	6mg, 3.6
002003	4mg,1.4
002009     4mg, 0
701003	6mg, -0.1
006001	8mg, -10.7
405001	10mg, -16.8
017001    10mg, -20.8
701002	6mg, -25.7
001004	8mg, -28.9
001005	8mg, -30.3
502002	10mg, -32
013002	10mg, -32.3
405002	10mg, -33.3
104003	10mg, -55.3
104002	12mg, -58
002008	10mg, -63.3</a:t>
        </a:r>
      </a:p>
    </p188:txBody>
  </p188:cm>
  <p188:cm id="{AFAEDF97-EF9D-4005-986C-5B47A569531C}" authorId="{674B98A8-B91F-F8B6-D321-BF15E4578048}" status="resolved" created="2024-10-22T21:14:14.128" complete="100000">
    <ac:deMkLst xmlns:ac="http://schemas.microsoft.com/office/drawing/2013/main/command">
      <pc:docMk xmlns:pc="http://schemas.microsoft.com/office/powerpoint/2013/main/command"/>
      <pc:sldMk xmlns:pc="http://schemas.microsoft.com/office/powerpoint/2013/main/command" cId="3588969221" sldId="652"/>
      <ac:spMk id="4" creationId="{2BE91A59-122B-EF80-4254-B9F6FEFABFD8}"/>
    </ac:deMkLst>
    <p188:txBody>
      <a:bodyPr/>
      <a:lstStyle/>
      <a:p>
        <a:r>
          <a:rPr lang="en-US"/>
          <a:t>INCB57643_103-table-figures Tables 2.1.2.1 and 2.1.2.2
|</a:t>
        </a:r>
      </a:p>
    </p188:txBody>
  </p188:cm>
</p188:cmLst>
</file>

<file path=ppt/comments/modernComment_28F_F2527D49.xml><?xml version="1.0" encoding="utf-8"?>
<p188:cmLst xmlns:a="http://schemas.openxmlformats.org/drawingml/2006/main" xmlns:r="http://schemas.openxmlformats.org/officeDocument/2006/relationships" xmlns:p188="http://schemas.microsoft.com/office/powerpoint/2018/8/main">
  <p188:cm id="{DECAC3A3-1E21-44C1-A925-5AEEC6C5DA77}" authorId="{674B98A8-B91F-F8B6-D321-BF15E4578048}" status="resolved" created="2024-10-29T14:20:35.661">
    <ac:deMkLst xmlns:ac="http://schemas.microsoft.com/office/drawing/2013/main/command">
      <pc:docMk xmlns:pc="http://schemas.microsoft.com/office/powerpoint/2013/main/command"/>
      <pc:sldMk xmlns:pc="http://schemas.microsoft.com/office/powerpoint/2013/main/command" cId="4065492297" sldId="655"/>
      <ac:spMk id="8" creationId="{247D084E-B607-21D2-AC5B-641C08545589}"/>
    </ac:deMkLst>
    <p188:replyLst>
      <p188:reply id="{E093AE9D-A9D3-4F46-8C91-ED9A4B287D06}" authorId="{674B98A8-B91F-F8B6-D321-BF15E4578048}" created="2024-10-29T14:22:21.144">
        <p188:txBody>
          <a:bodyPr/>
          <a:lstStyle/>
          <a:p>
            <a:r>
              <a:rPr lang="en-US"/>
              <a:t>1001 (4mg) -Discontinued before Week 24 assessment |
2004 (4mg) -Discontinued before Week 24 assessment|
16001 (6mg MF) - Discontinued before Week 24 assessment|
17003 (6mg MF) - Discontinued before Week 24 assessment|
102001 (4mg) -Discontinued before Week 24 assessment|
104006 (6mg MF) - Discontinued before Week 24 assessment|
2003 (4mg) -Discontinued before Week 24 assessment|
1005 (8mg) -Missing Week 24|
6005 (10mg) -Not reached Week 24 yet|
6007 (6mg ET) - Not reached Week 24 yet|
6008 (6mg ET) - Not reached Week 24 yet|
6009 (6mg ET) - Not reached Week 24 yet|
15003 (6mg ET) - Not reached Week 24 yet|
15004 (6mg ET) - Not reached Week 24 yet|
17007 (6mg ET) - Not reached Week 24 yet|
102003 (6mg MF) - Not reached any postbaseline assessments yet|
403002 (6mg MF) - Not reached Week 24 yet|
104007 (6mg MF) - Not reached any postbaseline assessments yet|</a:t>
            </a:r>
          </a:p>
        </p188:txBody>
      </p188:reply>
    </p188:replyLst>
    <p188:txBody>
      <a:bodyPr/>
      <a:lstStyle/>
      <a:p>
        <a:r>
          <a:rPr lang="en-US"/>
          <a:t>L_2_6_5_MPNSAF 
(Part 1 escalation and Part 1 expansion - 15 patients with MF or ET  and Week 24 assessments) 
701006	300, 6mg ET|
002010	6, 6mg ET|
701002	72.41, 6mg MF|
006001	-6.47, 8mg|
502002	-20, 10mg|
001004	-33.33, 8mg|
013002	-37.93, 10mg|
002008	-47.37, 10mg|
002009	-50, 4mg |
701003	-55.56, 6mg MF|
017001	-57.14, 10mg|
405001	-64.58, 10mg|
405002	-75.81, 10mg|
104003	-78.79, 10mg|
104002	-98, 12mg|</a:t>
        </a:r>
      </a:p>
    </p188:txBody>
  </p188:cm>
  <p188:cm id="{95B4FC92-D546-42CC-AC24-28754656DB7E}" authorId="{674B98A8-B91F-F8B6-D321-BF15E4578048}" status="resolved" created="2024-10-29T14:32:33.080" complete="100000">
    <ac:deMkLst xmlns:ac="http://schemas.microsoft.com/office/drawing/2013/main/command">
      <pc:docMk xmlns:pc="http://schemas.microsoft.com/office/powerpoint/2013/main/command"/>
      <pc:sldMk xmlns:pc="http://schemas.microsoft.com/office/powerpoint/2013/main/command" cId="4065492297" sldId="655"/>
      <ac:spMk id="9" creationId="{781672E0-538E-59C2-6C50-1F2A99238058}"/>
    </ac:deMkLst>
    <p188:replyLst>
      <p188:reply id="{3A99A695-5FE6-446A-8C13-0630D9F6F547}" authorId="{674B98A8-B91F-F8B6-D321-BF15E4578048}" created="2024-10-29T14:32:45.945">
        <p188:txBody>
          <a:bodyPr/>
          <a:lstStyle/>
          <a:p>
            <a:r>
              <a:rPr lang="en-US"/>
              <a:t>1001 (4mg) - missing baseline|
104007 (6mg MF) - Not reached any postbaseline assessments yet|
102003 (6mg MF) - BL=0|
002010  (6mg ET) - BL=0|
001005 (8mg) BL=0</a:t>
            </a:r>
          </a:p>
        </p188:txBody>
      </p188:reply>
      <p188:reply id="{73BF223A-A5EA-4ED8-AA5C-FE633FE07CF9}" authorId="{E275276F-17EF-92D0-4A27-3BB7B61156C9}" created="2024-11-07T19:16:22.432">
        <p188:txBody>
          <a:bodyPr/>
          <a:lstStyle/>
          <a:p>
            <a:r>
              <a:rPr lang="en-US"/>
              <a:t>Per figure received Nov 6:
Updated 017003 6mg 51.61 Week 4     
Updated 102001 4mg 4.6 Week 12
Updated 002003 4mg -30.77 Week 4
Removed 016001 no postbaseline assessment other than early termination </a:t>
            </a:r>
          </a:p>
        </p188:txBody>
      </p188:reply>
    </p188:replyLst>
    <p188:txBody>
      <a:bodyPr/>
      <a:lstStyle/>
      <a:p>
        <a:r>
          <a:rPr lang="en-US"/>
          <a:t>L_2_6_5_MPNSAF
(30 patients with MF and ET and assessments anytime)
006008 (6mg ET) 67 Week12|
015004 (6mg ET) 9 Week4|
006009 (6mg ET) 0 Week4|
701006  (6mg ET) 0 Week4|
015003 (6mg ET)  -25 Week4|
006007 (6mg ET) -42 Week20|
017007 (6mg ET)  -56 Week4|
017003 (6mg MF)  35 Week5*|
403002 (6mg MF) -8 Week4|
016001 (6mg MF) -27 Week4.9*|
701002 (6mg MF) -31 Week8|
502002 (10mg) -33 Week12|
006001 (8mg) -38 Week29|
006005 (10mg) -41 Week12|
002003 (4mg) -46.15 Week12|
104006 (6mg MF) -48 Week12|
701003 (6mg MF) -56 Week24|
001004 (8mg) -63 Week16|
405001 (10mg MF) -67 Week32|
002009 (4mg) -68 Week16|
102001 (4mg) -77 Week19.4|
104003 (10mg) -79 Week24
002008 (10mg) -82 Week40|
002004 (4mg) -84 Week8|
405002 (10mg) -92 Week44|
013002 (10mg) -93 Week16|
017001 (10mg) -100 Week28|
104002 (12mg) -100 Week44|</a:t>
        </a:r>
      </a:p>
    </p188:txBody>
  </p188:cm>
  <p188:cm id="{85251631-D149-4E0B-89D0-17552B50D222}" authorId="{674B98A8-B91F-F8B6-D321-BF15E4578048}" status="resolved" created="2024-10-29T20:30:11.544" complete="100000">
    <ac:deMkLst xmlns:ac="http://schemas.microsoft.com/office/drawing/2013/main/command">
      <pc:docMk xmlns:pc="http://schemas.microsoft.com/office/powerpoint/2013/main/command"/>
      <pc:sldMk xmlns:pc="http://schemas.microsoft.com/office/powerpoint/2013/main/command" cId="4065492297" sldId="655"/>
      <ac:spMk id="4" creationId="{B228ABC7-8C86-AEAC-39F7-66C1C2B06E77}"/>
    </ac:deMkLst>
    <p188:txBody>
      <a:bodyPr/>
      <a:lstStyle/>
      <a:p>
        <a:r>
          <a:rPr lang="en-US"/>
          <a:t>T_2_4_2_1_MPN50RED1 
T_2_4_2_2_MPN50RED2 
|</a:t>
        </a:r>
      </a:p>
    </p188:txBody>
  </p188:cm>
</p188:cmLst>
</file>

<file path=ppt/drawings/drawing1.xml><?xml version="1.0" encoding="utf-8"?>
<c:userShapes xmlns:c="http://schemas.openxmlformats.org/drawingml/2006/chart">
  <cdr:relSizeAnchor xmlns:cdr="http://schemas.openxmlformats.org/drawingml/2006/chartDrawing">
    <cdr:from>
      <cdr:x>0.08761</cdr:x>
      <cdr:y>0.34109</cdr:y>
    </cdr:from>
    <cdr:to>
      <cdr:x>0.95085</cdr:x>
      <cdr:y>0.34109</cdr:y>
    </cdr:to>
    <cdr:cxnSp macro="">
      <cdr:nvCxnSpPr>
        <cdr:cNvPr id="3" name="Straight Connector 2">
          <a:extLst xmlns:a="http://schemas.openxmlformats.org/drawingml/2006/main">
            <a:ext uri="{FF2B5EF4-FFF2-40B4-BE49-F238E27FC236}">
              <a16:creationId xmlns:a16="http://schemas.microsoft.com/office/drawing/2014/main" id="{F5855E17-C3F5-55FD-89A0-8A87CADBA072}"/>
            </a:ext>
          </a:extLst>
        </cdr:cNvPr>
        <cdr:cNvCxnSpPr/>
      </cdr:nvCxnSpPr>
      <cdr:spPr>
        <a:xfrm xmlns:a="http://schemas.openxmlformats.org/drawingml/2006/main">
          <a:off x="961292" y="1687809"/>
          <a:ext cx="9472246"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762975-400E-4B0B-A64A-F2D9CAF33A73}" type="datetimeFigureOut">
              <a:rPr lang="en-US" smtClean="0">
                <a:latin typeface="Arial" panose="020B0604020202020204" pitchFamily="34" charset="0"/>
              </a:rPr>
              <a:t>4/24/25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A33D75-A465-4AF7-939E-80AA5EAE82FA}"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229037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2FB75A33-F8F7-41EF-B1AB-669088B6B036}" type="datetimeFigureOut">
              <a:rPr lang="en-US" smtClean="0"/>
              <a:pPr/>
              <a:t>4/24/25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F2EF1ED-33D8-4194-BAF8-E6BC5B51ED0B}" type="slidenum">
              <a:rPr lang="en-US" smtClean="0"/>
              <a:pPr/>
              <a:t>‹#›</a:t>
            </a:fld>
            <a:endParaRPr lang="en-US" dirty="0"/>
          </a:p>
        </p:txBody>
      </p:sp>
    </p:spTree>
    <p:extLst>
      <p:ext uri="{BB962C8B-B14F-4D97-AF65-F5344CB8AC3E}">
        <p14:creationId xmlns:p14="http://schemas.microsoft.com/office/powerpoint/2010/main" val="1415883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kerostx.sharepoint.com/:w:/s/Programs/EU4NCGJo59FJocW7bL73BfcByI5iPK-5qvEvdA4e8TFe0g?e=Lboiq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kerostx.sharepoint.com/:b:/s/Programs/EV8SGQPvOcVApjIcAvP9pccB-GrnlFXA8TpxlvYmiH1o4g?e=wbcb0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kerostx.sharepoint.com/:b:/s/Programs/Edf4eJ3PlmlEt9w2OhqL6boB_mPAzWAfjc3ItzSSm_o6Cg?e=HZwe3b"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Rather than how to prescribe JAK </a:t>
            </a:r>
            <a:r>
              <a:rPr lang="en-US" dirty="0" err="1"/>
              <a:t>inh</a:t>
            </a:r>
            <a:r>
              <a:rPr lang="en-US" dirty="0"/>
              <a:t> in the setting of cytopenias I chose to interpret this assignment as how to specifically improve cytopenias in MF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charset="0"/>
              <a:ea typeface="+mn-ea"/>
              <a:cs typeface="Arial" panose="020B0604020202020204" pitchFamily="34" charset="0"/>
            </a:endParaRPr>
          </a:p>
        </p:txBody>
      </p:sp>
    </p:spTree>
    <p:extLst>
      <p:ext uri="{BB962C8B-B14F-4D97-AF65-F5344CB8AC3E}">
        <p14:creationId xmlns:p14="http://schemas.microsoft.com/office/powerpoint/2010/main" val="1730162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259A66-58A0-4921-9F12-4DF811F1AA61}" type="slidenum">
              <a:rPr kumimoji="0" lang="en-US" sz="1200" b="0" i="0" u="none" strike="noStrike" kern="1200" cap="none" spc="0" normalizeH="0" baseline="0" noProof="0" smtClean="0">
                <a:ln>
                  <a:noFill/>
                </a:ln>
                <a:solidFill>
                  <a:prstClr val="black"/>
                </a:solidFill>
                <a:effectLst/>
                <a:uLnTx/>
                <a:uFillTx/>
                <a:latin typeface="Arial" panose="020B060402020209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rial" panose="020B060402020209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0" dirty="0">
                <a:effectLst/>
                <a:latin typeface="Aptos" panose="020B0004020202020204" pitchFamily="34" charset="0"/>
                <a:ea typeface="Aptos" panose="020B0004020202020204" pitchFamily="34" charset="0"/>
                <a:cs typeface="Calibri" panose="020F0502020204030204" pitchFamily="34" charset="0"/>
              </a:rPr>
              <a:t>- [Intro]</a:t>
            </a:r>
          </a:p>
          <a:p>
            <a:pPr marL="0" indent="0">
              <a:buFont typeface="Arial" panose="020B0604020202020204" pitchFamily="34" charset="0"/>
              <a:buNone/>
            </a:pPr>
            <a:r>
              <a:rPr lang="en-US" sz="1800" b="0" dirty="0">
                <a:effectLst/>
                <a:latin typeface="Aptos" panose="020B0004020202020204" pitchFamily="34" charset="0"/>
                <a:ea typeface="Aptos" panose="020B0004020202020204" pitchFamily="34" charset="0"/>
                <a:cs typeface="Calibri" panose="020F0502020204030204" pitchFamily="34" charset="0"/>
              </a:rPr>
              <a:t>- I would like to acknowledge the work of all the authors listed on this slide, and the significant contribution of the senior coauthors, Dr Otoukesh, from City of Hope, and Dr Kuykendall, from Moffit Cancer Center to this study.</a:t>
            </a:r>
            <a:endParaRPr lang="en-US" b="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259A66-58A0-4921-9F12-4DF811F1AA61}"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205098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Data cut-off date: November 4, 2024</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All events are reported irrespective of attribution to study drug</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trike="noStrike" dirty="0"/>
              <a:t>T</a:t>
            </a:r>
            <a:r>
              <a:rPr lang="en-US" dirty="0"/>
              <a:t>here was no dose-dependent relationship for pain in extremity (n=3 for 4.7mg/kg, n=0 for 6.0, n=1 for 7.5, and n=3 for 9.5).</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increased ALT/AST, one event was grade 2 and all others were grade 1. There were no Hy’s Law cases.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There were no grade 3 or 4 thrombocytopenia events</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4248056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 of mean (SE) hematology panel over time for 9.4 mg/kg cohort</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1559177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378717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54576" indent="-254576" algn="l">
              <a:spcBef>
                <a:spcPts val="300"/>
              </a:spcBef>
              <a:spcAft>
                <a:spcPts val="0"/>
              </a:spcAft>
              <a:buClr>
                <a:schemeClr val="accent4"/>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236491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2995823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BFAA9E6-400A-E640-A318-E520058423C6}" type="slidenum">
              <a:rPr kumimoji="0" lang="en-US" sz="1200" b="0" i="0" u="none" strike="noStrike" kern="1200" cap="none" spc="0" normalizeH="0" baseline="0" noProof="0" smtClean="0">
                <a:ln>
                  <a:noFill/>
                </a:ln>
                <a:solidFill>
                  <a:prstClr val="black"/>
                </a:solidFill>
                <a:effectLst/>
                <a:uLnTx/>
                <a:uFillTx/>
                <a:latin typeface="Arial" charset="0"/>
              </a:rPr>
              <a:pPr marL="0" marR="0" lvl="0" indent="0" algn="r" defTabSz="4572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ndParaRPr>
          </a:p>
        </p:txBody>
      </p:sp>
    </p:spTree>
    <p:extLst>
      <p:ext uri="{BB962C8B-B14F-4D97-AF65-F5344CB8AC3E}">
        <p14:creationId xmlns:p14="http://schemas.microsoft.com/office/powerpoint/2010/main" val="70472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47259A66-58A0-4921-9F12-4DF811F1AA61}" type="slidenum">
              <a:rPr kumimoji="0" lang="en-US" sz="1200" b="0" i="0" u="none" strike="noStrike" kern="1200" cap="none" spc="0" normalizeH="0" baseline="0" noProof="0" smtClean="0">
                <a:ln>
                  <a:noFill/>
                </a:ln>
                <a:solidFill>
                  <a:prstClr val="black"/>
                </a:solidFill>
                <a:effectLst/>
                <a:uLnTx/>
                <a:uFillTx/>
                <a:latin typeface="Arial"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Geneva" charset="0"/>
            </a:endParaRPr>
          </a:p>
        </p:txBody>
      </p:sp>
    </p:spTree>
    <p:extLst>
      <p:ext uri="{BB962C8B-B14F-4D97-AF65-F5344CB8AC3E}">
        <p14:creationId xmlns:p14="http://schemas.microsoft.com/office/powerpoint/2010/main" val="2050989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FAA9E6-400A-E640-A318-E520058423C6}" type="slidenum">
              <a:rPr lang="en-US" smtClean="0"/>
              <a:pPr/>
              <a:t>31</a:t>
            </a:fld>
            <a:endParaRPr lang="en-US"/>
          </a:p>
        </p:txBody>
      </p:sp>
    </p:spTree>
    <p:extLst>
      <p:ext uri="{BB962C8B-B14F-4D97-AF65-F5344CB8AC3E}">
        <p14:creationId xmlns:p14="http://schemas.microsoft.com/office/powerpoint/2010/main" val="17075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5F80CA-0B62-4806-84EF-87D648B4ECD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906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Exposure Table 14.1.10.1.1 (t_14_1_10_1_ex_sum_ker050_pharm)</a:t>
            </a:r>
          </a:p>
          <a:p>
            <a:r>
              <a:rPr lang="en-US" dirty="0"/>
              <a:t>Disposition Table 14.1.3 (t_14_1_3_ds_ph)</a:t>
            </a:r>
          </a:p>
          <a:p>
            <a:r>
              <a:rPr lang="en-US" sz="1800" dirty="0">
                <a:effectLst/>
                <a:latin typeface="Segoe UI" panose="020B0502040204020203" pitchFamily="34" charset="0"/>
              </a:rPr>
              <a:t>t-14-03-01-05lt-teae-pt</a:t>
            </a:r>
          </a:p>
          <a:p>
            <a:r>
              <a:rPr lang="en-US" dirty="0"/>
              <a:t>Medical History by Preferred Term Table 14.1.6.2 (t_14_01_06_02_mhpt)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5E95FC-04A3-CA4A-99C8-D1F8450556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431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sz="1200" baseline="0"/>
              <a:t>l_ntd_hgbchg_waterfall_wk24 </a:t>
            </a:r>
          </a:p>
          <a:p>
            <a:r>
              <a:rPr lang="en-US">
                <a:hlinkClick r:id="rId3"/>
              </a:rPr>
              <a:t>f-14-02-01-01-01-03-bs-eff-waterfall-hemo-fbase-ntd6.rtf</a:t>
            </a:r>
            <a:r>
              <a:rPr lang="en-US" sz="1200" baseline="0"/>
              <a:t>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5B2091-A43F-9442-84F5-DE8CFD285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469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a:t>
            </a:r>
            <a:r>
              <a:rPr lang="en-US">
                <a:hlinkClick r:id="rId3"/>
              </a:rPr>
              <a:t>MF_waterfall_TD_Combo_12wk_RBC3_p1p2_wk24_pharmaron_20240715.pdf</a:t>
            </a:r>
            <a:r>
              <a:rPr lang="en-US"/>
              <a:t>, </a:t>
            </a:r>
            <a:r>
              <a:rPr lang="en-US">
                <a:hlinkClick r:id="rId4"/>
              </a:rPr>
              <a:t>MF_waterfall_TD_Mono_12wk_RBC3_p1p2_wk24_pharmaron_20240715.pdf</a:t>
            </a:r>
            <a:endParaRPr lang="en-US"/>
          </a:p>
          <a:p>
            <a:r>
              <a:rPr lang="en-US"/>
              <a:t>https://kerostx.sharepoint.com/sites/Programs/Shared%20Documents/Forms/AllItems.aspx?id=%2Fsites%2FPrograms%2FShared%20Documents%2FKER%2D050%2F050%2DClinical%2F050%2DClinical%20Studies%2FKER050%2DMF%2D301%2FExploratory%20Data%20Analysis%2Fbiostat%2F20240715%5Fdata%5Ftransfer%2Funvalidated%2Ffigures&amp;viewid=2b4abae2%2D944f%2D4e15%2Dbe31%2D6cb5a75e4b9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5B2091-A43F-9442-84F5-DE8CFD2858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6982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5A95F-8495-5371-B8CA-170D2F6C9C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9F86E7-D93A-16E4-31FC-5D5A29859E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926ECE-23C1-F673-6E00-D13F052BADA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6CE7A7-8185-EBA4-066B-696AC6056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983CF-3D04-E049-9574-582C06AD90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500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0312-E8BB-B249-423E-F63204566B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5340C3-1F6D-9998-F92C-6971C6A9F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3A572-2D08-13B2-B835-83E1A0B6F9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2092D03-4DBC-E191-00CA-0E8A6283041F}"/>
              </a:ext>
            </a:extLst>
          </p:cNvPr>
          <p:cNvSpPr>
            <a:spLocks noGrp="1"/>
          </p:cNvSpPr>
          <p:nvPr>
            <p:ph type="sldNum" sz="quarter" idx="5"/>
          </p:nvPr>
        </p:nvSpPr>
        <p:spPr/>
        <p:txBody>
          <a:bodyPr/>
          <a:lstStyle/>
          <a:p>
            <a:fld id="{3E5F80CA-0B62-4806-84EF-87D648B4ECD5}" type="slidenum">
              <a:rPr lang="en-GB" smtClean="0"/>
              <a:t>3</a:t>
            </a:fld>
            <a:endParaRPr lang="en-GB"/>
          </a:p>
        </p:txBody>
      </p:sp>
    </p:spTree>
    <p:extLst>
      <p:ext uri="{BB962C8B-B14F-4D97-AF65-F5344CB8AC3E}">
        <p14:creationId xmlns:p14="http://schemas.microsoft.com/office/powerpoint/2010/main" val="3562446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18D1D-0FC4-A841-C50E-4942EAF26B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B71B8D-C165-FF1B-8379-E109BD7A43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E513DE-7D1B-DB6A-4DDE-AB0C7DF426F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90C02E5-A4B7-7B1E-B054-9260268089EA}"/>
              </a:ext>
            </a:extLst>
          </p:cNvPr>
          <p:cNvSpPr>
            <a:spLocks noGrp="1"/>
          </p:cNvSpPr>
          <p:nvPr>
            <p:ph type="sldNum" sz="quarter" idx="5"/>
          </p:nvPr>
        </p:nvSpPr>
        <p:spPr/>
        <p:txBody>
          <a:bodyPr/>
          <a:lstStyle/>
          <a:p>
            <a:fld id="{3E5F80CA-0B62-4806-84EF-87D648B4ECD5}" type="slidenum">
              <a:rPr lang="en-GB" smtClean="0"/>
              <a:t>4</a:t>
            </a:fld>
            <a:endParaRPr lang="en-GB"/>
          </a:p>
        </p:txBody>
      </p:sp>
    </p:spTree>
    <p:extLst>
      <p:ext uri="{BB962C8B-B14F-4D97-AF65-F5344CB8AC3E}">
        <p14:creationId xmlns:p14="http://schemas.microsoft.com/office/powerpoint/2010/main" val="358451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601663"/>
            <a:ext cx="5534025" cy="3113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17001-3C6B-9C48-95DC-665C218725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6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Definitions:</a:t>
            </a:r>
          </a:p>
          <a:p>
            <a:r>
              <a:rPr lang="en-US" sz="1200" u="sng" baseline="0" dirty="0"/>
              <a:t>r/r </a:t>
            </a:r>
            <a:r>
              <a:rPr lang="en-US" sz="1200" baseline="0" dirty="0"/>
              <a:t>- </a:t>
            </a:r>
            <a:r>
              <a:rPr lang="en-US" dirty="0">
                <a:solidFill>
                  <a:schemeClr val="bg1">
                    <a:lumMod val="50000"/>
                  </a:schemeClr>
                </a:solidFill>
                <a:effectLst/>
                <a:latin typeface="Arial" panose="020B0604020202020204" pitchFamily="34" charset="0"/>
                <a:ea typeface="Calibri" panose="020F0502020204030204" pitchFamily="34" charset="0"/>
              </a:rPr>
              <a:t>Patients who have received </a:t>
            </a:r>
            <a:r>
              <a:rPr lang="en-US" dirty="0">
                <a:solidFill>
                  <a:schemeClr val="bg1">
                    <a:lumMod val="50000"/>
                  </a:schemeClr>
                </a:solidFill>
                <a:effectLst/>
                <a:latin typeface="Arial" panose="020B0604020202020204" pitchFamily="34" charset="0"/>
                <a:ea typeface="Calibri" panose="020F0502020204030204" pitchFamily="34" charset="0"/>
                <a:cs typeface="Arial" panose="020B0604020202020204" pitchFamily="34" charset="0"/>
              </a:rPr>
              <a:t>≥</a:t>
            </a:r>
            <a:r>
              <a:rPr lang="en-US" dirty="0">
                <a:solidFill>
                  <a:schemeClr val="bg1">
                    <a:lumMod val="50000"/>
                  </a:schemeClr>
                </a:solidFill>
                <a:effectLst/>
                <a:latin typeface="Arial" panose="020B0604020202020204" pitchFamily="34" charset="0"/>
                <a:ea typeface="Calibri" panose="020F0502020204030204" pitchFamily="34" charset="0"/>
              </a:rPr>
              <a:t>1 line of prior therapy and experienced disease recurrence or failed to respond to the last treatment, and for whom no additional known therapy is available to offer clinical benefits</a:t>
            </a:r>
          </a:p>
          <a:p>
            <a:r>
              <a:rPr lang="en-US" u="sng" dirty="0">
                <a:solidFill>
                  <a:schemeClr val="bg1">
                    <a:lumMod val="50000"/>
                  </a:schemeClr>
                </a:solidFill>
                <a:effectLst/>
                <a:latin typeface="Arial" panose="020B0604020202020204" pitchFamily="34" charset="0"/>
                <a:ea typeface="Calibri" panose="020F0502020204030204" pitchFamily="34" charset="0"/>
              </a:rPr>
              <a:t>Suboptimal response </a:t>
            </a:r>
            <a:r>
              <a:rPr lang="en-US" dirty="0">
                <a:solidFill>
                  <a:schemeClr val="bg1">
                    <a:lumMod val="50000"/>
                  </a:schemeClr>
                </a:solidFill>
                <a:effectLst/>
                <a:latin typeface="Arial" panose="020B0604020202020204" pitchFamily="34" charset="0"/>
                <a:ea typeface="Calibri" panose="020F0502020204030204" pitchFamily="34" charset="0"/>
              </a:rPr>
              <a:t>-  Patients who have been receiving a stable dose of ruxolitinib 5-25 mg bid for ≥8 weeks before the first study treatment dose but are not experiencing an optimal response to ruxolitinib monotherapy</a:t>
            </a:r>
            <a:r>
              <a:rPr lang="en-US" dirty="0">
                <a:solidFill>
                  <a:schemeClr val="bg1">
                    <a:lumMod val="50000"/>
                  </a:schemeClr>
                </a:solidFill>
                <a:latin typeface="Arial" panose="020B0604020202020204" pitchFamily="34" charset="0"/>
                <a:ea typeface="Calibri" panose="020F0502020204030204" pitchFamily="34" charset="0"/>
              </a:rPr>
              <a:t>; 1</a:t>
            </a:r>
            <a:r>
              <a:rPr lang="en-US" dirty="0">
                <a:solidFill>
                  <a:schemeClr val="bg1">
                    <a:lumMod val="50000"/>
                  </a:schemeClr>
                </a:solidFill>
                <a:effectLst/>
                <a:latin typeface="Arial" panose="020B0604020202020204" pitchFamily="34" charset="0"/>
                <a:ea typeface="Calibri" panose="020F0502020204030204" pitchFamily="34" charset="0"/>
              </a:rPr>
              <a:t> dose reduction due to toxicities within 8 weeks before Study Day 1 was permitted</a:t>
            </a:r>
          </a:p>
          <a:p>
            <a:r>
              <a:rPr lang="en-US" sz="1200" u="sng" dirty="0"/>
              <a:t>Transfusion dependent at baseline </a:t>
            </a:r>
            <a:r>
              <a:rPr lang="en-US" sz="1200" dirty="0"/>
              <a:t>-  defined as requiring ≥4 units of packed red blood cells in the 56 days before enrollment, with ≥1 transfusion during the 28 days before enrollment; patients not deemed transfusion dependent at baseline were considered transfusion independent.</a:t>
            </a:r>
            <a:endParaRPr lang="en-US" sz="1200" baseline="0" dirty="0">
              <a:solidFill>
                <a:schemeClr val="bg1">
                  <a:lumMod val="50000"/>
                </a:schemeClr>
              </a:solidFill>
              <a:effectLst/>
              <a:latin typeface="Arial" panose="020B0604020202020204" pitchFamily="34" charset="0"/>
            </a:endParaRPr>
          </a:p>
          <a:p>
            <a:endParaRPr lang="en-US" sz="1200" baseline="0" dirty="0">
              <a:solidFill>
                <a:schemeClr val="bg1">
                  <a:lumMod val="50000"/>
                </a:schemeClr>
              </a:solidFill>
              <a:effectLst/>
              <a:latin typeface="Arial" panose="020B0604020202020204" pitchFamily="34" charset="0"/>
            </a:endParaRPr>
          </a:p>
          <a:p>
            <a:r>
              <a:rPr lang="en-US" dirty="0">
                <a:solidFill>
                  <a:schemeClr val="bg1">
                    <a:lumMod val="50000"/>
                  </a:schemeClr>
                </a:solidFill>
                <a:effectLst/>
                <a:latin typeface="Arial" panose="020B0604020202020204" pitchFamily="34" charset="0"/>
                <a:ea typeface="Calibri" panose="020F0502020204030204" pitchFamily="34" charset="0"/>
              </a:rPr>
              <a:t>Patients with MF must have </a:t>
            </a:r>
            <a:r>
              <a:rPr lang="en-US" dirty="0">
                <a:solidFill>
                  <a:schemeClr val="bg1">
                    <a:lumMod val="50000"/>
                  </a:schemeClr>
                </a:solidFill>
                <a:latin typeface="Arial" panose="020B0604020202020204" pitchFamily="34" charset="0"/>
              </a:rPr>
              <a:t>received ≥1 JAK </a:t>
            </a:r>
            <a:r>
              <a:rPr lang="en-US" dirty="0">
                <a:solidFill>
                  <a:schemeClr val="bg1">
                    <a:lumMod val="50000"/>
                  </a:schemeClr>
                </a:solidFill>
                <a:effectLst/>
                <a:latin typeface="Arial" panose="020B0604020202020204" pitchFamily="34" charset="0"/>
                <a:ea typeface="Calibri" panose="020F0502020204030204" pitchFamily="34" charset="0"/>
              </a:rPr>
              <a:t>inhibitor, such as ruxolitinib</a:t>
            </a:r>
            <a:endParaRPr lang="en-US" sz="120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AF732-008B-48ED-8B4C-E4D53365C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3478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AF732-008B-48ED-8B4C-E4D53365C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104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AF732-008B-48ED-8B4C-E4D53365C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41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AF732-008B-48ED-8B4C-E4D53365C5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21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1.jpe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5.emf"/><Relationship Id="rId4" Type="http://schemas.openxmlformats.org/officeDocument/2006/relationships/oleObject" Target="../embeddings/oleObject1.bin"/></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22.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1.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emf"/><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AME Cover Full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E4D74E-05DC-B14E-EC36-1692EC230C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6" t="13482" r="4563" b="16773"/>
          <a:stretch/>
        </p:blipFill>
        <p:spPr>
          <a:xfrm>
            <a:off x="0" y="0"/>
            <a:ext cx="12192000" cy="6858000"/>
          </a:xfrm>
          <a:prstGeom prst="rect">
            <a:avLst/>
          </a:prstGeom>
        </p:spPr>
      </p:pic>
      <p:sp>
        <p:nvSpPr>
          <p:cNvPr id="2" name="Rectangle 1">
            <a:extLst>
              <a:ext uri="{FF2B5EF4-FFF2-40B4-BE49-F238E27FC236}">
                <a16:creationId xmlns:a16="http://schemas.microsoft.com/office/drawing/2014/main" id="{22C6E1F3-0A2C-9E4D-BA59-BA377E91690C}"/>
              </a:ext>
            </a:extLst>
          </p:cNvPr>
          <p:cNvSpPr/>
          <p:nvPr userDrawn="1"/>
        </p:nvSpPr>
        <p:spPr>
          <a:xfrm>
            <a:off x="0" y="0"/>
            <a:ext cx="12192001" cy="6858000"/>
          </a:xfrm>
          <a:prstGeom prst="rect">
            <a:avLst/>
          </a:prstGeom>
          <a:solidFill>
            <a:srgbClr val="851719">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pic>
        <p:nvPicPr>
          <p:cNvPr id="4" name="Graphic 3">
            <a:extLst>
              <a:ext uri="{FF2B5EF4-FFF2-40B4-BE49-F238E27FC236}">
                <a16:creationId xmlns:a16="http://schemas.microsoft.com/office/drawing/2014/main" id="{EBA29C0B-F757-C22D-F0D3-D8DF872E5F2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41379" y="6173815"/>
            <a:ext cx="1204374" cy="532066"/>
          </a:xfrm>
          <a:prstGeom prst="rect">
            <a:avLst/>
          </a:prstGeom>
        </p:spPr>
      </p:pic>
    </p:spTree>
    <p:extLst>
      <p:ext uri="{BB962C8B-B14F-4D97-AF65-F5344CB8AC3E}">
        <p14:creationId xmlns:p14="http://schemas.microsoft.com/office/powerpoint/2010/main" val="1465979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ear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88755294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090422-FAC2-1B47-B696-15B7C4FF0E2E}" type="datetime1">
              <a:rPr lang="en-US" smtClean="0"/>
              <a:pPr/>
              <a:t>4/24/25</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B0ABAB64-726D-C943-9B15-2E81C6025A8E}" type="slidenum">
              <a:rPr lang="en-US" smtClean="0"/>
              <a:pPr/>
              <a:t>‹#›</a:t>
            </a:fld>
            <a:endParaRPr lang="en-US"/>
          </a:p>
        </p:txBody>
      </p:sp>
      <p:sp>
        <p:nvSpPr>
          <p:cNvPr id="6" name="Title 1"/>
          <p:cNvSpPr>
            <a:spLocks noGrp="1"/>
          </p:cNvSpPr>
          <p:nvPr>
            <p:ph type="title"/>
          </p:nvPr>
        </p:nvSpPr>
        <p:spPr>
          <a:xfrm>
            <a:off x="609600" y="490453"/>
            <a:ext cx="10972800" cy="713539"/>
          </a:xfrm>
        </p:spPr>
        <p:txBody>
          <a:bodyPr/>
          <a:lstStyle>
            <a:lvl1pPr>
              <a:defRPr>
                <a:solidFill>
                  <a:srgbClr val="CD113B"/>
                </a:solidFill>
              </a:defRPr>
            </a:lvl1pPr>
          </a:lstStyle>
          <a:p>
            <a:r>
              <a:rPr lang="en-US" dirty="0"/>
              <a:t>Click to edit Master title style</a:t>
            </a:r>
          </a:p>
        </p:txBody>
      </p:sp>
      <p:sp>
        <p:nvSpPr>
          <p:cNvPr id="7" name="Content Placeholder 2"/>
          <p:cNvSpPr>
            <a:spLocks noGrp="1"/>
          </p:cNvSpPr>
          <p:nvPr>
            <p:ph idx="1"/>
          </p:nvPr>
        </p:nvSpPr>
        <p:spPr>
          <a:xfrm>
            <a:off x="609600" y="1368922"/>
            <a:ext cx="10972800" cy="494790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04845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4/24/25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45211271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D113B"/>
                </a:solidFill>
              </a:defRPr>
            </a:lvl1pPr>
          </a:lstStyle>
          <a:p>
            <a:r>
              <a:rPr lang="en-US" dirty="0"/>
              <a:t>Click to edit Master title style</a:t>
            </a:r>
          </a:p>
        </p:txBody>
      </p:sp>
      <p:sp>
        <p:nvSpPr>
          <p:cNvPr id="3" name="Content Placeholder 2"/>
          <p:cNvSpPr>
            <a:spLocks noGrp="1"/>
          </p:cNvSpPr>
          <p:nvPr>
            <p:ph sz="half" idx="1"/>
          </p:nvPr>
        </p:nvSpPr>
        <p:spPr>
          <a:xfrm>
            <a:off x="609600" y="2588565"/>
            <a:ext cx="5384800" cy="3537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2588565"/>
            <a:ext cx="5384800" cy="3537599"/>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4/24/25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Tree>
    <p:extLst>
      <p:ext uri="{BB962C8B-B14F-4D97-AF65-F5344CB8AC3E}">
        <p14:creationId xmlns:p14="http://schemas.microsoft.com/office/powerpoint/2010/main" val="10818352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a:off x="0" y="1154114"/>
            <a:ext cx="12192000" cy="5703887"/>
          </a:xfrm>
          <a:prstGeom prst="rect">
            <a:avLst/>
          </a:prstGeom>
          <a:solidFill>
            <a:schemeClr val="bg1"/>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sz="24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2439356"/>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3079119"/>
            <a:ext cx="5386917" cy="3229552"/>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9" y="2439357"/>
            <a:ext cx="5389033" cy="552729"/>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3079119"/>
            <a:ext cx="5389033" cy="3413757"/>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p:txBody>
          <a:bodyPr/>
          <a:lstStyle>
            <a:lvl1pPr>
              <a:defRPr/>
            </a:lvl1pPr>
          </a:lstStyle>
          <a:p>
            <a:fld id="{D52BA450-71FD-9942-8270-D5CA8842F7D9}" type="datetime1">
              <a:rPr lang="en-US"/>
              <a:pPr/>
              <a:t>4/24/25</a:t>
            </a:fld>
            <a:endParaRPr lang="en-US"/>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fld id="{2939816D-E0BB-3C42-AAB0-B7861CA7F427}" type="slidenum">
              <a:rPr lang="en-US"/>
              <a:pPr/>
              <a:t>‹#›</a:t>
            </a:fld>
            <a:endParaRPr lang="en-US"/>
          </a:p>
        </p:txBody>
      </p:sp>
    </p:spTree>
    <p:extLst>
      <p:ext uri="{BB962C8B-B14F-4D97-AF65-F5344CB8AC3E}">
        <p14:creationId xmlns:p14="http://schemas.microsoft.com/office/powerpoint/2010/main" val="3227421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1598E1D7-994E-D349-BA70-864DB4C10606}" type="datetime1">
              <a:rPr lang="en-US"/>
              <a:pPr/>
              <a:t>4/24/25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56451F8-756F-BB4E-845F-D2F68FD5170D}" type="slidenum">
              <a:rPr lang="en-US"/>
              <a:pPr/>
              <a:t>‹#›</a:t>
            </a:fld>
            <a:endParaRPr lang="en-US"/>
          </a:p>
        </p:txBody>
      </p:sp>
    </p:spTree>
    <p:extLst>
      <p:ext uri="{BB962C8B-B14F-4D97-AF65-F5344CB8AC3E}">
        <p14:creationId xmlns:p14="http://schemas.microsoft.com/office/powerpoint/2010/main" val="319046638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92CE9C8A-AE92-184B-AD47-7CC5EB34B77F}" type="datetime1">
              <a:rPr lang="en-US"/>
              <a:pPr/>
              <a:t>4/24/25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F2F890B-22CC-2246-8194-71A211E47A34}" type="slidenum">
              <a:rPr lang="en-US"/>
              <a:pPr/>
              <a:t>‹#›</a:t>
            </a:fld>
            <a:endParaRPr lang="en-US"/>
          </a:p>
        </p:txBody>
      </p:sp>
    </p:spTree>
    <p:extLst>
      <p:ext uri="{BB962C8B-B14F-4D97-AF65-F5344CB8AC3E}">
        <p14:creationId xmlns:p14="http://schemas.microsoft.com/office/powerpoint/2010/main" val="373584026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1601661"/>
            <a:ext cx="7315200" cy="3125915"/>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925BE30-18F9-E140-A267-EABB0CD34C41}" type="datetime1">
              <a:rPr lang="en-US"/>
              <a:pPr/>
              <a:t>4/24/25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Tree>
    <p:extLst>
      <p:ext uri="{BB962C8B-B14F-4D97-AF65-F5344CB8AC3E}">
        <p14:creationId xmlns:p14="http://schemas.microsoft.com/office/powerpoint/2010/main" val="2219999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H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6032" y="182880"/>
            <a:ext cx="11676888" cy="1097280"/>
          </a:xfrm>
          <a:prstGeom prst="rect">
            <a:avLst/>
          </a:prstGeom>
        </p:spPr>
        <p:txBody>
          <a:bodyPr lIns="68580" tIns="34290" rIns="68580" bIns="34290"/>
          <a:lstStyle/>
          <a:p>
            <a:r>
              <a:rPr lang="en-US" dirty="0"/>
              <a:t>Click To Edit Master Title Style</a:t>
            </a:r>
          </a:p>
        </p:txBody>
      </p:sp>
      <p:sp>
        <p:nvSpPr>
          <p:cNvPr id="3" name="Content Placeholder 2"/>
          <p:cNvSpPr>
            <a:spLocks noGrp="1"/>
          </p:cNvSpPr>
          <p:nvPr>
            <p:ph idx="1" hasCustomPrompt="1"/>
          </p:nvPr>
        </p:nvSpPr>
        <p:spPr>
          <a:xfrm>
            <a:off x="256032" y="1691641"/>
            <a:ext cx="11329416" cy="4382505"/>
          </a:xfrm>
          <a:prstGeom prst="rect">
            <a:avLst/>
          </a:prstGeom>
        </p:spPr>
        <p:txBody>
          <a:bodyPr lIns="68580" tIns="34290" rIns="68580" bIns="34290"/>
          <a:lstStyle>
            <a:lvl1pPr>
              <a:defRPr>
                <a:solidFill>
                  <a:srgbClr val="141414"/>
                </a:solidFill>
                <a:latin typeface="+mj-lt"/>
              </a:defRPr>
            </a:lvl1pPr>
            <a:lvl2pPr>
              <a:defRPr>
                <a:solidFill>
                  <a:srgbClr val="141414"/>
                </a:solidFill>
                <a:latin typeface="Franklin Gothic Book" panose="020B0503020102020204" pitchFamily="34" charset="0"/>
              </a:defRPr>
            </a:lvl2pPr>
            <a:lvl3pPr>
              <a:defRPr>
                <a:solidFill>
                  <a:srgbClr val="141414"/>
                </a:solidFill>
                <a:latin typeface="Franklin Gothic Book" panose="020B0503020102020204" pitchFamily="34" charset="0"/>
              </a:defRPr>
            </a:lvl3pPr>
            <a:lvl4pPr>
              <a:defRPr>
                <a:solidFill>
                  <a:srgbClr val="141414"/>
                </a:solidFill>
                <a:latin typeface="Franklin Gothic Book" panose="020B0503020102020204" pitchFamily="34" charset="0"/>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Text Placeholder 12"/>
          <p:cNvSpPr>
            <a:spLocks noGrp="1"/>
          </p:cNvSpPr>
          <p:nvPr>
            <p:ph type="body" sz="quarter" idx="10"/>
          </p:nvPr>
        </p:nvSpPr>
        <p:spPr>
          <a:xfrm>
            <a:off x="256032" y="6163056"/>
            <a:ext cx="11420856" cy="475488"/>
          </a:xfrm>
          <a:prstGeom prst="rect">
            <a:avLst/>
          </a:prstGeom>
        </p:spPr>
        <p:txBody>
          <a:bodyPr lIns="68580" tIns="34290" rIns="68580" bIns="34290" anchor="b"/>
          <a:lstStyle>
            <a:lvl1pPr>
              <a:spcBef>
                <a:spcPts val="0"/>
              </a:spcBef>
              <a:defRPr sz="1467" b="0">
                <a:latin typeface="Franklin Gothic Book" panose="020B0503020102020204" pitchFamily="34" charset="0"/>
              </a:defRPr>
            </a:lvl1pPr>
          </a:lstStyle>
          <a:p>
            <a:pPr lvl="0"/>
            <a:r>
              <a:rPr lang="en-US" dirty="0"/>
              <a:t>Edit Master text styles</a:t>
            </a:r>
          </a:p>
        </p:txBody>
      </p:sp>
      <p:sp>
        <p:nvSpPr>
          <p:cNvPr id="8" name="Oval 7">
            <a:extLst>
              <a:ext uri="{FF2B5EF4-FFF2-40B4-BE49-F238E27FC236}">
                <a16:creationId xmlns:a16="http://schemas.microsoft.com/office/drawing/2014/main" id="{CB4EAA9C-DC0A-0048-A2D8-74BB19787D68}"/>
              </a:ext>
            </a:extLst>
          </p:cNvPr>
          <p:cNvSpPr/>
          <p:nvPr userDrawn="1"/>
        </p:nvSpPr>
        <p:spPr>
          <a:xfrm>
            <a:off x="11559260" y="6260293"/>
            <a:ext cx="449323" cy="4493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68580" tIns="34290" rIns="68580" bIns="3429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41" name="TextBox 40"/>
          <p:cNvSpPr txBox="1"/>
          <p:nvPr userDrawn="1"/>
        </p:nvSpPr>
        <p:spPr>
          <a:xfrm>
            <a:off x="664363" y="6642556"/>
            <a:ext cx="10863276" cy="461665"/>
          </a:xfrm>
          <a:prstGeom prst="rect">
            <a:avLst/>
          </a:prstGeom>
          <a:noFill/>
        </p:spPr>
        <p:txBody>
          <a:bodyPr wrap="square" lIns="91440" tIns="45720" rIns="91440" bIns="45720"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1200"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4440569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Date Placeholder 1"/>
          <p:cNvSpPr>
            <a:spLocks noGrp="1"/>
          </p:cNvSpPr>
          <p:nvPr>
            <p:ph type="dt" sz="half" idx="10"/>
          </p:nvPr>
        </p:nvSpPr>
        <p:spPr bwMode="gray"/>
        <p:txBody>
          <a:bodyPr/>
          <a:lstStyle/>
          <a:p>
            <a:r>
              <a:rPr lang="de-DE" dirty="0"/>
              <a:t>Autor (Vorname Nachname)</a:t>
            </a:r>
          </a:p>
        </p:txBody>
      </p:sp>
      <p:sp>
        <p:nvSpPr>
          <p:cNvPr id="3" name="Footer Placeholder 2"/>
          <p:cNvSpPr>
            <a:spLocks noGrp="1"/>
          </p:cNvSpPr>
          <p:nvPr>
            <p:ph type="ftr" sz="quarter" idx="11"/>
          </p:nvPr>
        </p:nvSpPr>
        <p:spPr bwMode="gray">
          <a:xfrm>
            <a:off x="6239977" y="332656"/>
            <a:ext cx="5182651" cy="216000"/>
          </a:xfrm>
          <a:prstGeom prst="rect">
            <a:avLst/>
          </a:prstGeom>
        </p:spPr>
        <p:txBody>
          <a:bodyPr lIns="68580" tIns="34290" rIns="68580" bIns="34290"/>
          <a:lstStyle/>
          <a:p>
            <a:r>
              <a:rPr lang="de-DE" dirty="0"/>
              <a:t>Fußzeile (Titel der Präsentation)</a:t>
            </a:r>
          </a:p>
        </p:txBody>
      </p:sp>
      <p:sp>
        <p:nvSpPr>
          <p:cNvPr id="4" name="Slide Number Placeholder 3"/>
          <p:cNvSpPr>
            <a:spLocks noGrp="1"/>
          </p:cNvSpPr>
          <p:nvPr>
            <p:ph type="sldNum" sz="quarter" idx="12"/>
          </p:nvPr>
        </p:nvSpPr>
        <p:spPr bwMode="gray"/>
        <p:txBody>
          <a:bodyPr/>
          <a:lstStyle/>
          <a:p>
            <a:fld id="{9B00EF49-7894-4F53-A8DD-F7DB3BFC5032}" type="slidenum">
              <a:rPr lang="de-DE" smtClean="0"/>
              <a:t>‹#›</a:t>
            </a:fld>
            <a:endParaRPr lang="de-DE" dirty="0"/>
          </a:p>
        </p:txBody>
      </p:sp>
      <p:sp>
        <p:nvSpPr>
          <p:cNvPr id="5" name="Titel 4"/>
          <p:cNvSpPr>
            <a:spLocks noGrp="1"/>
          </p:cNvSpPr>
          <p:nvPr>
            <p:ph type="title"/>
          </p:nvPr>
        </p:nvSpPr>
        <p:spPr bwMode="gray">
          <a:xfrm>
            <a:off x="408850" y="1124744"/>
            <a:ext cx="11373039" cy="720000"/>
          </a:xfrm>
          <a:prstGeom prst="rect">
            <a:avLst/>
          </a:prstGeom>
        </p:spPr>
        <p:txBody>
          <a:bodyPr lIns="68580" tIns="34290" rIns="68580" bIns="34290"/>
          <a:lstStyle/>
          <a:p>
            <a:r>
              <a:rPr lang="de-DE"/>
              <a:t>Mastertitelformat bearbeiten</a:t>
            </a:r>
            <a:endParaRPr lang="de-DE" dirty="0"/>
          </a:p>
        </p:txBody>
      </p:sp>
      <p:sp>
        <p:nvSpPr>
          <p:cNvPr id="7" name="Textplatzhalter 6"/>
          <p:cNvSpPr>
            <a:spLocks noGrp="1"/>
          </p:cNvSpPr>
          <p:nvPr>
            <p:ph type="body" sz="quarter" idx="13"/>
          </p:nvPr>
        </p:nvSpPr>
        <p:spPr bwMode="gray">
          <a:xfrm>
            <a:off x="408850" y="2204864"/>
            <a:ext cx="11373039" cy="4248000"/>
          </a:xfrm>
          <a:prstGeom prst="rect">
            <a:avLst/>
          </a:prstGeom>
        </p:spPr>
        <p:txBody>
          <a:bodyPr lIns="68580" tIns="34290" rIns="68580" bIns="34290"/>
          <a:lstStyle>
            <a:lvl1pPr marL="215957" indent="-359930">
              <a:buFont typeface="+mj-lt"/>
              <a:buAutoNum type="arabicPeriod"/>
              <a:defRPr>
                <a:solidFill>
                  <a:schemeClr val="tx1"/>
                </a:solidFill>
              </a:defRPr>
            </a:lvl1pPr>
            <a:lvl2pPr marL="575888" indent="-215957">
              <a:spcBef>
                <a:spcPts val="0"/>
              </a:spcBef>
              <a:spcAft>
                <a:spcPts val="0"/>
              </a:spcAft>
              <a:buFont typeface="Arial" panose="020B0604020202020204" pitchFamily="34" charset="0"/>
              <a:buChar char="•"/>
              <a:defRPr/>
            </a:lvl2pPr>
            <a:lvl3pPr marL="791847" indent="-215957">
              <a:spcBef>
                <a:spcPts val="0"/>
              </a:spcBef>
              <a:spcAft>
                <a:spcPts val="0"/>
              </a:spcAft>
              <a:buFont typeface="Symbol" panose="05050102010706020507" pitchFamily="18" charset="2"/>
              <a:buChar char="-"/>
              <a:defRPr/>
            </a:lvl3pPr>
            <a:lvl4pPr marL="791847" indent="-215957">
              <a:spcBef>
                <a:spcPts val="0"/>
              </a:spcBef>
              <a:spcAft>
                <a:spcPts val="0"/>
              </a:spcAft>
              <a:buFont typeface="Symbol" panose="05050102010706020507" pitchFamily="18" charset="2"/>
              <a:buChar char="-"/>
              <a:defRPr/>
            </a:lvl4pPr>
            <a:lvl5pPr marL="791847" indent="-215957">
              <a:spcBef>
                <a:spcPts val="0"/>
              </a:spcBef>
              <a:spcAft>
                <a:spcPts val="0"/>
              </a:spcAft>
              <a:buFont typeface="Symbol" panose="05050102010706020507" pitchFamily="18" charset="2"/>
              <a:buChar char="-"/>
              <a:defRPr/>
            </a:lvl5pPr>
            <a:lvl6pPr marL="791847" indent="-215957">
              <a:spcBef>
                <a:spcPts val="0"/>
              </a:spcBef>
              <a:spcAft>
                <a:spcPts val="0"/>
              </a:spcAft>
              <a:buFont typeface="Symbol" panose="05050102010706020507" pitchFamily="18" charset="2"/>
              <a:buChar char="-"/>
              <a:defRPr/>
            </a:lvl6pPr>
            <a:lvl7pPr marL="791847" indent="-215957">
              <a:spcBef>
                <a:spcPts val="0"/>
              </a:spcBef>
              <a:spcAft>
                <a:spcPts val="0"/>
              </a:spcAft>
              <a:buFont typeface="Symbol" panose="05050102010706020507" pitchFamily="18" charset="2"/>
              <a:buChar char="-"/>
              <a:defRPr/>
            </a:lvl7pPr>
            <a:lvl8pPr marL="791847" indent="-215957">
              <a:spcBef>
                <a:spcPts val="0"/>
              </a:spcBef>
              <a:spcAft>
                <a:spcPts val="0"/>
              </a:spcAft>
              <a:buFont typeface="Symbol" panose="05050102010706020507" pitchFamily="18" charset="2"/>
              <a:buChar char="-"/>
              <a:defRPr/>
            </a:lvl8pPr>
            <a:lvl9pPr marL="791847" indent="-215957">
              <a:spcBef>
                <a:spcPts val="0"/>
              </a:spcBef>
              <a:spcAft>
                <a:spcPts val="0"/>
              </a:spcAft>
              <a:buFont typeface="Symbol" panose="05050102010706020507" pitchFamily="18" charset="2"/>
              <a:buChar char="-"/>
              <a:defRPr/>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42976205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4152" y="1426464"/>
            <a:ext cx="11283696" cy="4663440"/>
          </a:xfrm>
        </p:spPr>
        <p:txBody>
          <a:bodyPr/>
          <a:lstStyle>
            <a:lvl3pPr>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dirty="0"/>
              <a:t>Click to edit Master title style</a:t>
            </a:r>
          </a:p>
        </p:txBody>
      </p:sp>
      <p:sp>
        <p:nvSpPr>
          <p:cNvPr id="8" name="Text Placeholder 9">
            <a:extLst>
              <a:ext uri="{FF2B5EF4-FFF2-40B4-BE49-F238E27FC236}">
                <a16:creationId xmlns:a16="http://schemas.microsoft.com/office/drawing/2014/main" id="{B5A1D397-173B-47AB-AE9C-FFD16641C03C}"/>
              </a:ext>
            </a:extLst>
          </p:cNvPr>
          <p:cNvSpPr>
            <a:spLocks noGrp="1"/>
          </p:cNvSpPr>
          <p:nvPr>
            <p:ph type="body" sz="quarter" idx="17" hasCustomPrompt="1"/>
          </p:nvPr>
        </p:nvSpPr>
        <p:spPr bwMode="gray">
          <a:xfrm>
            <a:off x="365760" y="735330"/>
            <a:ext cx="11399520" cy="353943"/>
          </a:xfrm>
          <a:prstGeom prst="rect">
            <a:avLst/>
          </a:prstGeom>
          <a:noFill/>
        </p:spPr>
        <p:txBody>
          <a:bodyPr wrap="square" rtlCol="0">
            <a:normAutofit/>
          </a:bodyPr>
          <a:lstStyle>
            <a:lvl1pPr marL="0" indent="0" algn="l" rtl="0" fontAlgn="base">
              <a:lnSpc>
                <a:spcPct val="85000"/>
              </a:lnSpc>
              <a:spcBef>
                <a:spcPct val="0"/>
              </a:spcBef>
              <a:spcAft>
                <a:spcPct val="0"/>
              </a:spcAft>
              <a:buNone/>
              <a:defRPr lang="en-US" sz="2000" b="0" kern="1200" smtClean="0">
                <a:solidFill>
                  <a:schemeClr val="bg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
        <p:nvSpPr>
          <p:cNvPr id="9" name="Text Placeholder 2">
            <a:extLst>
              <a:ext uri="{FF2B5EF4-FFF2-40B4-BE49-F238E27FC236}">
                <a16:creationId xmlns:a16="http://schemas.microsoft.com/office/drawing/2014/main" id="{9192F178-F96D-4178-80B3-CFC1C529EB0A}"/>
              </a:ext>
            </a:extLst>
          </p:cNvPr>
          <p:cNvSpPr>
            <a:spLocks noGrp="1"/>
          </p:cNvSpPr>
          <p:nvPr>
            <p:ph type="body" sz="quarter" idx="16" hasCustomPrompt="1"/>
          </p:nvPr>
        </p:nvSpPr>
        <p:spPr>
          <a:xfrm>
            <a:off x="365760" y="6240782"/>
            <a:ext cx="9662160" cy="493007"/>
          </a:xfrm>
        </p:spPr>
        <p:txBody>
          <a:bodyPr tIns="45720" bIns="45720" anchor="b">
            <a:noAutofit/>
          </a:bodyPr>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1000" kern="1200" dirty="0">
                <a:solidFill>
                  <a:schemeClr val="tx1"/>
                </a:solidFill>
                <a:latin typeface="+mn-lt"/>
                <a:ea typeface="+mn-ea"/>
                <a:cs typeface="Arial" pitchFamily="34" charset="0"/>
              </a:defRPr>
            </a:lvl1pPr>
          </a:lstStyle>
          <a:p>
            <a:pPr lvl="0"/>
            <a:r>
              <a:rPr lang="en-US" dirty="0"/>
              <a:t>Click to edit source</a:t>
            </a:r>
          </a:p>
        </p:txBody>
      </p:sp>
    </p:spTree>
    <p:custDataLst>
      <p:tags r:id="rId1"/>
    </p:custDataLst>
    <p:extLst>
      <p:ext uri="{BB962C8B-B14F-4D97-AF65-F5344CB8AC3E}">
        <p14:creationId xmlns:p14="http://schemas.microsoft.com/office/powerpoint/2010/main" val="2854236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49391561"/>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dirty="0">
              <a:solidFill>
                <a:prstClr val="black">
                  <a:lumMod val="75000"/>
                  <a:lumOff val="25000"/>
                </a:prstClr>
              </a:solidFill>
            </a:endParaRPr>
          </a:p>
        </p:txBody>
      </p:sp>
      <p:sp>
        <p:nvSpPr>
          <p:cNvPr id="6" name="Text Placeholder 5"/>
          <p:cNvSpPr>
            <a:spLocks noGrp="1"/>
          </p:cNvSpPr>
          <p:nvPr>
            <p:ph type="body" sz="quarter" idx="13"/>
          </p:nvPr>
        </p:nvSpPr>
        <p:spPr>
          <a:xfrm>
            <a:off x="1141415" y="6113420"/>
            <a:ext cx="10327776" cy="418011"/>
          </a:xfrm>
        </p:spPr>
        <p:txBody>
          <a:bodyPr>
            <a:noAutofit/>
          </a:bodyPr>
          <a:lstStyle>
            <a:lvl1pPr marL="0" indent="0">
              <a:spcBef>
                <a:spcPts val="0"/>
              </a:spcBef>
              <a:buNone/>
              <a:defRPr sz="675"/>
            </a:lvl1pPr>
            <a:lvl2pPr>
              <a:defRPr sz="675"/>
            </a:lvl2pPr>
            <a:lvl3pPr>
              <a:defRPr sz="675"/>
            </a:lvl3pPr>
            <a:lvl4pPr>
              <a:defRPr sz="675"/>
            </a:lvl4pPr>
            <a:lvl5pPr>
              <a:defRPr sz="675"/>
            </a:lvl5pPr>
          </a:lstStyle>
          <a:p>
            <a:pPr lvl="0"/>
            <a:r>
              <a:rPr lang="en-US" dirty="0"/>
              <a:t>Click to edit Master text styles</a:t>
            </a:r>
          </a:p>
        </p:txBody>
      </p:sp>
    </p:spTree>
    <p:extLst>
      <p:ext uri="{BB962C8B-B14F-4D97-AF65-F5344CB8AC3E}">
        <p14:creationId xmlns:p14="http://schemas.microsoft.com/office/powerpoint/2010/main" val="16505816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H 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16" name="Text Placeholder 12"/>
          <p:cNvSpPr>
            <a:spLocks noGrp="1"/>
          </p:cNvSpPr>
          <p:nvPr>
            <p:ph type="body" sz="quarter" idx="10"/>
          </p:nvPr>
        </p:nvSpPr>
        <p:spPr>
          <a:xfrm>
            <a:off x="256032" y="6163056"/>
            <a:ext cx="11420856" cy="475488"/>
          </a:xfrm>
        </p:spPr>
        <p:txBody>
          <a:bodyPr anchor="b"/>
          <a:lstStyle>
            <a:lvl1pPr>
              <a:spcBef>
                <a:spcPts val="0"/>
              </a:spcBef>
              <a:defRPr sz="1400" b="0">
                <a:latin typeface="Franklin Gothic Book" panose="020B0503020102020204" pitchFamily="34" charset="0"/>
              </a:defRPr>
            </a:lvl1pPr>
          </a:lstStyle>
          <a:p>
            <a:pPr lvl="0"/>
            <a:r>
              <a:rPr lang="en-US" dirty="0"/>
              <a:t>Edit Master text styles</a:t>
            </a:r>
          </a:p>
        </p:txBody>
      </p:sp>
      <p:sp>
        <p:nvSpPr>
          <p:cNvPr id="12" name="Slide Number Placeholder 5"/>
          <p:cNvSpPr>
            <a:spLocks noGrp="1"/>
          </p:cNvSpPr>
          <p:nvPr>
            <p:ph type="sldNum" sz="quarter" idx="4"/>
          </p:nvPr>
        </p:nvSpPr>
        <p:spPr>
          <a:xfrm>
            <a:off x="11448288" y="6345936"/>
            <a:ext cx="667512" cy="274320"/>
          </a:xfrm>
          <a:prstGeom prst="rect">
            <a:avLst/>
          </a:prstGeom>
        </p:spPr>
        <p:txBody>
          <a:bodyPr vert="horz" lIns="91440" tIns="45720" rIns="91440" bIns="45720" rtlCol="0" anchor="t"/>
          <a:lstStyle>
            <a:lvl1pPr algn="ctr">
              <a:defRPr sz="1200" b="1">
                <a:solidFill>
                  <a:schemeClr val="tx1"/>
                </a:solidFill>
                <a:latin typeface="Franklin Gothic Medium Cond" panose="020B0606030402020204" pitchFamily="34" charset="0"/>
              </a:defRPr>
            </a:lvl1pPr>
          </a:lstStyle>
          <a:p>
            <a:fld id="{BFA19188-CCD0-4FFB-8DFB-60D3E72DC091}" type="slidenum">
              <a:rPr lang="en-US" smtClean="0"/>
              <a:pPr/>
              <a:t>‹#›</a:t>
            </a:fld>
            <a:endParaRPr lang="en-US" dirty="0"/>
          </a:p>
        </p:txBody>
      </p:sp>
      <p:sp>
        <p:nvSpPr>
          <p:cNvPr id="70" name="TextBox 69"/>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dirty="0"/>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42487922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31991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689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238539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61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6813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583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663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4734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allout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7BF0DEF2-0937-2B41-BBF7-5A925BF5E92A}"/>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758711424"/>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96627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11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8148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80599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692774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058337387"/>
      </p:ext>
    </p:extLst>
  </p:cSld>
  <p:clrMapOvr>
    <a:masterClrMapping/>
  </p:clrMapOvr>
  <p:transition spd="slow" advClick="0"/>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00959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7509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260349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719668" y="1274618"/>
            <a:ext cx="10752667" cy="506522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847079645"/>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DDD00E7-4CA1-B14F-A2A9-B250C76DE6FF}"/>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49684278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llout and Conten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chemeClr val="accent2"/>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8" y="1828800"/>
            <a:ext cx="10752667" cy="451104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E4C4A056-767E-7846-ADD6-6B974878457C}"/>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92203067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r w notes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2">
            <a:extLst>
              <a:ext uri="{FF2B5EF4-FFF2-40B4-BE49-F238E27FC236}">
                <a16:creationId xmlns:a16="http://schemas.microsoft.com/office/drawing/2014/main" id="{E2E26E41-BE52-EA4D-9723-BC2D74815111}"/>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a:extLst>
              <a:ext uri="{FF2B5EF4-FFF2-40B4-BE49-F238E27FC236}">
                <a16:creationId xmlns:a16="http://schemas.microsoft.com/office/drawing/2014/main" id="{F481B53C-8B67-2A4C-A0EB-8E19D7EA1391}"/>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Tree>
    <p:extLst>
      <p:ext uri="{BB962C8B-B14F-4D97-AF65-F5344CB8AC3E}">
        <p14:creationId xmlns:p14="http://schemas.microsoft.com/office/powerpoint/2010/main" val="689400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12" name="Text Placeholder 2">
            <a:extLst>
              <a:ext uri="{FF2B5EF4-FFF2-40B4-BE49-F238E27FC236}">
                <a16:creationId xmlns:a16="http://schemas.microsoft.com/office/drawing/2014/main" id="{58BECD78-4FC2-FE4A-B0AD-B67981B7F37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64D62FE7-9E3C-C642-B5F9-6FC9906206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52643579"/>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llout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119" name="Text Placeholder 2">
            <a:extLst>
              <a:ext uri="{FF2B5EF4-FFF2-40B4-BE49-F238E27FC236}">
                <a16:creationId xmlns:a16="http://schemas.microsoft.com/office/drawing/2014/main" id="{B9B7CDD4-5358-4D8E-8ED9-166A8565E4EC}"/>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58784519-ACB7-864D-9900-D7AE9DBF1967}"/>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50811034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nly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2"/>
          </p:nvPr>
        </p:nvSpPr>
        <p:spPr>
          <a:xfrm>
            <a:off x="719669" y="1274618"/>
            <a:ext cx="7906172" cy="5168570"/>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2">
            <a:extLst>
              <a:ext uri="{FF2B5EF4-FFF2-40B4-BE49-F238E27FC236}">
                <a16:creationId xmlns:a16="http://schemas.microsoft.com/office/drawing/2014/main" id="{D55718AC-2FD5-0440-95AD-599C14F5ABCC}"/>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a:extLst>
              <a:ext uri="{FF2B5EF4-FFF2-40B4-BE49-F238E27FC236}">
                <a16:creationId xmlns:a16="http://schemas.microsoft.com/office/drawing/2014/main" id="{7D22A12F-A14E-494C-B19F-804882DB1BFD}"/>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88110638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Facult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8109838-5374-88A3-635C-F859A02E6723}"/>
              </a:ext>
            </a:extLst>
          </p:cNvPr>
          <p:cNvSpPr/>
          <p:nvPr userDrawn="1"/>
        </p:nvSpPr>
        <p:spPr>
          <a:xfrm>
            <a:off x="0" y="-29239"/>
            <a:ext cx="12192000" cy="6887239"/>
          </a:xfrm>
          <a:prstGeom prst="rect">
            <a:avLst/>
          </a:prstGeom>
          <a:gradFill>
            <a:gsLst>
              <a:gs pos="0">
                <a:srgbClr val="851719"/>
              </a:gs>
              <a:gs pos="100000">
                <a:schemeClr val="accent5">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6DC341A-5CAA-1A64-98D4-466D942237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15" name="Text Placeholder 21">
            <a:extLst>
              <a:ext uri="{FF2B5EF4-FFF2-40B4-BE49-F238E27FC236}">
                <a16:creationId xmlns:a16="http://schemas.microsoft.com/office/drawing/2014/main" id="{878C1A6F-BF4E-BC43-BDE7-7E074C8DE0D6}"/>
              </a:ext>
            </a:extLst>
          </p:cNvPr>
          <p:cNvSpPr>
            <a:spLocks noGrp="1"/>
          </p:cNvSpPr>
          <p:nvPr>
            <p:ph type="body" sz="quarter" idx="18" hasCustomPrompt="1"/>
          </p:nvPr>
        </p:nvSpPr>
        <p:spPr>
          <a:xfrm>
            <a:off x="508863" y="2082851"/>
            <a:ext cx="3726194" cy="369332"/>
          </a:xfrm>
        </p:spPr>
        <p:txBody>
          <a:bodyPr wrap="square">
            <a:spAutoFit/>
          </a:bodyPr>
          <a:lstStyle>
            <a:lvl1pPr>
              <a:lnSpc>
                <a:spcPct val="100000"/>
              </a:lnSpc>
              <a:spcAft>
                <a:spcPts val="0"/>
              </a:spcAft>
              <a:defRPr sz="2400" cap="all" baseline="0">
                <a:solidFill>
                  <a:srgbClr val="FBB3A4"/>
                </a:solidFill>
                <a:latin typeface="+mj-lt"/>
              </a:defRPr>
            </a:lvl1pPr>
          </a:lstStyle>
          <a:p>
            <a:pPr lvl="0"/>
            <a:r>
              <a:rPr lang="en-GB" dirty="0"/>
              <a:t>Moderator</a:t>
            </a:r>
            <a:endParaRPr lang="en-US" dirty="0"/>
          </a:p>
        </p:txBody>
      </p:sp>
      <p:sp>
        <p:nvSpPr>
          <p:cNvPr id="16" name="Text Placeholder 21">
            <a:extLst>
              <a:ext uri="{FF2B5EF4-FFF2-40B4-BE49-F238E27FC236}">
                <a16:creationId xmlns:a16="http://schemas.microsoft.com/office/drawing/2014/main" id="{EA6E23AE-49A5-724C-80AD-6267600BDA40}"/>
              </a:ext>
            </a:extLst>
          </p:cNvPr>
          <p:cNvSpPr>
            <a:spLocks noGrp="1"/>
          </p:cNvSpPr>
          <p:nvPr>
            <p:ph type="body" sz="quarter" idx="20" hasCustomPrompt="1"/>
          </p:nvPr>
        </p:nvSpPr>
        <p:spPr>
          <a:xfrm>
            <a:off x="508863" y="2517988"/>
            <a:ext cx="3720237" cy="984885"/>
          </a:xfrm>
        </p:spPr>
        <p:txBody>
          <a:bodyPr wrap="square">
            <a:spAutoFit/>
          </a:bodyPr>
          <a:lstStyle>
            <a:lvl1pPr>
              <a:lnSpc>
                <a:spcPct val="100000"/>
              </a:lnSpc>
              <a:spcAft>
                <a:spcPts val="0"/>
              </a:spcAft>
              <a:defRPr sz="1600" b="0" i="0" cap="none" baseline="0">
                <a:solidFill>
                  <a:schemeClr val="bg1"/>
                </a:solidFill>
                <a:latin typeface="Arial" panose="020B0604020202020204" pitchFamily="34" charset="0"/>
              </a:defRPr>
            </a:lvl1pPr>
          </a:lstStyle>
          <a:p>
            <a:pPr lvl="0"/>
            <a:r>
              <a:rPr lang="en-US" dirty="0"/>
              <a:t>Faculty Name</a:t>
            </a:r>
            <a:br>
              <a:rPr lang="en-US" dirty="0"/>
            </a:br>
            <a:r>
              <a:rPr lang="en-US" dirty="0"/>
              <a:t>Affiliation</a:t>
            </a:r>
            <a:br>
              <a:rPr lang="en-US" dirty="0"/>
            </a:br>
            <a:r>
              <a:rPr lang="en-US" dirty="0"/>
              <a:t>Affiliation</a:t>
            </a:r>
            <a:br>
              <a:rPr lang="en-US" dirty="0"/>
            </a:br>
            <a:r>
              <a:rPr lang="en-US" dirty="0"/>
              <a:t>Affiliation</a:t>
            </a:r>
          </a:p>
        </p:txBody>
      </p:sp>
      <p:sp>
        <p:nvSpPr>
          <p:cNvPr id="18" name="Title 1">
            <a:extLst>
              <a:ext uri="{FF2B5EF4-FFF2-40B4-BE49-F238E27FC236}">
                <a16:creationId xmlns:a16="http://schemas.microsoft.com/office/drawing/2014/main" id="{0C8BD59D-2CDE-1940-AB84-C1DF114AE0D9}"/>
              </a:ext>
            </a:extLst>
          </p:cNvPr>
          <p:cNvSpPr>
            <a:spLocks noGrp="1"/>
          </p:cNvSpPr>
          <p:nvPr>
            <p:ph type="ctrTitle" hasCustomPrompt="1"/>
          </p:nvPr>
        </p:nvSpPr>
        <p:spPr>
          <a:xfrm>
            <a:off x="508863" y="1108173"/>
            <a:ext cx="5180737" cy="553998"/>
          </a:xfrm>
          <a:prstGeom prst="rect">
            <a:avLst/>
          </a:prstGeom>
          <a:noFill/>
        </p:spPr>
        <p:txBody>
          <a:bodyPr wrap="square" lIns="0" rIns="0" anchor="b" anchorCtr="0">
            <a:spAutoFit/>
          </a:bodyPr>
          <a:lstStyle>
            <a:lvl1pPr algn="l">
              <a:lnSpc>
                <a:spcPct val="100000"/>
              </a:lnSpc>
              <a:defRPr sz="3600" b="0" cap="none" baseline="0">
                <a:solidFill>
                  <a:schemeClr val="bg1"/>
                </a:solidFill>
              </a:defRPr>
            </a:lvl1pPr>
          </a:lstStyle>
          <a:p>
            <a:r>
              <a:rPr lang="en-GB" dirty="0"/>
              <a:t>Presentation Title </a:t>
            </a:r>
            <a:endParaRPr lang="en-US" dirty="0"/>
          </a:p>
        </p:txBody>
      </p:sp>
      <p:cxnSp>
        <p:nvCxnSpPr>
          <p:cNvPr id="26" name="Straight Connector 25">
            <a:extLst>
              <a:ext uri="{FF2B5EF4-FFF2-40B4-BE49-F238E27FC236}">
                <a16:creationId xmlns:a16="http://schemas.microsoft.com/office/drawing/2014/main" id="{9075BEC9-E9C7-3E63-1572-83BFBAA86386}"/>
              </a:ext>
            </a:extLst>
          </p:cNvPr>
          <p:cNvCxnSpPr>
            <a:cxnSpLocks/>
          </p:cNvCxnSpPr>
          <p:nvPr userDrawn="1"/>
        </p:nvCxnSpPr>
        <p:spPr>
          <a:xfrm>
            <a:off x="508863" y="1882440"/>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A8BA9FDD-DD9B-F3E8-6084-8C3986B00B21}"/>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71261" y="6126966"/>
            <a:ext cx="1204374" cy="532066"/>
          </a:xfrm>
          <a:prstGeom prst="rect">
            <a:avLst/>
          </a:prstGeom>
        </p:spPr>
      </p:pic>
      <p:pic>
        <p:nvPicPr>
          <p:cNvPr id="5" name="Picture 4">
            <a:extLst>
              <a:ext uri="{FF2B5EF4-FFF2-40B4-BE49-F238E27FC236}">
                <a16:creationId xmlns:a16="http://schemas.microsoft.com/office/drawing/2014/main" id="{169DCB84-154D-7BED-0A61-B22EC77FEC6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28815" t="20166" r="29438" b="10089"/>
          <a:stretch/>
        </p:blipFill>
        <p:spPr>
          <a:xfrm>
            <a:off x="6700838" y="0"/>
            <a:ext cx="5491162" cy="6858000"/>
          </a:xfrm>
          <a:prstGeom prst="rect">
            <a:avLst/>
          </a:prstGeom>
        </p:spPr>
      </p:pic>
    </p:spTree>
    <p:extLst>
      <p:ext uri="{BB962C8B-B14F-4D97-AF65-F5344CB8AC3E}">
        <p14:creationId xmlns:p14="http://schemas.microsoft.com/office/powerpoint/2010/main" val="4269455844"/>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dirty="0"/>
              <a:t>Click to edit Master title style</a:t>
            </a:r>
          </a:p>
        </p:txBody>
      </p:sp>
      <p:sp>
        <p:nvSpPr>
          <p:cNvPr id="9" name="Text Placeholder 3"/>
          <p:cNvSpPr>
            <a:spLocks noGrp="1"/>
          </p:cNvSpPr>
          <p:nvPr>
            <p:ph type="body" sz="quarter" idx="11" hasCustomPrompt="1"/>
          </p:nvPr>
        </p:nvSpPr>
        <p:spPr>
          <a:xfrm>
            <a:off x="1"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
            <a:extLst>
              <a:ext uri="{FF2B5EF4-FFF2-40B4-BE49-F238E27FC236}">
                <a16:creationId xmlns:a16="http://schemas.microsoft.com/office/drawing/2014/main" id="{8B4AAD2D-984D-E544-BD25-871E6B66AC50}"/>
              </a:ext>
            </a:extLst>
          </p:cNvPr>
          <p:cNvSpPr>
            <a:spLocks noGrp="1"/>
          </p:cNvSpPr>
          <p:nvPr>
            <p:ph type="body" sz="quarter" idx="15"/>
          </p:nvPr>
        </p:nvSpPr>
        <p:spPr>
          <a:xfrm>
            <a:off x="8809038" y="1082676"/>
            <a:ext cx="3382962" cy="5495546"/>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F3865CA-3CF8-D949-8BB9-0AAC2100FA8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016832347"/>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llout and Content w notes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1" hasCustomPrompt="1"/>
          </p:nvPr>
        </p:nvSpPr>
        <p:spPr>
          <a:xfrm>
            <a:off x="0" y="1081907"/>
            <a:ext cx="12191999"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9" name="Content Placeholder 4"/>
          <p:cNvSpPr>
            <a:spLocks noGrp="1"/>
          </p:cNvSpPr>
          <p:nvPr>
            <p:ph sz="quarter" idx="12"/>
          </p:nvPr>
        </p:nvSpPr>
        <p:spPr>
          <a:xfrm>
            <a:off x="719669" y="1817225"/>
            <a:ext cx="7906172" cy="4625964"/>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2">
            <a:extLst>
              <a:ext uri="{FF2B5EF4-FFF2-40B4-BE49-F238E27FC236}">
                <a16:creationId xmlns:a16="http://schemas.microsoft.com/office/drawing/2014/main" id="{2D1709C7-12E6-844D-A9A7-0947E0937610}"/>
              </a:ext>
            </a:extLst>
          </p:cNvPr>
          <p:cNvSpPr>
            <a:spLocks noGrp="1"/>
          </p:cNvSpPr>
          <p:nvPr>
            <p:ph type="body" sz="quarter" idx="15"/>
          </p:nvPr>
        </p:nvSpPr>
        <p:spPr>
          <a:xfrm>
            <a:off x="8809038" y="1535090"/>
            <a:ext cx="3382962" cy="5070426"/>
          </a:xfrm>
          <a:solidFill>
            <a:schemeClr val="bg1">
              <a:lumMod val="95000"/>
            </a:schemeClr>
          </a:solidFill>
        </p:spPr>
        <p:txBody>
          <a:bodyPr lIns="274320" tIns="274320" rIns="274320" bIns="27432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D9123E37-5834-2642-9C6F-AB0F6E20090B}"/>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7635438"/>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ear w notes left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Text Placeholder 3"/>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8" name="Text Placeholder 2">
            <a:extLst>
              <a:ext uri="{FF2B5EF4-FFF2-40B4-BE49-F238E27FC236}">
                <a16:creationId xmlns:a16="http://schemas.microsoft.com/office/drawing/2014/main" id="{8BC484EA-0BDF-4770-B31E-6CC037854AAE}"/>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60092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Text Placeholder 3"/>
          <p:cNvSpPr>
            <a:spLocks noGrp="1"/>
          </p:cNvSpPr>
          <p:nvPr>
            <p:ph type="body" sz="quarter" idx="11" hasCustomPrompt="1"/>
          </p:nvPr>
        </p:nvSpPr>
        <p:spPr>
          <a:xfrm>
            <a:off x="3383280" y="1081907"/>
            <a:ext cx="8808720" cy="453183"/>
          </a:xfrm>
          <a:prstGeom prst="rect">
            <a:avLst/>
          </a:prstGeom>
          <a:noFill/>
        </p:spPr>
        <p:txBody>
          <a:bodyPr wrap="square" lIns="360000" tIns="72000" rIns="360000" bIns="72000">
            <a:spAutoFit/>
          </a:bodyPr>
          <a:lstStyle>
            <a:lvl1pPr algn="ctr">
              <a:lnSpc>
                <a:spcPct val="100000"/>
              </a:lnSpc>
              <a:defRPr sz="2000" b="0" i="0" cap="none" baseline="0">
                <a:solidFill>
                  <a:schemeClr val="tx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dirty="0"/>
              <a:t>Table/Chart Title</a:t>
            </a:r>
            <a:endParaRPr lang="en-US" dirty="0"/>
          </a:p>
        </p:txBody>
      </p:sp>
      <p:sp>
        <p:nvSpPr>
          <p:cNvPr id="8" name="Text Placeholder 3">
            <a:extLst>
              <a:ext uri="{FF2B5EF4-FFF2-40B4-BE49-F238E27FC236}">
                <a16:creationId xmlns:a16="http://schemas.microsoft.com/office/drawing/2014/main" id="{53B8EEF4-EC73-414D-BC41-9FC13827DC92}"/>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61C0BD4B-501C-C344-A596-388688D86A22}"/>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033192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llout w notes left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p:cNvSpPr>
            <a:spLocks noGrp="1"/>
          </p:cNvSpPr>
          <p:nvPr>
            <p:ph type="body" sz="quarter" idx="11" hasCustomPrompt="1"/>
          </p:nvPr>
        </p:nvSpPr>
        <p:spPr>
          <a:xfrm>
            <a:off x="3343275" y="1081907"/>
            <a:ext cx="8848724" cy="453183"/>
          </a:xfrm>
          <a:prstGeom prst="rect">
            <a:avLst/>
          </a:prstGeom>
          <a:solidFill>
            <a:srgbClr val="FBB3A4"/>
          </a:solidFill>
        </p:spPr>
        <p:txBody>
          <a:bodyPr wrap="square" lIns="360000" tIns="72000" rIns="360000" bIns="72000">
            <a:spAutoFit/>
          </a:bodyPr>
          <a:lstStyle>
            <a:lvl1pPr algn="ctr">
              <a:lnSpc>
                <a:spcPct val="100000"/>
              </a:lnSpc>
              <a:defRPr sz="2000" b="0" i="0" cap="none" baseline="0">
                <a:solidFill>
                  <a:schemeClr val="bg1"/>
                </a:solidFill>
                <a:latin typeface="Arial" panose="020B0604020202020204" pitchFamily="34" charset="0"/>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US" dirty="0"/>
              <a:t>Callout</a:t>
            </a:r>
          </a:p>
        </p:txBody>
      </p:sp>
      <p:sp>
        <p:nvSpPr>
          <p:cNvPr id="8" name="Text Placeholder 3">
            <a:extLst>
              <a:ext uri="{FF2B5EF4-FFF2-40B4-BE49-F238E27FC236}">
                <a16:creationId xmlns:a16="http://schemas.microsoft.com/office/drawing/2014/main" id="{EFE6E611-6A87-6A4E-9A21-3D61C39F2C93}"/>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0" name="Text Placeholder 2">
            <a:extLst>
              <a:ext uri="{FF2B5EF4-FFF2-40B4-BE49-F238E27FC236}">
                <a16:creationId xmlns:a16="http://schemas.microsoft.com/office/drawing/2014/main" id="{1611CB88-F6CF-8D4D-AC16-80C4475AE313}"/>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297267"/>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Only w notes left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9" name="Content Placeholder 4"/>
          <p:cNvSpPr>
            <a:spLocks noGrp="1"/>
          </p:cNvSpPr>
          <p:nvPr>
            <p:ph sz="quarter" idx="12"/>
          </p:nvPr>
        </p:nvSpPr>
        <p:spPr>
          <a:xfrm>
            <a:off x="3786960" y="1274618"/>
            <a:ext cx="7906172" cy="5288742"/>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27F7DEDA-B224-3342-9EBB-7357C367EB40}"/>
              </a:ext>
            </a:extLst>
          </p:cNvPr>
          <p:cNvSpPr>
            <a:spLocks noGrp="1"/>
          </p:cNvSpPr>
          <p:nvPr>
            <p:ph type="body" sz="quarter" idx="14" hasCustomPrompt="1"/>
          </p:nvPr>
        </p:nvSpPr>
        <p:spPr>
          <a:xfrm>
            <a:off x="3383280" y="6429540"/>
            <a:ext cx="880871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dirty="0"/>
              <a:t>Reference</a:t>
            </a:r>
          </a:p>
        </p:txBody>
      </p:sp>
      <p:sp>
        <p:nvSpPr>
          <p:cNvPr id="11" name="Text Placeholder 2">
            <a:extLst>
              <a:ext uri="{FF2B5EF4-FFF2-40B4-BE49-F238E27FC236}">
                <a16:creationId xmlns:a16="http://schemas.microsoft.com/office/drawing/2014/main" id="{995BFC60-AF06-E843-A18B-2B960A378725}"/>
              </a:ext>
            </a:extLst>
          </p:cNvPr>
          <p:cNvSpPr>
            <a:spLocks noGrp="1"/>
          </p:cNvSpPr>
          <p:nvPr>
            <p:ph type="body" sz="quarter" idx="15"/>
          </p:nvPr>
        </p:nvSpPr>
        <p:spPr>
          <a:xfrm>
            <a:off x="0" y="1082675"/>
            <a:ext cx="3382962" cy="5496993"/>
          </a:xfrm>
          <a:solidFill>
            <a:schemeClr val="bg1">
              <a:lumMod val="95000"/>
            </a:schemeClr>
          </a:solidFill>
        </p:spPr>
        <p:txBody>
          <a:bodyPr lIns="274320" tIns="274320" rIns="274320" bIns="274320"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885963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 w notes top w reference">
    <p:spTree>
      <p:nvGrpSpPr>
        <p:cNvPr id="1" name=""/>
        <p:cNvGrpSpPr/>
        <p:nvPr/>
      </p:nvGrpSpPr>
      <p:grpSpPr>
        <a:xfrm>
          <a:off x="0" y="0"/>
          <a:ext cx="0" cy="0"/>
          <a:chOff x="0" y="0"/>
          <a:chExt cx="0" cy="0"/>
        </a:xfrm>
      </p:grpSpPr>
      <p:sp>
        <p:nvSpPr>
          <p:cNvPr id="5"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720000" bIns="182880" anchor="ctr" anchorCtr="0">
            <a:normAutofit/>
          </a:bodyPr>
          <a:lstStyle>
            <a:lvl1pPr>
              <a:defRPr sz="1600" b="0" i="0"/>
            </a:lvl1pPr>
          </a:lstStyle>
          <a:p>
            <a:pPr lvl="0"/>
            <a:r>
              <a:rPr lang="en-US" dirty="0"/>
              <a:t>Notes comes here</a:t>
            </a:r>
          </a:p>
        </p:txBody>
      </p:sp>
      <p:sp>
        <p:nvSpPr>
          <p:cNvPr id="8" name="Text Placeholder 3">
            <a:extLst>
              <a:ext uri="{FF2B5EF4-FFF2-40B4-BE49-F238E27FC236}">
                <a16:creationId xmlns:a16="http://schemas.microsoft.com/office/drawing/2014/main" id="{1AA40195-06BC-7C49-A95F-A02178B1C350}"/>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1451731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Only w notes top w reference">
    <p:spTree>
      <p:nvGrpSpPr>
        <p:cNvPr id="1" name=""/>
        <p:cNvGrpSpPr/>
        <p:nvPr/>
      </p:nvGrpSpPr>
      <p:grpSpPr>
        <a:xfrm>
          <a:off x="0" y="0"/>
          <a:ext cx="0" cy="0"/>
          <a:chOff x="0" y="0"/>
          <a:chExt cx="0" cy="0"/>
        </a:xfrm>
      </p:grpSpPr>
      <p:sp>
        <p:nvSpPr>
          <p:cNvPr id="7"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0" y="1097280"/>
            <a:ext cx="12191999" cy="1463040"/>
          </a:xfrm>
          <a:solidFill>
            <a:schemeClr val="bg1">
              <a:lumMod val="95000"/>
            </a:schemeClr>
          </a:solidFill>
        </p:spPr>
        <p:txBody>
          <a:bodyPr wrap="square" lIns="720000" tIns="182880" rIns="648000" bIns="182880" anchor="ctr" anchorCtr="0">
            <a:normAutofit/>
          </a:bodyPr>
          <a:lstStyle>
            <a:lvl1pPr>
              <a:defRPr sz="1600" b="0" i="0"/>
            </a:lvl1pPr>
          </a:lstStyle>
          <a:p>
            <a:pPr lvl="0"/>
            <a:r>
              <a:rPr lang="en-US" dirty="0"/>
              <a:t>Notes comes here</a:t>
            </a:r>
          </a:p>
        </p:txBody>
      </p:sp>
      <p:sp>
        <p:nvSpPr>
          <p:cNvPr id="9" name="Content Placeholder 4"/>
          <p:cNvSpPr>
            <a:spLocks noGrp="1"/>
          </p:cNvSpPr>
          <p:nvPr>
            <p:ph sz="quarter" idx="12"/>
          </p:nvPr>
        </p:nvSpPr>
        <p:spPr>
          <a:xfrm>
            <a:off x="719668" y="2772229"/>
            <a:ext cx="10752667" cy="3640928"/>
          </a:xfrm>
          <a:prstGeom prst="rect">
            <a:avLst/>
          </a:prstGeom>
        </p:spPr>
        <p:txBody>
          <a:bodyPr/>
          <a:lstStyle>
            <a:lvl1pPr>
              <a:spcBef>
                <a:spcPts val="1200"/>
              </a:spcBef>
              <a:spcAft>
                <a:spcPts val="1200"/>
              </a:spcAft>
              <a:defRPr/>
            </a:lvl1pPr>
            <a:lvl2pPr marL="252000" indent="-252000">
              <a:defRPr/>
            </a:lvl2pPr>
            <a:lvl3pPr marL="504000" indent="-252000">
              <a:defRPr/>
            </a:lvl3pPr>
            <a:lvl4pPr marL="756000" indent="-252000">
              <a:defRPr/>
            </a:lvl4pPr>
            <a:lvl5pPr marL="1008000" indent="-25200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FCF5EE89-7A94-684A-AC6B-059566036302}"/>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3101105973"/>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teleprompte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2323609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Introduction/Background</a:t>
            </a:r>
          </a:p>
        </p:txBody>
      </p:sp>
      <p:sp>
        <p:nvSpPr>
          <p:cNvPr id="4" name="Text Placeholder 6"/>
          <p:cNvSpPr>
            <a:spLocks noGrp="1"/>
          </p:cNvSpPr>
          <p:nvPr>
            <p:ph type="body" sz="quarter" idx="10"/>
          </p:nvPr>
        </p:nvSpPr>
        <p:spPr>
          <a:xfrm>
            <a:off x="719138" y="1384300"/>
            <a:ext cx="10753197" cy="5059363"/>
          </a:xfrm>
          <a:prstGeom prst="rect">
            <a:avLst/>
          </a:prstGeom>
        </p:spPr>
        <p:txBody>
          <a:bodyPr>
            <a:normAutofit/>
          </a:bodyPr>
          <a:lstStyle>
            <a:lvl1pPr marL="540000" indent="-540000">
              <a:buClr>
                <a:schemeClr val="accent6"/>
              </a:buClr>
              <a:buFont typeface="Wingdings" panose="05000000000000000000" pitchFamily="2" charset="2"/>
              <a:buChar char="§"/>
              <a:defRPr sz="4000" b="0"/>
            </a:lvl1pPr>
            <a:lvl2pPr marL="1080000" indent="-540000">
              <a:defRPr sz="3600"/>
            </a:lvl2pPr>
            <a:lvl3pPr marL="1620000" indent="-540000">
              <a:buClr>
                <a:schemeClr val="accent6">
                  <a:lumMod val="60000"/>
                  <a:lumOff val="40000"/>
                </a:schemeClr>
              </a:buClr>
              <a:buFont typeface="Wingdings" panose="05000000000000000000" pitchFamily="2" charset="2"/>
              <a:buChar char="§"/>
              <a:defRPr sz="3600"/>
            </a:lvl3pPr>
            <a:lvl4pPr marL="2160000" indent="-540000">
              <a:buClr>
                <a:schemeClr val="accent6">
                  <a:lumMod val="60000"/>
                  <a:lumOff val="40000"/>
                </a:schemeClr>
              </a:buClr>
              <a:buFont typeface="Wingdings" panose="05000000000000000000" pitchFamily="2" charset="2"/>
              <a:buChar char="§"/>
              <a:defRPr sz="3600"/>
            </a:lvl4pPr>
            <a:lvl5pPr marL="2700000" indent="-540000">
              <a:buClr>
                <a:schemeClr val="accent6">
                  <a:lumMod val="60000"/>
                  <a:lumOff val="40000"/>
                </a:schemeClr>
              </a:buClr>
              <a:buFont typeface="Wingdings" panose="05000000000000000000" pitchFamily="2" charset="2"/>
              <a:buChar char="§"/>
              <a:defRPr sz="3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711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AME Section Break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5C7E532-633E-4997-3EBF-113EE115E671}"/>
              </a:ext>
            </a:extLst>
          </p:cNvPr>
          <p:cNvSpPr/>
          <p:nvPr userDrawn="1"/>
        </p:nvSpPr>
        <p:spPr>
          <a:xfrm>
            <a:off x="0" y="1"/>
            <a:ext cx="12192000" cy="6916478"/>
          </a:xfrm>
          <a:prstGeom prst="rect">
            <a:avLst/>
          </a:prstGeom>
          <a:gradFill>
            <a:gsLst>
              <a:gs pos="0">
                <a:srgbClr val="851719"/>
              </a:gs>
              <a:gs pos="100000">
                <a:schemeClr val="accent5">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p:ph type="ctrTitle" hasCustomPrompt="1"/>
          </p:nvPr>
        </p:nvSpPr>
        <p:spPr>
          <a:xfrm>
            <a:off x="508864" y="2954963"/>
            <a:ext cx="11065820" cy="553998"/>
          </a:xfrm>
          <a:prstGeom prst="rect">
            <a:avLst/>
          </a:prstGeom>
          <a:noFill/>
        </p:spPr>
        <p:txBody>
          <a:bodyPr wrap="square" lIns="0" rIns="0" anchor="b" anchorCtr="0">
            <a:spAutoFit/>
          </a:bodyPr>
          <a:lstStyle>
            <a:lvl1pPr algn="l">
              <a:lnSpc>
                <a:spcPct val="100000"/>
              </a:lnSpc>
              <a:defRPr sz="3600" b="0" cap="none" baseline="0">
                <a:solidFill>
                  <a:schemeClr val="bg1"/>
                </a:solidFill>
              </a:defRPr>
            </a:lvl1pPr>
          </a:lstStyle>
          <a:p>
            <a:r>
              <a:rPr lang="en-GB" dirty="0"/>
              <a:t>Section Breaker</a:t>
            </a:r>
            <a:endParaRPr lang="en-US" dirty="0"/>
          </a:p>
        </p:txBody>
      </p:sp>
      <p:pic>
        <p:nvPicPr>
          <p:cNvPr id="4" name="Graphic 3">
            <a:extLst>
              <a:ext uri="{FF2B5EF4-FFF2-40B4-BE49-F238E27FC236}">
                <a16:creationId xmlns:a16="http://schemas.microsoft.com/office/drawing/2014/main" id="{DD5587C1-5028-0F33-4297-5F7DA7C66DD3}"/>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431" y="379071"/>
            <a:ext cx="1204374" cy="532066"/>
          </a:xfrm>
          <a:prstGeom prst="rect">
            <a:avLst/>
          </a:prstGeom>
        </p:spPr>
      </p:pic>
    </p:spTree>
    <p:extLst>
      <p:ext uri="{BB962C8B-B14F-4D97-AF65-F5344CB8AC3E}">
        <p14:creationId xmlns:p14="http://schemas.microsoft.com/office/powerpoint/2010/main" val="1064154242"/>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hank you_teleprompt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solidFill>
                  <a:schemeClr val="accent6"/>
                </a:solidFill>
              </a:rPr>
              <a:t>[Moderator] </a:t>
            </a:r>
            <a:r>
              <a:rPr lang="en-US"/>
              <a:t>Thank the Audience</a:t>
            </a:r>
          </a:p>
        </p:txBody>
      </p:sp>
      <p:grpSp>
        <p:nvGrpSpPr>
          <p:cNvPr id="4" name="Group 3">
            <a:extLst>
              <a:ext uri="{FF2B5EF4-FFF2-40B4-BE49-F238E27FC236}">
                <a16:creationId xmlns:a16="http://schemas.microsoft.com/office/drawing/2014/main" id="{34D9EF5A-E506-A443-9A17-51B73AF60D31}"/>
              </a:ext>
            </a:extLst>
          </p:cNvPr>
          <p:cNvGrpSpPr/>
          <p:nvPr userDrawn="1"/>
        </p:nvGrpSpPr>
        <p:grpSpPr>
          <a:xfrm>
            <a:off x="1357313" y="2126485"/>
            <a:ext cx="9477375" cy="3441460"/>
            <a:chOff x="1535906" y="2126485"/>
            <a:chExt cx="9477375" cy="3441460"/>
          </a:xfrm>
        </p:grpSpPr>
        <p:sp>
          <p:nvSpPr>
            <p:cNvPr id="5" name="Text Placeholder 35">
              <a:extLst>
                <a:ext uri="{FF2B5EF4-FFF2-40B4-BE49-F238E27FC236}">
                  <a16:creationId xmlns:a16="http://schemas.microsoft.com/office/drawing/2014/main" id="{04B34AD1-8E3C-5642-AD5F-AB6A39473E31}"/>
                </a:ext>
              </a:extLst>
            </p:cNvPr>
            <p:cNvSpPr txBox="1">
              <a:spLocks/>
            </p:cNvSpPr>
            <p:nvPr/>
          </p:nvSpPr>
          <p:spPr>
            <a:xfrm>
              <a:off x="1535906" y="2126485"/>
              <a:ext cx="9477375" cy="1302515"/>
            </a:xfrm>
            <a:prstGeom prst="rect">
              <a:avLst/>
            </a:prstGeom>
          </p:spPr>
          <p:txBody>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0" i="0" dirty="0">
                  <a:latin typeface="Arial" panose="020B0604020202020204" pitchFamily="34" charset="0"/>
                </a:rPr>
                <a:t>And thank you for participating </a:t>
              </a:r>
              <a:br>
                <a:rPr lang="en-US" sz="3600" b="0" i="0" dirty="0">
                  <a:latin typeface="Arial" panose="020B0604020202020204" pitchFamily="34" charset="0"/>
                </a:rPr>
              </a:br>
              <a:r>
                <a:rPr lang="en-US" sz="3600" b="0" i="0" dirty="0">
                  <a:latin typeface="Arial" panose="020B0604020202020204" pitchFamily="34" charset="0"/>
                </a:rPr>
                <a:t>in this activity.</a:t>
              </a:r>
            </a:p>
          </p:txBody>
        </p:sp>
        <p:sp>
          <p:nvSpPr>
            <p:cNvPr id="7" name="Text Placeholder 40">
              <a:extLst>
                <a:ext uri="{FF2B5EF4-FFF2-40B4-BE49-F238E27FC236}">
                  <a16:creationId xmlns:a16="http://schemas.microsoft.com/office/drawing/2014/main" id="{48B014F7-09A0-964B-B1CD-355EACED016A}"/>
                </a:ext>
              </a:extLst>
            </p:cNvPr>
            <p:cNvSpPr txBox="1">
              <a:spLocks/>
            </p:cNvSpPr>
            <p:nvPr/>
          </p:nvSpPr>
          <p:spPr>
            <a:xfrm>
              <a:off x="1535906" y="4265430"/>
              <a:ext cx="9477375" cy="1302515"/>
            </a:xfrm>
            <a:prstGeom prst="rect">
              <a:avLst/>
            </a:prstGeom>
          </p:spPr>
          <p:txBody>
            <a:bodyPr>
              <a:noAutofit/>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0" i="0" dirty="0">
                  <a:latin typeface="Arial" panose="020B0604020202020204" pitchFamily="34" charset="0"/>
                </a:rPr>
                <a:t>Please continue on to answer the questions that follow and complete the evaluation.</a:t>
              </a:r>
            </a:p>
          </p:txBody>
        </p:sp>
      </p:grpSp>
    </p:spTree>
    <p:extLst>
      <p:ext uri="{BB962C8B-B14F-4D97-AF65-F5344CB8AC3E}">
        <p14:creationId xmlns:p14="http://schemas.microsoft.com/office/powerpoint/2010/main" val="28969958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op_teleprompt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8CC74D-EB93-FE49-811C-0E23764C99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00180" y="2629663"/>
            <a:ext cx="749300" cy="76200"/>
          </a:xfrm>
          <a:prstGeom prst="rect">
            <a:avLst/>
          </a:prstGeom>
        </p:spPr>
      </p:pic>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7" name="Rectangle 4">
            <a:extLst>
              <a:ext uri="{FF2B5EF4-FFF2-40B4-BE49-F238E27FC236}">
                <a16:creationId xmlns:a16="http://schemas.microsoft.com/office/drawing/2014/main" id="{63ED4F5F-F045-9D41-8F43-A441EE3F1972}"/>
              </a:ext>
            </a:extLst>
          </p:cNvPr>
          <p:cNvSpPr txBox="1">
            <a:spLocks noChangeArrowheads="1"/>
          </p:cNvSpPr>
          <p:nvPr userDrawn="1"/>
        </p:nvSpPr>
        <p:spPr>
          <a:xfrm>
            <a:off x="171450" y="3836468"/>
            <a:ext cx="12188952" cy="2743200"/>
          </a:xfrm>
          <a:prstGeom prst="rect">
            <a:avLst/>
          </a:prstGeom>
        </p:spPr>
        <p:txBody>
          <a:bodyPr vert="horz" lIns="0" tIns="0" rIns="0" bIns="0" rtlCol="0" anchor="ctr">
            <a:normAutofit/>
          </a:bodyPr>
          <a:lstStyle>
            <a:lvl1pPr marL="0" indent="0" algn="l" defTabSz="914400" rtl="0" eaLnBrk="1" latinLnBrk="0" hangingPunct="1">
              <a:lnSpc>
                <a:spcPct val="120000"/>
              </a:lnSpc>
              <a:spcBef>
                <a:spcPts val="0"/>
              </a:spcBef>
              <a:spcAft>
                <a:spcPts val="1800"/>
              </a:spcAft>
              <a:buFontTx/>
              <a:buNone/>
              <a:defRPr sz="2000" b="1" kern="1200">
                <a:solidFill>
                  <a:schemeClr val="tx1"/>
                </a:solidFill>
                <a:latin typeface="+mn-lt"/>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kern="1200">
                <a:solidFill>
                  <a:schemeClr val="tx1"/>
                </a:solidFill>
                <a:latin typeface="+mn-lt"/>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kern="1200">
                <a:solidFill>
                  <a:schemeClr val="tx1"/>
                </a:solidFill>
                <a:latin typeface="+mn-lt"/>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kern="1200">
                <a:solidFill>
                  <a:schemeClr val="tx1"/>
                </a:solidFill>
                <a:latin typeface="+mn-lt"/>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ct val="0"/>
              </a:spcBef>
            </a:pPr>
            <a:r>
              <a:rPr lang="en-US" sz="3600" b="0" i="0" dirty="0">
                <a:solidFill>
                  <a:schemeClr val="accent6"/>
                </a:solidFill>
                <a:latin typeface="Arial" panose="020B0604020202020204" pitchFamily="34" charset="0"/>
                <a:ea typeface="Calibri" charset="0"/>
                <a:cs typeface="Calibri" charset="0"/>
              </a:rPr>
              <a:t>[All Faculty] </a:t>
            </a:r>
            <a:br>
              <a:rPr lang="en-US" sz="3600" b="0" i="0" dirty="0">
                <a:solidFill>
                  <a:schemeClr val="accent6"/>
                </a:solidFill>
                <a:latin typeface="Arial" panose="020B0604020202020204" pitchFamily="34" charset="0"/>
                <a:ea typeface="Calibri" charset="0"/>
                <a:cs typeface="Calibri" charset="0"/>
              </a:rPr>
            </a:br>
            <a:r>
              <a:rPr lang="en-US" sz="3600" b="0" i="0" dirty="0">
                <a:solidFill>
                  <a:schemeClr val="tx1"/>
                </a:solidFill>
                <a:latin typeface="Arial" panose="020B0604020202020204" pitchFamily="34" charset="0"/>
                <a:ea typeface="Calibri" charset="0"/>
                <a:cs typeface="Calibri" charset="0"/>
              </a:rPr>
              <a:t>Stop and look at your respective cameras </a:t>
            </a:r>
            <a:br>
              <a:rPr lang="en-US" sz="3600" b="0" i="0" dirty="0">
                <a:solidFill>
                  <a:schemeClr val="tx1"/>
                </a:solidFill>
                <a:latin typeface="Arial" panose="020B0604020202020204" pitchFamily="34" charset="0"/>
                <a:ea typeface="Calibri" charset="0"/>
                <a:cs typeface="Calibri" charset="0"/>
              </a:rPr>
            </a:br>
            <a:r>
              <a:rPr lang="en-US" sz="3600" b="0" i="0" dirty="0">
                <a:solidFill>
                  <a:schemeClr val="tx1"/>
                </a:solidFill>
                <a:latin typeface="Arial" panose="020B0604020202020204" pitchFamily="34" charset="0"/>
                <a:ea typeface="Calibri" charset="0"/>
                <a:cs typeface="Calibri" charset="0"/>
              </a:rPr>
              <a:t>for 5 seconds.</a:t>
            </a:r>
          </a:p>
        </p:txBody>
      </p:sp>
      <p:pic>
        <p:nvPicPr>
          <p:cNvPr id="8" name="Picture 7" descr="C:\Users\cpadbury\AppData\Local\Microsoft\Windows\Temporary Internet Files\Content.IE5\T5EQ17PB\MC900434805[1].png">
            <a:extLst>
              <a:ext uri="{FF2B5EF4-FFF2-40B4-BE49-F238E27FC236}">
                <a16:creationId xmlns:a16="http://schemas.microsoft.com/office/drawing/2014/main" id="{A327EC45-C9AD-D248-A3B7-DBF8567518A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99814" y="1143001"/>
            <a:ext cx="3125724" cy="312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41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a:cs typeface="Arial"/>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8595326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0288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131723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4/24/25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926630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5127964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39852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1867" b="1" i="0">
                <a:solidFill>
                  <a:srgbClr val="CD113B"/>
                </a:solidFill>
                <a:latin typeface="Source Sans Pro" panose="020B0503030403020204" pitchFamily="34" charset="0"/>
                <a:ea typeface="Source Sans Pro" panose="020B0503030403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828800" y="4666114"/>
            <a:ext cx="8534400" cy="1073769"/>
          </a:xfrm>
          <a:prstGeom prst="rect">
            <a:avLst/>
          </a:prstGeom>
        </p:spPr>
        <p:txBody>
          <a:bodyPr>
            <a:normAutofit/>
          </a:bodyPr>
          <a:lstStyle>
            <a:lvl1pPr marL="0" indent="0" algn="ctr">
              <a:buNone/>
              <a:defRPr sz="1067">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ea typeface="Source Sans Pro" panose="020B0503030403020204" pitchFamily="34" charset="0"/>
                <a:cs typeface="Arial" panose="020B0604020202020204" pitchFamily="34" charset="0"/>
              </a:defRPr>
            </a:lvl1pPr>
          </a:lstStyle>
          <a:p>
            <a:fld id="{12F42DBC-C000-474C-847A-96A1FE0230FB}" type="datetime1">
              <a:rPr lang="en-US" smtClean="0"/>
              <a:pPr/>
              <a:t>4/24/25</a:t>
            </a:fld>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Source Sans Pro" panose="020B0503030403020204" pitchFamily="34" charset="0"/>
                <a:cs typeface="Arial" panose="020B0604020202020204" pitchFamily="34" charset="0"/>
              </a:defRPr>
            </a:lvl1pPr>
          </a:lstStyle>
          <a:p>
            <a:fld id="{D8009FEC-A01C-EB4F-9AED-98C23E3BD7AC}" type="slidenum">
              <a:rPr lang="en-US" smtClean="0"/>
              <a:pPr/>
              <a:t>‹#›</a:t>
            </a:fld>
            <a:endParaRPr lang="en-US"/>
          </a:p>
        </p:txBody>
      </p:sp>
    </p:spTree>
    <p:extLst>
      <p:ext uri="{BB962C8B-B14F-4D97-AF65-F5344CB8AC3E}">
        <p14:creationId xmlns:p14="http://schemas.microsoft.com/office/powerpoint/2010/main" val="26846314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Arial" panose="020B0604020202020204" pitchFamily="34" charset="0"/>
                <a:ea typeface="Source Sans Pro" panose="020B0503030403020204" pitchFamily="34" charset="0"/>
                <a:cs typeface="Arial" panose="020B0604020202020204" pitchFamily="34" charset="0"/>
              </a:defRPr>
            </a:lvl1pPr>
          </a:lstStyle>
          <a:p>
            <a:fld id="{87DE6A48-BD34-9247-8CD2-A207D07E22B4}" type="datetime1">
              <a:rPr lang="en-US" smtClean="0"/>
              <a:pPr/>
              <a:t>4/24/25</a:t>
            </a:fld>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ea typeface="Source Sans Pro" panose="020B0503030403020204" pitchFamily="34" charset="0"/>
                <a:cs typeface="Arial" panose="020B0604020202020204" pitchFamily="34" charset="0"/>
              </a:defRPr>
            </a:lvl1pPr>
          </a:lstStyle>
          <a:p>
            <a:fld id="{02941447-81A8-E34A-8E29-11F044513D7E}" type="slidenum">
              <a:rPr lang="en-US" smtClean="0"/>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sz="3200">
                <a:solidFill>
                  <a:srgbClr val="CD113B"/>
                </a:solidFill>
                <a:latin typeface="Source Sans Pro" panose="020B0503030403020204" pitchFamily="34" charset="0"/>
                <a:ea typeface="Source Sans Pro" panose="020B0503030403020204" pitchFamily="34" charset="0"/>
                <a:cs typeface="Arial" panose="020B0604020202020204" pitchFamily="34" charset="0"/>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marL="306910" indent="-306910">
              <a:buClr>
                <a:srgbClr val="C00000"/>
              </a:buClr>
              <a:defRPr sz="2667">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1pPr>
            <a:lvl2pPr marL="613818" indent="-302676">
              <a:buClr>
                <a:srgbClr val="C00000"/>
              </a:buClr>
              <a:defRPr sz="24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2pPr>
            <a:lvl3pPr marL="912261" indent="-304792">
              <a:buClr>
                <a:srgbClr val="C00000"/>
              </a:buClr>
              <a:defRPr sz="2133">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3pPr>
            <a:lvl4pPr marL="1219170" indent="-304792">
              <a:buClr>
                <a:srgbClr val="C00000"/>
              </a:buClr>
              <a:defRPr sz="1867">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4pPr>
            <a:lvl5pPr marL="1526079" indent="-304792">
              <a:buClr>
                <a:srgbClr val="C00000"/>
              </a:buClr>
              <a:defRPr sz="1867">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8191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AME Section breaker w headin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570E46-0C24-CB80-620A-26FEAA89E5AF}"/>
              </a:ext>
            </a:extLst>
          </p:cNvPr>
          <p:cNvSpPr/>
          <p:nvPr userDrawn="1"/>
        </p:nvSpPr>
        <p:spPr>
          <a:xfrm>
            <a:off x="0" y="1"/>
            <a:ext cx="12192000" cy="6916478"/>
          </a:xfrm>
          <a:prstGeom prst="rect">
            <a:avLst/>
          </a:prstGeom>
          <a:gradFill>
            <a:gsLst>
              <a:gs pos="0">
                <a:srgbClr val="851719"/>
              </a:gs>
              <a:gs pos="100000">
                <a:schemeClr val="accent5">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userDrawn="1"/>
        </p:nvCxnSpPr>
        <p:spPr>
          <a:xfrm>
            <a:off x="508864" y="3929145"/>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508864" y="3133534"/>
            <a:ext cx="11135268" cy="545790"/>
          </a:xfrm>
        </p:spPr>
        <p:txBody>
          <a:bodyPr wrap="square">
            <a:spAutoFit/>
          </a:bodyPr>
          <a:lstStyle>
            <a:lvl1pPr>
              <a:defRPr sz="3200">
                <a:solidFill>
                  <a:srgbClr val="FBB3A4"/>
                </a:solidFill>
                <a:latin typeface="+mj-lt"/>
              </a:defRPr>
            </a:lvl1pPr>
          </a:lstStyle>
          <a:p>
            <a:pPr lvl="0"/>
            <a:r>
              <a:rPr lang="en-US" dirty="0"/>
              <a:t>Section Breaker Sub-Heading</a:t>
            </a:r>
          </a:p>
        </p:txBody>
      </p:sp>
      <p:sp>
        <p:nvSpPr>
          <p:cNvPr id="22" name="Text Placeholder 2">
            <a:extLst>
              <a:ext uri="{FF2B5EF4-FFF2-40B4-BE49-F238E27FC236}">
                <a16:creationId xmlns:a16="http://schemas.microsoft.com/office/drawing/2014/main" id="{D4A7958A-FBB4-47F4-445F-25A6427A16C9}"/>
              </a:ext>
            </a:extLst>
          </p:cNvPr>
          <p:cNvSpPr>
            <a:spLocks noGrp="1"/>
          </p:cNvSpPr>
          <p:nvPr>
            <p:ph type="body" sz="quarter" idx="11" hasCustomPrompt="1"/>
          </p:nvPr>
        </p:nvSpPr>
        <p:spPr>
          <a:xfrm>
            <a:off x="508864" y="2473134"/>
            <a:ext cx="11135268" cy="614014"/>
          </a:xfrm>
        </p:spPr>
        <p:txBody>
          <a:bodyPr wrap="square">
            <a:spAutoFit/>
          </a:bodyPr>
          <a:lstStyle>
            <a:lvl1pPr>
              <a:defRPr sz="3600">
                <a:solidFill>
                  <a:schemeClr val="bg1"/>
                </a:solidFill>
                <a:latin typeface="+mj-lt"/>
              </a:defRPr>
            </a:lvl1pPr>
          </a:lstStyle>
          <a:p>
            <a:pPr lvl="0"/>
            <a:r>
              <a:rPr lang="en-US" dirty="0"/>
              <a:t>Section Breaker Heading</a:t>
            </a:r>
          </a:p>
        </p:txBody>
      </p:sp>
      <p:pic>
        <p:nvPicPr>
          <p:cNvPr id="4" name="Graphic 3">
            <a:extLst>
              <a:ext uri="{FF2B5EF4-FFF2-40B4-BE49-F238E27FC236}">
                <a16:creationId xmlns:a16="http://schemas.microsoft.com/office/drawing/2014/main" id="{3B93707A-41C8-4461-FCB6-588AF51C30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431" y="379071"/>
            <a:ext cx="1204374" cy="532066"/>
          </a:xfrm>
          <a:prstGeom prst="rect">
            <a:avLst/>
          </a:prstGeom>
        </p:spPr>
      </p:pic>
    </p:spTree>
    <p:extLst>
      <p:ext uri="{BB962C8B-B14F-4D97-AF65-F5344CB8AC3E}">
        <p14:creationId xmlns:p14="http://schemas.microsoft.com/office/powerpoint/2010/main" val="763194924"/>
      </p:ext>
    </p:extLst>
  </p:cSld>
  <p:clrMapOvr>
    <a:masterClrMapping/>
  </p:clrMapOvr>
  <p:extLst>
    <p:ext uri="{DCECCB84-F9BA-43D5-87BE-67443E8EF086}">
      <p15:sldGuideLst xmlns:p15="http://schemas.microsoft.com/office/powerpoint/2012/main">
        <p15:guide id="1" pos="272">
          <p15:clr>
            <a:srgbClr val="FBAE40"/>
          </p15:clr>
        </p15:guide>
        <p15:guide id="2" orient="horz" pos="822">
          <p15:clr>
            <a:srgbClr val="FBAE40"/>
          </p15:clr>
        </p15:guide>
        <p15:guide id="3" pos="544">
          <p15:clr>
            <a:srgbClr val="FBAE40"/>
          </p15:clr>
        </p15:guide>
        <p15:guide id="4" orient="horz" pos="3435">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598239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marL="457189" marR="0" lvl="0" indent="-457189"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Geneva" pitchFamily="37" charset="-128"/>
              </a:rPr>
              <a:t>Click to edit Master text styles</a:t>
            </a:r>
          </a:p>
          <a:p>
            <a:pPr marL="990575" marR="0" lvl="1" indent="-380990"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667" b="0" i="0" u="none" strike="noStrike" kern="1200" cap="none" spc="0" normalizeH="0" baseline="0" noProof="0" dirty="0">
                <a:ln>
                  <a:noFill/>
                </a:ln>
                <a:solidFill>
                  <a:prstClr val="black"/>
                </a:solidFill>
                <a:effectLst/>
                <a:uLnTx/>
                <a:uFillTx/>
                <a:latin typeface="Calibri"/>
                <a:ea typeface="Geneva" pitchFamily="37" charset="-128"/>
                <a:cs typeface="+mn-cs"/>
              </a:rPr>
              <a:t>Second level</a:t>
            </a:r>
          </a:p>
          <a:p>
            <a:pPr marL="1523962" marR="0" lvl="2"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Geneva" pitchFamily="37" charset="-128"/>
                <a:cs typeface="+mn-cs"/>
              </a:rPr>
              <a:t>Third level</a:t>
            </a:r>
          </a:p>
          <a:p>
            <a:pPr marL="2133547" marR="0" lvl="3"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133" b="0" i="0" u="none" strike="noStrike" kern="1200" cap="none" spc="0" normalizeH="0" baseline="0" noProof="0" dirty="0">
                <a:ln>
                  <a:noFill/>
                </a:ln>
                <a:solidFill>
                  <a:prstClr val="black"/>
                </a:solidFill>
                <a:effectLst/>
                <a:uLnTx/>
                <a:uFillTx/>
                <a:latin typeface="Calibri"/>
                <a:ea typeface="Geneva" pitchFamily="37" charset="-128"/>
                <a:cs typeface="+mn-cs"/>
              </a:rPr>
              <a:t>Fourth level</a:t>
            </a:r>
          </a:p>
          <a:p>
            <a:pPr marL="2743131" marR="0" lvl="4"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133" b="0" i="0" u="none" strike="noStrike" kern="1200" cap="none" spc="0" normalizeH="0" baseline="0" noProof="0" dirty="0">
                <a:ln>
                  <a:noFill/>
                </a:ln>
                <a:solidFill>
                  <a:prstClr val="black"/>
                </a:solidFill>
                <a:effectLst/>
                <a:uLnTx/>
                <a:uFillTx/>
                <a:latin typeface="Calibri"/>
                <a:ea typeface="Geneva" pitchFamily="37" charset="-128"/>
                <a:cs typeface="+mn-cs"/>
              </a:rPr>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667">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marL="457189" marR="0" lvl="0" indent="-457189"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Geneva" pitchFamily="37" charset="-128"/>
              </a:rPr>
              <a:t>Click to edit Master text styles</a:t>
            </a:r>
          </a:p>
          <a:p>
            <a:pPr marL="990575" marR="0" lvl="1" indent="-380990"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667" b="0" i="0" u="none" strike="noStrike" kern="1200" cap="none" spc="0" normalizeH="0" baseline="0" noProof="0" dirty="0">
                <a:ln>
                  <a:noFill/>
                </a:ln>
                <a:solidFill>
                  <a:prstClr val="black"/>
                </a:solidFill>
                <a:effectLst/>
                <a:uLnTx/>
                <a:uFillTx/>
                <a:latin typeface="Calibri"/>
                <a:ea typeface="Geneva" pitchFamily="37" charset="-128"/>
                <a:cs typeface="+mn-cs"/>
              </a:rPr>
              <a:t>Second level</a:t>
            </a:r>
          </a:p>
          <a:p>
            <a:pPr marL="1523962" marR="0" lvl="2"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Geneva" pitchFamily="37" charset="-128"/>
                <a:cs typeface="+mn-cs"/>
              </a:rPr>
              <a:t>Third level</a:t>
            </a:r>
          </a:p>
          <a:p>
            <a:pPr marL="2133547" marR="0" lvl="3"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133" b="0" i="0" u="none" strike="noStrike" kern="1200" cap="none" spc="0" normalizeH="0" baseline="0" noProof="0" dirty="0">
                <a:ln>
                  <a:noFill/>
                </a:ln>
                <a:solidFill>
                  <a:prstClr val="black"/>
                </a:solidFill>
                <a:effectLst/>
                <a:uLnTx/>
                <a:uFillTx/>
                <a:latin typeface="Calibri"/>
                <a:ea typeface="Geneva" pitchFamily="37" charset="-128"/>
                <a:cs typeface="+mn-cs"/>
              </a:rPr>
              <a:t>Fourth level</a:t>
            </a:r>
          </a:p>
          <a:p>
            <a:pPr marL="2743131" marR="0" lvl="4" indent="-304792" algn="l" defTabSz="609585" rtl="0" eaLnBrk="0" fontAlgn="base" latinLnBrk="0" hangingPunct="0">
              <a:lnSpc>
                <a:spcPct val="100000"/>
              </a:lnSpc>
              <a:spcBef>
                <a:spcPct val="20000"/>
              </a:spcBef>
              <a:spcAft>
                <a:spcPct val="0"/>
              </a:spcAft>
              <a:buClrTx/>
              <a:buSzTx/>
              <a:buFont typeface="Arial" charset="0"/>
              <a:buChar char="»"/>
              <a:tabLst/>
              <a:defRPr/>
            </a:pPr>
            <a:r>
              <a:rPr kumimoji="0" lang="en-US" sz="2133" b="0" i="0" u="none" strike="noStrike" kern="1200" cap="none" spc="0" normalizeH="0" baseline="0" noProof="0" dirty="0">
                <a:ln>
                  <a:noFill/>
                </a:ln>
                <a:solidFill>
                  <a:prstClr val="black"/>
                </a:solidFill>
                <a:effectLst/>
                <a:uLnTx/>
                <a:uFillTx/>
                <a:latin typeface="Calibri"/>
                <a:ea typeface="Geneva" pitchFamily="37" charset="-128"/>
                <a:cs typeface="+mn-cs"/>
              </a:rPr>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4/24/25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sz="3200">
                <a:solidFill>
                  <a:srgbClr val="CD113B"/>
                </a:solidFill>
                <a:latin typeface="Source Sans Pro" panose="020B0503030403020204" pitchFamily="34" charset="0"/>
                <a:ea typeface="Source Sans Pro" panose="020B0503030403020204" pitchFamily="34" charset="0"/>
              </a:defRPr>
            </a:lvl1pPr>
          </a:lstStyle>
          <a:p>
            <a:r>
              <a:rPr lang="en-US" dirty="0"/>
              <a:t>Click to edit Master title style</a:t>
            </a:r>
          </a:p>
        </p:txBody>
      </p:sp>
    </p:spTree>
    <p:extLst>
      <p:ext uri="{BB962C8B-B14F-4D97-AF65-F5344CB8AC3E}">
        <p14:creationId xmlns:p14="http://schemas.microsoft.com/office/powerpoint/2010/main" val="1090744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79200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with QR code space">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sp>
        <p:nvSpPr>
          <p:cNvPr id="5" name="Title 1">
            <a:extLst>
              <a:ext uri="{FF2B5EF4-FFF2-40B4-BE49-F238E27FC236}">
                <a16:creationId xmlns:a16="http://schemas.microsoft.com/office/drawing/2014/main" id="{F0AEC097-AEAF-9C68-ACC0-9421DAD54445}"/>
              </a:ext>
            </a:extLst>
          </p:cNvPr>
          <p:cNvSpPr>
            <a:spLocks noGrp="1"/>
          </p:cNvSpPr>
          <p:nvPr>
            <p:ph type="ctrTitle"/>
          </p:nvPr>
        </p:nvSpPr>
        <p:spPr>
          <a:xfrm>
            <a:off x="604259" y="1089024"/>
            <a:ext cx="7043450" cy="2578736"/>
          </a:xfrm>
          <a:prstGeom prst="rect">
            <a:avLst/>
          </a:prstGeom>
        </p:spPr>
        <p:txBody>
          <a:bodyPr lIns="0" tIns="0" rIns="0" bIns="0" anchor="b">
            <a:normAutofit/>
          </a:bodyPr>
          <a:lstStyle>
            <a:lvl1pPr algn="l">
              <a:defRPr sz="3600" b="1">
                <a:solidFill>
                  <a:schemeClr val="accent6"/>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332DA43B-89F9-17E8-1A97-643654BD83FC}"/>
              </a:ext>
            </a:extLst>
          </p:cNvPr>
          <p:cNvCxnSpPr>
            <a:cxnSpLocks/>
          </p:cNvCxnSpPr>
          <p:nvPr userDrawn="1"/>
        </p:nvCxnSpPr>
        <p:spPr>
          <a:xfrm>
            <a:off x="604259" y="3870862"/>
            <a:ext cx="7043821"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AC165EF0-1336-2A91-D466-80FE37B0BE38}"/>
              </a:ext>
            </a:extLst>
          </p:cNvPr>
          <p:cNvSpPr>
            <a:spLocks noGrp="1"/>
          </p:cNvSpPr>
          <p:nvPr>
            <p:ph type="body" sz="quarter" idx="13"/>
          </p:nvPr>
        </p:nvSpPr>
        <p:spPr>
          <a:xfrm>
            <a:off x="604259" y="4033520"/>
            <a:ext cx="7043449" cy="2024380"/>
          </a:xfrm>
          <a:prstGeom prst="rect">
            <a:avLst/>
          </a:prstGeom>
        </p:spPr>
        <p:txBody>
          <a:bodyPr>
            <a:normAutofit/>
          </a:bodyPr>
          <a:lstStyle>
            <a:lvl1pPr marL="0" indent="0">
              <a:buFontTx/>
              <a:buNone/>
              <a:defRPr sz="1800" b="0">
                <a:solidFill>
                  <a:schemeClr val="tx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1">
            <a:extLst>
              <a:ext uri="{FF2B5EF4-FFF2-40B4-BE49-F238E27FC236}">
                <a16:creationId xmlns:a16="http://schemas.microsoft.com/office/drawing/2014/main" id="{FDDAB61A-0BD2-6E47-E146-FD629B5EBA72}"/>
              </a:ext>
            </a:extLst>
          </p:cNvPr>
          <p:cNvSpPr>
            <a:spLocks noGrp="1"/>
          </p:cNvSpPr>
          <p:nvPr>
            <p:ph type="body" sz="quarter" idx="15" hasCustomPrompt="1"/>
          </p:nvPr>
        </p:nvSpPr>
        <p:spPr>
          <a:xfrm>
            <a:off x="604838" y="0"/>
            <a:ext cx="4337552" cy="775504"/>
          </a:xfrm>
          <a:prstGeom prst="rect">
            <a:avLst/>
          </a:prstGeom>
        </p:spPr>
        <p:txBody>
          <a:bodyPr anchor="ctr">
            <a:normAutofit/>
          </a:bodyPr>
          <a:lstStyle>
            <a:lvl1pPr marL="0" indent="0">
              <a:buFontTx/>
              <a:buNone/>
              <a:defRPr sz="1400" b="1">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r>
              <a:rPr lang="en-US"/>
              <a:t>Oral presentation: placeholder for #</a:t>
            </a:r>
          </a:p>
        </p:txBody>
      </p:sp>
      <p:sp>
        <p:nvSpPr>
          <p:cNvPr id="27" name="Text Placeholder 11">
            <a:extLst>
              <a:ext uri="{FF2B5EF4-FFF2-40B4-BE49-F238E27FC236}">
                <a16:creationId xmlns:a16="http://schemas.microsoft.com/office/drawing/2014/main" id="{3F60AA55-6258-35BF-FAB5-3B7C94C78B44}"/>
              </a:ext>
            </a:extLst>
          </p:cNvPr>
          <p:cNvSpPr>
            <a:spLocks noGrp="1"/>
          </p:cNvSpPr>
          <p:nvPr>
            <p:ph type="body" sz="quarter" idx="16" hasCustomPrompt="1"/>
          </p:nvPr>
        </p:nvSpPr>
        <p:spPr>
          <a:xfrm>
            <a:off x="7164730" y="0"/>
            <a:ext cx="4016414" cy="752354"/>
          </a:xfrm>
          <a:prstGeom prst="rect">
            <a:avLst/>
          </a:prstGeom>
        </p:spPr>
        <p:txBody>
          <a:bodyPr anchor="ctr">
            <a:normAutofit/>
          </a:bodyPr>
          <a:lstStyle>
            <a:lvl1pPr marL="0" indent="0" algn="r">
              <a:buFontTx/>
              <a:buNone/>
              <a:defRPr sz="1400" b="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Presenting author name and email address</a:t>
            </a:r>
          </a:p>
        </p:txBody>
      </p:sp>
      <p:pic>
        <p:nvPicPr>
          <p:cNvPr id="2" name="Graphic 1">
            <a:extLst>
              <a:ext uri="{FF2B5EF4-FFF2-40B4-BE49-F238E27FC236}">
                <a16:creationId xmlns:a16="http://schemas.microsoft.com/office/drawing/2014/main" id="{3907805B-4915-6916-0533-9DBC93192C8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1834" y="165534"/>
            <a:ext cx="418666" cy="418666"/>
          </a:xfrm>
          <a:prstGeom prst="rect">
            <a:avLst/>
          </a:prstGeom>
        </p:spPr>
      </p:pic>
    </p:spTree>
    <p:extLst>
      <p:ext uri="{BB962C8B-B14F-4D97-AF65-F5344CB8AC3E}">
        <p14:creationId xmlns:p14="http://schemas.microsoft.com/office/powerpoint/2010/main" val="1568481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with QR code space">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sp>
        <p:nvSpPr>
          <p:cNvPr id="5" name="Title 1">
            <a:extLst>
              <a:ext uri="{FF2B5EF4-FFF2-40B4-BE49-F238E27FC236}">
                <a16:creationId xmlns:a16="http://schemas.microsoft.com/office/drawing/2014/main" id="{F0AEC097-AEAF-9C68-ACC0-9421DAD54445}"/>
              </a:ext>
            </a:extLst>
          </p:cNvPr>
          <p:cNvSpPr>
            <a:spLocks noGrp="1"/>
          </p:cNvSpPr>
          <p:nvPr>
            <p:ph type="ctrTitle"/>
          </p:nvPr>
        </p:nvSpPr>
        <p:spPr>
          <a:xfrm>
            <a:off x="604259" y="1089024"/>
            <a:ext cx="7043450" cy="2578736"/>
          </a:xfrm>
          <a:prstGeom prst="rect">
            <a:avLst/>
          </a:prstGeom>
        </p:spPr>
        <p:txBody>
          <a:bodyPr lIns="0" tIns="0" rIns="0" bIns="0" anchor="b">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332DA43B-89F9-17E8-1A97-643654BD83FC}"/>
              </a:ext>
            </a:extLst>
          </p:cNvPr>
          <p:cNvCxnSpPr>
            <a:cxnSpLocks/>
          </p:cNvCxnSpPr>
          <p:nvPr userDrawn="1"/>
        </p:nvCxnSpPr>
        <p:spPr>
          <a:xfrm>
            <a:off x="604259" y="3870862"/>
            <a:ext cx="7043821"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AC165EF0-1336-2A91-D466-80FE37B0BE38}"/>
              </a:ext>
            </a:extLst>
          </p:cNvPr>
          <p:cNvSpPr>
            <a:spLocks noGrp="1"/>
          </p:cNvSpPr>
          <p:nvPr>
            <p:ph type="body" sz="quarter" idx="13"/>
          </p:nvPr>
        </p:nvSpPr>
        <p:spPr>
          <a:xfrm>
            <a:off x="604259" y="4033520"/>
            <a:ext cx="7043449" cy="2024380"/>
          </a:xfrm>
          <a:prstGeom prst="rect">
            <a:avLst/>
          </a:prstGeom>
        </p:spPr>
        <p:txBody>
          <a:bodyPr>
            <a:normAutofit/>
          </a:bodyPr>
          <a:lstStyle>
            <a:lvl1pPr marL="0" indent="0">
              <a:buFontTx/>
              <a:buNone/>
              <a:defRPr sz="1800" b="0">
                <a:solidFill>
                  <a:schemeClr val="accent6">
                    <a:lumMod val="20000"/>
                    <a:lumOff val="80000"/>
                  </a:schemeClr>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6" name="Text Placeholder 11">
            <a:extLst>
              <a:ext uri="{FF2B5EF4-FFF2-40B4-BE49-F238E27FC236}">
                <a16:creationId xmlns:a16="http://schemas.microsoft.com/office/drawing/2014/main" id="{FDDAB61A-0BD2-6E47-E146-FD629B5EBA72}"/>
              </a:ext>
            </a:extLst>
          </p:cNvPr>
          <p:cNvSpPr>
            <a:spLocks noGrp="1"/>
          </p:cNvSpPr>
          <p:nvPr>
            <p:ph type="body" sz="quarter" idx="15" hasCustomPrompt="1"/>
          </p:nvPr>
        </p:nvSpPr>
        <p:spPr>
          <a:xfrm>
            <a:off x="604838" y="0"/>
            <a:ext cx="4337552" cy="775504"/>
          </a:xfrm>
          <a:prstGeom prst="rect">
            <a:avLst/>
          </a:prstGeom>
        </p:spPr>
        <p:txBody>
          <a:bodyPr anchor="ctr">
            <a:normAutofit/>
          </a:bodyPr>
          <a:lstStyle>
            <a:lvl1pPr marL="0" indent="0">
              <a:buFontTx/>
              <a:buNone/>
              <a:defRPr sz="1400" b="1">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r>
              <a:rPr lang="en-US"/>
              <a:t>Oral presentation: placeholder for #</a:t>
            </a:r>
          </a:p>
        </p:txBody>
      </p:sp>
      <p:sp>
        <p:nvSpPr>
          <p:cNvPr id="27" name="Text Placeholder 11">
            <a:extLst>
              <a:ext uri="{FF2B5EF4-FFF2-40B4-BE49-F238E27FC236}">
                <a16:creationId xmlns:a16="http://schemas.microsoft.com/office/drawing/2014/main" id="{3F60AA55-6258-35BF-FAB5-3B7C94C78B44}"/>
              </a:ext>
            </a:extLst>
          </p:cNvPr>
          <p:cNvSpPr>
            <a:spLocks noGrp="1"/>
          </p:cNvSpPr>
          <p:nvPr>
            <p:ph type="body" sz="quarter" idx="16" hasCustomPrompt="1"/>
          </p:nvPr>
        </p:nvSpPr>
        <p:spPr>
          <a:xfrm>
            <a:off x="7164730" y="0"/>
            <a:ext cx="4016414" cy="752354"/>
          </a:xfrm>
          <a:prstGeom prst="rect">
            <a:avLst/>
          </a:prstGeom>
        </p:spPr>
        <p:txBody>
          <a:bodyPr anchor="ctr">
            <a:normAutofit/>
          </a:bodyPr>
          <a:lstStyle>
            <a:lvl1pPr marL="0" indent="0" algn="r">
              <a:buFontTx/>
              <a:buNone/>
              <a:defRPr sz="1400" b="0">
                <a:solidFill>
                  <a:schemeClr val="bg1"/>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Presenting author name and email address</a:t>
            </a:r>
          </a:p>
        </p:txBody>
      </p:sp>
      <p:sp>
        <p:nvSpPr>
          <p:cNvPr id="2" name="Footer Placeholder 17">
            <a:extLst>
              <a:ext uri="{FF2B5EF4-FFF2-40B4-BE49-F238E27FC236}">
                <a16:creationId xmlns:a16="http://schemas.microsoft.com/office/drawing/2014/main" id="{73340AB3-B3C6-9043-6C74-F065D2F36FA8}"/>
              </a:ext>
            </a:extLst>
          </p:cNvPr>
          <p:cNvSpPr txBox="1">
            <a:spLocks/>
          </p:cNvSpPr>
          <p:nvPr userDrawn="1"/>
        </p:nvSpPr>
        <p:spPr>
          <a:xfrm>
            <a:off x="604839" y="6563678"/>
            <a:ext cx="10977562" cy="296862"/>
          </a:xfrm>
          <a:prstGeom prst="rect">
            <a:avLst/>
          </a:prstGeom>
          <a:solidFill>
            <a:schemeClr val="accent6"/>
          </a:solidFill>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solidFill>
              </a:rPr>
              <a:t>Congress information</a:t>
            </a:r>
          </a:p>
        </p:txBody>
      </p:sp>
      <p:pic>
        <p:nvPicPr>
          <p:cNvPr id="3" name="Graphic 2">
            <a:extLst>
              <a:ext uri="{FF2B5EF4-FFF2-40B4-BE49-F238E27FC236}">
                <a16:creationId xmlns:a16="http://schemas.microsoft.com/office/drawing/2014/main" id="{D2E38BC2-6612-2630-6E1E-8145564BB5C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1834" y="165534"/>
            <a:ext cx="418666" cy="418666"/>
          </a:xfrm>
          <a:prstGeom prst="rect">
            <a:avLst/>
          </a:prstGeom>
        </p:spPr>
      </p:pic>
    </p:spTree>
    <p:extLst>
      <p:ext uri="{BB962C8B-B14F-4D97-AF65-F5344CB8AC3E}">
        <p14:creationId xmlns:p14="http://schemas.microsoft.com/office/powerpoint/2010/main" val="6470331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10">
            <a:extLst>
              <a:ext uri="{FF2B5EF4-FFF2-40B4-BE49-F238E27FC236}">
                <a16:creationId xmlns:a16="http://schemas.microsoft.com/office/drawing/2014/main" id="{E052084D-E4AA-A48B-3CEF-9DA0E3876616}"/>
              </a:ext>
            </a:extLst>
          </p:cNvPr>
          <p:cNvSpPr>
            <a:spLocks noGrp="1"/>
          </p:cNvSpPr>
          <p:nvPr>
            <p:ph type="body" sz="quarter" idx="13"/>
          </p:nvPr>
        </p:nvSpPr>
        <p:spPr>
          <a:xfrm>
            <a:off x="604838" y="1089024"/>
            <a:ext cx="10969625" cy="4849957"/>
          </a:xfrm>
          <a:prstGeom prst="rect">
            <a:avLst/>
          </a:prstGeom>
        </p:spPr>
        <p:txBody>
          <a:bodyPr/>
          <a:lstStyle>
            <a:lvl1pPr>
              <a:spcAft>
                <a:spcPts val="600"/>
              </a:spcAft>
              <a:defRPr/>
            </a:lvl1pPr>
            <a:lvl2pPr>
              <a:spcAft>
                <a:spcPts val="600"/>
              </a:spcAft>
              <a:defRPr sz="2000"/>
            </a:lvl2pPr>
            <a:lvl3pPr>
              <a:spcAft>
                <a:spcPts val="600"/>
              </a:spcAft>
              <a:defRPr sz="20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EE58BBF-2532-9977-87B0-1F6455950718}"/>
              </a:ext>
            </a:extLst>
          </p:cNvPr>
          <p:cNvSpPr>
            <a:spLocks noGrp="1"/>
          </p:cNvSpPr>
          <p:nvPr>
            <p:ph type="sldNum" sz="quarter" idx="12"/>
          </p:nvPr>
        </p:nvSpPr>
        <p:spPr>
          <a:xfrm>
            <a:off x="11582400" y="6345238"/>
            <a:ext cx="465174" cy="215900"/>
          </a:xfrm>
        </p:spPr>
        <p:txBody>
          <a:bodyPr/>
          <a:lstStyle>
            <a:lvl1pPr algn="r">
              <a:defRPr>
                <a:solidFill>
                  <a:schemeClr val="tx1"/>
                </a:solidFill>
              </a:defRPr>
            </a:lvl1pPr>
          </a:lstStyle>
          <a:p>
            <a:fld id="{DA69A137-6BDB-47B4-8B9B-30BE2E63C07B}" type="slidenum">
              <a:rPr lang="en-US" smtClean="0"/>
              <a:pPr/>
              <a:t>‹#›</a:t>
            </a:fld>
            <a:endParaRPr lang="en-US"/>
          </a:p>
        </p:txBody>
      </p:sp>
      <p:sp>
        <p:nvSpPr>
          <p:cNvPr id="7" name="Title 1">
            <a:extLst>
              <a:ext uri="{FF2B5EF4-FFF2-40B4-BE49-F238E27FC236}">
                <a16:creationId xmlns:a16="http://schemas.microsoft.com/office/drawing/2014/main" id="{106D17EF-9BF3-C706-DDD4-A9D80C46B146}"/>
              </a:ext>
            </a:extLst>
          </p:cNvPr>
          <p:cNvSpPr>
            <a:spLocks noGrp="1"/>
          </p:cNvSpPr>
          <p:nvPr>
            <p:ph type="title"/>
          </p:nvPr>
        </p:nvSpPr>
        <p:spPr>
          <a:xfrm>
            <a:off x="604838" y="0"/>
            <a:ext cx="10969467" cy="794327"/>
          </a:xfrm>
          <a:prstGeom prst="rect">
            <a:avLst/>
          </a:prstGeom>
        </p:spPr>
        <p:txBody>
          <a:bodyPr lIns="0" tIns="0" anchor="ctr" anchorCtr="0">
            <a:noAutofit/>
          </a:bodyPr>
          <a:lstStyle>
            <a:lvl1pPr>
              <a:defRPr sz="2800">
                <a:solidFill>
                  <a:schemeClr val="bg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F822985C-D987-660D-5E1F-6F25B179C11F}"/>
              </a:ext>
            </a:extLst>
          </p:cNvPr>
          <p:cNvSpPr>
            <a:spLocks noGrp="1"/>
          </p:cNvSpPr>
          <p:nvPr>
            <p:ph type="ftr" sz="quarter" idx="3"/>
          </p:nvPr>
        </p:nvSpPr>
        <p:spPr>
          <a:xfrm>
            <a:off x="604838" y="6057900"/>
            <a:ext cx="10705891" cy="503238"/>
          </a:xfrm>
          <a:prstGeom prst="rect">
            <a:avLst/>
          </a:prstGeom>
        </p:spPr>
        <p:txBody>
          <a:bodyPr vert="horz" lIns="0" tIns="0" rIns="0" bIns="0" rtlCol="0" anchor="b" anchorCtr="0">
            <a:noAutofit/>
          </a:bodyPr>
          <a:lstStyle>
            <a:lvl1pPr>
              <a:lnSpc>
                <a:spcPct val="95000"/>
              </a:lnSpc>
              <a:spcBef>
                <a:spcPts val="200"/>
              </a:spcBef>
              <a:defRPr lang="en-US" sz="800" smtClean="0">
                <a:solidFill>
                  <a:schemeClr val="tx1">
                    <a:lumMod val="75000"/>
                    <a:lumOff val="25000"/>
                  </a:schemeClr>
                </a:solidFill>
                <a:latin typeface="Arial" panose="020B0604020202020204" pitchFamily="34" charset="0"/>
                <a:cs typeface="Arial" panose="020B0604020202020204" pitchFamily="34" charset="0"/>
              </a:defRPr>
            </a:lvl1pPr>
          </a:lstStyle>
          <a:p>
            <a:r>
              <a:rPr lang="en-IN"/>
              <a:t>Footer</a:t>
            </a:r>
          </a:p>
        </p:txBody>
      </p:sp>
    </p:spTree>
    <p:extLst>
      <p:ext uri="{BB962C8B-B14F-4D97-AF65-F5344CB8AC3E}">
        <p14:creationId xmlns:p14="http://schemas.microsoft.com/office/powerpoint/2010/main" val="18145597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10">
            <a:extLst>
              <a:ext uri="{FF2B5EF4-FFF2-40B4-BE49-F238E27FC236}">
                <a16:creationId xmlns:a16="http://schemas.microsoft.com/office/drawing/2014/main" id="{E052084D-E4AA-A48B-3CEF-9DA0E3876616}"/>
              </a:ext>
            </a:extLst>
          </p:cNvPr>
          <p:cNvSpPr>
            <a:spLocks noGrp="1"/>
          </p:cNvSpPr>
          <p:nvPr>
            <p:ph type="body" sz="quarter" idx="13"/>
          </p:nvPr>
        </p:nvSpPr>
        <p:spPr>
          <a:xfrm>
            <a:off x="604839" y="1089024"/>
            <a:ext cx="5491162" cy="4849957"/>
          </a:xfrm>
          <a:prstGeom prst="rect">
            <a:avLst/>
          </a:prstGeom>
        </p:spPr>
        <p:txBody>
          <a:bodyPr/>
          <a:lstStyle>
            <a:lvl1pPr>
              <a:spcAft>
                <a:spcPts val="600"/>
              </a:spcAft>
              <a:defRPr/>
            </a:lvl1pPr>
            <a:lvl2pPr>
              <a:spcAft>
                <a:spcPts val="600"/>
              </a:spcAft>
              <a:defRPr sz="2000"/>
            </a:lvl2pPr>
            <a:lvl3pPr>
              <a:spcAft>
                <a:spcPts val="600"/>
              </a:spcAft>
              <a:defRPr sz="20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EE58BBF-2532-9977-87B0-1F6455950718}"/>
              </a:ext>
            </a:extLst>
          </p:cNvPr>
          <p:cNvSpPr>
            <a:spLocks noGrp="1"/>
          </p:cNvSpPr>
          <p:nvPr>
            <p:ph type="sldNum" sz="quarter" idx="12"/>
          </p:nvPr>
        </p:nvSpPr>
        <p:spPr>
          <a:xfrm>
            <a:off x="11582400" y="6345238"/>
            <a:ext cx="465174" cy="215900"/>
          </a:xfrm>
        </p:spPr>
        <p:txBody>
          <a:bodyPr/>
          <a:lstStyle>
            <a:lvl1pPr>
              <a:defRPr>
                <a:solidFill>
                  <a:schemeClr val="tx1"/>
                </a:solidFill>
              </a:defRPr>
            </a:lvl1pPr>
          </a:lstStyle>
          <a:p>
            <a:fld id="{DA69A137-6BDB-47B4-8B9B-30BE2E63C07B}" type="slidenum">
              <a:rPr lang="en-US" smtClean="0"/>
              <a:pPr/>
              <a:t>‹#›</a:t>
            </a:fld>
            <a:endParaRPr lang="en-US"/>
          </a:p>
        </p:txBody>
      </p:sp>
      <p:sp>
        <p:nvSpPr>
          <p:cNvPr id="7" name="Title 1">
            <a:extLst>
              <a:ext uri="{FF2B5EF4-FFF2-40B4-BE49-F238E27FC236}">
                <a16:creationId xmlns:a16="http://schemas.microsoft.com/office/drawing/2014/main" id="{106D17EF-9BF3-C706-DDD4-A9D80C46B146}"/>
              </a:ext>
            </a:extLst>
          </p:cNvPr>
          <p:cNvSpPr>
            <a:spLocks noGrp="1"/>
          </p:cNvSpPr>
          <p:nvPr>
            <p:ph type="title"/>
          </p:nvPr>
        </p:nvSpPr>
        <p:spPr>
          <a:xfrm>
            <a:off x="604838" y="0"/>
            <a:ext cx="10969467" cy="794327"/>
          </a:xfrm>
          <a:prstGeom prst="rect">
            <a:avLst/>
          </a:prstGeom>
        </p:spPr>
        <p:txBody>
          <a:bodyPr lIns="0" tIns="0" anchor="ctr" anchorCtr="0">
            <a:noAutofit/>
          </a:bodyPr>
          <a:lstStyle>
            <a:lvl1pPr>
              <a:defRPr sz="2800">
                <a:solidFill>
                  <a:schemeClr val="bg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F822985C-D987-660D-5E1F-6F25B179C11F}"/>
              </a:ext>
            </a:extLst>
          </p:cNvPr>
          <p:cNvSpPr>
            <a:spLocks noGrp="1"/>
          </p:cNvSpPr>
          <p:nvPr>
            <p:ph type="ftr" sz="quarter" idx="3"/>
          </p:nvPr>
        </p:nvSpPr>
        <p:spPr>
          <a:xfrm>
            <a:off x="604838" y="6057900"/>
            <a:ext cx="10705891" cy="503238"/>
          </a:xfrm>
          <a:prstGeom prst="rect">
            <a:avLst/>
          </a:prstGeom>
        </p:spPr>
        <p:txBody>
          <a:bodyPr vert="horz" lIns="0" tIns="0" rIns="0" bIns="0" rtlCol="0" anchor="b" anchorCtr="0">
            <a:noAutofit/>
          </a:bodyPr>
          <a:lstStyle>
            <a:lvl1pPr>
              <a:defRPr lang="en-US" sz="1000" smtClean="0">
                <a:solidFill>
                  <a:schemeClr val="tx1"/>
                </a:solidFill>
                <a:latin typeface="Arial" panose="020B0604020202020204" pitchFamily="34" charset="0"/>
                <a:cs typeface="Arial" panose="020B0604020202020204" pitchFamily="34" charset="0"/>
              </a:defRPr>
            </a:lvl1pPr>
          </a:lstStyle>
          <a:p>
            <a:r>
              <a:rPr lang="en-IN"/>
              <a:t>Footer</a:t>
            </a:r>
          </a:p>
        </p:txBody>
      </p:sp>
      <p:sp>
        <p:nvSpPr>
          <p:cNvPr id="2" name="Text Placeholder 10">
            <a:extLst>
              <a:ext uri="{FF2B5EF4-FFF2-40B4-BE49-F238E27FC236}">
                <a16:creationId xmlns:a16="http://schemas.microsoft.com/office/drawing/2014/main" id="{BE45340C-5B9D-C591-531D-609BB31CFE07}"/>
              </a:ext>
            </a:extLst>
          </p:cNvPr>
          <p:cNvSpPr>
            <a:spLocks noGrp="1"/>
          </p:cNvSpPr>
          <p:nvPr>
            <p:ph type="body" sz="quarter" idx="14"/>
          </p:nvPr>
        </p:nvSpPr>
        <p:spPr>
          <a:xfrm>
            <a:off x="6310313" y="1089024"/>
            <a:ext cx="5272087" cy="4849957"/>
          </a:xfrm>
          <a:prstGeom prst="rect">
            <a:avLst/>
          </a:prstGeom>
        </p:spPr>
        <p:txBody>
          <a:bodyPr/>
          <a:lstStyle>
            <a:lvl1pPr>
              <a:spcAft>
                <a:spcPts val="600"/>
              </a:spcAft>
              <a:defRPr/>
            </a:lvl1pPr>
            <a:lvl2pPr>
              <a:spcAft>
                <a:spcPts val="600"/>
              </a:spcAft>
              <a:defRPr sz="2000"/>
            </a:lvl2pPr>
            <a:lvl3pPr>
              <a:spcAft>
                <a:spcPts val="600"/>
              </a:spcAft>
              <a:defRPr sz="2000"/>
            </a:lvl3pPr>
            <a:lvl4pPr>
              <a:spcAft>
                <a:spcPts val="600"/>
              </a:spcAft>
              <a:defRPr sz="1800"/>
            </a:lvl4pPr>
            <a:lvl5pPr>
              <a:spcAft>
                <a:spcPts val="600"/>
              </a:spcAf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1207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Slide Number Placeholder 5">
            <a:extLst>
              <a:ext uri="{FF2B5EF4-FFF2-40B4-BE49-F238E27FC236}">
                <a16:creationId xmlns:a16="http://schemas.microsoft.com/office/drawing/2014/main" id="{EEE58BBF-2532-9977-87B0-1F6455950718}"/>
              </a:ext>
            </a:extLst>
          </p:cNvPr>
          <p:cNvSpPr>
            <a:spLocks noGrp="1"/>
          </p:cNvSpPr>
          <p:nvPr>
            <p:ph type="sldNum" sz="quarter" idx="12"/>
          </p:nvPr>
        </p:nvSpPr>
        <p:spPr>
          <a:xfrm>
            <a:off x="11582400" y="6345238"/>
            <a:ext cx="465174" cy="215900"/>
          </a:xfrm>
        </p:spPr>
        <p:txBody>
          <a:bodyPr/>
          <a:lstStyle>
            <a:lvl1pPr>
              <a:defRPr>
                <a:solidFill>
                  <a:schemeClr val="tx1"/>
                </a:solidFill>
              </a:defRPr>
            </a:lvl1pPr>
          </a:lstStyle>
          <a:p>
            <a:fld id="{DA69A137-6BDB-47B4-8B9B-30BE2E63C07B}" type="slidenum">
              <a:rPr lang="en-US" smtClean="0"/>
              <a:pPr/>
              <a:t>‹#›</a:t>
            </a:fld>
            <a:endParaRPr lang="en-US"/>
          </a:p>
        </p:txBody>
      </p:sp>
      <p:sp>
        <p:nvSpPr>
          <p:cNvPr id="7" name="Title 1">
            <a:extLst>
              <a:ext uri="{FF2B5EF4-FFF2-40B4-BE49-F238E27FC236}">
                <a16:creationId xmlns:a16="http://schemas.microsoft.com/office/drawing/2014/main" id="{106D17EF-9BF3-C706-DDD4-A9D80C46B146}"/>
              </a:ext>
            </a:extLst>
          </p:cNvPr>
          <p:cNvSpPr>
            <a:spLocks noGrp="1"/>
          </p:cNvSpPr>
          <p:nvPr>
            <p:ph type="title"/>
          </p:nvPr>
        </p:nvSpPr>
        <p:spPr>
          <a:xfrm>
            <a:off x="604838" y="0"/>
            <a:ext cx="10969467" cy="794327"/>
          </a:xfrm>
          <a:prstGeom prst="rect">
            <a:avLst/>
          </a:prstGeom>
        </p:spPr>
        <p:txBody>
          <a:bodyPr lIns="0" tIns="0" anchor="ctr" anchorCtr="0">
            <a:noAutofit/>
          </a:bodyPr>
          <a:lstStyle>
            <a:lvl1pPr>
              <a:defRPr sz="2800">
                <a:solidFill>
                  <a:schemeClr val="bg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F822985C-D987-660D-5E1F-6F25B179C11F}"/>
              </a:ext>
            </a:extLst>
          </p:cNvPr>
          <p:cNvSpPr>
            <a:spLocks noGrp="1"/>
          </p:cNvSpPr>
          <p:nvPr>
            <p:ph type="ftr" sz="quarter" idx="3"/>
          </p:nvPr>
        </p:nvSpPr>
        <p:spPr>
          <a:xfrm>
            <a:off x="604838" y="6057900"/>
            <a:ext cx="10705891" cy="503238"/>
          </a:xfrm>
          <a:prstGeom prst="rect">
            <a:avLst/>
          </a:prstGeom>
        </p:spPr>
        <p:txBody>
          <a:bodyPr vert="horz" lIns="0" tIns="0" rIns="0" bIns="0" rtlCol="0" anchor="b" anchorCtr="0">
            <a:noAutofit/>
          </a:bodyPr>
          <a:lstStyle>
            <a:lvl1pPr>
              <a:defRPr lang="en-US" sz="1000" smtClean="0">
                <a:solidFill>
                  <a:schemeClr val="tx1"/>
                </a:solidFill>
                <a:latin typeface="Arial" panose="020B0604020202020204" pitchFamily="34" charset="0"/>
                <a:cs typeface="Arial" panose="020B0604020202020204" pitchFamily="34" charset="0"/>
              </a:defRPr>
            </a:lvl1pPr>
          </a:lstStyle>
          <a:p>
            <a:r>
              <a:rPr lang="en-IN"/>
              <a:t>Footer</a:t>
            </a:r>
          </a:p>
        </p:txBody>
      </p:sp>
      <p:sp>
        <p:nvSpPr>
          <p:cNvPr id="9" name="Content Placeholder 8">
            <a:extLst>
              <a:ext uri="{FF2B5EF4-FFF2-40B4-BE49-F238E27FC236}">
                <a16:creationId xmlns:a16="http://schemas.microsoft.com/office/drawing/2014/main" id="{4D261126-FF79-7A48-40C7-1E6009865B4D}"/>
              </a:ext>
            </a:extLst>
          </p:cNvPr>
          <p:cNvSpPr>
            <a:spLocks noGrp="1"/>
          </p:cNvSpPr>
          <p:nvPr>
            <p:ph sz="quarter" idx="14"/>
          </p:nvPr>
        </p:nvSpPr>
        <p:spPr>
          <a:xfrm>
            <a:off x="6310313" y="1089025"/>
            <a:ext cx="5272087"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8">
            <a:extLst>
              <a:ext uri="{FF2B5EF4-FFF2-40B4-BE49-F238E27FC236}">
                <a16:creationId xmlns:a16="http://schemas.microsoft.com/office/drawing/2014/main" id="{B80B30D6-9256-CA2D-5A0B-CD5D48BB8085}"/>
              </a:ext>
            </a:extLst>
          </p:cNvPr>
          <p:cNvSpPr>
            <a:spLocks noGrp="1"/>
          </p:cNvSpPr>
          <p:nvPr>
            <p:ph sz="quarter" idx="15"/>
          </p:nvPr>
        </p:nvSpPr>
        <p:spPr>
          <a:xfrm>
            <a:off x="604838" y="1089025"/>
            <a:ext cx="5272087"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8888452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6"/>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16" imgH="416" progId="TCLayout.ActiveDocument.1">
                  <p:embed/>
                </p:oleObj>
              </mc:Choice>
              <mc:Fallback>
                <p:oleObj name="think-cell Slide" r:id="rId4" imgW="416" imgH="416"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1" i="0" baseline="0">
              <a:latin typeface="Arial" panose="020B0604020202020204" pitchFamily="34" charset="0"/>
              <a:ea typeface="+mj-ea"/>
              <a:cs typeface="Arial" panose="020B0604020202020204" pitchFamily="34" charset="0"/>
              <a:sym typeface="Arial" panose="020B0604020202020204" pitchFamily="34" charset="0"/>
            </a:endParaRPr>
          </a:p>
        </p:txBody>
      </p:sp>
      <p:sp>
        <p:nvSpPr>
          <p:cNvPr id="11" name="Text Placeholder 10">
            <a:extLst>
              <a:ext uri="{FF2B5EF4-FFF2-40B4-BE49-F238E27FC236}">
                <a16:creationId xmlns:a16="http://schemas.microsoft.com/office/drawing/2014/main" id="{E052084D-E4AA-A48B-3CEF-9DA0E3876616}"/>
              </a:ext>
            </a:extLst>
          </p:cNvPr>
          <p:cNvSpPr>
            <a:spLocks noGrp="1"/>
          </p:cNvSpPr>
          <p:nvPr>
            <p:ph type="body" sz="quarter" idx="13"/>
          </p:nvPr>
        </p:nvSpPr>
        <p:spPr>
          <a:xfrm>
            <a:off x="604838" y="1089024"/>
            <a:ext cx="10969625" cy="4849957"/>
          </a:xfrm>
          <a:prstGeom prst="rect">
            <a:avLst/>
          </a:prstGeom>
        </p:spPr>
        <p:txBody>
          <a:bodyPr/>
          <a:lstStyle>
            <a:lvl1pPr>
              <a:spcAft>
                <a:spcPts val="600"/>
              </a:spcAft>
              <a:defRPr>
                <a:solidFill>
                  <a:schemeClr val="bg1"/>
                </a:solidFill>
              </a:defRPr>
            </a:lvl1pPr>
            <a:lvl2pPr>
              <a:spcAft>
                <a:spcPts val="600"/>
              </a:spcAft>
              <a:defRPr sz="1800">
                <a:solidFill>
                  <a:schemeClr val="bg1"/>
                </a:solidFill>
              </a:defRPr>
            </a:lvl2pPr>
            <a:lvl3pPr>
              <a:spcAft>
                <a:spcPts val="600"/>
              </a:spcAft>
              <a:buClr>
                <a:schemeClr val="bg1"/>
              </a:buClr>
              <a:defRPr sz="1800">
                <a:solidFill>
                  <a:schemeClr val="bg1"/>
                </a:solidFill>
              </a:defRPr>
            </a:lvl3pPr>
            <a:lvl4pPr>
              <a:spcAft>
                <a:spcPts val="600"/>
              </a:spcAft>
              <a:buClr>
                <a:schemeClr val="bg1"/>
              </a:buClr>
              <a:defRPr sz="1600">
                <a:solidFill>
                  <a:schemeClr val="bg1"/>
                </a:solidFill>
              </a:defRPr>
            </a:lvl4pPr>
            <a:lvl5pPr>
              <a:spcAft>
                <a:spcPts val="600"/>
              </a:spcAft>
              <a:buClr>
                <a:schemeClr val="bg1"/>
              </a:buCl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EE58BBF-2532-9977-87B0-1F6455950718}"/>
              </a:ext>
            </a:extLst>
          </p:cNvPr>
          <p:cNvSpPr>
            <a:spLocks noGrp="1"/>
          </p:cNvSpPr>
          <p:nvPr>
            <p:ph type="sldNum" sz="quarter" idx="12"/>
          </p:nvPr>
        </p:nvSpPr>
        <p:spPr>
          <a:xfrm>
            <a:off x="11582400" y="6345238"/>
            <a:ext cx="465174" cy="215900"/>
          </a:xfrm>
        </p:spPr>
        <p:txBody>
          <a:bodyPr/>
          <a:lstStyle>
            <a:lvl1pPr>
              <a:defRPr>
                <a:solidFill>
                  <a:schemeClr val="bg1"/>
                </a:solidFill>
              </a:defRPr>
            </a:lvl1pPr>
          </a:lstStyle>
          <a:p>
            <a:fld id="{DA69A137-6BDB-47B4-8B9B-30BE2E63C07B}" type="slidenum">
              <a:rPr lang="en-US" smtClean="0"/>
              <a:pPr/>
              <a:t>‹#›</a:t>
            </a:fld>
            <a:endParaRPr lang="en-US"/>
          </a:p>
        </p:txBody>
      </p:sp>
      <p:sp>
        <p:nvSpPr>
          <p:cNvPr id="7" name="Title 1">
            <a:extLst>
              <a:ext uri="{FF2B5EF4-FFF2-40B4-BE49-F238E27FC236}">
                <a16:creationId xmlns:a16="http://schemas.microsoft.com/office/drawing/2014/main" id="{106D17EF-9BF3-C706-DDD4-A9D80C46B146}"/>
              </a:ext>
            </a:extLst>
          </p:cNvPr>
          <p:cNvSpPr>
            <a:spLocks noGrp="1"/>
          </p:cNvSpPr>
          <p:nvPr>
            <p:ph type="title"/>
          </p:nvPr>
        </p:nvSpPr>
        <p:spPr>
          <a:xfrm>
            <a:off x="604838" y="0"/>
            <a:ext cx="10969467" cy="794327"/>
          </a:xfrm>
          <a:prstGeom prst="rect">
            <a:avLst/>
          </a:prstGeom>
        </p:spPr>
        <p:txBody>
          <a:bodyPr lIns="0" tIns="0" anchor="ctr" anchorCtr="0">
            <a:noAutofit/>
          </a:bodyPr>
          <a:lstStyle>
            <a:lvl1pPr>
              <a:defRPr sz="2800">
                <a:solidFill>
                  <a:schemeClr val="bg1"/>
                </a:solidFill>
              </a:defRPr>
            </a:lvl1pPr>
          </a:lstStyle>
          <a:p>
            <a:r>
              <a:rPr lang="en-US"/>
              <a:t>Click to edit Master title style</a:t>
            </a:r>
          </a:p>
        </p:txBody>
      </p:sp>
      <p:sp>
        <p:nvSpPr>
          <p:cNvPr id="8" name="Footer Placeholder 4">
            <a:extLst>
              <a:ext uri="{FF2B5EF4-FFF2-40B4-BE49-F238E27FC236}">
                <a16:creationId xmlns:a16="http://schemas.microsoft.com/office/drawing/2014/main" id="{F822985C-D987-660D-5E1F-6F25B179C11F}"/>
              </a:ext>
            </a:extLst>
          </p:cNvPr>
          <p:cNvSpPr>
            <a:spLocks noGrp="1"/>
          </p:cNvSpPr>
          <p:nvPr>
            <p:ph type="ftr" sz="quarter" idx="3"/>
          </p:nvPr>
        </p:nvSpPr>
        <p:spPr>
          <a:xfrm>
            <a:off x="604838" y="6057900"/>
            <a:ext cx="10705891" cy="503238"/>
          </a:xfrm>
          <a:prstGeom prst="rect">
            <a:avLst/>
          </a:prstGeom>
        </p:spPr>
        <p:txBody>
          <a:bodyPr vert="horz" lIns="0" tIns="0" rIns="0" bIns="0" rtlCol="0" anchor="b" anchorCtr="0">
            <a:noAutofit/>
          </a:bodyPr>
          <a:lstStyle>
            <a:lvl1pPr>
              <a:defRPr lang="en-US" sz="1000" smtClean="0">
                <a:solidFill>
                  <a:schemeClr val="bg1"/>
                </a:solidFill>
                <a:latin typeface="Arial" panose="020B0604020202020204" pitchFamily="34" charset="0"/>
                <a:cs typeface="Arial" panose="020B0604020202020204" pitchFamily="34" charset="0"/>
              </a:defRPr>
            </a:lvl1pPr>
          </a:lstStyle>
          <a:p>
            <a:r>
              <a:rPr lang="en-IN"/>
              <a:t>Footer</a:t>
            </a:r>
          </a:p>
        </p:txBody>
      </p:sp>
      <p:sp>
        <p:nvSpPr>
          <p:cNvPr id="2" name="Footer Placeholder 17">
            <a:extLst>
              <a:ext uri="{FF2B5EF4-FFF2-40B4-BE49-F238E27FC236}">
                <a16:creationId xmlns:a16="http://schemas.microsoft.com/office/drawing/2014/main" id="{C32350B9-D3E8-C3F8-5935-59FB993E7BD4}"/>
              </a:ext>
            </a:extLst>
          </p:cNvPr>
          <p:cNvSpPr txBox="1">
            <a:spLocks/>
          </p:cNvSpPr>
          <p:nvPr userDrawn="1"/>
        </p:nvSpPr>
        <p:spPr>
          <a:xfrm>
            <a:off x="604839" y="6563678"/>
            <a:ext cx="10977562" cy="296862"/>
          </a:xfrm>
          <a:prstGeom prst="rect">
            <a:avLst/>
          </a:prstGeom>
          <a:solidFill>
            <a:schemeClr val="accent6"/>
          </a:solidFill>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solidFill>
              </a:rPr>
              <a:t>Congress information</a:t>
            </a:r>
          </a:p>
        </p:txBody>
      </p:sp>
    </p:spTree>
    <p:extLst>
      <p:ext uri="{BB962C8B-B14F-4D97-AF65-F5344CB8AC3E}">
        <p14:creationId xmlns:p14="http://schemas.microsoft.com/office/powerpoint/2010/main" val="13383986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with QR code space">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70C20D-D1D4-4FC2-A3EB-11693DAF168E}"/>
              </a:ext>
            </a:extLst>
          </p:cNvPr>
          <p:cNvSpPr>
            <a:spLocks noGrp="1"/>
          </p:cNvSpPr>
          <p:nvPr>
            <p:ph type="sldNum" sz="quarter" idx="12"/>
          </p:nvPr>
        </p:nvSpPr>
        <p:spPr/>
        <p:txBody>
          <a:bodyPr/>
          <a:lstStyle>
            <a:lvl1pPr>
              <a:defRPr>
                <a:solidFill>
                  <a:schemeClr val="bg1"/>
                </a:solidFill>
              </a:defRPr>
            </a:lvl1pPr>
          </a:lstStyle>
          <a:p>
            <a:fld id="{DA69A137-6BDB-47B4-8B9B-30BE2E63C07B}" type="slidenum">
              <a:rPr lang="en-US" smtClean="0"/>
              <a:pPr/>
              <a:t>‹#›</a:t>
            </a:fld>
            <a:endParaRPr lang="en-US"/>
          </a:p>
        </p:txBody>
      </p:sp>
      <p:sp>
        <p:nvSpPr>
          <p:cNvPr id="5" name="Title 1">
            <a:extLst>
              <a:ext uri="{FF2B5EF4-FFF2-40B4-BE49-F238E27FC236}">
                <a16:creationId xmlns:a16="http://schemas.microsoft.com/office/drawing/2014/main" id="{F0AEC097-AEAF-9C68-ACC0-9421DAD54445}"/>
              </a:ext>
            </a:extLst>
          </p:cNvPr>
          <p:cNvSpPr>
            <a:spLocks noGrp="1"/>
          </p:cNvSpPr>
          <p:nvPr>
            <p:ph type="ctrTitle"/>
          </p:nvPr>
        </p:nvSpPr>
        <p:spPr>
          <a:xfrm>
            <a:off x="604259" y="1089024"/>
            <a:ext cx="7043450" cy="2578736"/>
          </a:xfrm>
          <a:prstGeom prst="rect">
            <a:avLst/>
          </a:prstGeom>
        </p:spPr>
        <p:txBody>
          <a:bodyPr lIns="0" tIns="0" rIns="0" bIns="0" anchor="b">
            <a:normAutofit/>
          </a:bodyPr>
          <a:lstStyle>
            <a:lvl1pPr algn="l">
              <a:defRPr sz="36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11" name="Straight Connector 10">
            <a:extLst>
              <a:ext uri="{FF2B5EF4-FFF2-40B4-BE49-F238E27FC236}">
                <a16:creationId xmlns:a16="http://schemas.microsoft.com/office/drawing/2014/main" id="{332DA43B-89F9-17E8-1A97-643654BD83FC}"/>
              </a:ext>
            </a:extLst>
          </p:cNvPr>
          <p:cNvCxnSpPr>
            <a:cxnSpLocks/>
          </p:cNvCxnSpPr>
          <p:nvPr userDrawn="1"/>
        </p:nvCxnSpPr>
        <p:spPr>
          <a:xfrm>
            <a:off x="604259" y="3870862"/>
            <a:ext cx="7043821" cy="0"/>
          </a:xfrm>
          <a:prstGeom prst="line">
            <a:avLst/>
          </a:prstGeom>
          <a:ln w="28575">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1">
            <a:extLst>
              <a:ext uri="{FF2B5EF4-FFF2-40B4-BE49-F238E27FC236}">
                <a16:creationId xmlns:a16="http://schemas.microsoft.com/office/drawing/2014/main" id="{AC165EF0-1336-2A91-D466-80FE37B0BE38}"/>
              </a:ext>
            </a:extLst>
          </p:cNvPr>
          <p:cNvSpPr>
            <a:spLocks noGrp="1"/>
          </p:cNvSpPr>
          <p:nvPr>
            <p:ph type="body" sz="quarter" idx="13"/>
          </p:nvPr>
        </p:nvSpPr>
        <p:spPr>
          <a:xfrm>
            <a:off x="604259" y="4033520"/>
            <a:ext cx="7043449" cy="2024380"/>
          </a:xfrm>
          <a:prstGeom prst="rect">
            <a:avLst/>
          </a:prstGeom>
        </p:spPr>
        <p:txBody>
          <a:bodyPr>
            <a:normAutofit/>
          </a:bodyPr>
          <a:lstStyle>
            <a:lvl1pPr marL="0" indent="0">
              <a:buFontTx/>
              <a:buNone/>
              <a:defRPr sz="1800" b="0">
                <a:solidFill>
                  <a:schemeClr val="accent6">
                    <a:lumMod val="20000"/>
                    <a:lumOff val="80000"/>
                  </a:schemeClr>
                </a:solidFill>
                <a:latin typeface="Arial" panose="020B0604020202020204" pitchFamily="34" charset="0"/>
                <a:cs typeface="Arial" panose="020B0604020202020204" pitchFamily="34" charset="0"/>
              </a:defRPr>
            </a:lvl1pPr>
            <a:lvl2pPr marL="457200" indent="0">
              <a:buFontTx/>
              <a:buNone/>
              <a:defRPr sz="1200">
                <a:solidFill>
                  <a:schemeClr val="bg1"/>
                </a:solidFill>
                <a:latin typeface="Arial" panose="020B0604020202020204" pitchFamily="34" charset="0"/>
                <a:cs typeface="Arial" panose="020B0604020202020204" pitchFamily="34" charset="0"/>
              </a:defRPr>
            </a:lvl2pPr>
            <a:lvl3pPr marL="914400" indent="0">
              <a:buFontTx/>
              <a:buNone/>
              <a:defRPr sz="1200">
                <a:solidFill>
                  <a:schemeClr val="bg1"/>
                </a:solidFill>
                <a:latin typeface="Arial" panose="020B0604020202020204" pitchFamily="34" charset="0"/>
                <a:cs typeface="Arial" panose="020B0604020202020204" pitchFamily="34" charset="0"/>
              </a:defRPr>
            </a:lvl3pPr>
            <a:lvl4pPr marL="1371600" indent="0">
              <a:buFontTx/>
              <a:buNone/>
              <a:defRPr sz="1200">
                <a:solidFill>
                  <a:schemeClr val="bg1"/>
                </a:solidFill>
                <a:latin typeface="Arial" panose="020B0604020202020204" pitchFamily="34" charset="0"/>
                <a:cs typeface="Arial" panose="020B0604020202020204" pitchFamily="34" charset="0"/>
              </a:defRPr>
            </a:lvl4pPr>
            <a:lvl5pPr marL="1828800" indent="0">
              <a:buFontTx/>
              <a:buNone/>
              <a:defRPr sz="12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Footer Placeholder 17">
            <a:extLst>
              <a:ext uri="{FF2B5EF4-FFF2-40B4-BE49-F238E27FC236}">
                <a16:creationId xmlns:a16="http://schemas.microsoft.com/office/drawing/2014/main" id="{73340AB3-B3C6-9043-6C74-F065D2F36FA8}"/>
              </a:ext>
            </a:extLst>
          </p:cNvPr>
          <p:cNvSpPr txBox="1">
            <a:spLocks/>
          </p:cNvSpPr>
          <p:nvPr userDrawn="1"/>
        </p:nvSpPr>
        <p:spPr>
          <a:xfrm>
            <a:off x="604839" y="6563678"/>
            <a:ext cx="10977562" cy="296862"/>
          </a:xfrm>
          <a:prstGeom prst="rect">
            <a:avLst/>
          </a:prstGeom>
          <a:solidFill>
            <a:schemeClr val="accent6"/>
          </a:solidFill>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solidFill>
                  <a:schemeClr val="bg1"/>
                </a:solidFill>
              </a:rPr>
              <a:t>Congress information</a:t>
            </a:r>
          </a:p>
        </p:txBody>
      </p:sp>
    </p:spTree>
    <p:extLst>
      <p:ext uri="{BB962C8B-B14F-4D97-AF65-F5344CB8AC3E}">
        <p14:creationId xmlns:p14="http://schemas.microsoft.com/office/powerpoint/2010/main" val="1063176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Image, AMLC, with overla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2ECA55E-1A77-19CD-3457-249C374DA95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746" t="13482" r="4563" b="1677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15BCA11F-6E69-6165-F365-247B597FA908}"/>
              </a:ext>
            </a:extLst>
          </p:cNvPr>
          <p:cNvSpPr/>
          <p:nvPr userDrawn="1"/>
        </p:nvSpPr>
        <p:spPr>
          <a:xfrm>
            <a:off x="0" y="0"/>
            <a:ext cx="12192001" cy="6858000"/>
          </a:xfrm>
          <a:prstGeom prst="rect">
            <a:avLst/>
          </a:prstGeom>
          <a:solidFill>
            <a:srgbClr val="851719">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Arial" panose="020B0604020202020204" pitchFamily="34" charset="0"/>
            </a:endParaRPr>
          </a:p>
        </p:txBody>
      </p:sp>
      <p:sp>
        <p:nvSpPr>
          <p:cNvPr id="9" name="Text Placeholder 8">
            <a:extLst>
              <a:ext uri="{FF2B5EF4-FFF2-40B4-BE49-F238E27FC236}">
                <a16:creationId xmlns:a16="http://schemas.microsoft.com/office/drawing/2014/main" id="{99C8D0DF-5ADF-894C-91C2-D347B0F331FC}"/>
              </a:ext>
            </a:extLst>
          </p:cNvPr>
          <p:cNvSpPr>
            <a:spLocks noGrp="1"/>
          </p:cNvSpPr>
          <p:nvPr userDrawn="1">
            <p:ph type="body" sz="quarter" idx="20" hasCustomPrompt="1"/>
          </p:nvPr>
        </p:nvSpPr>
        <p:spPr>
          <a:xfrm>
            <a:off x="519290" y="2742179"/>
            <a:ext cx="11153423" cy="927349"/>
          </a:xfrm>
          <a:prstGeom prst="rect">
            <a:avLst/>
          </a:prstGeom>
        </p:spPr>
        <p:txBody>
          <a:bodyPr>
            <a:noAutofit/>
          </a:bodyPr>
          <a:lstStyle>
            <a:lvl1pPr algn="ctr" fontAlgn="auto">
              <a:spcAft>
                <a:spcPts val="0"/>
              </a:spcAft>
              <a:defRPr sz="6600" b="1">
                <a:solidFill>
                  <a:schemeClr val="bg1"/>
                </a:solidFill>
                <a:latin typeface="+mj-lt"/>
              </a:defRPr>
            </a:lvl1pPr>
          </a:lstStyle>
          <a:p>
            <a:pPr algn="ctr" fontAlgn="auto">
              <a:spcAft>
                <a:spcPts val="0"/>
              </a:spcAft>
            </a:pPr>
            <a:r>
              <a:rPr lang="en-US" dirty="0"/>
              <a:t>Click To Edit Master Title Style</a:t>
            </a:r>
          </a:p>
        </p:txBody>
      </p:sp>
      <p:pic>
        <p:nvPicPr>
          <p:cNvPr id="11" name="Picture 10">
            <a:extLst>
              <a:ext uri="{FF2B5EF4-FFF2-40B4-BE49-F238E27FC236}">
                <a16:creationId xmlns:a16="http://schemas.microsoft.com/office/drawing/2014/main" id="{07FAC740-AA11-9042-A687-DF2C76A6561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210675" y="171372"/>
            <a:ext cx="3770651" cy="309686"/>
          </a:xfrm>
          <a:prstGeom prst="rect">
            <a:avLst/>
          </a:prstGeom>
        </p:spPr>
      </p:pic>
    </p:spTree>
    <p:extLst>
      <p:ext uri="{BB962C8B-B14F-4D97-AF65-F5344CB8AC3E}">
        <p14:creationId xmlns:p14="http://schemas.microsoft.com/office/powerpoint/2010/main" val="2214700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Regular Title Sc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Autofit/>
          </a:bodyPr>
          <a:lstStyle>
            <a:lvl1pPr algn="ctr">
              <a:defRPr lang="en-US" sz="53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36085348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creen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Autofit/>
          </a:bodyPr>
          <a:lstStyle>
            <a:lvl1pPr algn="ctr">
              <a:defRPr lang="en-US" sz="53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1171929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with vide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8128000" cy="713539"/>
          </a:xfrm>
          <a:prstGeom prst="rect">
            <a:avLst/>
          </a:prstGeom>
        </p:spPr>
        <p:txBody>
          <a:bodyPr/>
          <a:lstStyle>
            <a:lvl1pPr>
              <a:defRPr lang="en-US" sz="37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buClr>
                <a:srgbClr val="CD113B"/>
              </a:buClr>
              <a:defRPr lang="en-US" sz="2667" kern="1200" dirty="0">
                <a:solidFill>
                  <a:schemeClr val="tx1"/>
                </a:solidFill>
                <a:latin typeface="Source Sans Pro" panose="020B0503030403020204" pitchFamily="34" charset="0"/>
                <a:ea typeface="Source Sans Pro" panose="020B0503030403020204" pitchFamily="34" charset="0"/>
                <a:cs typeface="Arial"/>
              </a:defRPr>
            </a:lvl1pPr>
            <a:lvl2pPr>
              <a:buClr>
                <a:srgbClr val="CD113B"/>
              </a:buClr>
              <a:defRPr lang="en-US" sz="2400" kern="1200" dirty="0">
                <a:solidFill>
                  <a:schemeClr val="tx1"/>
                </a:solidFill>
                <a:latin typeface="Source Sans Pro" panose="020B0503030403020204" pitchFamily="34" charset="0"/>
                <a:ea typeface="Source Sans Pro" panose="020B0503030403020204" pitchFamily="34" charset="0"/>
                <a:cs typeface="Arial"/>
              </a:defRPr>
            </a:lvl2pPr>
            <a:lvl3pPr>
              <a:buClr>
                <a:srgbClr val="CD113B"/>
              </a:buClr>
              <a:defRPr lang="en-US" sz="2133" kern="1200" dirty="0">
                <a:solidFill>
                  <a:schemeClr val="tx1"/>
                </a:solidFill>
                <a:latin typeface="Source Sans Pro" panose="020B0503030403020204" pitchFamily="34" charset="0"/>
                <a:ea typeface="Source Sans Pro" panose="020B0503030403020204" pitchFamily="34" charset="0"/>
                <a:cs typeface="Arial"/>
              </a:defRPr>
            </a:lvl3pPr>
            <a:lvl4pPr>
              <a:buClr>
                <a:srgbClr val="CD113B"/>
              </a:buClr>
              <a:defRPr lang="en-US" sz="1867" kern="1200" dirty="0">
                <a:solidFill>
                  <a:schemeClr val="tx1"/>
                </a:solidFill>
                <a:latin typeface="Source Sans Pro" panose="020B0503030403020204" pitchFamily="34" charset="0"/>
                <a:ea typeface="Source Sans Pro" panose="020B0503030403020204" pitchFamily="34" charset="0"/>
                <a:cs typeface="Arial"/>
              </a:defRPr>
            </a:lvl4pPr>
            <a:lvl5pPr>
              <a:buClr>
                <a:srgbClr val="CD113B"/>
              </a:buClr>
              <a:defRPr lang="en-US" sz="1600" kern="1200" dirty="0">
                <a:solidFill>
                  <a:schemeClr val="tx1"/>
                </a:solidFill>
                <a:latin typeface="Source Sans Pro" panose="020B0503030403020204" pitchFamily="34" charset="0"/>
                <a:ea typeface="Source Sans Pro" panose="020B0503030403020204" pitchFamily="34" charset="0"/>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394BF10E-DEA7-5623-F781-58FB883A0811}"/>
              </a:ext>
            </a:extLst>
          </p:cNvPr>
          <p:cNvSpPr/>
          <p:nvPr userDrawn="1"/>
        </p:nvSpPr>
        <p:spPr>
          <a:xfrm>
            <a:off x="8889039" y="301973"/>
            <a:ext cx="3218437" cy="1957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457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lang="en-US" sz="37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lang="en-US" sz="2667" kern="1200" dirty="0">
                <a:solidFill>
                  <a:schemeClr val="tx1"/>
                </a:solidFill>
                <a:latin typeface="Source Sans Pro" panose="020B0503030403020204" pitchFamily="34" charset="0"/>
                <a:ea typeface="Source Sans Pro" panose="020B0503030403020204" pitchFamily="34" charset="0"/>
                <a:cs typeface="Aria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pPr/>
              <a:t>4/24/25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pPr/>
              <a:t>‹#›</a:t>
            </a:fld>
            <a:endParaRPr lang="en-US"/>
          </a:p>
        </p:txBody>
      </p:sp>
    </p:spTree>
    <p:extLst>
      <p:ext uri="{BB962C8B-B14F-4D97-AF65-F5344CB8AC3E}">
        <p14:creationId xmlns:p14="http://schemas.microsoft.com/office/powerpoint/2010/main" val="30583426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buClr>
                <a:srgbClr val="CD113B"/>
              </a:buClr>
              <a:defRPr lang="en-US" sz="2667" kern="1200" dirty="0">
                <a:solidFill>
                  <a:schemeClr val="tx1"/>
                </a:solidFill>
                <a:latin typeface="Source Sans Pro" panose="020B0503030403020204" pitchFamily="34" charset="0"/>
                <a:ea typeface="Source Sans Pro" panose="020B0503030403020204" pitchFamily="34" charset="0"/>
                <a:cs typeface="Arial"/>
              </a:defRPr>
            </a:lvl1pPr>
            <a:lvl2pPr>
              <a:buClr>
                <a:srgbClr val="CD113B"/>
              </a:buClr>
              <a:defRPr lang="en-US" sz="2400" kern="1200" dirty="0">
                <a:solidFill>
                  <a:schemeClr val="tx1"/>
                </a:solidFill>
                <a:latin typeface="Source Sans Pro" panose="020B0503030403020204" pitchFamily="34" charset="0"/>
                <a:ea typeface="Source Sans Pro" panose="020B0503030403020204" pitchFamily="34" charset="0"/>
                <a:cs typeface="Arial"/>
              </a:defRPr>
            </a:lvl2pPr>
            <a:lvl3pPr>
              <a:buClr>
                <a:srgbClr val="CD113B"/>
              </a:buClr>
              <a:defRPr lang="en-US" sz="2133" kern="1200" dirty="0">
                <a:solidFill>
                  <a:schemeClr val="tx1"/>
                </a:solidFill>
                <a:latin typeface="Source Sans Pro" panose="020B0503030403020204" pitchFamily="34" charset="0"/>
                <a:ea typeface="Source Sans Pro" panose="020B0503030403020204" pitchFamily="34" charset="0"/>
                <a:cs typeface="Arial"/>
              </a:defRPr>
            </a:lvl3pPr>
            <a:lvl4pPr>
              <a:buClr>
                <a:srgbClr val="CD113B"/>
              </a:buClr>
              <a:defRPr lang="en-US" sz="1867" kern="1200" dirty="0">
                <a:solidFill>
                  <a:schemeClr val="tx1"/>
                </a:solidFill>
                <a:latin typeface="Source Sans Pro" panose="020B0503030403020204" pitchFamily="34" charset="0"/>
                <a:ea typeface="Source Sans Pro" panose="020B0503030403020204" pitchFamily="34" charset="0"/>
                <a:cs typeface="Arial"/>
              </a:defRPr>
            </a:lvl4pPr>
            <a:lvl5pPr>
              <a:buClr>
                <a:srgbClr val="CD113B"/>
              </a:buClr>
              <a:defRPr lang="en-US" sz="1867" kern="1200" dirty="0">
                <a:solidFill>
                  <a:schemeClr val="tx1"/>
                </a:solidFill>
                <a:latin typeface="Source Sans Pro" panose="020B0503030403020204" pitchFamily="34" charset="0"/>
                <a:ea typeface="Source Sans Pro" panose="020B0503030403020204" pitchFamily="34" charset="0"/>
                <a:cs typeface="Aria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marL="457189" indent="-457189">
              <a:defRPr lang="en-US" sz="2667" kern="1200" dirty="0" smtClean="0">
                <a:solidFill>
                  <a:schemeClr val="tx1"/>
                </a:solidFill>
                <a:latin typeface="Source Sans Pro" panose="020B0503030403020204" pitchFamily="34" charset="0"/>
                <a:ea typeface="Source Sans Pro" panose="020B0503030403020204" pitchFamily="34" charset="0"/>
                <a:cs typeface="Arial"/>
              </a:defRPr>
            </a:lvl1pPr>
            <a:lvl2pPr marL="990575" indent="-380990">
              <a:defRPr lang="en-US" sz="2400" kern="1200" dirty="0" smtClean="0">
                <a:solidFill>
                  <a:schemeClr val="tx1"/>
                </a:solidFill>
                <a:latin typeface="Source Sans Pro" panose="020B0503030403020204" pitchFamily="34" charset="0"/>
                <a:ea typeface="Source Sans Pro" panose="020B0503030403020204" pitchFamily="34" charset="0"/>
                <a:cs typeface="Arial"/>
              </a:defRPr>
            </a:lvl2pPr>
            <a:lvl3pPr marL="1523962" indent="-304792">
              <a:defRPr lang="en-US" sz="2133" kern="1200" dirty="0" smtClean="0">
                <a:solidFill>
                  <a:schemeClr val="tx1"/>
                </a:solidFill>
                <a:latin typeface="Source Sans Pro" panose="020B0503030403020204" pitchFamily="34" charset="0"/>
                <a:ea typeface="Source Sans Pro" panose="020B0503030403020204" pitchFamily="34" charset="0"/>
                <a:cs typeface="Arial"/>
              </a:defRPr>
            </a:lvl3pPr>
            <a:lvl4pPr marL="2133547" indent="-304792">
              <a:defRPr lang="en-US" sz="1867" kern="1200" dirty="0" smtClean="0">
                <a:solidFill>
                  <a:schemeClr val="tx1"/>
                </a:solidFill>
                <a:latin typeface="Source Sans Pro" panose="020B0503030403020204" pitchFamily="34" charset="0"/>
                <a:ea typeface="Source Sans Pro" panose="020B0503030403020204" pitchFamily="34" charset="0"/>
                <a:cs typeface="Arial"/>
              </a:defRPr>
            </a:lvl4pPr>
            <a:lvl5pPr marL="2743131" indent="-304792">
              <a:defRPr lang="en-US" sz="1867" kern="1200" dirty="0">
                <a:solidFill>
                  <a:schemeClr val="tx1"/>
                </a:solidFill>
                <a:latin typeface="Source Sans Pro" panose="020B0503030403020204" pitchFamily="34" charset="0"/>
                <a:ea typeface="Source Sans Pro" panose="020B0503030403020204" pitchFamily="34" charset="0"/>
                <a:cs typeface="Arial"/>
              </a:defRPr>
            </a:lvl5pPr>
            <a:lvl6pPr>
              <a:defRPr sz="2400"/>
            </a:lvl6pPr>
            <a:lvl7pPr>
              <a:defRPr sz="2400"/>
            </a:lvl7pPr>
            <a:lvl8pPr>
              <a:defRPr sz="2400"/>
            </a:lvl8pPr>
            <a:lvl9pPr>
              <a:defRPr sz="2400"/>
            </a:lvl9pPr>
          </a:lstStyle>
          <a:p>
            <a:pPr marL="457189" lvl="0" indent="-457189" algn="l" defTabSz="609585" rtl="0" eaLnBrk="0" fontAlgn="base" hangingPunct="0">
              <a:spcBef>
                <a:spcPct val="20000"/>
              </a:spcBef>
              <a:spcAft>
                <a:spcPct val="0"/>
              </a:spcAft>
              <a:buClr>
                <a:srgbClr val="CD113B"/>
              </a:buClr>
              <a:buFont typeface="Arial" charset="0"/>
              <a:buChar char="•"/>
            </a:pPr>
            <a:r>
              <a:rPr lang="en-US" dirty="0"/>
              <a:t>Click to edit Master text styles</a:t>
            </a:r>
          </a:p>
          <a:p>
            <a:pPr marL="990575" lvl="1" indent="-380990" algn="l" defTabSz="609585" rtl="0" eaLnBrk="0" fontAlgn="base" hangingPunct="0">
              <a:spcBef>
                <a:spcPct val="20000"/>
              </a:spcBef>
              <a:spcAft>
                <a:spcPct val="0"/>
              </a:spcAft>
              <a:buClr>
                <a:srgbClr val="CD113B"/>
              </a:buClr>
              <a:buFont typeface="Arial" charset="0"/>
              <a:buChar char="–"/>
            </a:pPr>
            <a:r>
              <a:rPr lang="en-US" dirty="0"/>
              <a:t>Second level</a:t>
            </a:r>
          </a:p>
          <a:p>
            <a:pPr marL="1523962" lvl="2" indent="-304792" algn="l" defTabSz="609585" rtl="0" eaLnBrk="0" fontAlgn="base" hangingPunct="0">
              <a:spcBef>
                <a:spcPct val="20000"/>
              </a:spcBef>
              <a:spcAft>
                <a:spcPct val="0"/>
              </a:spcAft>
              <a:buClr>
                <a:srgbClr val="CD113B"/>
              </a:buClr>
              <a:buFont typeface="Arial" charset="0"/>
              <a:buChar char="•"/>
            </a:pPr>
            <a:r>
              <a:rPr lang="en-US" dirty="0"/>
              <a:t>Third level</a:t>
            </a:r>
          </a:p>
          <a:p>
            <a:pPr marL="2133547" lvl="3" indent="-304792" algn="l" defTabSz="609585" rtl="0" eaLnBrk="0" fontAlgn="base" hangingPunct="0">
              <a:spcBef>
                <a:spcPct val="20000"/>
              </a:spcBef>
              <a:spcAft>
                <a:spcPct val="0"/>
              </a:spcAft>
              <a:buClr>
                <a:srgbClr val="CD113B"/>
              </a:buClr>
              <a:buFont typeface="Arial" charset="0"/>
              <a:buChar char="–"/>
            </a:pPr>
            <a:r>
              <a:rPr lang="en-US" dirty="0"/>
              <a:t>Fourth level</a:t>
            </a:r>
          </a:p>
          <a:p>
            <a:pPr marL="2743131" lvl="4" indent="-304792" algn="l" defTabSz="609585" rtl="0" eaLnBrk="0" fontAlgn="base" hangingPunct="0">
              <a:spcBef>
                <a:spcPct val="20000"/>
              </a:spcBef>
              <a:spcAft>
                <a:spcPct val="0"/>
              </a:spcAft>
              <a:buClr>
                <a:srgbClr val="CD113B"/>
              </a:buClr>
              <a:buFont typeface="Arial" charset="0"/>
              <a:buChar char="»"/>
            </a:pPr>
            <a:r>
              <a:rPr lang="en-US" dirty="0"/>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pPr/>
              <a:t>4/24/25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lang="en-US" sz="37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Tree>
    <p:extLst>
      <p:ext uri="{BB962C8B-B14F-4D97-AF65-F5344CB8AC3E}">
        <p14:creationId xmlns:p14="http://schemas.microsoft.com/office/powerpoint/2010/main" val="31185354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pPr/>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lang="en-US" sz="3733" kern="1200" dirty="0">
                <a:solidFill>
                  <a:srgbClr val="CD113B"/>
                </a:solidFill>
                <a:latin typeface="Source Sans Pro" panose="020B0503030403020204" pitchFamily="34" charset="0"/>
                <a:ea typeface="Source Sans Pro" panose="020B0503030403020204" pitchFamily="34" charset="0"/>
                <a:cs typeface="Arial"/>
              </a:defRPr>
            </a:lvl1pPr>
          </a:lstStyle>
          <a:p>
            <a:r>
              <a:rPr lang="en-US" dirty="0"/>
              <a:t>Click to edit Master title style</a:t>
            </a:r>
          </a:p>
        </p:txBody>
      </p:sp>
    </p:spTree>
    <p:extLst>
      <p:ext uri="{BB962C8B-B14F-4D97-AF65-F5344CB8AC3E}">
        <p14:creationId xmlns:p14="http://schemas.microsoft.com/office/powerpoint/2010/main" val="147284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5A8C89E-1F19-3A4B-BEFD-4621CE997E69}"/>
              </a:ext>
            </a:extLst>
          </p:cNvPr>
          <p:cNvSpPr/>
          <p:nvPr userDrawn="1"/>
        </p:nvSpPr>
        <p:spPr>
          <a:xfrm>
            <a:off x="3679847" y="5810623"/>
            <a:ext cx="6756400" cy="369332"/>
          </a:xfrm>
          <a:prstGeom prst="rect">
            <a:avLst/>
          </a:prstGeom>
        </p:spPr>
        <p:txBody>
          <a:bodyPr wrap="square" anchor="b">
            <a:spAutoFit/>
          </a:bodyPr>
          <a:lstStyle/>
          <a:p>
            <a:fld id="{D02C9A8E-85BE-4611-A18F-F601E9FFDA56}" type="datetime3">
              <a:rPr lang="en-US" smtClean="0"/>
              <a:t>24 April 2025</a:t>
            </a:fld>
            <a:r>
              <a:rPr lang="en-US"/>
              <a:t>|  CONFIDENTIAL</a:t>
            </a:r>
          </a:p>
        </p:txBody>
      </p:sp>
      <p:sp>
        <p:nvSpPr>
          <p:cNvPr id="3" name="Title 2">
            <a:extLst>
              <a:ext uri="{FF2B5EF4-FFF2-40B4-BE49-F238E27FC236}">
                <a16:creationId xmlns:a16="http://schemas.microsoft.com/office/drawing/2014/main" id="{3142EEE9-F8F1-3C4B-B2AA-9D65204033C6}"/>
              </a:ext>
            </a:extLst>
          </p:cNvPr>
          <p:cNvSpPr>
            <a:spLocks noGrp="1"/>
          </p:cNvSpPr>
          <p:nvPr>
            <p:ph type="title"/>
          </p:nvPr>
        </p:nvSpPr>
        <p:spPr>
          <a:xfrm>
            <a:off x="3679847" y="3970215"/>
            <a:ext cx="6756400" cy="1633416"/>
          </a:xfrm>
        </p:spPr>
        <p:txBody>
          <a:bodyPr anchor="ctr"/>
          <a:lstStyle/>
          <a:p>
            <a:r>
              <a:rPr lang="en-US"/>
              <a:t>Click to edit Master title style</a:t>
            </a:r>
          </a:p>
        </p:txBody>
      </p:sp>
      <p:pic>
        <p:nvPicPr>
          <p:cNvPr id="6" name="Picture 5">
            <a:extLst>
              <a:ext uri="{FF2B5EF4-FFF2-40B4-BE49-F238E27FC236}">
                <a16:creationId xmlns:a16="http://schemas.microsoft.com/office/drawing/2014/main" id="{4E99F0CF-F6C4-7940-9BAA-5419529A4BEB}"/>
              </a:ext>
            </a:extLst>
          </p:cNvPr>
          <p:cNvPicPr>
            <a:picLocks noChangeAspect="1"/>
          </p:cNvPicPr>
          <p:nvPr userDrawn="1"/>
        </p:nvPicPr>
        <p:blipFill>
          <a:blip r:embed="rId4"/>
          <a:stretch>
            <a:fillRect/>
          </a:stretch>
        </p:blipFill>
        <p:spPr>
          <a:xfrm>
            <a:off x="-730983" y="0"/>
            <a:ext cx="4110573" cy="6858000"/>
          </a:xfrm>
          <a:prstGeom prst="rect">
            <a:avLst/>
          </a:prstGeom>
        </p:spPr>
      </p:pic>
      <p:pic>
        <p:nvPicPr>
          <p:cNvPr id="7" name="Picture 6">
            <a:extLst>
              <a:ext uri="{FF2B5EF4-FFF2-40B4-BE49-F238E27FC236}">
                <a16:creationId xmlns:a16="http://schemas.microsoft.com/office/drawing/2014/main" id="{37058065-CDDA-B74C-823F-57A35E5613F0}"/>
              </a:ext>
            </a:extLst>
          </p:cNvPr>
          <p:cNvPicPr>
            <a:picLocks noChangeAspect="1"/>
          </p:cNvPicPr>
          <p:nvPr userDrawn="1"/>
        </p:nvPicPr>
        <p:blipFill>
          <a:blip r:embed="rId5"/>
          <a:stretch>
            <a:fillRect/>
          </a:stretch>
        </p:blipFill>
        <p:spPr>
          <a:xfrm>
            <a:off x="-730983" y="0"/>
            <a:ext cx="4110573" cy="6858000"/>
          </a:xfrm>
          <a:prstGeom prst="rect">
            <a:avLst/>
          </a:prstGeom>
        </p:spPr>
      </p:pic>
      <p:pic>
        <p:nvPicPr>
          <p:cNvPr id="8" name="Online Media 3" descr="Recorded Sound">
            <a:hlinkClick r:id="" action="ppaction://media"/>
            <a:extLst>
              <a:ext uri="{FF2B5EF4-FFF2-40B4-BE49-F238E27FC236}">
                <a16:creationId xmlns:a16="http://schemas.microsoft.com/office/drawing/2014/main" id="{A71EEBF8-F95E-C147-9238-F9D5DE8A259D}"/>
              </a:ext>
            </a:extLst>
          </p:cNvPr>
          <p:cNvPicPr>
            <a:picLocks noChangeAspect="1"/>
          </p:cNvPicPr>
          <p:nvPr userDrawn="1">
            <a:audioFile r:link="rId2"/>
            <p:extLst>
              <p:ext uri="{DAA4B4D4-6D71-4841-9C94-3DE7FCFB9230}">
                <p14:media xmlns:p14="http://schemas.microsoft.com/office/powerpoint/2010/main" r:embed="rId1">
                  <p14:bmkLst>
                    <p14:bmk name="Bookmark 1" time="0"/>
                    <p14:bmk name="Bookmark 2" time="5084"/>
                  </p14:bmkLst>
                </p14:media>
              </p:ext>
            </p:extLst>
          </p:nvPr>
        </p:nvPicPr>
        <p:blipFill>
          <a:blip r:embed="rId6"/>
          <a:stretch>
            <a:fillRect/>
          </a:stretch>
        </p:blipFill>
        <p:spPr>
          <a:xfrm>
            <a:off x="9771421" y="-1250950"/>
            <a:ext cx="812800" cy="812800"/>
          </a:xfrm>
          <a:prstGeom prst="rect">
            <a:avLst/>
          </a:prstGeom>
        </p:spPr>
      </p:pic>
      <p:cxnSp>
        <p:nvCxnSpPr>
          <p:cNvPr id="9" name="Straight Connector 8">
            <a:extLst>
              <a:ext uri="{FF2B5EF4-FFF2-40B4-BE49-F238E27FC236}">
                <a16:creationId xmlns:a16="http://schemas.microsoft.com/office/drawing/2014/main" id="{FCA5F46D-97B6-F042-8703-D367001258B3}"/>
              </a:ext>
            </a:extLst>
          </p:cNvPr>
          <p:cNvCxnSpPr>
            <a:cxnSpLocks/>
          </p:cNvCxnSpPr>
          <p:nvPr userDrawn="1"/>
        </p:nvCxnSpPr>
        <p:spPr>
          <a:xfrm>
            <a:off x="3757960" y="3821113"/>
            <a:ext cx="873339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descr="A blue text on a white background&#10;&#10;Description automatically generated">
            <a:extLst>
              <a:ext uri="{FF2B5EF4-FFF2-40B4-BE49-F238E27FC236}">
                <a16:creationId xmlns:a16="http://schemas.microsoft.com/office/drawing/2014/main" id="{D374B702-B7F5-8692-E1B5-4C746604A580}"/>
              </a:ext>
            </a:extLst>
          </p:cNvPr>
          <p:cNvPicPr>
            <a:picLocks noChangeAspect="1"/>
          </p:cNvPicPr>
          <p:nvPr userDrawn="1"/>
        </p:nvPicPr>
        <p:blipFill>
          <a:blip r:embed="rId7">
            <a:alphaModFix amt="90000"/>
            <a:extLst>
              <a:ext uri="{28A0092B-C50C-407E-A947-70E740481C1C}">
                <a14:useLocalDpi xmlns:a14="http://schemas.microsoft.com/office/drawing/2010/main" val="0"/>
              </a:ext>
            </a:extLst>
          </a:blip>
          <a:stretch>
            <a:fillRect/>
          </a:stretch>
        </p:blipFill>
        <p:spPr>
          <a:xfrm>
            <a:off x="9953208" y="6090468"/>
            <a:ext cx="2186200" cy="773232"/>
          </a:xfrm>
          <a:prstGeom prst="rect">
            <a:avLst/>
          </a:prstGeom>
        </p:spPr>
      </p:pic>
    </p:spTree>
    <p:extLst>
      <p:ext uri="{BB962C8B-B14F-4D97-AF65-F5344CB8AC3E}">
        <p14:creationId xmlns:p14="http://schemas.microsoft.com/office/powerpoint/2010/main" val="176524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8"/>
                    </p:tgtEl>
                  </p:cMediaNode>
                </p:audio>
                <p:seq concurrent="1" nextAc="seek">
                  <p:cTn id="8" restart="whenNotActive" fill="hold" evtFilter="cancelBubble" nodeType="interactiveSeq">
                    <p:stCondLst>
                      <p:cond evt="onMediaBookmark" delay="0">
                        <p:tgtEl>
                          <p14:bmkTgt spid="8" bmkName="Bookmark 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0"/>
                                            <p:tgtEl>
                                              <p:spTgt spid="7"/>
                                            </p:tgtEl>
                                          </p:cBhvr>
                                        </p:animEffect>
                                      </p:childTnLst>
                                    </p:cTn>
                                  </p:par>
                                </p:childTnLst>
                              </p:cTn>
                            </p:par>
                          </p:childTnLst>
                        </p:cTn>
                      </p:par>
                    </p:childTnLst>
                  </p:cTn>
                  <p:nextCondLst>
                    <p:cond evt="onMediaBookmark" delay="0">
                      <p:tgtEl>
                        <p14:bmkTgt spid="8" bmkName="Bookmark 1"/>
                      </p:tgtEl>
                    </p:cond>
                  </p:nextCondLst>
                </p:seq>
                <p:seq concurrent="1" nextAc="seek">
                  <p:cTn id="14" restart="whenNotActive" fill="hold" evtFilter="cancelBubble" nodeType="interactiveSeq">
                    <p:stCondLst>
                      <p:cond evt="onMediaBookmark" delay="0">
                        <p:tgtEl>
                          <p14:bmkTgt spid="8" bmkName="Bookmark 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0"/>
                                            <p:tgtEl>
                                              <p:spTgt spid="7"/>
                                            </p:tgtEl>
                                          </p:cBhvr>
                                        </p:animEffect>
                                        <p:set>
                                          <p:cBhvr>
                                            <p:cTn id="19" dur="1" fill="hold">
                                              <p:stCondLst>
                                                <p:cond delay="49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8" bmkName="Bookmark 2"/>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8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8"/>
                    </p:tgtEl>
                  </p:cMediaNode>
                </p:audio>
              </p:childTnLst>
            </p:cTn>
          </p:par>
        </p:tnLst>
      </p:timing>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2142" y="1333500"/>
            <a:ext cx="11615057" cy="4799209"/>
          </a:xfrm>
        </p:spPr>
        <p:txBody>
          <a:bodyPr/>
          <a:lstStyle>
            <a:lvl2pPr>
              <a:defRPr b="1"/>
            </a:lvl2pPr>
            <a:lvl3pPr>
              <a:defRPr b="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D7C9-1127-5248-9E7A-397B6AD9B2F4}" type="datetimeFigureOut">
              <a:rPr lang="en-US" smtClean="0"/>
              <a:t>4/24/25</a:t>
            </a:fld>
            <a:endParaRPr lang="en-US"/>
          </a:p>
        </p:txBody>
      </p:sp>
      <p:sp>
        <p:nvSpPr>
          <p:cNvPr id="6" name="Slide Number Placeholder 5"/>
          <p:cNvSpPr>
            <a:spLocks noGrp="1"/>
          </p:cNvSpPr>
          <p:nvPr>
            <p:ph type="sldNum" sz="quarter" idx="12"/>
          </p:nvPr>
        </p:nvSpPr>
        <p:spPr/>
        <p:txBody>
          <a:bodyPr/>
          <a:lstStyle/>
          <a:p>
            <a:fld id="{FF45410E-A0B7-6748-B042-26AFD53CC363}" type="slidenum">
              <a:rPr lang="en-US" smtClean="0"/>
              <a:t>‹#›</a:t>
            </a:fld>
            <a:endParaRPr lang="en-US"/>
          </a:p>
        </p:txBody>
      </p:sp>
      <p:cxnSp>
        <p:nvCxnSpPr>
          <p:cNvPr id="7" name="Straight Connector 6">
            <a:extLst>
              <a:ext uri="{FF2B5EF4-FFF2-40B4-BE49-F238E27FC236}">
                <a16:creationId xmlns:a16="http://schemas.microsoft.com/office/drawing/2014/main" id="{82F46463-21A0-3D4C-BBC8-555C477A9173}"/>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9079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7960" y="1092820"/>
            <a:ext cx="7589489" cy="2728293"/>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3757960" y="4181707"/>
            <a:ext cx="7589490" cy="1907943"/>
          </a:xfrm>
        </p:spPr>
        <p:txBody>
          <a:bodyPr>
            <a:normAutofit/>
          </a:bodyPr>
          <a:lstStyle>
            <a:lvl1pPr marL="0" indent="0">
              <a:buNone/>
              <a:defRPr sz="33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9D7C9-1127-5248-9E7A-397B6AD9B2F4}" type="datetimeFigureOut">
              <a:rPr lang="en-US" smtClean="0"/>
              <a:t>4/24/25</a:t>
            </a:fld>
            <a:endParaRPr lang="en-US"/>
          </a:p>
        </p:txBody>
      </p:sp>
      <p:sp>
        <p:nvSpPr>
          <p:cNvPr id="6" name="Slide Number Placeholder 5"/>
          <p:cNvSpPr>
            <a:spLocks noGrp="1"/>
          </p:cNvSpPr>
          <p:nvPr>
            <p:ph type="sldNum" sz="quarter" idx="12"/>
          </p:nvPr>
        </p:nvSpPr>
        <p:spPr/>
        <p:txBody>
          <a:bodyPr/>
          <a:lstStyle/>
          <a:p>
            <a:fld id="{FF45410E-A0B7-6748-B042-26AFD53CC363}" type="slidenum">
              <a:rPr lang="en-US" smtClean="0"/>
              <a:t>‹#›</a:t>
            </a:fld>
            <a:endParaRPr lang="en-US"/>
          </a:p>
        </p:txBody>
      </p:sp>
      <p:pic>
        <p:nvPicPr>
          <p:cNvPr id="7" name="Picture 6">
            <a:extLst>
              <a:ext uri="{FF2B5EF4-FFF2-40B4-BE49-F238E27FC236}">
                <a16:creationId xmlns:a16="http://schemas.microsoft.com/office/drawing/2014/main" id="{9CBCBA9E-42EC-C84E-96A3-F3434A13352A}"/>
              </a:ext>
            </a:extLst>
          </p:cNvPr>
          <p:cNvPicPr>
            <a:picLocks noChangeAspect="1"/>
          </p:cNvPicPr>
          <p:nvPr userDrawn="1"/>
        </p:nvPicPr>
        <p:blipFill>
          <a:blip r:embed="rId2"/>
          <a:stretch>
            <a:fillRect/>
          </a:stretch>
        </p:blipFill>
        <p:spPr>
          <a:xfrm>
            <a:off x="-730983" y="0"/>
            <a:ext cx="4110573" cy="6858000"/>
          </a:xfrm>
          <a:prstGeom prst="rect">
            <a:avLst/>
          </a:prstGeom>
        </p:spPr>
      </p:pic>
      <p:cxnSp>
        <p:nvCxnSpPr>
          <p:cNvPr id="8" name="Straight Connector 7">
            <a:extLst>
              <a:ext uri="{FF2B5EF4-FFF2-40B4-BE49-F238E27FC236}">
                <a16:creationId xmlns:a16="http://schemas.microsoft.com/office/drawing/2014/main" id="{0B8C7811-AD26-FB40-AC10-6B39817B7E34}"/>
              </a:ext>
            </a:extLst>
          </p:cNvPr>
          <p:cNvCxnSpPr>
            <a:cxnSpLocks/>
          </p:cNvCxnSpPr>
          <p:nvPr userDrawn="1"/>
        </p:nvCxnSpPr>
        <p:spPr>
          <a:xfrm>
            <a:off x="3757960" y="3821113"/>
            <a:ext cx="873339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blue text on a white background&#10;&#10;Description automatically generated">
            <a:extLst>
              <a:ext uri="{FF2B5EF4-FFF2-40B4-BE49-F238E27FC236}">
                <a16:creationId xmlns:a16="http://schemas.microsoft.com/office/drawing/2014/main" id="{9F880498-EC63-7EAF-3C95-46AC10097F8B}"/>
              </a:ext>
            </a:extLst>
          </p:cNvPr>
          <p:cNvPicPr>
            <a:picLocks noChangeAspect="1"/>
          </p:cNvPicPr>
          <p:nvPr userDrawn="1"/>
        </p:nvPicPr>
        <p:blipFill>
          <a:blip r:embed="rId3">
            <a:alphaModFix amt="90000"/>
            <a:extLst>
              <a:ext uri="{28A0092B-C50C-407E-A947-70E740481C1C}">
                <a14:useLocalDpi xmlns:a14="http://schemas.microsoft.com/office/drawing/2010/main" val="0"/>
              </a:ext>
            </a:extLst>
          </a:blip>
          <a:stretch>
            <a:fillRect/>
          </a:stretch>
        </p:blipFill>
        <p:spPr>
          <a:xfrm>
            <a:off x="9963718" y="6090468"/>
            <a:ext cx="2186200" cy="773232"/>
          </a:xfrm>
          <a:prstGeom prst="rect">
            <a:avLst/>
          </a:prstGeom>
        </p:spPr>
      </p:pic>
    </p:spTree>
    <p:extLst>
      <p:ext uri="{BB962C8B-B14F-4D97-AF65-F5344CB8AC3E}">
        <p14:creationId xmlns:p14="http://schemas.microsoft.com/office/powerpoint/2010/main" val="40259786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FB6DA2-3FB2-1D4C-B8C1-BBE89B25C550}"/>
              </a:ext>
            </a:extLst>
          </p:cNvPr>
          <p:cNvPicPr>
            <a:picLocks noChangeAspect="1"/>
          </p:cNvPicPr>
          <p:nvPr userDrawn="1"/>
        </p:nvPicPr>
        <p:blipFill>
          <a:blip r:embed="rId2"/>
          <a:stretch>
            <a:fillRect/>
          </a:stretch>
        </p:blipFill>
        <p:spPr>
          <a:xfrm>
            <a:off x="-730984" y="0"/>
            <a:ext cx="4110573" cy="6858000"/>
          </a:xfrm>
          <a:prstGeom prst="rect">
            <a:avLst/>
          </a:prstGeom>
        </p:spPr>
      </p:pic>
      <p:sp>
        <p:nvSpPr>
          <p:cNvPr id="2" name="Title 1"/>
          <p:cNvSpPr>
            <a:spLocks noGrp="1"/>
          </p:cNvSpPr>
          <p:nvPr>
            <p:ph type="title"/>
          </p:nvPr>
        </p:nvSpPr>
        <p:spPr>
          <a:xfrm>
            <a:off x="3757960" y="1092820"/>
            <a:ext cx="7589489" cy="2728293"/>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3757960" y="4181707"/>
            <a:ext cx="7589490" cy="1907943"/>
          </a:xfrm>
        </p:spPr>
        <p:txBody>
          <a:bodyPr>
            <a:normAutofit/>
          </a:bodyPr>
          <a:lstStyle>
            <a:lvl1pPr marL="0" indent="0">
              <a:buNone/>
              <a:defRPr sz="3300" b="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B9D7C9-1127-5248-9E7A-397B6AD9B2F4}" type="datetimeFigureOut">
              <a:rPr lang="en-US" smtClean="0"/>
              <a:t>4/24/25</a:t>
            </a:fld>
            <a:endParaRPr lang="en-US"/>
          </a:p>
        </p:txBody>
      </p:sp>
      <p:sp>
        <p:nvSpPr>
          <p:cNvPr id="6" name="Slide Number Placeholder 5"/>
          <p:cNvSpPr>
            <a:spLocks noGrp="1"/>
          </p:cNvSpPr>
          <p:nvPr>
            <p:ph type="sldNum" sz="quarter" idx="12"/>
          </p:nvPr>
        </p:nvSpPr>
        <p:spPr/>
        <p:txBody>
          <a:bodyPr/>
          <a:lstStyle/>
          <a:p>
            <a:fld id="{FF45410E-A0B7-6748-B042-26AFD53CC363}" type="slidenum">
              <a:rPr lang="en-US" smtClean="0"/>
              <a:t>‹#›</a:t>
            </a:fld>
            <a:endParaRPr lang="en-US"/>
          </a:p>
        </p:txBody>
      </p:sp>
      <p:cxnSp>
        <p:nvCxnSpPr>
          <p:cNvPr id="9" name="Straight Connector 8">
            <a:extLst>
              <a:ext uri="{FF2B5EF4-FFF2-40B4-BE49-F238E27FC236}">
                <a16:creationId xmlns:a16="http://schemas.microsoft.com/office/drawing/2014/main" id="{05FC828F-4F6A-0240-817E-6FC9F6F860DD}"/>
              </a:ext>
            </a:extLst>
          </p:cNvPr>
          <p:cNvCxnSpPr>
            <a:cxnSpLocks/>
          </p:cNvCxnSpPr>
          <p:nvPr userDrawn="1"/>
        </p:nvCxnSpPr>
        <p:spPr>
          <a:xfrm>
            <a:off x="3757960" y="3821113"/>
            <a:ext cx="843404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descr="A blue text on a white background&#10;&#10;Description automatically generated">
            <a:extLst>
              <a:ext uri="{FF2B5EF4-FFF2-40B4-BE49-F238E27FC236}">
                <a16:creationId xmlns:a16="http://schemas.microsoft.com/office/drawing/2014/main" id="{BBC6D2F6-4C5A-0074-ED04-AD61B7E33977}"/>
              </a:ext>
            </a:extLst>
          </p:cNvPr>
          <p:cNvPicPr>
            <a:picLocks noChangeAspect="1"/>
          </p:cNvPicPr>
          <p:nvPr userDrawn="1"/>
        </p:nvPicPr>
        <p:blipFill>
          <a:blip r:embed="rId3">
            <a:alphaModFix amt="90000"/>
            <a:extLst>
              <a:ext uri="{28A0092B-C50C-407E-A947-70E740481C1C}">
                <a14:useLocalDpi xmlns:a14="http://schemas.microsoft.com/office/drawing/2010/main" val="0"/>
              </a:ext>
            </a:extLst>
          </a:blip>
          <a:stretch>
            <a:fillRect/>
          </a:stretch>
        </p:blipFill>
        <p:spPr>
          <a:xfrm>
            <a:off x="9974228" y="6090468"/>
            <a:ext cx="2186200" cy="773232"/>
          </a:xfrm>
          <a:prstGeom prst="rect">
            <a:avLst/>
          </a:prstGeom>
        </p:spPr>
      </p:pic>
    </p:spTree>
    <p:extLst>
      <p:ext uri="{BB962C8B-B14F-4D97-AF65-F5344CB8AC3E}">
        <p14:creationId xmlns:p14="http://schemas.microsoft.com/office/powerpoint/2010/main" val="989730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Facult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A632E5-3537-EE18-73F5-8FD80E88D656}"/>
              </a:ext>
            </a:extLst>
          </p:cNvPr>
          <p:cNvSpPr/>
          <p:nvPr userDrawn="1"/>
        </p:nvSpPr>
        <p:spPr>
          <a:xfrm>
            <a:off x="0" y="1"/>
            <a:ext cx="12192000" cy="6916478"/>
          </a:xfrm>
          <a:prstGeom prst="rect">
            <a:avLst/>
          </a:prstGeom>
          <a:gradFill>
            <a:gsLst>
              <a:gs pos="0">
                <a:srgbClr val="851719"/>
              </a:gs>
              <a:gs pos="100000">
                <a:schemeClr val="accent5">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6DC341A-5CAA-1A64-98D4-466D942237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9" name="Text Placeholder 8">
            <a:extLst>
              <a:ext uri="{FF2B5EF4-FFF2-40B4-BE49-F238E27FC236}">
                <a16:creationId xmlns:a16="http://schemas.microsoft.com/office/drawing/2014/main" id="{AE1329D8-95D6-FF49-6040-E277931FED8E}"/>
              </a:ext>
            </a:extLst>
          </p:cNvPr>
          <p:cNvSpPr>
            <a:spLocks noGrp="1"/>
          </p:cNvSpPr>
          <p:nvPr>
            <p:ph type="body" sz="quarter" idx="21"/>
          </p:nvPr>
        </p:nvSpPr>
        <p:spPr>
          <a:xfrm>
            <a:off x="533400" y="1803400"/>
            <a:ext cx="5727700" cy="1524000"/>
          </a:xfrm>
        </p:spPr>
        <p:txBody>
          <a:bodyPr>
            <a:noAutofit/>
          </a:bodyPr>
          <a:lstStyle>
            <a:lvl1pPr>
              <a:defRPr sz="4800" b="1">
                <a:solidFill>
                  <a:schemeClr val="bg1"/>
                </a:solidFill>
                <a:latin typeface="+mj-lt"/>
              </a:defRPr>
            </a:lvl1pPr>
          </a:lstStyle>
          <a:p>
            <a:pPr lvl="0"/>
            <a:r>
              <a:rPr lang="en-US" dirty="0"/>
              <a:t>Click to edit Master text styles</a:t>
            </a:r>
          </a:p>
        </p:txBody>
      </p:sp>
      <p:pic>
        <p:nvPicPr>
          <p:cNvPr id="3" name="Picture 2">
            <a:extLst>
              <a:ext uri="{FF2B5EF4-FFF2-40B4-BE49-F238E27FC236}">
                <a16:creationId xmlns:a16="http://schemas.microsoft.com/office/drawing/2014/main" id="{DC99096A-67B5-0320-E7CF-E86C4D0F61B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2834" t="18422" r="25419" b="11833"/>
          <a:stretch/>
        </p:blipFill>
        <p:spPr>
          <a:xfrm>
            <a:off x="6700838" y="0"/>
            <a:ext cx="5491162" cy="6858000"/>
          </a:xfrm>
          <a:prstGeom prst="rect">
            <a:avLst/>
          </a:prstGeom>
        </p:spPr>
      </p:pic>
    </p:spTree>
    <p:extLst>
      <p:ext uri="{BB962C8B-B14F-4D97-AF65-F5344CB8AC3E}">
        <p14:creationId xmlns:p14="http://schemas.microsoft.com/office/powerpoint/2010/main" val="2781567193"/>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t>Click to edit Master title style</a:t>
            </a:r>
          </a:p>
        </p:txBody>
      </p:sp>
      <p:sp>
        <p:nvSpPr>
          <p:cNvPr id="3" name="Content Placeholder 2"/>
          <p:cNvSpPr>
            <a:spLocks noGrp="1"/>
          </p:cNvSpPr>
          <p:nvPr>
            <p:ph sz="half" idx="1"/>
          </p:nvPr>
        </p:nvSpPr>
        <p:spPr>
          <a:xfrm>
            <a:off x="272143" y="1333500"/>
            <a:ext cx="5504189" cy="4843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1333500"/>
            <a:ext cx="5791200" cy="48434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9D7C9-1127-5248-9E7A-397B6AD9B2F4}" type="datetimeFigureOut">
              <a:rPr lang="en-US" smtClean="0"/>
              <a:t>4/24/25</a:t>
            </a:fld>
            <a:endParaRPr lang="en-US"/>
          </a:p>
        </p:txBody>
      </p:sp>
      <p:sp>
        <p:nvSpPr>
          <p:cNvPr id="7" name="Slide Number Placeholder 6"/>
          <p:cNvSpPr>
            <a:spLocks noGrp="1"/>
          </p:cNvSpPr>
          <p:nvPr>
            <p:ph type="sldNum" sz="quarter" idx="12"/>
          </p:nvPr>
        </p:nvSpPr>
        <p:spPr/>
        <p:txBody>
          <a:bodyPr/>
          <a:lstStyle/>
          <a:p>
            <a:fld id="{FF45410E-A0B7-6748-B042-26AFD53CC363}" type="slidenum">
              <a:rPr lang="en-US" smtClean="0"/>
              <a:t>‹#›</a:t>
            </a:fld>
            <a:endParaRPr lang="en-US"/>
          </a:p>
        </p:txBody>
      </p:sp>
      <p:cxnSp>
        <p:nvCxnSpPr>
          <p:cNvPr id="8" name="Straight Connector 7">
            <a:extLst>
              <a:ext uri="{FF2B5EF4-FFF2-40B4-BE49-F238E27FC236}">
                <a16:creationId xmlns:a16="http://schemas.microsoft.com/office/drawing/2014/main" id="{DB47DA3F-E801-4841-9D0C-363736B41488}"/>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8688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72143" y="273050"/>
            <a:ext cx="11615057" cy="908050"/>
          </a:xfrm>
        </p:spPr>
        <p:txBody>
          <a:bodyPr>
            <a:noAutofit/>
          </a:bodyPr>
          <a:lstStyle/>
          <a:p>
            <a:r>
              <a:rPr lang="en-US"/>
              <a:t>Click to edit Master title style</a:t>
            </a:r>
          </a:p>
        </p:txBody>
      </p:sp>
      <p:sp>
        <p:nvSpPr>
          <p:cNvPr id="3" name="Content Placeholder 2"/>
          <p:cNvSpPr>
            <a:spLocks noGrp="1"/>
          </p:cNvSpPr>
          <p:nvPr>
            <p:ph sz="half" idx="1"/>
          </p:nvPr>
        </p:nvSpPr>
        <p:spPr>
          <a:xfrm>
            <a:off x="272143" y="2465294"/>
            <a:ext cx="5667031" cy="3711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5813" y="2465294"/>
            <a:ext cx="5761367" cy="3711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9D7C9-1127-5248-9E7A-397B6AD9B2F4}" type="datetimeFigureOut">
              <a:rPr lang="en-US" smtClean="0"/>
              <a:t>4/24/25</a:t>
            </a:fld>
            <a:endParaRPr lang="en-US"/>
          </a:p>
        </p:txBody>
      </p:sp>
      <p:sp>
        <p:nvSpPr>
          <p:cNvPr id="7" name="Slide Number Placeholder 6"/>
          <p:cNvSpPr>
            <a:spLocks noGrp="1"/>
          </p:cNvSpPr>
          <p:nvPr>
            <p:ph type="sldNum" sz="quarter" idx="12"/>
          </p:nvPr>
        </p:nvSpPr>
        <p:spPr/>
        <p:txBody>
          <a:bodyPr/>
          <a:lstStyle/>
          <a:p>
            <a:fld id="{FF45410E-A0B7-6748-B042-26AFD53CC363}" type="slidenum">
              <a:rPr lang="en-US" smtClean="0"/>
              <a:t>‹#›</a:t>
            </a:fld>
            <a:endParaRPr lang="en-US"/>
          </a:p>
        </p:txBody>
      </p:sp>
      <p:cxnSp>
        <p:nvCxnSpPr>
          <p:cNvPr id="10" name="Straight Connector 9">
            <a:extLst>
              <a:ext uri="{FF2B5EF4-FFF2-40B4-BE49-F238E27FC236}">
                <a16:creationId xmlns:a16="http://schemas.microsoft.com/office/drawing/2014/main" id="{234A5DA6-47D5-9C40-8C14-CCC59BCDF958}"/>
              </a:ext>
            </a:extLst>
          </p:cNvPr>
          <p:cNvCxnSpPr>
            <a:cxnSpLocks/>
          </p:cNvCxnSpPr>
          <p:nvPr userDrawn="1"/>
        </p:nvCxnSpPr>
        <p:spPr>
          <a:xfrm flipH="1">
            <a:off x="262237" y="1797731"/>
            <a:ext cx="4463" cy="4005909"/>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36C27D-6418-2647-A8E4-1567884980B3}"/>
              </a:ext>
            </a:extLst>
          </p:cNvPr>
          <p:cNvCxnSpPr>
            <a:cxnSpLocks/>
          </p:cNvCxnSpPr>
          <p:nvPr userDrawn="1"/>
        </p:nvCxnSpPr>
        <p:spPr>
          <a:xfrm>
            <a:off x="6125815" y="1797731"/>
            <a:ext cx="0" cy="40736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6CBFE32-B6A6-234E-AA5D-6E6EDC4AF875}"/>
              </a:ext>
            </a:extLst>
          </p:cNvPr>
          <p:cNvSpPr>
            <a:spLocks noGrp="1"/>
          </p:cNvSpPr>
          <p:nvPr>
            <p:ph type="body" idx="13"/>
          </p:nvPr>
        </p:nvSpPr>
        <p:spPr>
          <a:xfrm>
            <a:off x="266700" y="1190152"/>
            <a:ext cx="11620500" cy="437244"/>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18">
            <a:extLst>
              <a:ext uri="{FF2B5EF4-FFF2-40B4-BE49-F238E27FC236}">
                <a16:creationId xmlns:a16="http://schemas.microsoft.com/office/drawing/2014/main" id="{34680C14-F1D8-9B45-ADC3-C1A902CBFAC5}"/>
              </a:ext>
            </a:extLst>
          </p:cNvPr>
          <p:cNvSpPr>
            <a:spLocks noGrp="1"/>
          </p:cNvSpPr>
          <p:nvPr>
            <p:ph type="body" sz="quarter" idx="14" hasCustomPrompt="1"/>
          </p:nvPr>
        </p:nvSpPr>
        <p:spPr>
          <a:xfrm>
            <a:off x="272141" y="1806783"/>
            <a:ext cx="5667033" cy="488177"/>
          </a:xfrm>
        </p:spPr>
        <p:txBody>
          <a:bodyPr anchor="ctr"/>
          <a:lstStyle>
            <a:lvl1pPr>
              <a:defRPr>
                <a:solidFill>
                  <a:schemeClr val="bg1"/>
                </a:solidFill>
              </a:defRPr>
            </a:lvl1pPr>
          </a:lstStyle>
          <a:p>
            <a:pPr lvl="0"/>
            <a:r>
              <a:rPr lang="en-US"/>
              <a:t>Title</a:t>
            </a:r>
          </a:p>
        </p:txBody>
      </p:sp>
      <p:sp>
        <p:nvSpPr>
          <p:cNvPr id="20" name="Text Placeholder 18">
            <a:extLst>
              <a:ext uri="{FF2B5EF4-FFF2-40B4-BE49-F238E27FC236}">
                <a16:creationId xmlns:a16="http://schemas.microsoft.com/office/drawing/2014/main" id="{B607F6AB-A0EE-674C-83D9-CFA7BE41F8FD}"/>
              </a:ext>
            </a:extLst>
          </p:cNvPr>
          <p:cNvSpPr>
            <a:spLocks noGrp="1"/>
          </p:cNvSpPr>
          <p:nvPr>
            <p:ph type="body" sz="quarter" idx="15" hasCustomPrompt="1"/>
          </p:nvPr>
        </p:nvSpPr>
        <p:spPr>
          <a:xfrm>
            <a:off x="6125801" y="1806783"/>
            <a:ext cx="5761380" cy="488177"/>
          </a:xfrm>
        </p:spPr>
        <p:txBody>
          <a:bodyPr anchor="ctr"/>
          <a:lstStyle>
            <a:lvl1pPr>
              <a:defRPr>
                <a:solidFill>
                  <a:schemeClr val="bg1"/>
                </a:solidFill>
              </a:defRPr>
            </a:lvl1pPr>
          </a:lstStyle>
          <a:p>
            <a:pPr lvl="0"/>
            <a:r>
              <a:rPr lang="en-US"/>
              <a:t>Title</a:t>
            </a:r>
          </a:p>
        </p:txBody>
      </p:sp>
      <p:cxnSp>
        <p:nvCxnSpPr>
          <p:cNvPr id="21" name="Straight Connector 20">
            <a:extLst>
              <a:ext uri="{FF2B5EF4-FFF2-40B4-BE49-F238E27FC236}">
                <a16:creationId xmlns:a16="http://schemas.microsoft.com/office/drawing/2014/main" id="{84117860-7836-D846-9989-86114727D36B}"/>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11164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EDE45D1-B5CB-CE4E-9FCA-DF04DBA3D8CD}"/>
              </a:ext>
            </a:extLst>
          </p:cNvPr>
          <p:cNvSpPr/>
          <p:nvPr userDrawn="1"/>
        </p:nvSpPr>
        <p:spPr>
          <a:xfrm>
            <a:off x="264468" y="1797778"/>
            <a:ext cx="5674705" cy="506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737FA7E-07E7-9245-8E15-D103E2D05B5B}"/>
              </a:ext>
            </a:extLst>
          </p:cNvPr>
          <p:cNvSpPr/>
          <p:nvPr userDrawn="1"/>
        </p:nvSpPr>
        <p:spPr>
          <a:xfrm>
            <a:off x="6125784" y="1806783"/>
            <a:ext cx="5761367" cy="50618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2143" y="273050"/>
            <a:ext cx="11615057" cy="908050"/>
          </a:xfrm>
        </p:spPr>
        <p:txBody>
          <a:bodyPr>
            <a:noAutofit/>
          </a:bodyPr>
          <a:lstStyle/>
          <a:p>
            <a:r>
              <a:rPr lang="en-US"/>
              <a:t>Click to edit Master title style</a:t>
            </a:r>
          </a:p>
        </p:txBody>
      </p:sp>
      <p:sp>
        <p:nvSpPr>
          <p:cNvPr id="3" name="Content Placeholder 2"/>
          <p:cNvSpPr>
            <a:spLocks noGrp="1"/>
          </p:cNvSpPr>
          <p:nvPr>
            <p:ph sz="half" idx="1"/>
          </p:nvPr>
        </p:nvSpPr>
        <p:spPr>
          <a:xfrm>
            <a:off x="272143" y="2465294"/>
            <a:ext cx="5667031" cy="3711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5813" y="2465294"/>
            <a:ext cx="5761367" cy="37116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B9D7C9-1127-5248-9E7A-397B6AD9B2F4}" type="datetimeFigureOut">
              <a:rPr lang="en-US" smtClean="0"/>
              <a:t>4/24/25</a:t>
            </a:fld>
            <a:endParaRPr lang="en-US"/>
          </a:p>
        </p:txBody>
      </p:sp>
      <p:sp>
        <p:nvSpPr>
          <p:cNvPr id="7" name="Slide Number Placeholder 6"/>
          <p:cNvSpPr>
            <a:spLocks noGrp="1"/>
          </p:cNvSpPr>
          <p:nvPr>
            <p:ph type="sldNum" sz="quarter" idx="12"/>
          </p:nvPr>
        </p:nvSpPr>
        <p:spPr/>
        <p:txBody>
          <a:bodyPr/>
          <a:lstStyle/>
          <a:p>
            <a:fld id="{FF45410E-A0B7-6748-B042-26AFD53CC363}" type="slidenum">
              <a:rPr lang="en-US" smtClean="0"/>
              <a:t>‹#›</a:t>
            </a:fld>
            <a:endParaRPr lang="en-US"/>
          </a:p>
        </p:txBody>
      </p:sp>
      <p:cxnSp>
        <p:nvCxnSpPr>
          <p:cNvPr id="10" name="Straight Connector 9">
            <a:extLst>
              <a:ext uri="{FF2B5EF4-FFF2-40B4-BE49-F238E27FC236}">
                <a16:creationId xmlns:a16="http://schemas.microsoft.com/office/drawing/2014/main" id="{234A5DA6-47D5-9C40-8C14-CCC59BCDF958}"/>
              </a:ext>
            </a:extLst>
          </p:cNvPr>
          <p:cNvCxnSpPr>
            <a:cxnSpLocks/>
          </p:cNvCxnSpPr>
          <p:nvPr userDrawn="1"/>
        </p:nvCxnSpPr>
        <p:spPr>
          <a:xfrm flipH="1">
            <a:off x="262237" y="1797731"/>
            <a:ext cx="4463" cy="40059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436C27D-6418-2647-A8E4-1567884980B3}"/>
              </a:ext>
            </a:extLst>
          </p:cNvPr>
          <p:cNvCxnSpPr>
            <a:cxnSpLocks/>
          </p:cNvCxnSpPr>
          <p:nvPr userDrawn="1"/>
        </p:nvCxnSpPr>
        <p:spPr>
          <a:xfrm>
            <a:off x="6125815" y="1797731"/>
            <a:ext cx="0" cy="407369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 Placeholder 2">
            <a:extLst>
              <a:ext uri="{FF2B5EF4-FFF2-40B4-BE49-F238E27FC236}">
                <a16:creationId xmlns:a16="http://schemas.microsoft.com/office/drawing/2014/main" id="{A6CBFE32-B6A6-234E-AA5D-6E6EDC4AF875}"/>
              </a:ext>
            </a:extLst>
          </p:cNvPr>
          <p:cNvSpPr>
            <a:spLocks noGrp="1"/>
          </p:cNvSpPr>
          <p:nvPr>
            <p:ph type="body" idx="13"/>
          </p:nvPr>
        </p:nvSpPr>
        <p:spPr>
          <a:xfrm>
            <a:off x="266700" y="1190152"/>
            <a:ext cx="11620500" cy="437244"/>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18">
            <a:extLst>
              <a:ext uri="{FF2B5EF4-FFF2-40B4-BE49-F238E27FC236}">
                <a16:creationId xmlns:a16="http://schemas.microsoft.com/office/drawing/2014/main" id="{34680C14-F1D8-9B45-ADC3-C1A902CBFAC5}"/>
              </a:ext>
            </a:extLst>
          </p:cNvPr>
          <p:cNvSpPr>
            <a:spLocks noGrp="1"/>
          </p:cNvSpPr>
          <p:nvPr>
            <p:ph type="body" sz="quarter" idx="14" hasCustomPrompt="1"/>
          </p:nvPr>
        </p:nvSpPr>
        <p:spPr>
          <a:xfrm>
            <a:off x="272141" y="1806783"/>
            <a:ext cx="5667033" cy="488177"/>
          </a:xfrm>
        </p:spPr>
        <p:txBody>
          <a:bodyPr anchor="ctr"/>
          <a:lstStyle>
            <a:lvl1pPr>
              <a:defRPr>
                <a:solidFill>
                  <a:schemeClr val="bg1"/>
                </a:solidFill>
              </a:defRPr>
            </a:lvl1pPr>
          </a:lstStyle>
          <a:p>
            <a:pPr lvl="0"/>
            <a:r>
              <a:rPr lang="en-US"/>
              <a:t>Title</a:t>
            </a:r>
          </a:p>
        </p:txBody>
      </p:sp>
      <p:sp>
        <p:nvSpPr>
          <p:cNvPr id="20" name="Text Placeholder 18">
            <a:extLst>
              <a:ext uri="{FF2B5EF4-FFF2-40B4-BE49-F238E27FC236}">
                <a16:creationId xmlns:a16="http://schemas.microsoft.com/office/drawing/2014/main" id="{B607F6AB-A0EE-674C-83D9-CFA7BE41F8FD}"/>
              </a:ext>
            </a:extLst>
          </p:cNvPr>
          <p:cNvSpPr>
            <a:spLocks noGrp="1"/>
          </p:cNvSpPr>
          <p:nvPr>
            <p:ph type="body" sz="quarter" idx="15" hasCustomPrompt="1"/>
          </p:nvPr>
        </p:nvSpPr>
        <p:spPr>
          <a:xfrm>
            <a:off x="6125801" y="1806783"/>
            <a:ext cx="5761380" cy="488177"/>
          </a:xfrm>
        </p:spPr>
        <p:txBody>
          <a:bodyPr anchor="ctr"/>
          <a:lstStyle>
            <a:lvl1pPr>
              <a:defRPr>
                <a:solidFill>
                  <a:schemeClr val="bg1"/>
                </a:solidFill>
              </a:defRPr>
            </a:lvl1pPr>
          </a:lstStyle>
          <a:p>
            <a:pPr lvl="0"/>
            <a:r>
              <a:rPr lang="en-US"/>
              <a:t>Title</a:t>
            </a:r>
          </a:p>
        </p:txBody>
      </p:sp>
      <p:cxnSp>
        <p:nvCxnSpPr>
          <p:cNvPr id="21" name="Straight Connector 20">
            <a:extLst>
              <a:ext uri="{FF2B5EF4-FFF2-40B4-BE49-F238E27FC236}">
                <a16:creationId xmlns:a16="http://schemas.microsoft.com/office/drawing/2014/main" id="{84117860-7836-D846-9989-86114727D36B}"/>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446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6700" y="273051"/>
            <a:ext cx="11620500" cy="908049"/>
          </a:xfrm>
        </p:spPr>
        <p:txBody>
          <a:bodyPr/>
          <a:lstStyle/>
          <a:p>
            <a:r>
              <a:rPr lang="en-US"/>
              <a:t>Click to edit Master title style</a:t>
            </a:r>
          </a:p>
        </p:txBody>
      </p:sp>
      <p:sp>
        <p:nvSpPr>
          <p:cNvPr id="3" name="Text Placeholder 2"/>
          <p:cNvSpPr>
            <a:spLocks noGrp="1"/>
          </p:cNvSpPr>
          <p:nvPr>
            <p:ph type="body" idx="1"/>
          </p:nvPr>
        </p:nvSpPr>
        <p:spPr>
          <a:xfrm>
            <a:off x="266700" y="1333500"/>
            <a:ext cx="5730875" cy="6898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66700" y="2175753"/>
            <a:ext cx="573087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0611" y="1333500"/>
            <a:ext cx="5716587" cy="68985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2175753"/>
            <a:ext cx="57165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EB9D7C9-1127-5248-9E7A-397B6AD9B2F4}" type="datetimeFigureOut">
              <a:rPr lang="en-US" smtClean="0"/>
              <a:t>4/24/25</a:t>
            </a:fld>
            <a:endParaRPr lang="en-US"/>
          </a:p>
        </p:txBody>
      </p:sp>
      <p:sp>
        <p:nvSpPr>
          <p:cNvPr id="9" name="Slide Number Placeholder 8"/>
          <p:cNvSpPr>
            <a:spLocks noGrp="1"/>
          </p:cNvSpPr>
          <p:nvPr>
            <p:ph type="sldNum" sz="quarter" idx="12"/>
          </p:nvPr>
        </p:nvSpPr>
        <p:spPr/>
        <p:txBody>
          <a:bodyPr/>
          <a:lstStyle/>
          <a:p>
            <a:fld id="{FF45410E-A0B7-6748-B042-26AFD53CC363}" type="slidenum">
              <a:rPr lang="en-US" smtClean="0"/>
              <a:t>‹#›</a:t>
            </a:fld>
            <a:endParaRPr lang="en-US"/>
          </a:p>
        </p:txBody>
      </p:sp>
      <p:cxnSp>
        <p:nvCxnSpPr>
          <p:cNvPr id="10" name="Straight Connector 9">
            <a:extLst>
              <a:ext uri="{FF2B5EF4-FFF2-40B4-BE49-F238E27FC236}">
                <a16:creationId xmlns:a16="http://schemas.microsoft.com/office/drawing/2014/main" id="{34A869D2-E2A9-4841-A8EA-093BD3F3C794}"/>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8878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EB9D7C9-1127-5248-9E7A-397B6AD9B2F4}" type="datetimeFigureOut">
              <a:rPr lang="en-US" smtClean="0"/>
              <a:t>4/24/25</a:t>
            </a:fld>
            <a:endParaRPr lang="en-US"/>
          </a:p>
        </p:txBody>
      </p:sp>
      <p:sp>
        <p:nvSpPr>
          <p:cNvPr id="5" name="Slide Number Placeholder 4"/>
          <p:cNvSpPr>
            <a:spLocks noGrp="1"/>
          </p:cNvSpPr>
          <p:nvPr>
            <p:ph type="sldNum" sz="quarter" idx="12"/>
          </p:nvPr>
        </p:nvSpPr>
        <p:spPr/>
        <p:txBody>
          <a:bodyPr/>
          <a:lstStyle/>
          <a:p>
            <a:fld id="{FF45410E-A0B7-6748-B042-26AFD53CC363}" type="slidenum">
              <a:rPr lang="en-US" smtClean="0"/>
              <a:t>‹#›</a:t>
            </a:fld>
            <a:endParaRPr lang="en-US"/>
          </a:p>
        </p:txBody>
      </p:sp>
      <p:cxnSp>
        <p:nvCxnSpPr>
          <p:cNvPr id="6" name="Straight Connector 5">
            <a:extLst>
              <a:ext uri="{FF2B5EF4-FFF2-40B4-BE49-F238E27FC236}">
                <a16:creationId xmlns:a16="http://schemas.microsoft.com/office/drawing/2014/main" id="{D07B6125-9682-7B43-ADB5-2F06F018EFDB}"/>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4400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B9D7C9-1127-5248-9E7A-397B6AD9B2F4}" type="datetimeFigureOut">
              <a:rPr lang="en-US" smtClean="0"/>
              <a:t>4/24/25</a:t>
            </a:fld>
            <a:endParaRPr lang="en-US"/>
          </a:p>
        </p:txBody>
      </p:sp>
      <p:sp>
        <p:nvSpPr>
          <p:cNvPr id="4" name="Slide Number Placeholder 3"/>
          <p:cNvSpPr>
            <a:spLocks noGrp="1"/>
          </p:cNvSpPr>
          <p:nvPr>
            <p:ph type="sldNum" sz="quarter" idx="12"/>
          </p:nvPr>
        </p:nvSpPr>
        <p:spPr/>
        <p:txBody>
          <a:bodyPr/>
          <a:lstStyle/>
          <a:p>
            <a:fld id="{FF45410E-A0B7-6748-B042-26AFD53CC363}" type="slidenum">
              <a:rPr lang="en-US" smtClean="0"/>
              <a:t>‹#›</a:t>
            </a:fld>
            <a:endParaRPr lang="en-US"/>
          </a:p>
        </p:txBody>
      </p:sp>
    </p:spTree>
    <p:extLst>
      <p:ext uri="{BB962C8B-B14F-4D97-AF65-F5344CB8AC3E}">
        <p14:creationId xmlns:p14="http://schemas.microsoft.com/office/powerpoint/2010/main" val="25574570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478" y="273050"/>
            <a:ext cx="11630722" cy="9080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51862" y="1333500"/>
            <a:ext cx="6735337" cy="4527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478" y="1333500"/>
            <a:ext cx="4515547" cy="45354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B9D7C9-1127-5248-9E7A-397B6AD9B2F4}" type="datetimeFigureOut">
              <a:rPr lang="en-US" smtClean="0"/>
              <a:t>4/24/25</a:t>
            </a:fld>
            <a:endParaRPr lang="en-US"/>
          </a:p>
        </p:txBody>
      </p:sp>
      <p:sp>
        <p:nvSpPr>
          <p:cNvPr id="7" name="Slide Number Placeholder 6"/>
          <p:cNvSpPr>
            <a:spLocks noGrp="1"/>
          </p:cNvSpPr>
          <p:nvPr>
            <p:ph type="sldNum" sz="quarter" idx="12"/>
          </p:nvPr>
        </p:nvSpPr>
        <p:spPr/>
        <p:txBody>
          <a:bodyPr/>
          <a:lstStyle/>
          <a:p>
            <a:fld id="{FF45410E-A0B7-6748-B042-26AFD53CC363}" type="slidenum">
              <a:rPr lang="en-US" smtClean="0"/>
              <a:t>‹#›</a:t>
            </a:fld>
            <a:endParaRPr lang="en-US"/>
          </a:p>
        </p:txBody>
      </p:sp>
      <p:cxnSp>
        <p:nvCxnSpPr>
          <p:cNvPr id="8" name="Straight Connector 7">
            <a:extLst>
              <a:ext uri="{FF2B5EF4-FFF2-40B4-BE49-F238E27FC236}">
                <a16:creationId xmlns:a16="http://schemas.microsoft.com/office/drawing/2014/main" id="{B77F0D1B-C1D7-4E48-8AEA-7263E3D16BE1}"/>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557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7630" y="273050"/>
            <a:ext cx="11619568" cy="90805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7" y="1333500"/>
            <a:ext cx="6704011" cy="452755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67630" y="1333500"/>
            <a:ext cx="4504396" cy="4535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B9D7C9-1127-5248-9E7A-397B6AD9B2F4}" type="datetimeFigureOut">
              <a:rPr lang="en-US" smtClean="0"/>
              <a:t>4/24/25</a:t>
            </a:fld>
            <a:endParaRPr lang="en-US"/>
          </a:p>
        </p:txBody>
      </p:sp>
      <p:sp>
        <p:nvSpPr>
          <p:cNvPr id="7" name="Slide Number Placeholder 6"/>
          <p:cNvSpPr>
            <a:spLocks noGrp="1"/>
          </p:cNvSpPr>
          <p:nvPr>
            <p:ph type="sldNum" sz="quarter" idx="12"/>
          </p:nvPr>
        </p:nvSpPr>
        <p:spPr/>
        <p:txBody>
          <a:bodyPr/>
          <a:lstStyle/>
          <a:p>
            <a:fld id="{FF45410E-A0B7-6748-B042-26AFD53CC363}" type="slidenum">
              <a:rPr lang="en-US" smtClean="0"/>
              <a:t>‹#›</a:t>
            </a:fld>
            <a:endParaRPr lang="en-US"/>
          </a:p>
        </p:txBody>
      </p:sp>
      <p:cxnSp>
        <p:nvCxnSpPr>
          <p:cNvPr id="8" name="Straight Connector 7">
            <a:extLst>
              <a:ext uri="{FF2B5EF4-FFF2-40B4-BE49-F238E27FC236}">
                <a16:creationId xmlns:a16="http://schemas.microsoft.com/office/drawing/2014/main" id="{3229ADF7-E17E-A44E-8720-D5A9BF5F8527}"/>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45201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98AE6-2EA4-7A4E-A399-4C72656110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3FBE6D-9B0B-5944-8B93-D5574907BD8F}"/>
              </a:ext>
            </a:extLst>
          </p:cNvPr>
          <p:cNvSpPr>
            <a:spLocks noGrp="1"/>
          </p:cNvSpPr>
          <p:nvPr>
            <p:ph type="dt" sz="half" idx="10"/>
          </p:nvPr>
        </p:nvSpPr>
        <p:spPr/>
        <p:txBody>
          <a:bodyPr/>
          <a:lstStyle/>
          <a:p>
            <a:fld id="{3EB9D7C9-1127-5248-9E7A-397B6AD9B2F4}" type="datetimeFigureOut">
              <a:rPr lang="en-US" smtClean="0"/>
              <a:pPr/>
              <a:t>4/24/25</a:t>
            </a:fld>
            <a:endParaRPr lang="en-US"/>
          </a:p>
        </p:txBody>
      </p:sp>
      <p:sp>
        <p:nvSpPr>
          <p:cNvPr id="4" name="Slide Number Placeholder 3">
            <a:extLst>
              <a:ext uri="{FF2B5EF4-FFF2-40B4-BE49-F238E27FC236}">
                <a16:creationId xmlns:a16="http://schemas.microsoft.com/office/drawing/2014/main" id="{4BEC7BF7-3985-384B-9733-AAAA1C1043F4}"/>
              </a:ext>
            </a:extLst>
          </p:cNvPr>
          <p:cNvSpPr>
            <a:spLocks noGrp="1"/>
          </p:cNvSpPr>
          <p:nvPr>
            <p:ph type="sldNum" sz="quarter" idx="11"/>
          </p:nvPr>
        </p:nvSpPr>
        <p:spPr/>
        <p:txBody>
          <a:bodyPr/>
          <a:lstStyle/>
          <a:p>
            <a:r>
              <a:rPr lang="en-US"/>
              <a:t>|      </a:t>
            </a:r>
            <a:fld id="{FF45410E-A0B7-6748-B042-26AFD53CC363}" type="slidenum">
              <a:rPr lang="en-US" smtClean="0"/>
              <a:pPr/>
              <a:t>‹#›</a:t>
            </a:fld>
            <a:endParaRPr lang="en-US"/>
          </a:p>
        </p:txBody>
      </p:sp>
      <p:cxnSp>
        <p:nvCxnSpPr>
          <p:cNvPr id="6" name="Straight Connector 5">
            <a:extLst>
              <a:ext uri="{FF2B5EF4-FFF2-40B4-BE49-F238E27FC236}">
                <a16:creationId xmlns:a16="http://schemas.microsoft.com/office/drawing/2014/main" id="{3E3B3188-0F38-5048-95EB-39D6DA2829F2}"/>
              </a:ext>
            </a:extLst>
          </p:cNvPr>
          <p:cNvCxnSpPr>
            <a:cxnSpLocks/>
          </p:cNvCxnSpPr>
          <p:nvPr userDrawn="1"/>
        </p:nvCxnSpPr>
        <p:spPr>
          <a:xfrm>
            <a:off x="272143" y="1184366"/>
            <a:ext cx="7385957"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3">
            <a:extLst>
              <a:ext uri="{FF2B5EF4-FFF2-40B4-BE49-F238E27FC236}">
                <a16:creationId xmlns:a16="http://schemas.microsoft.com/office/drawing/2014/main" id="{036E45BB-C799-2944-AED9-14D6AEBA8959}"/>
              </a:ext>
            </a:extLst>
          </p:cNvPr>
          <p:cNvSpPr>
            <a:spLocks noGrp="1"/>
          </p:cNvSpPr>
          <p:nvPr>
            <p:ph sz="half" idx="2"/>
          </p:nvPr>
        </p:nvSpPr>
        <p:spPr>
          <a:xfrm>
            <a:off x="266700" y="1371604"/>
            <a:ext cx="7385957" cy="4833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693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B9D7C9-1127-5248-9E7A-397B6AD9B2F4}" type="datetimeFigureOut">
              <a:rPr lang="en-US" smtClean="0"/>
              <a:t>4/24/25</a:t>
            </a:fld>
            <a:endParaRPr lang="en-US"/>
          </a:p>
        </p:txBody>
      </p:sp>
      <p:sp>
        <p:nvSpPr>
          <p:cNvPr id="6" name="Slide Number Placeholder 5"/>
          <p:cNvSpPr>
            <a:spLocks noGrp="1"/>
          </p:cNvSpPr>
          <p:nvPr>
            <p:ph type="sldNum" sz="quarter" idx="12"/>
          </p:nvPr>
        </p:nvSpPr>
        <p:spPr/>
        <p:txBody>
          <a:bodyPr/>
          <a:lstStyle/>
          <a:p>
            <a:fld id="{FF45410E-A0B7-6748-B042-26AFD53CC363}" type="slidenum">
              <a:rPr lang="en-US" smtClean="0"/>
              <a:t>‹#›</a:t>
            </a:fld>
            <a:endParaRPr lang="en-US"/>
          </a:p>
        </p:txBody>
      </p:sp>
      <p:cxnSp>
        <p:nvCxnSpPr>
          <p:cNvPr id="7" name="Straight Connector 6">
            <a:extLst>
              <a:ext uri="{FF2B5EF4-FFF2-40B4-BE49-F238E27FC236}">
                <a16:creationId xmlns:a16="http://schemas.microsoft.com/office/drawing/2014/main" id="{4CD5772F-2E7F-6449-B40A-915714DE7123}"/>
              </a:ext>
            </a:extLst>
          </p:cNvPr>
          <p:cNvCxnSpPr>
            <a:cxnSpLocks/>
          </p:cNvCxnSpPr>
          <p:nvPr userDrawn="1"/>
        </p:nvCxnSpPr>
        <p:spPr>
          <a:xfrm>
            <a:off x="272143" y="1184366"/>
            <a:ext cx="11615056"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235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usekeeping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448176-6D77-B0BE-FE6B-F6C0F1319BA5}"/>
              </a:ext>
            </a:extLst>
          </p:cNvPr>
          <p:cNvSpPr/>
          <p:nvPr userDrawn="1"/>
        </p:nvSpPr>
        <p:spPr>
          <a:xfrm>
            <a:off x="0" y="1"/>
            <a:ext cx="12192000" cy="6916478"/>
          </a:xfrm>
          <a:prstGeom prst="rect">
            <a:avLst/>
          </a:prstGeom>
          <a:gradFill>
            <a:gsLst>
              <a:gs pos="0">
                <a:srgbClr val="851719"/>
              </a:gs>
              <a:gs pos="100000">
                <a:schemeClr val="accent5">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6DC341A-5CAA-1A64-98D4-466D9422379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pic>
        <p:nvPicPr>
          <p:cNvPr id="10" name="Picture 9">
            <a:extLst>
              <a:ext uri="{FF2B5EF4-FFF2-40B4-BE49-F238E27FC236}">
                <a16:creationId xmlns:a16="http://schemas.microsoft.com/office/drawing/2014/main" id="{11986F40-48DC-EF42-A87E-64859685E4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508863" y="301509"/>
            <a:ext cx="3770651" cy="309686"/>
          </a:xfrm>
          <a:prstGeom prst="rect">
            <a:avLst/>
          </a:prstGeom>
        </p:spPr>
      </p:pic>
      <p:sp>
        <p:nvSpPr>
          <p:cNvPr id="18" name="Title 1">
            <a:extLst>
              <a:ext uri="{FF2B5EF4-FFF2-40B4-BE49-F238E27FC236}">
                <a16:creationId xmlns:a16="http://schemas.microsoft.com/office/drawing/2014/main" id="{0C8BD59D-2CDE-1940-AB84-C1DF114AE0D9}"/>
              </a:ext>
            </a:extLst>
          </p:cNvPr>
          <p:cNvSpPr>
            <a:spLocks noGrp="1"/>
          </p:cNvSpPr>
          <p:nvPr>
            <p:ph type="ctrTitle" hasCustomPrompt="1"/>
          </p:nvPr>
        </p:nvSpPr>
        <p:spPr>
          <a:xfrm>
            <a:off x="508863" y="1108173"/>
            <a:ext cx="3821837" cy="553998"/>
          </a:xfrm>
          <a:prstGeom prst="rect">
            <a:avLst/>
          </a:prstGeom>
          <a:noFill/>
        </p:spPr>
        <p:txBody>
          <a:bodyPr wrap="square" lIns="0" rIns="0" anchor="b" anchorCtr="0">
            <a:spAutoFit/>
          </a:bodyPr>
          <a:lstStyle>
            <a:lvl1pPr algn="l">
              <a:lnSpc>
                <a:spcPct val="100000"/>
              </a:lnSpc>
              <a:defRPr sz="3600" b="0" cap="none" baseline="0">
                <a:solidFill>
                  <a:schemeClr val="bg1"/>
                </a:solidFill>
              </a:defRPr>
            </a:lvl1pPr>
          </a:lstStyle>
          <a:p>
            <a:r>
              <a:rPr lang="en-GB" dirty="0"/>
              <a:t>Housekeeping Notes</a:t>
            </a:r>
            <a:endParaRPr lang="en-US" dirty="0"/>
          </a:p>
        </p:txBody>
      </p:sp>
      <p:cxnSp>
        <p:nvCxnSpPr>
          <p:cNvPr id="26" name="Straight Connector 25">
            <a:extLst>
              <a:ext uri="{FF2B5EF4-FFF2-40B4-BE49-F238E27FC236}">
                <a16:creationId xmlns:a16="http://schemas.microsoft.com/office/drawing/2014/main" id="{9075BEC9-E9C7-3E63-1572-83BFBAA86386}"/>
              </a:ext>
            </a:extLst>
          </p:cNvPr>
          <p:cNvCxnSpPr>
            <a:cxnSpLocks/>
          </p:cNvCxnSpPr>
          <p:nvPr userDrawn="1"/>
        </p:nvCxnSpPr>
        <p:spPr>
          <a:xfrm>
            <a:off x="508863" y="1882440"/>
            <a:ext cx="17130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 name="Text Placeholder 30">
            <a:extLst>
              <a:ext uri="{FF2B5EF4-FFF2-40B4-BE49-F238E27FC236}">
                <a16:creationId xmlns:a16="http://schemas.microsoft.com/office/drawing/2014/main" id="{9E83E34A-FBE5-C99F-3FA3-09DF09573F0A}"/>
              </a:ext>
            </a:extLst>
          </p:cNvPr>
          <p:cNvSpPr>
            <a:spLocks noGrp="1"/>
          </p:cNvSpPr>
          <p:nvPr>
            <p:ph type="body" sz="quarter" idx="24" hasCustomPrompt="1"/>
          </p:nvPr>
        </p:nvSpPr>
        <p:spPr>
          <a:xfrm>
            <a:off x="508863" y="2259891"/>
            <a:ext cx="6104079" cy="396647"/>
          </a:xfrm>
        </p:spPr>
        <p:txBody>
          <a:bodyPr wrap="square">
            <a:spAutoFit/>
          </a:bodyPr>
          <a:lstStyle>
            <a:lvl1pPr>
              <a:lnSpc>
                <a:spcPct val="80000"/>
              </a:lnSpc>
              <a:spcAft>
                <a:spcPts val="0"/>
              </a:spcAft>
              <a:defRPr sz="3200">
                <a:solidFill>
                  <a:schemeClr val="bg1"/>
                </a:solidFill>
                <a:latin typeface="+mj-lt"/>
              </a:defRPr>
            </a:lvl1pPr>
          </a:lstStyle>
          <a:p>
            <a:pPr lvl="0"/>
            <a:r>
              <a:rPr lang="en-US" dirty="0"/>
              <a:t>Click to add text</a:t>
            </a:r>
          </a:p>
        </p:txBody>
      </p:sp>
      <p:pic>
        <p:nvPicPr>
          <p:cNvPr id="4" name="Picture 3">
            <a:extLst>
              <a:ext uri="{FF2B5EF4-FFF2-40B4-BE49-F238E27FC236}">
                <a16:creationId xmlns:a16="http://schemas.microsoft.com/office/drawing/2014/main" id="{58AB4260-8FB8-5D20-A053-142FD219168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1959" t="17986" r="35520" b="12269"/>
          <a:stretch/>
        </p:blipFill>
        <p:spPr>
          <a:xfrm>
            <a:off x="9229722" y="0"/>
            <a:ext cx="2962278" cy="6858000"/>
          </a:xfrm>
          <a:prstGeom prst="rect">
            <a:avLst/>
          </a:prstGeom>
        </p:spPr>
      </p:pic>
    </p:spTree>
    <p:extLst>
      <p:ext uri="{BB962C8B-B14F-4D97-AF65-F5344CB8AC3E}">
        <p14:creationId xmlns:p14="http://schemas.microsoft.com/office/powerpoint/2010/main" val="2609151643"/>
      </p:ext>
    </p:extLst>
  </p:cSld>
  <p:clrMapOvr>
    <a:masterClrMapping/>
  </p:clrMapOvr>
  <p:extLst>
    <p:ext uri="{DCECCB84-F9BA-43D5-87BE-67443E8EF086}">
      <p15:sldGuideLst xmlns:p15="http://schemas.microsoft.com/office/powerpoint/2012/main">
        <p15:guide id="2" pos="3840">
          <p15:clr>
            <a:srgbClr val="FBAE40"/>
          </p15:clr>
        </p15:guide>
        <p15:guide id="3" orient="horz" pos="368">
          <p15:clr>
            <a:srgbClr val="FBAE40"/>
          </p15:clr>
        </p15:guide>
        <p15:guide id="4" orient="horz" pos="3435">
          <p15:clr>
            <a:srgbClr val="FBAE40"/>
          </p15:clr>
        </p15:guide>
        <p15:guide id="5" orient="horz" pos="3816">
          <p15:clr>
            <a:srgbClr val="FBAE40"/>
          </p15:clr>
        </p15:guide>
        <p15:guide id="6" pos="272">
          <p15:clr>
            <a:srgbClr val="FBAE40"/>
          </p15:clr>
        </p15:guide>
        <p15:guide id="7" pos="45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a:prstGeom prst="rect">
            <a:avLst/>
          </a:prstGeom>
        </p:spPr>
        <p:txBody>
          <a:bodyPr>
            <a:normAutofit/>
          </a:bodyPr>
          <a:lstStyle>
            <a:lvl1pPr algn="ctr">
              <a:defRPr sz="4267" b="0" i="0">
                <a:solidFill>
                  <a:srgbClr val="CD113B"/>
                </a:solidFill>
                <a:latin typeface="Arial" panose="020B0604020202090204"/>
                <a:cs typeface="Arial" panose="020B0604020202090204"/>
              </a:defRPr>
            </a:lvl1pPr>
          </a:lstStyle>
          <a:p>
            <a:r>
              <a:rPr lang="en-US"/>
              <a:t>Click to edit Master title style</a:t>
            </a:r>
          </a:p>
        </p:txBody>
      </p:sp>
      <p:sp>
        <p:nvSpPr>
          <p:cNvPr id="3" name="Subtitle 2"/>
          <p:cNvSpPr>
            <a:spLocks noGrp="1"/>
          </p:cNvSpPr>
          <p:nvPr>
            <p:ph type="subTitle" idx="1"/>
          </p:nvPr>
        </p:nvSpPr>
        <p:spPr>
          <a:xfrm>
            <a:off x="1738671" y="5429210"/>
            <a:ext cx="8534400" cy="1073769"/>
          </a:xfrm>
          <a:prstGeom prst="rect">
            <a:avLst/>
          </a:prstGeom>
        </p:spPr>
        <p:txBody>
          <a:bodyPr>
            <a:normAutofit/>
          </a:bodyPr>
          <a:lstStyle>
            <a:lvl1pPr marL="0" indent="0" algn="ctr">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t>4/24/25</a:t>
            </a:fld>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t>‹#›</a:t>
            </a:fld>
            <a:endParaRPr lang="en-US"/>
          </a:p>
        </p:txBody>
      </p:sp>
    </p:spTree>
    <p:extLst>
      <p:ext uri="{BB962C8B-B14F-4D97-AF65-F5344CB8AC3E}">
        <p14:creationId xmlns:p14="http://schemas.microsoft.com/office/powerpoint/2010/main" val="7583503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87DE6A48-BD34-9247-8CD2-A207D07E22B4}" type="datetime1">
              <a:rPr lang="en-US"/>
              <a:t>4/24/25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55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267"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CEA077D-40D2-7645-91D9-F5061C772B13}" type="datetime1">
              <a:rPr lang="en-US"/>
              <a:t>4/24/25</a:t>
            </a:fld>
            <a:endParaRPr lang="en-US"/>
          </a:p>
        </p:txBody>
      </p:sp>
      <p:sp>
        <p:nvSpPr>
          <p:cNvPr id="6" name="Slide Number Placeholder 5"/>
          <p:cNvSpPr>
            <a:spLocks noGrp="1"/>
          </p:cNvSpPr>
          <p:nvPr>
            <p:ph type="sldNum" sz="quarter" idx="12"/>
          </p:nvPr>
        </p:nvSpPr>
        <p:spPr/>
        <p:txBody>
          <a:bodyPr/>
          <a:lstStyle>
            <a:lvl1pPr>
              <a:defRPr/>
            </a:lvl1pPr>
          </a:lstStyle>
          <a:p>
            <a:fld id="{24AA7F1F-F248-F943-913A-EBF08A13E994}" type="slidenum">
              <a:rPr lang="en-US"/>
              <a:t>‹#›</a:t>
            </a:fld>
            <a:endParaRPr lang="en-US"/>
          </a:p>
        </p:txBody>
      </p:sp>
    </p:spTree>
    <p:extLst>
      <p:ext uri="{BB962C8B-B14F-4D97-AF65-F5344CB8AC3E}">
        <p14:creationId xmlns:p14="http://schemas.microsoft.com/office/powerpoint/2010/main" val="8605351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68922"/>
            <a:ext cx="5384800" cy="3537599"/>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2112AE92-20AD-8D4C-BE5B-92E66A82D5FE}" type="datetime1">
              <a:rPr lang="en-US"/>
              <a:t>4/24/25</a:t>
            </a:fld>
            <a:endParaRPr lang="en-US"/>
          </a:p>
        </p:txBody>
      </p:sp>
      <p:sp>
        <p:nvSpPr>
          <p:cNvPr id="7" name="Slide Number Placeholder 5"/>
          <p:cNvSpPr>
            <a:spLocks noGrp="1"/>
          </p:cNvSpPr>
          <p:nvPr>
            <p:ph type="sldNum" sz="quarter" idx="12"/>
          </p:nvPr>
        </p:nvSpPr>
        <p:spPr/>
        <p:txBody>
          <a:bodyPr/>
          <a:lstStyle>
            <a:lvl1pPr>
              <a:defRPr/>
            </a:lvl1pPr>
          </a:lstStyle>
          <a:p>
            <a:fld id="{590444B3-43E0-CD49-8543-3A769AE78B9D}" type="slidenum">
              <a:rPr lang="en-US"/>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1901778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1368923"/>
            <a:ext cx="7315200" cy="4727077"/>
          </a:xfrm>
          <a:prstGeom prst="rect">
            <a:avLst/>
          </a:prstGeo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7" name="Slide Number Placeholder 5"/>
          <p:cNvSpPr>
            <a:spLocks noGrp="1"/>
          </p:cNvSpPr>
          <p:nvPr>
            <p:ph type="sldNum" sz="quarter" idx="12"/>
          </p:nvPr>
        </p:nvSpPr>
        <p:spPr/>
        <p:txBody>
          <a:bodyPr/>
          <a:lstStyle>
            <a:lvl1pPr>
              <a:defRPr/>
            </a:lvl1pPr>
          </a:lstStyle>
          <a:p>
            <a:fld id="{7C5520E0-F525-124B-8DCB-FDFCBFF95DED}" type="slidenum">
              <a:rPr lang="en-US"/>
              <a:t>‹#›</a:t>
            </a:fld>
            <a:endParaRPr lang="en-US"/>
          </a:p>
        </p:txBody>
      </p:sp>
      <p:sp>
        <p:nvSpPr>
          <p:cNvPr id="8"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Tree>
    <p:extLst>
      <p:ext uri="{BB962C8B-B14F-4D97-AF65-F5344CB8AC3E}">
        <p14:creationId xmlns:p14="http://schemas.microsoft.com/office/powerpoint/2010/main" val="23415416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358F60C2-36CE-471D-A924-19CAFBBAA0CF}" type="slidenum">
              <a:rPr lang="en-US" smtClean="0"/>
              <a:t>‹#›</a:t>
            </a:fld>
            <a:endParaRPr lang="en-US" dirty="0"/>
          </a:p>
        </p:txBody>
      </p:sp>
      <p:sp>
        <p:nvSpPr>
          <p:cNvPr id="9" name="Content Placeholder 8"/>
          <p:cNvSpPr>
            <a:spLocks noGrp="1"/>
          </p:cNvSpPr>
          <p:nvPr>
            <p:ph sz="quarter" idx="12"/>
          </p:nvPr>
        </p:nvSpPr>
        <p:spPr>
          <a:xfrm>
            <a:off x="536448" y="1331384"/>
            <a:ext cx="10988803" cy="46545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5745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p:cNvSpPr>
            <a:spLocks noGrp="1"/>
          </p:cNvSpPr>
          <p:nvPr>
            <p:ph type="ftr" sz="quarter" idx="10"/>
          </p:nvPr>
        </p:nvSpPr>
        <p:spPr/>
        <p:txBody>
          <a:bodyPr/>
          <a:lstStyle/>
          <a:p>
            <a:endParaRPr lang="en-US" dirty="0"/>
          </a:p>
        </p:txBody>
      </p:sp>
      <p:sp>
        <p:nvSpPr>
          <p:cNvPr id="8" name="Slide Number Placeholder 7"/>
          <p:cNvSpPr>
            <a:spLocks noGrp="1"/>
          </p:cNvSpPr>
          <p:nvPr>
            <p:ph type="sldNum" sz="quarter" idx="11"/>
          </p:nvPr>
        </p:nvSpPr>
        <p:spPr/>
        <p:txBody>
          <a:bodyPr/>
          <a:lstStyle/>
          <a:p>
            <a:fld id="{358F60C2-36CE-471D-A924-19CAFBBAA0CF}" type="slidenum">
              <a:rPr lang="en-US" smtClean="0"/>
              <a:t>‹#›</a:t>
            </a:fld>
            <a:endParaRPr lang="en-US" dirty="0"/>
          </a:p>
        </p:txBody>
      </p:sp>
      <p:sp>
        <p:nvSpPr>
          <p:cNvPr id="5" name="Text Placeholder 4"/>
          <p:cNvSpPr>
            <a:spLocks noGrp="1"/>
          </p:cNvSpPr>
          <p:nvPr>
            <p:ph type="body" sz="quarter" idx="12"/>
          </p:nvPr>
        </p:nvSpPr>
        <p:spPr>
          <a:xfrm>
            <a:off x="550936" y="762000"/>
            <a:ext cx="10481733" cy="254000"/>
          </a:xfrm>
        </p:spPr>
        <p:txBody>
          <a:bodyPr lIns="0" rIns="0" anchor="ctr">
            <a:noAutofit/>
          </a:bodyPr>
          <a:lstStyle>
            <a:lvl1pPr marL="0" indent="0">
              <a:buNone/>
              <a:defRPr sz="1867">
                <a:solidFill>
                  <a:schemeClr val="accent1"/>
                </a:solidFill>
              </a:defRPr>
            </a:lvl1pPr>
          </a:lstStyle>
          <a:p>
            <a:pPr lvl="0"/>
            <a:r>
              <a:rPr lang="en-US"/>
              <a:t>Click to edit Master text styles</a:t>
            </a:r>
          </a:p>
        </p:txBody>
      </p:sp>
    </p:spTree>
    <p:extLst>
      <p:ext uri="{BB962C8B-B14F-4D97-AF65-F5344CB8AC3E}">
        <p14:creationId xmlns:p14="http://schemas.microsoft.com/office/powerpoint/2010/main" val="1236844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14" name="Footer Placeholder 13"/>
          <p:cNvSpPr>
            <a:spLocks noGrp="1"/>
          </p:cNvSpPr>
          <p:nvPr>
            <p:ph type="ftr" sz="quarter" idx="10"/>
          </p:nvPr>
        </p:nvSpPr>
        <p:spPr/>
        <p:txBody>
          <a:bodyPr/>
          <a:lstStyle/>
          <a:p>
            <a:endParaRPr lang="en-US" dirty="0"/>
          </a:p>
        </p:txBody>
      </p:sp>
      <p:sp>
        <p:nvSpPr>
          <p:cNvPr id="15" name="Slide Number Placeholder 14"/>
          <p:cNvSpPr>
            <a:spLocks noGrp="1"/>
          </p:cNvSpPr>
          <p:nvPr>
            <p:ph type="sldNum" sz="quarter" idx="11"/>
          </p:nvPr>
        </p:nvSpPr>
        <p:spPr/>
        <p:txBody>
          <a:bodyPr/>
          <a:lstStyle/>
          <a:p>
            <a:fld id="{358F60C2-36CE-471D-A924-19CAFBBAA0CF}" type="slidenum">
              <a:rPr lang="en-US" smtClean="0"/>
              <a:t>‹#›</a:t>
            </a:fld>
            <a:endParaRPr lang="en-US" dirty="0"/>
          </a:p>
        </p:txBody>
      </p:sp>
      <p:sp>
        <p:nvSpPr>
          <p:cNvPr id="2" name="Title 1"/>
          <p:cNvSpPr>
            <a:spLocks noGrp="1"/>
          </p:cNvSpPr>
          <p:nvPr>
            <p:ph type="ctrTitle"/>
          </p:nvPr>
        </p:nvSpPr>
        <p:spPr>
          <a:xfrm>
            <a:off x="757381" y="2481739"/>
            <a:ext cx="10878707" cy="731520"/>
          </a:xfrm>
        </p:spPr>
        <p:txBody>
          <a:bodyPr>
            <a:normAutofit/>
          </a:bodyPr>
          <a:lstStyle>
            <a:lvl1pPr>
              <a:defRPr sz="4267"/>
            </a:lvl1pPr>
          </a:lstStyle>
          <a:p>
            <a:r>
              <a:rPr lang="en-US"/>
              <a:t>Click to edit Master title style</a:t>
            </a:r>
            <a:endParaRPr lang="en-US" dirty="0"/>
          </a:p>
        </p:txBody>
      </p:sp>
      <p:sp>
        <p:nvSpPr>
          <p:cNvPr id="3" name="Subtitle 2"/>
          <p:cNvSpPr>
            <a:spLocks noGrp="1"/>
          </p:cNvSpPr>
          <p:nvPr>
            <p:ph type="subTitle" idx="1"/>
          </p:nvPr>
        </p:nvSpPr>
        <p:spPr>
          <a:xfrm>
            <a:off x="757381" y="3377851"/>
            <a:ext cx="10878707" cy="301752"/>
          </a:xfrm>
        </p:spPr>
        <p:txBody>
          <a:bodyPr lIns="0" rIns="0">
            <a:normAutofit/>
          </a:bodyPr>
          <a:lstStyle>
            <a:lvl1pPr marL="0" indent="0" algn="l">
              <a:buNone/>
              <a:defRPr sz="1467">
                <a:solidFill>
                  <a:srgbClr val="5D686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7" name="Text Placeholder 16"/>
          <p:cNvSpPr>
            <a:spLocks noGrp="1"/>
          </p:cNvSpPr>
          <p:nvPr>
            <p:ph type="body" sz="quarter" idx="12"/>
          </p:nvPr>
        </p:nvSpPr>
        <p:spPr>
          <a:xfrm>
            <a:off x="757381" y="3771043"/>
            <a:ext cx="10878707" cy="960120"/>
          </a:xfrm>
        </p:spPr>
        <p:txBody>
          <a:bodyPr lIns="0" rIns="0" anchor="ctr">
            <a:normAutofit/>
          </a:bodyPr>
          <a:lstStyle>
            <a:lvl1pPr marL="0" indent="0">
              <a:buNone/>
              <a:defRPr sz="1600">
                <a:solidFill>
                  <a:srgbClr val="5D686B"/>
                </a:solidFill>
              </a:defRPr>
            </a:lvl1pPr>
          </a:lstStyle>
          <a:p>
            <a:pPr lvl="0"/>
            <a:r>
              <a:rPr lang="en-US"/>
              <a:t>Click to edit Master text styles</a:t>
            </a:r>
          </a:p>
        </p:txBody>
      </p:sp>
    </p:spTree>
    <p:extLst>
      <p:ext uri="{BB962C8B-B14F-4D97-AF65-F5344CB8AC3E}">
        <p14:creationId xmlns:p14="http://schemas.microsoft.com/office/powerpoint/2010/main" val="4233385669"/>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2451" y="1331912"/>
            <a:ext cx="5384800" cy="4654551"/>
          </a:xfrm>
        </p:spPr>
        <p:txBody>
          <a:bodyPr>
            <a:normAutofit/>
          </a:bodyPr>
          <a:lstStyle>
            <a:lvl1pPr>
              <a:buClr>
                <a:srgbClr val="66CC00"/>
              </a:buCl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331912"/>
            <a:ext cx="5388864" cy="4654551"/>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9" name="Slide Number Placeholder 8"/>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15881152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6448" y="1331913"/>
            <a:ext cx="5386917"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536448" y="1971675"/>
            <a:ext cx="5386917"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331913"/>
            <a:ext cx="5388864" cy="639763"/>
          </a:xfrm>
        </p:spPr>
        <p:txBody>
          <a:bodyPr lIns="0" rIns="0" anchor="b"/>
          <a:lstStyle>
            <a:lvl1pPr marL="0" indent="0">
              <a:buNone/>
              <a:defRPr sz="21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096000" y="1971675"/>
            <a:ext cx="5388864" cy="3951288"/>
          </a:xfrm>
        </p:spPr>
        <p:txBody>
          <a:bodyPr>
            <a:normAutofit/>
          </a:bodyPr>
          <a:lstStyle>
            <a:lvl1pPr>
              <a:defRPr sz="2133"/>
            </a:lvl1pPr>
            <a:lvl2pPr>
              <a:defRPr sz="1867"/>
            </a:lvl2pPr>
            <a:lvl3pPr>
              <a:defRPr sz="1600"/>
            </a:lvl3pPr>
            <a:lvl4pPr>
              <a:defRPr sz="1467"/>
            </a:lvl4pPr>
            <a:lvl5pPr>
              <a:defRPr sz="14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11" name="Slide Number Placeholder 10"/>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292470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103909203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spTree>
    <p:extLst>
      <p:ext uri="{BB962C8B-B14F-4D97-AF65-F5344CB8AC3E}">
        <p14:creationId xmlns:p14="http://schemas.microsoft.com/office/powerpoint/2010/main" val="376029424"/>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E198A-7875-E555-9CA0-98AF57CD96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4" name="Rectangle 3">
            <a:extLst>
              <a:ext uri="{FF2B5EF4-FFF2-40B4-BE49-F238E27FC236}">
                <a16:creationId xmlns:a16="http://schemas.microsoft.com/office/drawing/2014/main" id="{D941BFD3-6112-5F22-A6EF-86A8369FC771}"/>
              </a:ext>
            </a:extLst>
          </p:cNvPr>
          <p:cNvSpPr/>
          <p:nvPr/>
        </p:nvSpPr>
        <p:spPr>
          <a:xfrm>
            <a:off x="379169" y="-4120"/>
            <a:ext cx="11846299" cy="68704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0" i="0" u="none"/>
          </a:p>
        </p:txBody>
      </p:sp>
      <p:sp>
        <p:nvSpPr>
          <p:cNvPr id="3" name="TextBox 2">
            <a:extLst>
              <a:ext uri="{FF2B5EF4-FFF2-40B4-BE49-F238E27FC236}">
                <a16:creationId xmlns:a16="http://schemas.microsoft.com/office/drawing/2014/main" id="{85DC0DB2-6E10-C48E-26B8-378F11A5B7A3}"/>
              </a:ext>
            </a:extLst>
          </p:cNvPr>
          <p:cNvSpPr txBox="1"/>
          <p:nvPr/>
        </p:nvSpPr>
        <p:spPr>
          <a:xfrm>
            <a:off x="1339826" y="6655337"/>
            <a:ext cx="9512349" cy="215444"/>
          </a:xfrm>
          <a:prstGeom prst="rect">
            <a:avLst/>
          </a:prstGeom>
          <a:noFill/>
        </p:spPr>
        <p:txBody>
          <a:bodyPr wrap="square" rtlCol="0">
            <a:spAutoFit/>
          </a:bodyPr>
          <a:lstStyle/>
          <a:p>
            <a:pPr algn="ctr"/>
            <a:r>
              <a:rPr lang="en-US" sz="800" dirty="0"/>
              <a:t>INCYTE CONFIDENTIAL. DO NOT COPY, DISTRIBUTE, OR OTHERWISE REPRODUCE.</a:t>
            </a:r>
          </a:p>
        </p:txBody>
      </p:sp>
      <p:sp>
        <p:nvSpPr>
          <p:cNvPr id="5" name="Footer Placeholder 4"/>
          <p:cNvSpPr>
            <a:spLocks noGrp="1"/>
          </p:cNvSpPr>
          <p:nvPr>
            <p:ph type="ftr" sz="quarter" idx="10"/>
          </p:nvPr>
        </p:nvSpPr>
        <p:spPr/>
        <p:txBody>
          <a:bodyPr/>
          <a:lstStyle/>
          <a:p>
            <a:r>
              <a:rPr lang="en-US"/>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endParaRPr lang="en-US" dirty="0"/>
          </a:p>
        </p:txBody>
      </p:sp>
      <p:sp>
        <p:nvSpPr>
          <p:cNvPr id="6" name="Slide Number Placeholder 5"/>
          <p:cNvSpPr>
            <a:spLocks noGrp="1"/>
          </p:cNvSpPr>
          <p:nvPr>
            <p:ph type="sldNum" sz="quarter" idx="11"/>
          </p:nvPr>
        </p:nvSpPr>
        <p:spPr/>
        <p:txBody>
          <a:bodyPr/>
          <a:lstStyle/>
          <a:p>
            <a:fld id="{358F60C2-36CE-471D-A924-19CAFBBAA0CF}" type="slidenum">
              <a:rPr lang="en-US" smtClean="0"/>
              <a:t>‹#›</a:t>
            </a:fld>
            <a:endParaRPr lang="en-US"/>
          </a:p>
        </p:txBody>
      </p:sp>
    </p:spTree>
    <p:extLst>
      <p:ext uri="{BB962C8B-B14F-4D97-AF65-F5344CB8AC3E}">
        <p14:creationId xmlns:p14="http://schemas.microsoft.com/office/powerpoint/2010/main" val="396645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Sample 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Sample Table</a:t>
            </a:r>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graphicFrame>
        <p:nvGraphicFramePr>
          <p:cNvPr id="5" name="object 300"/>
          <p:cNvGraphicFramePr>
            <a:graphicFrameLocks noGrp="1"/>
          </p:cNvGraphicFramePr>
          <p:nvPr/>
        </p:nvGraphicFramePr>
        <p:xfrm>
          <a:off x="893505" y="1250187"/>
          <a:ext cx="9876367" cy="4541520"/>
        </p:xfrm>
        <a:graphic>
          <a:graphicData uri="http://schemas.openxmlformats.org/drawingml/2006/table">
            <a:tbl>
              <a:tblPr firstRow="1" bandRow="1"/>
              <a:tblGrid>
                <a:gridCol w="2782215">
                  <a:extLst>
                    <a:ext uri="{9D8B030D-6E8A-4147-A177-3AD203B41FA5}">
                      <a16:colId xmlns:a16="http://schemas.microsoft.com/office/drawing/2014/main" val="20000"/>
                    </a:ext>
                  </a:extLst>
                </a:gridCol>
                <a:gridCol w="1671275">
                  <a:extLst>
                    <a:ext uri="{9D8B030D-6E8A-4147-A177-3AD203B41FA5}">
                      <a16:colId xmlns:a16="http://schemas.microsoft.com/office/drawing/2014/main" val="20001"/>
                    </a:ext>
                  </a:extLst>
                </a:gridCol>
                <a:gridCol w="1788145">
                  <a:extLst>
                    <a:ext uri="{9D8B030D-6E8A-4147-A177-3AD203B41FA5}">
                      <a16:colId xmlns:a16="http://schemas.microsoft.com/office/drawing/2014/main" val="20002"/>
                    </a:ext>
                  </a:extLst>
                </a:gridCol>
                <a:gridCol w="1750163">
                  <a:extLst>
                    <a:ext uri="{9D8B030D-6E8A-4147-A177-3AD203B41FA5}">
                      <a16:colId xmlns:a16="http://schemas.microsoft.com/office/drawing/2014/main" val="20003"/>
                    </a:ext>
                  </a:extLst>
                </a:gridCol>
                <a:gridCol w="1884569">
                  <a:extLst>
                    <a:ext uri="{9D8B030D-6E8A-4147-A177-3AD203B41FA5}">
                      <a16:colId xmlns:a16="http://schemas.microsoft.com/office/drawing/2014/main" val="20004"/>
                    </a:ext>
                  </a:extLst>
                </a:gridCol>
              </a:tblGrid>
              <a:tr h="579120">
                <a:tc gridSpan="5">
                  <a:txBody>
                    <a:bodyPr/>
                    <a:lstStyle/>
                    <a:p>
                      <a:pPr marL="12700" marR="5080" lvl="0" indent="0" algn="l" defTabSz="914400" rtl="0" eaLnBrk="1" fontAlgn="auto" latinLnBrk="0" hangingPunct="1">
                        <a:lnSpc>
                          <a:spcPct val="90000"/>
                        </a:lnSpc>
                        <a:spcBef>
                          <a:spcPts val="675"/>
                        </a:spcBef>
                        <a:spcAft>
                          <a:spcPts val="0"/>
                        </a:spcAft>
                        <a:buClrTx/>
                        <a:buSzTx/>
                        <a:buFontTx/>
                        <a:buNone/>
                        <a:tabLst/>
                        <a:defRPr/>
                      </a:pPr>
                      <a:r>
                        <a:rPr kumimoji="0" lang="en-US" sz="2000" b="1" i="0" u="none" strike="noStrike" kern="1200" cap="none" spc="0" normalizeH="0" baseline="0" noProof="0" dirty="0">
                          <a:ln>
                            <a:noFill/>
                          </a:ln>
                          <a:solidFill>
                            <a:srgbClr val="233443"/>
                          </a:solidFill>
                          <a:effectLst/>
                          <a:uLnTx/>
                          <a:uFillTx/>
                          <a:latin typeface="Arial Narrow"/>
                          <a:ea typeface="+mn-ea"/>
                          <a:cs typeface="Arial Narrow"/>
                        </a:rPr>
                        <a:t>Title in </a:t>
                      </a:r>
                      <a:r>
                        <a:rPr kumimoji="0" lang="en-US" sz="2000" b="1" i="0" u="none" strike="noStrike" kern="1200" cap="none" spc="-5" normalizeH="0" baseline="0" noProof="0" dirty="0">
                          <a:ln>
                            <a:noFill/>
                          </a:ln>
                          <a:solidFill>
                            <a:srgbClr val="233443"/>
                          </a:solidFill>
                          <a:effectLst/>
                          <a:uLnTx/>
                          <a:uFillTx/>
                          <a:latin typeface="Arial Narrow"/>
                          <a:ea typeface="+mn-ea"/>
                          <a:cs typeface="Arial Narrow"/>
                        </a:rPr>
                        <a:t>Title </a:t>
                      </a:r>
                      <a:r>
                        <a:rPr kumimoji="0" lang="en-US" sz="2000" b="1" i="0" u="none" strike="noStrike" kern="1200" cap="none" spc="0" normalizeH="0" baseline="0" noProof="0" dirty="0">
                          <a:ln>
                            <a:noFill/>
                          </a:ln>
                          <a:solidFill>
                            <a:srgbClr val="233443"/>
                          </a:solidFill>
                          <a:effectLst/>
                          <a:uLnTx/>
                          <a:uFillTx/>
                          <a:latin typeface="Arial Narrow"/>
                          <a:ea typeface="+mn-ea"/>
                          <a:cs typeface="Arial Narrow"/>
                        </a:rPr>
                        <a:t>Case, No Period, and May Be Multiple Lines of</a:t>
                      </a:r>
                      <a:r>
                        <a:rPr kumimoji="0" lang="en-US" sz="2000" b="1" i="0" u="none" strike="noStrike" kern="1200" cap="none" spc="-80" normalizeH="0" baseline="0" noProof="0" dirty="0">
                          <a:ln>
                            <a:noFill/>
                          </a:ln>
                          <a:solidFill>
                            <a:srgbClr val="233443"/>
                          </a:solidFill>
                          <a:effectLst/>
                          <a:uLnTx/>
                          <a:uFillTx/>
                          <a:latin typeface="Arial Narrow"/>
                          <a:ea typeface="+mn-ea"/>
                          <a:cs typeface="Arial Narrow"/>
                        </a:rPr>
                        <a:t> </a:t>
                      </a:r>
                      <a:r>
                        <a:rPr kumimoji="0" lang="en-US" sz="2000" b="1" i="0" u="none" strike="noStrike" kern="1200" cap="none" spc="-15" normalizeH="0" baseline="0" noProof="0" dirty="0">
                          <a:ln>
                            <a:noFill/>
                          </a:ln>
                          <a:solidFill>
                            <a:srgbClr val="233443"/>
                          </a:solidFill>
                          <a:effectLst/>
                          <a:uLnTx/>
                          <a:uFillTx/>
                          <a:latin typeface="Arial Narrow"/>
                          <a:ea typeface="+mn-ea"/>
                          <a:cs typeface="Arial Narrow"/>
                        </a:rPr>
                        <a:t>Text</a:t>
                      </a:r>
                      <a:endParaRPr kumimoji="0" lang="en-US" sz="2000" b="0" i="0" u="none" strike="noStrike" kern="1200" cap="none" spc="0" normalizeH="0" baseline="0" noProof="0" dirty="0">
                        <a:ln>
                          <a:noFill/>
                        </a:ln>
                        <a:solidFill>
                          <a:prstClr val="black"/>
                        </a:solidFill>
                        <a:effectLst/>
                        <a:uLnTx/>
                        <a:uFillTx/>
                        <a:latin typeface="Arial Narrow"/>
                        <a:ea typeface="+mn-ea"/>
                        <a:cs typeface="Arial Narrow"/>
                      </a:endParaRPr>
                    </a:p>
                  </a:txBody>
                  <a:tcPr marL="0" marR="0" marT="243840" marB="60960" anchor="b">
                    <a:lnL>
                      <a:noFill/>
                    </a:lnL>
                    <a:lnR>
                      <a:noFill/>
                    </a:lnR>
                    <a:lnT w="57150" cap="flat" cmpd="sng" algn="ctr">
                      <a:noFill/>
                      <a:prstDash val="solid"/>
                      <a:round/>
                      <a:headEnd type="none" w="med" len="med"/>
                      <a:tailEnd type="none" w="med" len="med"/>
                    </a:lnT>
                    <a:lnB w="38100" cap="flat" cmpd="sng" algn="ctr">
                      <a:solidFill>
                        <a:srgbClr val="66CC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lnSpc>
                          <a:spcPct val="100000"/>
                        </a:lnSpc>
                        <a:spcBef>
                          <a:spcPts val="0"/>
                        </a:spcBef>
                      </a:pPr>
                      <a:endParaRPr sz="1500" dirty="0">
                        <a:latin typeface="Arial Narrow"/>
                        <a:cs typeface="Arial Narrow"/>
                      </a:endParaRPr>
                    </a:p>
                  </a:txBody>
                  <a:tcPr marL="45720" marR="45720">
                    <a:lnL>
                      <a:noFill/>
                    </a:lnL>
                    <a:lnR>
                      <a:noFill/>
                    </a:lnR>
                    <a:lnT w="57150" cap="flat" cmpd="sng" algn="ctr">
                      <a:solidFill>
                        <a:schemeClr val="accent4"/>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26720">
                <a:tc rowSpan="3">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pPr>
                      <a:r>
                        <a:rPr sz="2000" b="1" spc="-10" dirty="0">
                          <a:solidFill>
                            <a:srgbClr val="233443"/>
                          </a:solidFill>
                          <a:latin typeface="Arial Narrow"/>
                          <a:cs typeface="Arial Narrow"/>
                        </a:rPr>
                        <a:t>Table </a:t>
                      </a:r>
                      <a:r>
                        <a:rPr sz="2000" b="1" spc="0" dirty="0">
                          <a:solidFill>
                            <a:srgbClr val="233443"/>
                          </a:solidFill>
                          <a:latin typeface="Arial Narrow"/>
                          <a:cs typeface="Arial Narrow"/>
                        </a:rPr>
                        <a:t>Subhead </a:t>
                      </a:r>
                      <a:r>
                        <a:rPr sz="2000" b="1" dirty="0">
                          <a:solidFill>
                            <a:srgbClr val="233443"/>
                          </a:solidFill>
                          <a:latin typeface="Arial Narrow"/>
                          <a:cs typeface="Arial Narrow"/>
                        </a:rPr>
                        <a:t>-</a:t>
                      </a:r>
                      <a:r>
                        <a:rPr sz="2000" b="1" spc="-50" dirty="0">
                          <a:solidFill>
                            <a:srgbClr val="233443"/>
                          </a:solidFill>
                          <a:latin typeface="Arial Narrow"/>
                          <a:cs typeface="Arial Narrow"/>
                        </a:rPr>
                        <a:t> </a:t>
                      </a:r>
                      <a:r>
                        <a:rPr sz="2000" b="1" spc="0" dirty="0">
                          <a:solidFill>
                            <a:srgbClr val="233443"/>
                          </a:solidFill>
                          <a:latin typeface="Arial Narrow"/>
                          <a:cs typeface="Arial Narrow"/>
                        </a:rPr>
                        <a:t>LEFT</a:t>
                      </a:r>
                      <a:endParaRPr sz="2000" dirty="0">
                        <a:latin typeface="Arial Narrow"/>
                        <a:cs typeface="Arial Narrow"/>
                      </a:endParaRPr>
                    </a:p>
                  </a:txBody>
                  <a:tcPr marL="97536" marR="60960" marT="60960" marB="60960" anchor="b">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4">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dirty="0">
                          <a:solidFill>
                            <a:srgbClr val="233443"/>
                          </a:solidFill>
                          <a:latin typeface="Arial Narrow"/>
                          <a:cs typeface="Arial Narrow"/>
                        </a:rPr>
                        <a:t>Table </a:t>
                      </a:r>
                      <a:r>
                        <a:rPr sz="2000" b="1" spc="0" dirty="0">
                          <a:solidFill>
                            <a:srgbClr val="233443"/>
                          </a:solidFill>
                          <a:latin typeface="Arial Narrow"/>
                          <a:cs typeface="Arial Narrow"/>
                        </a:rPr>
                        <a:t>Subheads </a:t>
                      </a:r>
                      <a:r>
                        <a:rPr lang="en-US" sz="2000" b="1" spc="0" dirty="0">
                          <a:solidFill>
                            <a:srgbClr val="233443"/>
                          </a:solidFill>
                          <a:latin typeface="Arial Narrow"/>
                          <a:cs typeface="Arial Narrow"/>
                        </a:rPr>
                        <a:t>A</a:t>
                      </a:r>
                      <a:r>
                        <a:rPr sz="2000" b="1" dirty="0">
                          <a:solidFill>
                            <a:srgbClr val="233443"/>
                          </a:solidFill>
                          <a:latin typeface="Arial Narrow"/>
                          <a:cs typeface="Arial Narrow"/>
                        </a:rPr>
                        <a:t>re </a:t>
                      </a:r>
                      <a:r>
                        <a:rPr sz="2000" b="1" spc="0" dirty="0">
                          <a:solidFill>
                            <a:srgbClr val="233443"/>
                          </a:solidFill>
                          <a:latin typeface="Arial Narrow"/>
                          <a:cs typeface="Arial Narrow"/>
                        </a:rPr>
                        <a:t>Bold Condensed </a:t>
                      </a:r>
                      <a:r>
                        <a:rPr sz="2000" b="1" dirty="0">
                          <a:solidFill>
                            <a:srgbClr val="233443"/>
                          </a:solidFill>
                          <a:latin typeface="Arial Narrow"/>
                          <a:cs typeface="Arial Narrow"/>
                        </a:rPr>
                        <a:t>and </a:t>
                      </a:r>
                      <a:r>
                        <a:rPr sz="2000" b="1" spc="-5" dirty="0">
                          <a:solidFill>
                            <a:srgbClr val="233443"/>
                          </a:solidFill>
                          <a:latin typeface="Arial Narrow"/>
                          <a:cs typeface="Arial Narrow"/>
                        </a:rPr>
                        <a:t>Title</a:t>
                      </a:r>
                      <a:r>
                        <a:rPr sz="2000" b="1" spc="0" dirty="0">
                          <a:solidFill>
                            <a:srgbClr val="233443"/>
                          </a:solidFill>
                          <a:latin typeface="Arial Narrow"/>
                          <a:cs typeface="Arial Narrow"/>
                        </a:rPr>
                        <a:t> Case</a:t>
                      </a:r>
                      <a:endParaRPr sz="2000" dirty="0">
                        <a:latin typeface="Arial Narrow"/>
                        <a:cs typeface="Arial Narrow"/>
                      </a:endParaRPr>
                    </a:p>
                  </a:txBody>
                  <a:tcPr marL="60960" marR="60960" marT="60960" marB="60960">
                    <a:lnL>
                      <a:noFill/>
                    </a:lnL>
                    <a:lnR>
                      <a:noFill/>
                    </a:lnR>
                    <a:lnT w="38100" cap="flat" cmpd="sng" algn="ctr">
                      <a:solidFill>
                        <a:srgbClr val="66CC00"/>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1"/>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gridSpan="2">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gn="ctr">
                        <a:lnSpc>
                          <a:spcPct val="100000"/>
                        </a:lnSpc>
                        <a:spcBef>
                          <a:spcPts val="0"/>
                        </a:spcBef>
                      </a:pPr>
                      <a:r>
                        <a:rPr sz="2000" b="1" spc="-10" dirty="0">
                          <a:solidFill>
                            <a:srgbClr val="233443"/>
                          </a:solidFill>
                          <a:latin typeface="Arial Narrow"/>
                          <a:cs typeface="Arial Narrow"/>
                        </a:rPr>
                        <a:t>Table</a:t>
                      </a:r>
                      <a:r>
                        <a:rPr sz="2000" b="1" spc="-70" dirty="0">
                          <a:solidFill>
                            <a:srgbClr val="233443"/>
                          </a:solidFill>
                          <a:latin typeface="Arial Narrow"/>
                          <a:cs typeface="Arial Narrow"/>
                        </a:rPr>
                        <a:t> </a:t>
                      </a:r>
                      <a:r>
                        <a:rPr sz="2000" b="1" spc="0" dirty="0">
                          <a:solidFill>
                            <a:srgbClr val="233443"/>
                          </a:solidFill>
                          <a:latin typeface="Arial Narrow"/>
                          <a:cs typeface="Arial Narrow"/>
                        </a:rPr>
                        <a:t>Subhead</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a:p>
                  </a:txBody>
                  <a:tcPr marL="0" marR="0" marT="0" marB="0"/>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Eniminimpora</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a:solidFill>
                            <a:srgbClr val="233443"/>
                          </a:solidFill>
                          <a:latin typeface="Arial Narrow"/>
                          <a:cs typeface="Arial Narrow"/>
                        </a:rPr>
                        <a:t>Aperatis</a:t>
                      </a:r>
                      <a:r>
                        <a:rPr sz="2000" b="1" spc="-80">
                          <a:solidFill>
                            <a:srgbClr val="233443"/>
                          </a:solidFill>
                          <a:latin typeface="Arial Narrow"/>
                          <a:cs typeface="Arial Narrow"/>
                        </a:rPr>
                        <a:t> </a:t>
                      </a:r>
                      <a:r>
                        <a:rPr sz="2000" b="1" spc="0">
                          <a:solidFill>
                            <a:srgbClr val="233443"/>
                          </a:solidFill>
                          <a:latin typeface="Arial Narrow"/>
                          <a:cs typeface="Arial Narrow"/>
                        </a:rPr>
                        <a:t>Eaquas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26720">
                <a:tc vMerge="1">
                  <a:txBody>
                    <a:bodyPr/>
                    <a:lstStyle/>
                    <a:p>
                      <a:endParaRPr/>
                    </a:p>
                  </a:txBody>
                  <a:tcPr marL="0" marR="0" marT="0" marB="0">
                    <a:lnT w="28575">
                      <a:solidFill>
                        <a:srgbClr val="7DC242"/>
                      </a:solidFill>
                      <a:prstDash val="solid"/>
                    </a:lnT>
                    <a:lnB w="6350">
                      <a:solidFill>
                        <a:srgbClr val="233443"/>
                      </a:solidFill>
                      <a:prstDash val="solid"/>
                    </a:lnB>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err="1">
                          <a:solidFill>
                            <a:srgbClr val="233443"/>
                          </a:solidFill>
                          <a:latin typeface="Arial Narrow"/>
                          <a:cs typeface="Arial Narrow"/>
                        </a:rPr>
                        <a:t>Ommodis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spc="0" dirty="0" err="1">
                          <a:solidFill>
                            <a:srgbClr val="233443"/>
                          </a:solidFill>
                          <a:latin typeface="Arial Narrow"/>
                          <a:cs typeface="Arial Narrow"/>
                        </a:rPr>
                        <a:t>Abore</a:t>
                      </a:r>
                      <a:r>
                        <a:rPr sz="2000" b="1" spc="0" dirty="0">
                          <a:solidFill>
                            <a:srgbClr val="233443"/>
                          </a:solidFill>
                          <a:latin typeface="Arial Narrow"/>
                          <a:cs typeface="Arial Narrow"/>
                        </a:rPr>
                        <a:t>*</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err="1">
                          <a:solidFill>
                            <a:srgbClr val="233443"/>
                          </a:solidFill>
                          <a:latin typeface="Arial Narrow"/>
                          <a:cs typeface="Arial Narrow"/>
                        </a:rPr>
                        <a:t>Quisquo</a:t>
                      </a:r>
                      <a:r>
                        <a:rPr sz="2000" b="1" baseline="30864">
                          <a:solidFill>
                            <a:srgbClr val="233443"/>
                          </a:solidFill>
                          <a:latin typeface="Arial Narrow"/>
                          <a:cs typeface="Arial Narrow"/>
                        </a:rPr>
                        <a:t>†</a:t>
                      </a:r>
                      <a:endParaRPr sz="2000" baseline="30864">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b="1">
                          <a:solidFill>
                            <a:srgbClr val="233443"/>
                          </a:solidFill>
                          <a:latin typeface="Arial Narrow"/>
                          <a:cs typeface="Arial Narrow"/>
                        </a:rPr>
                        <a:t>Mos</a:t>
                      </a:r>
                      <a:r>
                        <a:rPr sz="2000" b="1" spc="-80">
                          <a:solidFill>
                            <a:srgbClr val="233443"/>
                          </a:solidFill>
                          <a:latin typeface="Arial Narrow"/>
                          <a:cs typeface="Arial Narrow"/>
                        </a:rPr>
                        <a:t> </a:t>
                      </a:r>
                      <a:r>
                        <a:rPr sz="2000" b="1" spc="0">
                          <a:solidFill>
                            <a:srgbClr val="233443"/>
                          </a:solidFill>
                          <a:latin typeface="Arial Narrow"/>
                          <a:cs typeface="Arial Narrow"/>
                        </a:rPr>
                        <a:t>(XX%)</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3"/>
                  </a:ext>
                </a:extLst>
              </a:tr>
              <a:tr h="7315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625"/>
                        </a:spcBef>
                      </a:pPr>
                      <a:r>
                        <a:rPr lang="en-US" sz="2000" spc="0" dirty="0">
                          <a:solidFill>
                            <a:srgbClr val="231F20"/>
                          </a:solidFill>
                          <a:latin typeface="Arial Narrow"/>
                          <a:cs typeface="Arial Narrow"/>
                        </a:rPr>
                        <a:t>Table text</a:t>
                      </a:r>
                      <a:endParaRPr sz="2000" dirty="0">
                        <a:latin typeface="Arial Narrow"/>
                        <a:cs typeface="Arial Narrow"/>
                      </a:endParaRPr>
                    </a:p>
                  </a:txBody>
                  <a:tcPr marL="97536"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94945" marR="142875" indent="-44450" algn="ctr">
                        <a:lnSpc>
                          <a:spcPct val="100000"/>
                        </a:lnSpc>
                        <a:spcBef>
                          <a:spcPts val="254"/>
                        </a:spcBef>
                      </a:pPr>
                      <a:r>
                        <a:rPr sz="2000" spc="-5" dirty="0" err="1">
                          <a:solidFill>
                            <a:srgbClr val="231F20"/>
                          </a:solidFill>
                          <a:latin typeface="Arial Narrow"/>
                          <a:cs typeface="Arial Narrow"/>
                        </a:rPr>
                        <a:t>Molendel</a:t>
                      </a:r>
                      <a:br>
                        <a:rPr lang="en-US" sz="2000" spc="-5" dirty="0">
                          <a:solidFill>
                            <a:srgbClr val="231F20"/>
                          </a:solidFill>
                          <a:latin typeface="Arial Narrow"/>
                          <a:cs typeface="Arial Narrow"/>
                        </a:rPr>
                      </a:br>
                      <a:r>
                        <a:rPr sz="2000" dirty="0">
                          <a:solidFill>
                            <a:srgbClr val="231F20"/>
                          </a:solidFill>
                          <a:latin typeface="Arial Narrow"/>
                          <a:cs typeface="Arial Narrow"/>
                        </a:rPr>
                        <a:t>id</a:t>
                      </a:r>
                      <a:r>
                        <a:rPr sz="2000" spc="-95" dirty="0">
                          <a:solidFill>
                            <a:srgbClr val="231F20"/>
                          </a:solidFill>
                          <a:latin typeface="Arial Narrow"/>
                          <a:cs typeface="Arial Narrow"/>
                        </a:rPr>
                        <a:t> </a:t>
                      </a:r>
                      <a:r>
                        <a:rPr sz="2000" dirty="0" err="1">
                          <a:solidFill>
                            <a:srgbClr val="231F20"/>
                          </a:solidFill>
                          <a:latin typeface="Arial Narrow"/>
                          <a:cs typeface="Arial Narrow"/>
                        </a:rPr>
                        <a:t>quia</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260985" marR="137795" indent="-115570" algn="ctr">
                        <a:lnSpc>
                          <a:spcPct val="100000"/>
                        </a:lnSpc>
                        <a:spcBef>
                          <a:spcPts val="254"/>
                        </a:spcBef>
                      </a:pPr>
                      <a:r>
                        <a:rPr sz="2000" err="1">
                          <a:solidFill>
                            <a:srgbClr val="231F20"/>
                          </a:solidFill>
                          <a:latin typeface="Arial Narrow"/>
                          <a:cs typeface="Arial Narrow"/>
                        </a:rPr>
                        <a:t>Nulparitias</a:t>
                      </a:r>
                      <a:r>
                        <a:rPr lang="en-US" sz="2000">
                          <a:solidFill>
                            <a:srgbClr val="231F20"/>
                          </a:solidFill>
                          <a:latin typeface="Arial Narrow"/>
                          <a:cs typeface="Arial Narrow"/>
                        </a:rPr>
                        <a:t> </a:t>
                      </a:r>
                      <a:r>
                        <a:rPr sz="2000" err="1">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107950" marR="57785" indent="-42545" algn="ctr">
                        <a:lnSpc>
                          <a:spcPct val="100000"/>
                        </a:lnSpc>
                        <a:spcBef>
                          <a:spcPts val="254"/>
                        </a:spcBef>
                      </a:pPr>
                      <a:r>
                        <a:rPr sz="2000" spc="-10">
                          <a:solidFill>
                            <a:srgbClr val="231F20"/>
                          </a:solidFill>
                          <a:latin typeface="Arial Narrow"/>
                          <a:cs typeface="Arial Narrow"/>
                        </a:rPr>
                        <a:t>Table </a:t>
                      </a:r>
                      <a:r>
                        <a:rPr sz="2000" spc="0">
                          <a:solidFill>
                            <a:srgbClr val="231F20"/>
                          </a:solidFill>
                          <a:latin typeface="Arial Narrow"/>
                          <a:cs typeface="Arial Narrow"/>
                        </a:rPr>
                        <a:t>Body</a:t>
                      </a:r>
                      <a:r>
                        <a:rPr sz="2000" spc="-55">
                          <a:solidFill>
                            <a:srgbClr val="231F20"/>
                          </a:solidFill>
                          <a:latin typeface="Arial Narrow"/>
                          <a:cs typeface="Arial Narrow"/>
                        </a:rPr>
                        <a:t> </a:t>
                      </a:r>
                      <a:r>
                        <a:rPr sz="2000" spc="0">
                          <a:solidFill>
                            <a:srgbClr val="231F20"/>
                          </a:solidFill>
                          <a:latin typeface="Arial Narrow"/>
                          <a:cs typeface="Arial Narrow"/>
                        </a:rPr>
                        <a:t>CENTERED</a:t>
                      </a:r>
                      <a:endParaRPr sz="200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625"/>
                        </a:spcBef>
                      </a:pPr>
                      <a:r>
                        <a:rPr sz="2000" dirty="0" err="1">
                          <a:solidFill>
                            <a:srgbClr val="231F20"/>
                          </a:solidFill>
                          <a:latin typeface="Arial Narrow"/>
                          <a:cs typeface="Arial Narrow"/>
                        </a:rPr>
                        <a:t>Molendel</a:t>
                      </a:r>
                      <a:r>
                        <a:rPr sz="2000" spc="-80" dirty="0">
                          <a:solidFill>
                            <a:srgbClr val="231F20"/>
                          </a:solidFill>
                          <a:latin typeface="Arial Narrow"/>
                          <a:cs typeface="Arial Narrow"/>
                        </a:rPr>
                        <a:t> </a:t>
                      </a:r>
                      <a:r>
                        <a:rPr sz="2000" spc="-5" dirty="0">
                          <a:solidFill>
                            <a:srgbClr val="231F20"/>
                          </a:solidFill>
                          <a:latin typeface="Arial Narrow"/>
                          <a:cs typeface="Arial Narrow"/>
                        </a:rPr>
                        <a:t>id</a:t>
                      </a:r>
                      <a:endParaRPr sz="2000" dirty="0">
                        <a:latin typeface="Arial Narrow"/>
                        <a:cs typeface="Arial Narrow"/>
                      </a:endParaRPr>
                    </a:p>
                  </a:txBody>
                  <a:tcPr marL="60960" marR="60960" marT="60960" marB="60960">
                    <a:lnL>
                      <a:noFill/>
                    </a:lnL>
                    <a:lnR>
                      <a:noFill/>
                    </a:lnR>
                    <a:lnT w="12700" cap="flat" cmpd="sng" algn="ctr">
                      <a:solidFill>
                        <a:schemeClr val="tx2"/>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4"/>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spc="0" dirty="0">
                          <a:solidFill>
                            <a:srgbClr val="231F20"/>
                          </a:solidFill>
                          <a:latin typeface="Arial Narrow"/>
                          <a:cs typeface="Arial Narrow"/>
                        </a:rPr>
                        <a:t>Sentence</a:t>
                      </a:r>
                      <a:r>
                        <a:rPr sz="2000" spc="-85" dirty="0">
                          <a:solidFill>
                            <a:srgbClr val="231F20"/>
                          </a:solidFill>
                          <a:latin typeface="Arial Narrow"/>
                          <a:cs typeface="Arial Narrow"/>
                        </a:rPr>
                        <a:t> </a:t>
                      </a:r>
                      <a:r>
                        <a:rPr sz="2000" dirty="0">
                          <a:solidFill>
                            <a:srgbClr val="231F20"/>
                          </a:solidFill>
                          <a:latin typeface="Arial Narrow"/>
                          <a:cs typeface="Arial Narrow"/>
                        </a:rPr>
                        <a:t>case</a:t>
                      </a:r>
                      <a:endParaRPr sz="2000" dirty="0">
                        <a:latin typeface="Arial Narrow"/>
                        <a:cs typeface="Arial Narrow"/>
                      </a:endParaRPr>
                    </a:p>
                  </a:txBody>
                  <a:tcPr marL="30480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Untinci</a:t>
                      </a:r>
                      <a:r>
                        <a:rPr sz="2000" spc="0" dirty="0">
                          <a:solidFill>
                            <a:srgbClr val="231F20"/>
                          </a:solidFill>
                          <a:latin typeface="Arial Narrow"/>
                          <a:cs typeface="Arial Narrow"/>
                        </a:rPr>
                        <a:t>*</a:t>
                      </a:r>
                      <a:endParaRPr sz="2000" dirty="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Isquunt</a:t>
                      </a:r>
                      <a:endParaRPr sz="2000" dirty="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Untinc</a:t>
                      </a:r>
                      <a:endParaRPr sz="2000">
                        <a:latin typeface="Arial Narrow"/>
                        <a:cs typeface="Arial Narrow"/>
                      </a:endParaRPr>
                    </a:p>
                  </a:txBody>
                  <a:tcPr marL="60960" marR="60960" marT="60960" marB="60960">
                    <a:lnL>
                      <a:noFill/>
                    </a:lnL>
                    <a:lnR>
                      <a:noFill/>
                    </a:lnR>
                    <a:lnT>
                      <a:noFill/>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5"/>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dirty="0">
                          <a:solidFill>
                            <a:srgbClr val="231F20"/>
                          </a:solidFill>
                          <a:latin typeface="Arial Narrow"/>
                          <a:cs typeface="Arial Narrow"/>
                        </a:rPr>
                        <a:t>Lunt </a:t>
                      </a:r>
                      <a:r>
                        <a:rPr sz="2000" dirty="0" err="1">
                          <a:solidFill>
                            <a:srgbClr val="231F20"/>
                          </a:solidFill>
                          <a:latin typeface="Arial Narrow"/>
                          <a:cs typeface="Arial Narrow"/>
                        </a:rPr>
                        <a:t>corrumque</a:t>
                      </a:r>
                      <a:r>
                        <a:rPr sz="2000" spc="-70" dirty="0">
                          <a:solidFill>
                            <a:srgbClr val="231F20"/>
                          </a:solidFill>
                          <a:latin typeface="Arial Narrow"/>
                          <a:cs typeface="Arial Narrow"/>
                        </a:rPr>
                        <a:t> </a:t>
                      </a:r>
                      <a:r>
                        <a:rPr sz="2000" dirty="0" err="1">
                          <a:solidFill>
                            <a:srgbClr val="231F20"/>
                          </a:solidFill>
                          <a:latin typeface="Arial Narrow"/>
                          <a:cs typeface="Arial Narrow"/>
                        </a:rPr>
                        <a:t>sunt</a:t>
                      </a:r>
                      <a:r>
                        <a:rPr sz="2000" baseline="30864" dirty="0">
                          <a:solidFill>
                            <a:srgbClr val="231F20"/>
                          </a:solidFill>
                          <a:latin typeface="Arial Narrow"/>
                          <a:cs typeface="Arial Narrow"/>
                        </a:rPr>
                        <a:t>†</a:t>
                      </a:r>
                      <a:endParaRPr sz="2000" baseline="30864" dirty="0">
                        <a:latin typeface="Arial Narrow"/>
                        <a:cs typeface="Arial Narrow"/>
                      </a:endParaRPr>
                    </a:p>
                  </a:txBody>
                  <a:tcPr marL="97536"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Nonse</a:t>
                      </a:r>
                      <a:r>
                        <a:rPr sz="2000" spc="-65" dirty="0">
                          <a:solidFill>
                            <a:srgbClr val="231F20"/>
                          </a:solidFill>
                          <a:latin typeface="Arial Narrow"/>
                          <a:cs typeface="Arial Narrow"/>
                        </a:rPr>
                        <a:t> </a:t>
                      </a:r>
                      <a:r>
                        <a:rPr sz="2000" spc="-5" dirty="0" err="1">
                          <a:solidFill>
                            <a:srgbClr val="231F20"/>
                          </a:solidFill>
                          <a:latin typeface="Arial Narrow"/>
                          <a:cs typeface="Arial Narrow"/>
                        </a:rPr>
                        <a:t>sintur</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Autem</a:t>
                      </a:r>
                      <a:r>
                        <a:rPr sz="2000" spc="-85" dirty="0">
                          <a:solidFill>
                            <a:srgbClr val="231F20"/>
                          </a:solidFill>
                          <a:latin typeface="Arial Narrow"/>
                          <a:cs typeface="Arial Narrow"/>
                        </a:rPr>
                        <a:t> </a:t>
                      </a:r>
                      <a:r>
                        <a:rPr sz="2000" dirty="0">
                          <a:solidFill>
                            <a:srgbClr val="231F20"/>
                          </a:solidFill>
                          <a:latin typeface="Arial Narrow"/>
                          <a:cs typeface="Arial Narrow"/>
                        </a:rPr>
                        <a:t>quod</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Mi</a:t>
                      </a:r>
                      <a:r>
                        <a:rPr sz="2000" spc="-90" dirty="0">
                          <a:solidFill>
                            <a:srgbClr val="231F20"/>
                          </a:solidFill>
                          <a:latin typeface="Arial Narrow"/>
                          <a:cs typeface="Arial Narrow"/>
                        </a:rPr>
                        <a:t> </a:t>
                      </a:r>
                      <a:r>
                        <a:rPr sz="2000" dirty="0" err="1">
                          <a:solidFill>
                            <a:srgbClr val="231F20"/>
                          </a:solidFill>
                          <a:latin typeface="Arial Narrow"/>
                          <a:cs typeface="Arial Narrow"/>
                        </a:rPr>
                        <a:t>usdant</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dirty="0" err="1">
                          <a:solidFill>
                            <a:srgbClr val="231F20"/>
                          </a:solidFill>
                          <a:latin typeface="Arial Narrow"/>
                          <a:cs typeface="Arial Narrow"/>
                        </a:rPr>
                        <a:t>Nonse</a:t>
                      </a:r>
                      <a:r>
                        <a:rPr sz="2000" spc="-65" dirty="0">
                          <a:solidFill>
                            <a:srgbClr val="231F20"/>
                          </a:solidFill>
                          <a:latin typeface="Arial Narrow"/>
                          <a:cs typeface="Arial Narrow"/>
                        </a:rPr>
                        <a:t> </a:t>
                      </a:r>
                      <a:r>
                        <a:rPr sz="2000" spc="-5" dirty="0" err="1">
                          <a:solidFill>
                            <a:srgbClr val="231F20"/>
                          </a:solidFill>
                          <a:latin typeface="Arial Narrow"/>
                          <a:cs typeface="Arial Narrow"/>
                        </a:rPr>
                        <a:t>sintur</a:t>
                      </a:r>
                      <a:endParaRPr sz="2000" dirty="0">
                        <a:latin typeface="Arial Narrow"/>
                        <a:cs typeface="Arial Narrow"/>
                      </a:endParaRPr>
                    </a:p>
                  </a:txBody>
                  <a:tcPr marL="60960" marR="60960" marT="60960" marB="60960">
                    <a:lnL>
                      <a:noFill/>
                    </a:lnL>
                    <a:lnR>
                      <a:noFill/>
                    </a:lnR>
                    <a:lnT w="6350" cap="flat" cmpd="sng" algn="ctr">
                      <a:solidFill>
                        <a:schemeClr val="accent1"/>
                      </a:solidFill>
                      <a:prstDash val="solid"/>
                      <a:round/>
                      <a:headEnd type="none" w="med" len="med"/>
                      <a:tailEnd type="none" w="med" len="med"/>
                    </a:lnT>
                    <a:lnB>
                      <a:noFill/>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6"/>
                  </a:ext>
                </a:extLst>
              </a:tr>
              <a:tr h="426720">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marL="0" indent="0">
                        <a:lnSpc>
                          <a:spcPct val="100000"/>
                        </a:lnSpc>
                        <a:spcBef>
                          <a:spcPts val="0"/>
                        </a:spcBef>
                      </a:pPr>
                      <a:r>
                        <a:rPr sz="2000">
                          <a:solidFill>
                            <a:srgbClr val="231F20"/>
                          </a:solidFill>
                          <a:latin typeface="Arial Narrow"/>
                          <a:cs typeface="Arial Narrow"/>
                        </a:rPr>
                        <a:t>Itae qui</a:t>
                      </a:r>
                      <a:r>
                        <a:rPr sz="2000" spc="-85">
                          <a:solidFill>
                            <a:srgbClr val="231F20"/>
                          </a:solidFill>
                          <a:latin typeface="Arial Narrow"/>
                          <a:cs typeface="Arial Narrow"/>
                        </a:rPr>
                        <a:t> </a:t>
                      </a:r>
                      <a:r>
                        <a:rPr sz="2000">
                          <a:solidFill>
                            <a:srgbClr val="231F20"/>
                          </a:solidFill>
                          <a:latin typeface="Arial Narrow"/>
                          <a:cs typeface="Arial Narrow"/>
                        </a:rPr>
                        <a:t>quo</a:t>
                      </a:r>
                      <a:endParaRPr sz="2000">
                        <a:latin typeface="Arial Narrow"/>
                        <a:cs typeface="Arial Narrow"/>
                      </a:endParaRPr>
                    </a:p>
                  </a:txBody>
                  <a:tcPr marL="30480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a:solidFill>
                            <a:srgbClr val="231F20"/>
                          </a:solidFill>
                          <a:latin typeface="Arial Narrow"/>
                          <a:cs typeface="Arial Narrow"/>
                        </a:rPr>
                        <a:t>Molendel</a:t>
                      </a:r>
                      <a:r>
                        <a:rPr sz="2000" spc="-85">
                          <a:solidFill>
                            <a:srgbClr val="231F20"/>
                          </a:solidFill>
                          <a:latin typeface="Arial Narrow"/>
                          <a:cs typeface="Arial Narrow"/>
                        </a:rPr>
                        <a:t> </a:t>
                      </a:r>
                      <a:r>
                        <a:rPr sz="2000">
                          <a:solidFill>
                            <a:srgbClr val="231F20"/>
                          </a:solidFill>
                          <a:latin typeface="Arial Narrow"/>
                          <a:cs typeface="Arial Narrow"/>
                        </a:rPr>
                        <a:t>quia</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Nulparitias</a:t>
                      </a:r>
                      <a:r>
                        <a:rPr sz="2000" spc="-100">
                          <a:solidFill>
                            <a:srgbClr val="231F20"/>
                          </a:solidFill>
                          <a:latin typeface="Arial Narrow"/>
                          <a:cs typeface="Arial Narrow"/>
                        </a:rPr>
                        <a:t> </a:t>
                      </a:r>
                      <a:r>
                        <a:rPr sz="2000">
                          <a:solidFill>
                            <a:srgbClr val="231F20"/>
                          </a:solidFill>
                          <a:latin typeface="Arial Narrow"/>
                          <a:cs typeface="Arial Narrow"/>
                        </a:rPr>
                        <a:t>quis</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spc="0">
                          <a:solidFill>
                            <a:srgbClr val="231F20"/>
                          </a:solidFill>
                          <a:latin typeface="Arial Narrow"/>
                          <a:cs typeface="Arial Narrow"/>
                        </a:rPr>
                        <a:t>Unt </a:t>
                      </a:r>
                      <a:r>
                        <a:rPr sz="2000">
                          <a:solidFill>
                            <a:srgbClr val="231F20"/>
                          </a:solidFill>
                          <a:latin typeface="Arial Narrow"/>
                          <a:cs typeface="Arial Narrow"/>
                        </a:rPr>
                        <a:t>fugia</a:t>
                      </a:r>
                      <a:r>
                        <a:rPr sz="2000" spc="-95">
                          <a:solidFill>
                            <a:srgbClr val="231F20"/>
                          </a:solidFill>
                          <a:latin typeface="Arial Narrow"/>
                          <a:cs typeface="Arial Narrow"/>
                        </a:rPr>
                        <a:t> </a:t>
                      </a:r>
                      <a:r>
                        <a:rPr sz="2000">
                          <a:solidFill>
                            <a:srgbClr val="231F20"/>
                          </a:solidFill>
                          <a:latin typeface="Arial Narrow"/>
                          <a:cs typeface="Arial Narrow"/>
                        </a:rPr>
                        <a:t>dolest</a:t>
                      </a:r>
                      <a:endParaRPr sz="200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a:txBody>
                    <a:bodyPr/>
                    <a:lstStyle>
                      <a:lvl1pPr marL="0" algn="l" defTabSz="2438430" rtl="0" eaLnBrk="1" latinLnBrk="0" hangingPunct="1">
                        <a:defRPr sz="4800" kern="1200">
                          <a:solidFill>
                            <a:schemeClr val="tx1"/>
                          </a:solidFill>
                          <a:latin typeface="Calibri"/>
                        </a:defRPr>
                      </a:lvl1pPr>
                      <a:lvl2pPr marL="1219215" algn="l" defTabSz="2438430" rtl="0" eaLnBrk="1" latinLnBrk="0" hangingPunct="1">
                        <a:defRPr sz="4800" kern="1200">
                          <a:solidFill>
                            <a:schemeClr val="tx1"/>
                          </a:solidFill>
                          <a:latin typeface="Calibri"/>
                        </a:defRPr>
                      </a:lvl2pPr>
                      <a:lvl3pPr marL="2438430" algn="l" defTabSz="2438430" rtl="0" eaLnBrk="1" latinLnBrk="0" hangingPunct="1">
                        <a:defRPr sz="4800" kern="1200">
                          <a:solidFill>
                            <a:schemeClr val="tx1"/>
                          </a:solidFill>
                          <a:latin typeface="Calibri"/>
                        </a:defRPr>
                      </a:lvl3pPr>
                      <a:lvl4pPr marL="3657646" algn="l" defTabSz="2438430" rtl="0" eaLnBrk="1" latinLnBrk="0" hangingPunct="1">
                        <a:defRPr sz="4800" kern="1200">
                          <a:solidFill>
                            <a:schemeClr val="tx1"/>
                          </a:solidFill>
                          <a:latin typeface="Calibri"/>
                        </a:defRPr>
                      </a:lvl4pPr>
                      <a:lvl5pPr marL="4876861" algn="l" defTabSz="2438430" rtl="0" eaLnBrk="1" latinLnBrk="0" hangingPunct="1">
                        <a:defRPr sz="4800" kern="1200">
                          <a:solidFill>
                            <a:schemeClr val="tx1"/>
                          </a:solidFill>
                          <a:latin typeface="Calibri"/>
                        </a:defRPr>
                      </a:lvl5pPr>
                      <a:lvl6pPr marL="6096076" algn="l" defTabSz="2438430" rtl="0" eaLnBrk="1" latinLnBrk="0" hangingPunct="1">
                        <a:defRPr sz="4800" kern="1200">
                          <a:solidFill>
                            <a:schemeClr val="tx1"/>
                          </a:solidFill>
                          <a:latin typeface="Calibri"/>
                        </a:defRPr>
                      </a:lvl6pPr>
                      <a:lvl7pPr marL="7315291" algn="l" defTabSz="2438430" rtl="0" eaLnBrk="1" latinLnBrk="0" hangingPunct="1">
                        <a:defRPr sz="4800" kern="1200">
                          <a:solidFill>
                            <a:schemeClr val="tx1"/>
                          </a:solidFill>
                          <a:latin typeface="Calibri"/>
                        </a:defRPr>
                      </a:lvl7pPr>
                      <a:lvl8pPr marL="8534507" algn="l" defTabSz="2438430" rtl="0" eaLnBrk="1" latinLnBrk="0" hangingPunct="1">
                        <a:defRPr sz="4800" kern="1200">
                          <a:solidFill>
                            <a:schemeClr val="tx1"/>
                          </a:solidFill>
                          <a:latin typeface="Calibri"/>
                        </a:defRPr>
                      </a:lvl8pPr>
                      <a:lvl9pPr marL="9753722" algn="l" defTabSz="2438430" rtl="0" eaLnBrk="1" latinLnBrk="0" hangingPunct="1">
                        <a:defRPr sz="4800" kern="1200">
                          <a:solidFill>
                            <a:schemeClr val="tx1"/>
                          </a:solidFill>
                          <a:latin typeface="Calibri"/>
                        </a:defRPr>
                      </a:lvl9pPr>
                    </a:lstStyle>
                    <a:p>
                      <a:pPr algn="ctr">
                        <a:lnSpc>
                          <a:spcPct val="100000"/>
                        </a:lnSpc>
                        <a:spcBef>
                          <a:spcPts val="0"/>
                        </a:spcBef>
                      </a:pPr>
                      <a:r>
                        <a:rPr sz="2000" dirty="0" err="1">
                          <a:solidFill>
                            <a:srgbClr val="231F20"/>
                          </a:solidFill>
                          <a:latin typeface="Arial Narrow"/>
                          <a:cs typeface="Arial Narrow"/>
                        </a:rPr>
                        <a:t>Molendel</a:t>
                      </a:r>
                      <a:r>
                        <a:rPr sz="2000" dirty="0">
                          <a:solidFill>
                            <a:srgbClr val="231F20"/>
                          </a:solidFill>
                          <a:latin typeface="Arial Narrow"/>
                          <a:cs typeface="Arial Narrow"/>
                        </a:rPr>
                        <a:t> id</a:t>
                      </a:r>
                      <a:r>
                        <a:rPr sz="2000" spc="-80" dirty="0">
                          <a:solidFill>
                            <a:srgbClr val="231F20"/>
                          </a:solidFill>
                          <a:latin typeface="Arial Narrow"/>
                          <a:cs typeface="Arial Narrow"/>
                        </a:rPr>
                        <a:t> </a:t>
                      </a:r>
                      <a:r>
                        <a:rPr sz="2000" dirty="0" err="1">
                          <a:solidFill>
                            <a:srgbClr val="231F20"/>
                          </a:solidFill>
                          <a:latin typeface="Arial Narrow"/>
                          <a:cs typeface="Arial Narrow"/>
                        </a:rPr>
                        <a:t>quia</a:t>
                      </a:r>
                      <a:endParaRPr sz="2000" dirty="0">
                        <a:latin typeface="Arial Narrow"/>
                        <a:cs typeface="Arial Narrow"/>
                      </a:endParaRPr>
                    </a:p>
                  </a:txBody>
                  <a:tcPr marL="60960" marR="60960" marT="60960" marB="6096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7"/>
                  </a:ext>
                </a:extLst>
              </a:tr>
              <a:tr h="670560">
                <a:tc gridSpan="5">
                  <a:txBody>
                    <a:bodyPr/>
                    <a:lstStyle/>
                    <a:p>
                      <a:pPr marL="0" indent="0">
                        <a:lnSpc>
                          <a:spcPct val="100000"/>
                        </a:lnSpc>
                        <a:spcBef>
                          <a:spcPts val="0"/>
                        </a:spcBef>
                      </a:pPr>
                      <a:r>
                        <a:rPr lang="en-US" sz="1200" dirty="0">
                          <a:latin typeface="Arial Narrow"/>
                          <a:cs typeface="Arial Narrow"/>
                        </a:rPr>
                        <a:t>* If there are multiple lines, hang the punctuation. Di cum que </a:t>
                      </a:r>
                      <a:r>
                        <a:rPr lang="en-US" sz="1200" dirty="0" err="1">
                          <a:latin typeface="Arial Narrow"/>
                          <a:cs typeface="Arial Narrow"/>
                        </a:rPr>
                        <a:t>lessimus</a:t>
                      </a:r>
                      <a:r>
                        <a:rPr lang="en-US" sz="1200" dirty="0">
                          <a:latin typeface="Arial Narrow"/>
                          <a:cs typeface="Arial Narrow"/>
                        </a:rPr>
                        <a:t> </a:t>
                      </a:r>
                      <a:r>
                        <a:rPr lang="en-US" sz="1200" dirty="0" err="1">
                          <a:latin typeface="Arial Narrow"/>
                          <a:cs typeface="Arial Narrow"/>
                        </a:rPr>
                        <a:t>eossi</a:t>
                      </a:r>
                      <a:r>
                        <a:rPr lang="en-US" sz="1200" dirty="0">
                          <a:latin typeface="Arial Narrow"/>
                          <a:cs typeface="Arial Narrow"/>
                        </a:rPr>
                        <a:t> cum la </a:t>
                      </a:r>
                      <a:r>
                        <a:rPr lang="en-US" sz="1200" dirty="0" err="1">
                          <a:latin typeface="Arial Narrow"/>
                          <a:cs typeface="Arial Narrow"/>
                        </a:rPr>
                        <a:t>consequia</a:t>
                      </a:r>
                      <a:r>
                        <a:rPr lang="en-US" sz="1200" dirty="0">
                          <a:latin typeface="Arial Narrow"/>
                          <a:cs typeface="Arial Narrow"/>
                        </a:rPr>
                        <a:t> que </a:t>
                      </a:r>
                      <a:r>
                        <a:rPr lang="en-US" sz="1200" dirty="0" err="1">
                          <a:latin typeface="Arial Narrow"/>
                          <a:cs typeface="Arial Narrow"/>
                        </a:rPr>
                        <a:t>eumendusapis</a:t>
                      </a:r>
                      <a:r>
                        <a:rPr lang="en-US" sz="1200" dirty="0">
                          <a:latin typeface="Arial Narrow"/>
                          <a:cs typeface="Arial Narrow"/>
                        </a:rPr>
                        <a:t> </a:t>
                      </a:r>
                      <a:r>
                        <a:rPr lang="en-US" sz="1200" dirty="0" err="1">
                          <a:latin typeface="Arial Narrow"/>
                          <a:cs typeface="Arial Narrow"/>
                        </a:rPr>
                        <a:t>maiosse</a:t>
                      </a:r>
                      <a:r>
                        <a:rPr lang="en-US" sz="1200" dirty="0">
                          <a:latin typeface="Arial Narrow"/>
                          <a:cs typeface="Arial Narrow"/>
                        </a:rPr>
                        <a:t> </a:t>
                      </a:r>
                      <a:r>
                        <a:rPr lang="en-US" sz="1200" dirty="0" err="1">
                          <a:latin typeface="Arial Narrow"/>
                          <a:cs typeface="Arial Narrow"/>
                        </a:rPr>
                        <a:t>ctibus</a:t>
                      </a:r>
                      <a:r>
                        <a:rPr lang="en-US" sz="1200" dirty="0">
                          <a:latin typeface="Arial Narrow"/>
                          <a:cs typeface="Arial Narrow"/>
                        </a:rPr>
                        <a:t>.</a:t>
                      </a:r>
                    </a:p>
                    <a:p>
                      <a:pPr marL="0" indent="0">
                        <a:lnSpc>
                          <a:spcPct val="100000"/>
                        </a:lnSpc>
                        <a:spcBef>
                          <a:spcPts val="0"/>
                        </a:spcBef>
                      </a:pPr>
                      <a:r>
                        <a:rPr lang="en-US" sz="1200" baseline="30000" dirty="0">
                          <a:latin typeface="Arial Narrow"/>
                          <a:cs typeface="Arial Narrow"/>
                        </a:rPr>
                        <a:t>†</a:t>
                      </a:r>
                      <a:r>
                        <a:rPr lang="en-US" sz="1200" dirty="0">
                          <a:latin typeface="Arial Narrow"/>
                          <a:cs typeface="Arial Narrow"/>
                        </a:rPr>
                        <a:t> Sere </a:t>
                      </a:r>
                      <a:r>
                        <a:rPr lang="en-US" sz="1200" dirty="0" err="1">
                          <a:latin typeface="Arial Narrow"/>
                          <a:cs typeface="Arial Narrow"/>
                        </a:rPr>
                        <a:t>vendis</a:t>
                      </a:r>
                      <a:r>
                        <a:rPr lang="en-US" sz="1200" dirty="0">
                          <a:latin typeface="Arial Narrow"/>
                          <a:cs typeface="Arial Narrow"/>
                        </a:rPr>
                        <a:t> </a:t>
                      </a:r>
                      <a:r>
                        <a:rPr lang="en-US" sz="1200" dirty="0" err="1">
                          <a:latin typeface="Arial Narrow"/>
                          <a:cs typeface="Arial Narrow"/>
                        </a:rPr>
                        <a:t>eumquatur</a:t>
                      </a:r>
                      <a:r>
                        <a:rPr lang="en-US" sz="1200" dirty="0">
                          <a:latin typeface="Arial Narrow"/>
                          <a:cs typeface="Arial Narrow"/>
                        </a:rPr>
                        <a:t> </a:t>
                      </a:r>
                      <a:r>
                        <a:rPr lang="en-US" sz="1200" dirty="0" err="1">
                          <a:latin typeface="Arial Narrow"/>
                          <a:cs typeface="Arial Narrow"/>
                        </a:rPr>
                        <a:t>repuda</a:t>
                      </a:r>
                      <a:r>
                        <a:rPr lang="en-US" sz="1200" dirty="0">
                          <a:latin typeface="Arial Narrow"/>
                          <a:cs typeface="Arial Narrow"/>
                        </a:rPr>
                        <a:t> et </a:t>
                      </a:r>
                      <a:r>
                        <a:rPr lang="en-US" sz="1200" dirty="0" err="1">
                          <a:latin typeface="Arial Narrow"/>
                          <a:cs typeface="Arial Narrow"/>
                        </a:rPr>
                        <a:t>unt</a:t>
                      </a:r>
                      <a:r>
                        <a:rPr lang="en-US" sz="1200" dirty="0">
                          <a:latin typeface="Arial Narrow"/>
                          <a:cs typeface="Arial Narrow"/>
                        </a:rPr>
                        <a:t> </a:t>
                      </a:r>
                      <a:r>
                        <a:rPr lang="en-US" sz="1200" dirty="0" err="1">
                          <a:latin typeface="Arial Narrow"/>
                          <a:cs typeface="Arial Narrow"/>
                        </a:rPr>
                        <a:t>haria</a:t>
                      </a:r>
                      <a:r>
                        <a:rPr lang="en-US" sz="1200" dirty="0">
                          <a:latin typeface="Arial Narrow"/>
                          <a:cs typeface="Arial Narrow"/>
                        </a:rPr>
                        <a:t> sum </a:t>
                      </a:r>
                      <a:r>
                        <a:rPr lang="en-US" sz="1200" dirty="0" err="1">
                          <a:latin typeface="Arial Narrow"/>
                          <a:cs typeface="Arial Narrow"/>
                        </a:rPr>
                        <a:t>ea</a:t>
                      </a:r>
                      <a:r>
                        <a:rPr lang="en-US" sz="1200" dirty="0">
                          <a:latin typeface="Arial Narrow"/>
                          <a:cs typeface="Arial Narrow"/>
                        </a:rPr>
                        <a:t> </a:t>
                      </a:r>
                      <a:r>
                        <a:rPr lang="en-US" sz="1200" dirty="0" err="1">
                          <a:latin typeface="Arial Narrow"/>
                          <a:cs typeface="Arial Narrow"/>
                        </a:rPr>
                        <a:t>pel</a:t>
                      </a:r>
                      <a:r>
                        <a:rPr lang="en-US" sz="1200" dirty="0">
                          <a:latin typeface="Arial Narrow"/>
                          <a:cs typeface="Arial Narrow"/>
                        </a:rPr>
                        <a:t>.</a:t>
                      </a:r>
                    </a:p>
                  </a:txBody>
                  <a:tcPr marL="0" marR="121920" marT="60960" marB="243840">
                    <a:lnL>
                      <a:noFill/>
                    </a:lnL>
                    <a:lnR>
                      <a:noFill/>
                    </a:lnR>
                    <a:lnT w="1270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DEEDCD"/>
                    </a:solidFill>
                  </a:tcPr>
                </a:tc>
                <a:tc hMerge="1">
                  <a:txBody>
                    <a:bodyPr/>
                    <a:lstStyle/>
                    <a:p>
                      <a:pPr algn="ctr">
                        <a:lnSpc>
                          <a:spcPct val="100000"/>
                        </a:lnSpc>
                        <a:spcBef>
                          <a:spcPts val="0"/>
                        </a:spcBef>
                      </a:pPr>
                      <a:endParaRPr sz="1500" dirty="0">
                        <a:latin typeface="Arial Narrow"/>
                        <a:cs typeface="Arial Narrow"/>
                      </a:endParaRPr>
                    </a:p>
                  </a:txBody>
                  <a:tcPr marL="45720" marR="45720">
                    <a:lnL>
                      <a:noFill/>
                    </a:lnL>
                    <a:lnR>
                      <a:noFill/>
                    </a:lnR>
                    <a:lnT>
                      <a:noFill/>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ADCF2"/>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97733534"/>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ample Figur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Sample Figure</a:t>
            </a:r>
          </a:p>
        </p:txBody>
      </p:sp>
      <p:sp>
        <p:nvSpPr>
          <p:cNvPr id="6" name="Footer Placeholder 5"/>
          <p:cNvSpPr>
            <a:spLocks noGrp="1"/>
          </p:cNvSpPr>
          <p:nvPr>
            <p:ph type="ftr" sz="quarter" idx="10"/>
          </p:nvPr>
        </p:nvSpPr>
        <p:spPr/>
        <p:txBody>
          <a:bodyPr/>
          <a:lstStyle/>
          <a:p>
            <a:endParaRPr lang="en-US" dirty="0"/>
          </a:p>
        </p:txBody>
      </p:sp>
      <p:sp>
        <p:nvSpPr>
          <p:cNvPr id="7" name="Slide Number Placeholder 6"/>
          <p:cNvSpPr>
            <a:spLocks noGrp="1"/>
          </p:cNvSpPr>
          <p:nvPr>
            <p:ph type="sldNum" sz="quarter" idx="11"/>
          </p:nvPr>
        </p:nvSpPr>
        <p:spPr/>
        <p:txBody>
          <a:bodyPr/>
          <a:lstStyle/>
          <a:p>
            <a:fld id="{358F60C2-36CE-471D-A924-19CAFBBAA0CF}" type="slidenum">
              <a:rPr lang="en-US" smtClean="0"/>
              <a:t>‹#›</a:t>
            </a:fld>
            <a:endParaRPr lang="en-US" dirty="0"/>
          </a:p>
        </p:txBody>
      </p:sp>
      <p:graphicFrame>
        <p:nvGraphicFramePr>
          <p:cNvPr id="262" name="Content Placeholder 46">
            <a:extLst>
              <a:ext uri="{FF2B5EF4-FFF2-40B4-BE49-F238E27FC236}">
                <a16:creationId xmlns:a16="http://schemas.microsoft.com/office/drawing/2014/main" id="{E66E2AC2-44CD-A498-30BA-F6F2FFD1A957}"/>
              </a:ext>
            </a:extLst>
          </p:cNvPr>
          <p:cNvGraphicFramePr>
            <a:graphicFrameLocks/>
          </p:cNvGraphicFramePr>
          <p:nvPr/>
        </p:nvGraphicFramePr>
        <p:xfrm>
          <a:off x="908325" y="962535"/>
          <a:ext cx="9116883" cy="5117976"/>
        </p:xfrm>
        <a:graphic>
          <a:graphicData uri="http://schemas.openxmlformats.org/drawingml/2006/table">
            <a:tbl>
              <a:tblPr firstRow="1" bandRow="1">
                <a:tableStyleId>{2D5ABB26-0587-4C30-8999-92F81FD0307C}</a:tableStyleId>
              </a:tblPr>
              <a:tblGrid>
                <a:gridCol w="9116883">
                  <a:extLst>
                    <a:ext uri="{9D8B030D-6E8A-4147-A177-3AD203B41FA5}">
                      <a16:colId xmlns:a16="http://schemas.microsoft.com/office/drawing/2014/main" val="20000"/>
                    </a:ext>
                  </a:extLst>
                </a:gridCol>
              </a:tblGrid>
              <a:tr h="638573">
                <a:tc>
                  <a:txBody>
                    <a:bodyPr/>
                    <a:lstStyle/>
                    <a:p>
                      <a:r>
                        <a:rPr lang="en-US" sz="1900" b="1" baseline="0" dirty="0">
                          <a:solidFill>
                            <a:schemeClr val="tx2"/>
                          </a:solidFill>
                          <a:latin typeface="Arial Narrow" panose="020B0606020202030204" pitchFamily="34" charset="0"/>
                        </a:rPr>
                        <a:t>Title in Title Case, No Period, and May Be Multiple Lines of Text</a:t>
                      </a:r>
                      <a:endParaRPr lang="en-US" sz="1900" b="1" dirty="0">
                        <a:solidFill>
                          <a:schemeClr val="tx2"/>
                        </a:solidFill>
                        <a:latin typeface="Arial Narrow" panose="020B0606020202030204" pitchFamily="34" charset="0"/>
                      </a:endParaRPr>
                    </a:p>
                  </a:txBody>
                  <a:tcPr marL="0" marR="0" marT="225379" marB="56345">
                    <a:lnB w="38100" cap="flat" cmpd="sng" algn="ctr">
                      <a:solidFill>
                        <a:srgbClr val="66CC00"/>
                      </a:solidFill>
                      <a:prstDash val="solid"/>
                      <a:round/>
                      <a:headEnd type="none" w="med" len="med"/>
                      <a:tailEnd type="none" w="med" len="med"/>
                    </a:lnB>
                  </a:tcPr>
                </a:tc>
                <a:extLst>
                  <a:ext uri="{0D108BD9-81ED-4DB2-BD59-A6C34878D82A}">
                    <a16:rowId xmlns:a16="http://schemas.microsoft.com/office/drawing/2014/main" val="10000"/>
                  </a:ext>
                </a:extLst>
              </a:tr>
              <a:tr h="4141335">
                <a:tc>
                  <a:txBody>
                    <a:bodyPr/>
                    <a:lstStyle/>
                    <a:p>
                      <a:endParaRPr lang="en-US" sz="3200" dirty="0"/>
                    </a:p>
                  </a:txBody>
                  <a:tcPr marL="112689" marR="112689" marT="56345"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T w="38100" cap="flat" cmpd="sng" algn="ctr">
                      <a:solidFill>
                        <a:srgbClr val="66CC00"/>
                      </a:solidFill>
                      <a:prstDash val="solid"/>
                      <a:round/>
                      <a:headEnd type="none" w="med" len="med"/>
                      <a:tailEnd type="none" w="med" len="med"/>
                    </a:lnT>
                    <a:solidFill>
                      <a:schemeClr val="bg1"/>
                    </a:solidFill>
                  </a:tcPr>
                </a:tc>
                <a:extLst>
                  <a:ext uri="{0D108BD9-81ED-4DB2-BD59-A6C34878D82A}">
                    <a16:rowId xmlns:a16="http://schemas.microsoft.com/office/drawing/2014/main" val="10002"/>
                  </a:ext>
                </a:extLst>
              </a:tr>
              <a:tr h="338068">
                <a:tc>
                  <a:txBody>
                    <a:bodyPr/>
                    <a:lstStyle/>
                    <a:p>
                      <a:r>
                        <a:rPr lang="en-US" sz="1100" dirty="0">
                          <a:latin typeface="Arial Narrow" panose="020B0606020202030204" pitchFamily="34" charset="0"/>
                        </a:rPr>
                        <a:t>* Footnote is in sentence</a:t>
                      </a:r>
                      <a:r>
                        <a:rPr lang="en-US" sz="1100" baseline="0" dirty="0">
                          <a:latin typeface="Arial Narrow" panose="020B0606020202030204" pitchFamily="34" charset="0"/>
                        </a:rPr>
                        <a:t> case.</a:t>
                      </a:r>
                      <a:endParaRPr lang="en-US" sz="1100" dirty="0">
                        <a:latin typeface="Arial Narrow" panose="020B0606020202030204" pitchFamily="34" charset="0"/>
                      </a:endParaRPr>
                    </a:p>
                  </a:txBody>
                  <a:tcPr marL="90152" marR="112689" marT="112689" marB="56345">
                    <a:lnL w="9525" cap="flat" cmpd="sng" algn="ctr">
                      <a:solidFill>
                        <a:schemeClr val="tx2"/>
                      </a:solidFill>
                      <a:prstDash val="solid"/>
                      <a:round/>
                      <a:headEnd type="none" w="med" len="med"/>
                      <a:tailEnd type="none" w="med" len="med"/>
                    </a:lnL>
                    <a:lnR w="9525" cap="flat" cmpd="sng" algn="ctr">
                      <a:solidFill>
                        <a:schemeClr val="tx2"/>
                      </a:solidFill>
                      <a:prstDash val="solid"/>
                      <a:round/>
                      <a:headEnd type="none" w="med" len="med"/>
                      <a:tailEnd type="none" w="med" len="med"/>
                    </a:lnR>
                    <a:lnB w="952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263" name="object 281">
            <a:extLst>
              <a:ext uri="{FF2B5EF4-FFF2-40B4-BE49-F238E27FC236}">
                <a16:creationId xmlns:a16="http://schemas.microsoft.com/office/drawing/2014/main" id="{718C3D7A-2250-BE78-3414-419137466EC9}"/>
              </a:ext>
            </a:extLst>
          </p:cNvPr>
          <p:cNvSpPr/>
          <p:nvPr/>
        </p:nvSpPr>
        <p:spPr>
          <a:xfrm>
            <a:off x="1996915" y="4166454"/>
            <a:ext cx="7675159" cy="955420"/>
          </a:xfrm>
          <a:custGeom>
            <a:avLst/>
            <a:gdLst/>
            <a:ahLst/>
            <a:cxnLst/>
            <a:rect l="l" t="t" r="r" b="b"/>
            <a:pathLst>
              <a:path w="3065779" h="381635">
                <a:moveTo>
                  <a:pt x="0" y="0"/>
                </a:moveTo>
                <a:lnTo>
                  <a:pt x="87245" y="289579"/>
                </a:lnTo>
                <a:lnTo>
                  <a:pt x="305270" y="362347"/>
                </a:lnTo>
                <a:lnTo>
                  <a:pt x="612131" y="381258"/>
                </a:lnTo>
                <a:lnTo>
                  <a:pt x="1223579" y="366863"/>
                </a:lnTo>
                <a:lnTo>
                  <a:pt x="1837977" y="319474"/>
                </a:lnTo>
                <a:lnTo>
                  <a:pt x="2452414" y="299658"/>
                </a:lnTo>
                <a:lnTo>
                  <a:pt x="3065647" y="318906"/>
                </a:lnTo>
              </a:path>
            </a:pathLst>
          </a:custGeom>
          <a:ln w="12700">
            <a:solidFill>
              <a:srgbClr val="2B8F91"/>
            </a:solidFill>
          </a:ln>
        </p:spPr>
        <p:txBody>
          <a:bodyPr wrap="square" lIns="0" tIns="0" rIns="0" bIns="0" rtlCol="0"/>
          <a:lstStyle/>
          <a:p>
            <a:endParaRPr sz="1733">
              <a:latin typeface="Arial Narrow" panose="020B0606020202030204" pitchFamily="34" charset="0"/>
            </a:endParaRPr>
          </a:p>
        </p:txBody>
      </p:sp>
      <p:sp>
        <p:nvSpPr>
          <p:cNvPr id="264" name="object 282">
            <a:extLst>
              <a:ext uri="{FF2B5EF4-FFF2-40B4-BE49-F238E27FC236}">
                <a16:creationId xmlns:a16="http://schemas.microsoft.com/office/drawing/2014/main" id="{1AB4C4F3-AB79-3C21-F71A-EFF7DB8A954F}"/>
              </a:ext>
            </a:extLst>
          </p:cNvPr>
          <p:cNvSpPr txBox="1"/>
          <p:nvPr/>
        </p:nvSpPr>
        <p:spPr>
          <a:xfrm>
            <a:off x="1120273" y="2132225"/>
            <a:ext cx="287323" cy="3049719"/>
          </a:xfrm>
          <a:prstGeom prst="rect">
            <a:avLst/>
          </a:prstGeom>
        </p:spPr>
        <p:txBody>
          <a:bodyPr vert="vert270" wrap="square" lIns="0" tIns="10160" rIns="0" bIns="0" rtlCol="0">
            <a:spAutoFit/>
          </a:bodyPr>
          <a:lstStyle/>
          <a:p>
            <a:pPr marL="49105" marR="6773" indent="-33019" algn="ctr">
              <a:lnSpc>
                <a:spcPct val="100000"/>
              </a:lnSpc>
              <a:spcBef>
                <a:spcPts val="80"/>
              </a:spcBef>
            </a:pPr>
            <a:r>
              <a:rPr sz="1867" b="1" dirty="0" err="1">
                <a:latin typeface="Arial Narrow" panose="020B0606020202030204" pitchFamily="34" charset="0"/>
                <a:cs typeface="Calibri"/>
              </a:rPr>
              <a:t>Quatuscia</a:t>
            </a:r>
            <a:r>
              <a:rPr sz="1867" b="1" spc="20" dirty="0">
                <a:latin typeface="Arial Narrow" panose="020B0606020202030204" pitchFamily="34" charset="0"/>
                <a:cs typeface="Calibri"/>
              </a:rPr>
              <a:t> </a:t>
            </a:r>
            <a:r>
              <a:rPr sz="1867" b="1" dirty="0" err="1">
                <a:latin typeface="Arial Narrow" panose="020B0606020202030204" pitchFamily="34" charset="0"/>
                <a:cs typeface="Calibri"/>
              </a:rPr>
              <a:t>Rehent</a:t>
            </a:r>
            <a:r>
              <a:rPr sz="1867" b="1" dirty="0">
                <a:latin typeface="Arial Narrow" panose="020B0606020202030204" pitchFamily="34" charset="0"/>
                <a:cs typeface="Calibri"/>
              </a:rPr>
              <a:t>,</a:t>
            </a:r>
            <a:r>
              <a:rPr sz="1867" b="1" spc="-7" dirty="0">
                <a:latin typeface="Arial Narrow" panose="020B0606020202030204" pitchFamily="34" charset="0"/>
                <a:cs typeface="Calibri"/>
              </a:rPr>
              <a:t> </a:t>
            </a:r>
            <a:r>
              <a:rPr sz="1867" b="1" dirty="0">
                <a:latin typeface="Arial Narrow" panose="020B0606020202030204" pitchFamily="34" charset="0"/>
                <a:cs typeface="Calibri"/>
              </a:rPr>
              <a:t>%</a:t>
            </a:r>
            <a:endParaRPr sz="1867" dirty="0">
              <a:latin typeface="Arial Narrow" panose="020B0606020202030204" pitchFamily="34" charset="0"/>
              <a:cs typeface="Calibri"/>
            </a:endParaRPr>
          </a:p>
        </p:txBody>
      </p:sp>
      <p:sp>
        <p:nvSpPr>
          <p:cNvPr id="265" name="object 283">
            <a:extLst>
              <a:ext uri="{FF2B5EF4-FFF2-40B4-BE49-F238E27FC236}">
                <a16:creationId xmlns:a16="http://schemas.microsoft.com/office/drawing/2014/main" id="{1546EE28-02D6-97E6-9005-1A7E35DD81CA}"/>
              </a:ext>
            </a:extLst>
          </p:cNvPr>
          <p:cNvSpPr txBox="1"/>
          <p:nvPr/>
        </p:nvSpPr>
        <p:spPr>
          <a:xfrm>
            <a:off x="8646805" y="1749447"/>
            <a:ext cx="933504" cy="1616298"/>
          </a:xfrm>
          <a:prstGeom prst="rect">
            <a:avLst/>
          </a:prstGeom>
        </p:spPr>
        <p:txBody>
          <a:bodyPr vert="horz" wrap="square" lIns="0" tIns="16087" rIns="0" bIns="0" rtlCol="0">
            <a:spAutoFit/>
          </a:bodyPr>
          <a:lstStyle/>
          <a:p>
            <a:pPr marR="6773" indent="14817"/>
            <a:r>
              <a:rPr lang="en-US" sz="1733" spc="-13" dirty="0">
                <a:latin typeface="Arial Narrow" panose="020B0606020202030204" pitchFamily="34" charset="0"/>
                <a:cs typeface="Calibri"/>
              </a:rPr>
              <a:t>Category 1</a:t>
            </a:r>
          </a:p>
          <a:p>
            <a:pPr marR="6773" indent="14817"/>
            <a:r>
              <a:rPr lang="en-US" sz="1733" spc="-13" dirty="0">
                <a:latin typeface="Arial Narrow" panose="020B0606020202030204" pitchFamily="34" charset="0"/>
                <a:cs typeface="Calibri"/>
              </a:rPr>
              <a:t>Category 2</a:t>
            </a:r>
          </a:p>
          <a:p>
            <a:pPr marR="6773" indent="14817"/>
            <a:r>
              <a:rPr lang="en-US" sz="1733" spc="-13" dirty="0">
                <a:latin typeface="Arial Narrow" panose="020B0606020202030204" pitchFamily="34" charset="0"/>
                <a:cs typeface="Calibri"/>
              </a:rPr>
              <a:t>Category 3</a:t>
            </a:r>
          </a:p>
          <a:p>
            <a:pPr marR="6773" indent="14817"/>
            <a:r>
              <a:rPr lang="en-US" sz="1733" spc="-13" dirty="0">
                <a:latin typeface="Arial Narrow" panose="020B0606020202030204" pitchFamily="34" charset="0"/>
                <a:cs typeface="Calibri"/>
              </a:rPr>
              <a:t>Category 4</a:t>
            </a:r>
          </a:p>
          <a:p>
            <a:pPr marR="6773" indent="14817"/>
            <a:r>
              <a:rPr lang="en-US" sz="1733" spc="-13" dirty="0">
                <a:latin typeface="Arial Narrow" panose="020B0606020202030204" pitchFamily="34" charset="0"/>
                <a:cs typeface="Calibri"/>
              </a:rPr>
              <a:t>Category 5</a:t>
            </a:r>
          </a:p>
          <a:p>
            <a:pPr marR="6773" indent="14817"/>
            <a:r>
              <a:rPr lang="en-US" sz="1733" spc="-13" dirty="0">
                <a:latin typeface="Arial Narrow" panose="020B0606020202030204" pitchFamily="34" charset="0"/>
                <a:cs typeface="Calibri"/>
              </a:rPr>
              <a:t>Category 6</a:t>
            </a:r>
            <a:endParaRPr sz="1733" dirty="0">
              <a:latin typeface="Arial Narrow" panose="020B0606020202030204" pitchFamily="34" charset="0"/>
              <a:cs typeface="Calibri"/>
            </a:endParaRPr>
          </a:p>
        </p:txBody>
      </p:sp>
      <p:sp>
        <p:nvSpPr>
          <p:cNvPr id="266" name="object 296">
            <a:extLst>
              <a:ext uri="{FF2B5EF4-FFF2-40B4-BE49-F238E27FC236}">
                <a16:creationId xmlns:a16="http://schemas.microsoft.com/office/drawing/2014/main" id="{720D3EE9-4991-E48D-86DA-585CFDD7821F}"/>
              </a:ext>
            </a:extLst>
          </p:cNvPr>
          <p:cNvSpPr txBox="1"/>
          <p:nvPr/>
        </p:nvSpPr>
        <p:spPr>
          <a:xfrm>
            <a:off x="1981241" y="5482779"/>
            <a:ext cx="7695920" cy="521233"/>
          </a:xfrm>
          <a:prstGeom prst="rect">
            <a:avLst/>
          </a:prstGeom>
        </p:spPr>
        <p:txBody>
          <a:bodyPr vert="horz" wrap="square" lIns="97536" tIns="121920" rIns="97536" bIns="109728" rtlCol="0">
            <a:spAutoFit/>
          </a:bodyPr>
          <a:lstStyle/>
          <a:p>
            <a:pPr algn="ctr">
              <a:lnSpc>
                <a:spcPct val="100000"/>
              </a:lnSpc>
              <a:spcBef>
                <a:spcPts val="393"/>
              </a:spcBef>
            </a:pPr>
            <a:r>
              <a:rPr sz="1867" b="1" spc="7" dirty="0" err="1">
                <a:latin typeface="Arial Narrow" panose="020B0606020202030204" pitchFamily="34" charset="0"/>
                <a:cs typeface="Calibri"/>
              </a:rPr>
              <a:t>Quisi</a:t>
            </a:r>
            <a:r>
              <a:rPr sz="1867" b="1" spc="7" dirty="0">
                <a:latin typeface="Arial Narrow" panose="020B0606020202030204" pitchFamily="34" charset="0"/>
                <a:cs typeface="Calibri"/>
              </a:rPr>
              <a:t> </a:t>
            </a:r>
            <a:r>
              <a:rPr sz="1867" b="1" spc="0" dirty="0">
                <a:latin typeface="Arial Narrow" panose="020B0606020202030204" pitchFamily="34" charset="0"/>
                <a:cs typeface="Calibri"/>
              </a:rPr>
              <a:t>Qui </a:t>
            </a:r>
            <a:r>
              <a:rPr sz="1867" b="1" spc="7" dirty="0" err="1">
                <a:latin typeface="Arial Narrow" panose="020B0606020202030204" pitchFamily="34" charset="0"/>
                <a:cs typeface="Calibri"/>
              </a:rPr>
              <a:t>Audae</a:t>
            </a:r>
            <a:r>
              <a:rPr sz="1867" b="1" spc="7" dirty="0">
                <a:latin typeface="Arial Narrow" panose="020B0606020202030204" pitchFamily="34" charset="0"/>
                <a:cs typeface="Calibri"/>
              </a:rPr>
              <a:t>,</a:t>
            </a:r>
            <a:r>
              <a:rPr sz="1867" b="1" spc="-67" dirty="0">
                <a:latin typeface="Arial Narrow" panose="020B0606020202030204" pitchFamily="34" charset="0"/>
                <a:cs typeface="Calibri"/>
              </a:rPr>
              <a:t> </a:t>
            </a:r>
            <a:r>
              <a:rPr sz="1867" b="1" spc="0" dirty="0">
                <a:latin typeface="Arial Narrow" panose="020B0606020202030204" pitchFamily="34" charset="0"/>
                <a:cs typeface="Calibri"/>
              </a:rPr>
              <a:t>Weeks</a:t>
            </a:r>
            <a:endParaRPr sz="1867" dirty="0">
              <a:latin typeface="Arial Narrow" panose="020B0606020202030204" pitchFamily="34" charset="0"/>
              <a:cs typeface="Arial Narrow"/>
            </a:endParaRPr>
          </a:p>
        </p:txBody>
      </p:sp>
      <p:grpSp>
        <p:nvGrpSpPr>
          <p:cNvPr id="267" name="Group 266">
            <a:extLst>
              <a:ext uri="{FF2B5EF4-FFF2-40B4-BE49-F238E27FC236}">
                <a16:creationId xmlns:a16="http://schemas.microsoft.com/office/drawing/2014/main" id="{64AECF9D-D8B6-6229-1BFE-714624F7377F}"/>
              </a:ext>
            </a:extLst>
          </p:cNvPr>
          <p:cNvGrpSpPr/>
          <p:nvPr/>
        </p:nvGrpSpPr>
        <p:grpSpPr>
          <a:xfrm>
            <a:off x="1475166" y="2029376"/>
            <a:ext cx="8401300" cy="3489232"/>
            <a:chOff x="8999449" y="7806421"/>
            <a:chExt cx="6757405" cy="2806489"/>
          </a:xfrm>
        </p:grpSpPr>
        <p:sp>
          <p:nvSpPr>
            <p:cNvPr id="268" name="object 22">
              <a:extLst>
                <a:ext uri="{FF2B5EF4-FFF2-40B4-BE49-F238E27FC236}">
                  <a16:creationId xmlns:a16="http://schemas.microsoft.com/office/drawing/2014/main" id="{8EB7FC6C-48EC-3181-BA6E-43A49C0798D0}"/>
                </a:ext>
              </a:extLst>
            </p:cNvPr>
            <p:cNvSpPr/>
            <p:nvPr/>
          </p:nvSpPr>
          <p:spPr>
            <a:xfrm>
              <a:off x="9419448" y="7900994"/>
              <a:ext cx="0" cy="2441448"/>
            </a:xfrm>
            <a:custGeom>
              <a:avLst/>
              <a:gdLst/>
              <a:ahLst/>
              <a:cxnLst/>
              <a:rect l="l" t="t" r="r" b="b"/>
              <a:pathLst>
                <a:path h="346710">
                  <a:moveTo>
                    <a:pt x="0" y="0"/>
                  </a:moveTo>
                  <a:lnTo>
                    <a:pt x="0" y="346106"/>
                  </a:lnTo>
                </a:path>
              </a:pathLst>
            </a:custGeom>
            <a:ln w="9525" cap="sq">
              <a:solidFill>
                <a:srgbClr val="231F20"/>
              </a:solidFill>
              <a:miter lim="800000"/>
            </a:ln>
          </p:spPr>
          <p:txBody>
            <a:bodyPr wrap="square" lIns="0" tIns="0" rIns="0" bIns="0" rtlCol="0"/>
            <a:lstStyle/>
            <a:p>
              <a:endParaRPr sz="1733">
                <a:latin typeface="Arial Narrow" panose="020B0606020202030204" pitchFamily="34" charset="0"/>
              </a:endParaRPr>
            </a:p>
          </p:txBody>
        </p:sp>
        <p:sp>
          <p:nvSpPr>
            <p:cNvPr id="269" name="object 24">
              <a:extLst>
                <a:ext uri="{FF2B5EF4-FFF2-40B4-BE49-F238E27FC236}">
                  <a16:creationId xmlns:a16="http://schemas.microsoft.com/office/drawing/2014/main" id="{0E4F9858-680A-7AAF-A50B-499CF52B5085}"/>
                </a:ext>
              </a:extLst>
            </p:cNvPr>
            <p:cNvSpPr/>
            <p:nvPr/>
          </p:nvSpPr>
          <p:spPr>
            <a:xfrm>
              <a:off x="9318738" y="10342121"/>
              <a:ext cx="101014"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0" name="object 25">
              <a:extLst>
                <a:ext uri="{FF2B5EF4-FFF2-40B4-BE49-F238E27FC236}">
                  <a16:creationId xmlns:a16="http://schemas.microsoft.com/office/drawing/2014/main" id="{96E83FBE-3EF7-6F93-E350-C63E6E60AC45}"/>
                </a:ext>
              </a:extLst>
            </p:cNvPr>
            <p:cNvSpPr/>
            <p:nvPr/>
          </p:nvSpPr>
          <p:spPr>
            <a:xfrm>
              <a:off x="9419109" y="10342121"/>
              <a:ext cx="6329345" cy="0"/>
            </a:xfrm>
            <a:custGeom>
              <a:avLst/>
              <a:gdLst/>
              <a:ahLst/>
              <a:cxnLst/>
              <a:rect l="l" t="t" r="r" b="b"/>
              <a:pathLst>
                <a:path w="3143250">
                  <a:moveTo>
                    <a:pt x="3142707"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1" name="object 26">
              <a:extLst>
                <a:ext uri="{FF2B5EF4-FFF2-40B4-BE49-F238E27FC236}">
                  <a16:creationId xmlns:a16="http://schemas.microsoft.com/office/drawing/2014/main" id="{1986A4A0-2668-AAF9-AC31-A68EB8E78D7C}"/>
                </a:ext>
              </a:extLst>
            </p:cNvPr>
            <p:cNvSpPr/>
            <p:nvPr/>
          </p:nvSpPr>
          <p:spPr>
            <a:xfrm>
              <a:off x="9350488" y="9940447"/>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2" name="object 27">
              <a:extLst>
                <a:ext uri="{FF2B5EF4-FFF2-40B4-BE49-F238E27FC236}">
                  <a16:creationId xmlns:a16="http://schemas.microsoft.com/office/drawing/2014/main" id="{65E98E8E-B93B-DA86-6C65-F43B97AC4522}"/>
                </a:ext>
              </a:extLst>
            </p:cNvPr>
            <p:cNvSpPr/>
            <p:nvPr/>
          </p:nvSpPr>
          <p:spPr>
            <a:xfrm>
              <a:off x="9350488" y="953217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3" name="object 28">
              <a:extLst>
                <a:ext uri="{FF2B5EF4-FFF2-40B4-BE49-F238E27FC236}">
                  <a16:creationId xmlns:a16="http://schemas.microsoft.com/office/drawing/2014/main" id="{2456A432-FE0D-D537-F662-39B4D3F355E7}"/>
                </a:ext>
              </a:extLst>
            </p:cNvPr>
            <p:cNvSpPr/>
            <p:nvPr/>
          </p:nvSpPr>
          <p:spPr>
            <a:xfrm>
              <a:off x="9350488" y="9123880"/>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4" name="object 29">
              <a:extLst>
                <a:ext uri="{FF2B5EF4-FFF2-40B4-BE49-F238E27FC236}">
                  <a16:creationId xmlns:a16="http://schemas.microsoft.com/office/drawing/2014/main" id="{E3EA6FD7-5BB0-64C4-A501-A46A8FFDE8B1}"/>
                </a:ext>
              </a:extLst>
            </p:cNvPr>
            <p:cNvSpPr/>
            <p:nvPr/>
          </p:nvSpPr>
          <p:spPr>
            <a:xfrm>
              <a:off x="9350488" y="8715604"/>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5" name="object 30">
              <a:extLst>
                <a:ext uri="{FF2B5EF4-FFF2-40B4-BE49-F238E27FC236}">
                  <a16:creationId xmlns:a16="http://schemas.microsoft.com/office/drawing/2014/main" id="{AE25D49C-FF45-7769-FFEA-66E4BCB26E59}"/>
                </a:ext>
              </a:extLst>
            </p:cNvPr>
            <p:cNvSpPr/>
            <p:nvPr/>
          </p:nvSpPr>
          <p:spPr>
            <a:xfrm>
              <a:off x="9350488" y="8311773"/>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6" name="object 31">
              <a:extLst>
                <a:ext uri="{FF2B5EF4-FFF2-40B4-BE49-F238E27FC236}">
                  <a16:creationId xmlns:a16="http://schemas.microsoft.com/office/drawing/2014/main" id="{B28CB6D4-477F-3D44-6D6C-9BE4D6CE088E}"/>
                </a:ext>
              </a:extLst>
            </p:cNvPr>
            <p:cNvSpPr/>
            <p:nvPr/>
          </p:nvSpPr>
          <p:spPr>
            <a:xfrm>
              <a:off x="9350488" y="7901012"/>
              <a:ext cx="73152" cy="0"/>
            </a:xfrm>
            <a:custGeom>
              <a:avLst/>
              <a:gdLst/>
              <a:ahLst/>
              <a:cxnLst/>
              <a:rect l="l" t="t" r="r" b="b"/>
              <a:pathLst>
                <a:path w="50164">
                  <a:moveTo>
                    <a:pt x="50014" y="0"/>
                  </a:moveTo>
                  <a:lnTo>
                    <a:pt x="0" y="0"/>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7" name="object 32">
              <a:extLst>
                <a:ext uri="{FF2B5EF4-FFF2-40B4-BE49-F238E27FC236}">
                  <a16:creationId xmlns:a16="http://schemas.microsoft.com/office/drawing/2014/main" id="{88BF8C3E-D75C-BF9E-4C8A-F93BA722DFE0}"/>
                </a:ext>
              </a:extLst>
            </p:cNvPr>
            <p:cNvSpPr/>
            <p:nvPr/>
          </p:nvSpPr>
          <p:spPr>
            <a:xfrm>
              <a:off x="15592579"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8" name="object 33">
              <a:extLst>
                <a:ext uri="{FF2B5EF4-FFF2-40B4-BE49-F238E27FC236}">
                  <a16:creationId xmlns:a16="http://schemas.microsoft.com/office/drawing/2014/main" id="{8C0B6363-6FE4-A467-3867-23445A6560C7}"/>
                </a:ext>
              </a:extLst>
            </p:cNvPr>
            <p:cNvSpPr/>
            <p:nvPr/>
          </p:nvSpPr>
          <p:spPr>
            <a:xfrm>
              <a:off x="1497645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79" name="object 34">
              <a:extLst>
                <a:ext uri="{FF2B5EF4-FFF2-40B4-BE49-F238E27FC236}">
                  <a16:creationId xmlns:a16="http://schemas.microsoft.com/office/drawing/2014/main" id="{8C21A95D-4BD3-E21B-0996-F29DCCB7C8C6}"/>
                </a:ext>
              </a:extLst>
            </p:cNvPr>
            <p:cNvSpPr/>
            <p:nvPr/>
          </p:nvSpPr>
          <p:spPr>
            <a:xfrm>
              <a:off x="1435736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0" name="object 35">
              <a:extLst>
                <a:ext uri="{FF2B5EF4-FFF2-40B4-BE49-F238E27FC236}">
                  <a16:creationId xmlns:a16="http://schemas.microsoft.com/office/drawing/2014/main" id="{677072E6-0DDC-60F5-F945-FA247897DDBE}"/>
                </a:ext>
              </a:extLst>
            </p:cNvPr>
            <p:cNvSpPr/>
            <p:nvPr/>
          </p:nvSpPr>
          <p:spPr>
            <a:xfrm>
              <a:off x="1374122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1" name="object 36">
              <a:extLst>
                <a:ext uri="{FF2B5EF4-FFF2-40B4-BE49-F238E27FC236}">
                  <a16:creationId xmlns:a16="http://schemas.microsoft.com/office/drawing/2014/main" id="{4968D541-93C9-787B-7962-B4BCB8750B93}"/>
                </a:ext>
              </a:extLst>
            </p:cNvPr>
            <p:cNvSpPr/>
            <p:nvPr/>
          </p:nvSpPr>
          <p:spPr>
            <a:xfrm>
              <a:off x="13122154"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2" name="object 37">
              <a:extLst>
                <a:ext uri="{FF2B5EF4-FFF2-40B4-BE49-F238E27FC236}">
                  <a16:creationId xmlns:a16="http://schemas.microsoft.com/office/drawing/2014/main" id="{28462F07-9E0C-86E7-8B9A-A624D1F98415}"/>
                </a:ext>
              </a:extLst>
            </p:cNvPr>
            <p:cNvSpPr/>
            <p:nvPr/>
          </p:nvSpPr>
          <p:spPr>
            <a:xfrm>
              <a:off x="12506015"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3" name="object 38">
              <a:extLst>
                <a:ext uri="{FF2B5EF4-FFF2-40B4-BE49-F238E27FC236}">
                  <a16:creationId xmlns:a16="http://schemas.microsoft.com/office/drawing/2014/main" id="{9FE4E869-FD2A-3F02-4389-F2D753D002E7}"/>
                </a:ext>
              </a:extLst>
            </p:cNvPr>
            <p:cNvSpPr/>
            <p:nvPr/>
          </p:nvSpPr>
          <p:spPr>
            <a:xfrm>
              <a:off x="11886927"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4" name="object 39">
              <a:extLst>
                <a:ext uri="{FF2B5EF4-FFF2-40B4-BE49-F238E27FC236}">
                  <a16:creationId xmlns:a16="http://schemas.microsoft.com/office/drawing/2014/main" id="{6009216E-EF6F-793E-8B77-9D732E6AC526}"/>
                </a:ext>
              </a:extLst>
            </p:cNvPr>
            <p:cNvSpPr/>
            <p:nvPr/>
          </p:nvSpPr>
          <p:spPr>
            <a:xfrm>
              <a:off x="11270788"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5" name="object 40">
              <a:extLst>
                <a:ext uri="{FF2B5EF4-FFF2-40B4-BE49-F238E27FC236}">
                  <a16:creationId xmlns:a16="http://schemas.microsoft.com/office/drawing/2014/main" id="{571A60EB-EDA7-A93E-9772-B30DD60C356B}"/>
                </a:ext>
              </a:extLst>
            </p:cNvPr>
            <p:cNvSpPr/>
            <p:nvPr/>
          </p:nvSpPr>
          <p:spPr>
            <a:xfrm>
              <a:off x="10651711"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6" name="object 41">
              <a:extLst>
                <a:ext uri="{FF2B5EF4-FFF2-40B4-BE49-F238E27FC236}">
                  <a16:creationId xmlns:a16="http://schemas.microsoft.com/office/drawing/2014/main" id="{E82B0100-EEAB-5A02-3226-D4C6063C2125}"/>
                </a:ext>
              </a:extLst>
            </p:cNvPr>
            <p:cNvSpPr/>
            <p:nvPr/>
          </p:nvSpPr>
          <p:spPr>
            <a:xfrm>
              <a:off x="10035593" y="10342121"/>
              <a:ext cx="0" cy="70326"/>
            </a:xfrm>
            <a:custGeom>
              <a:avLst/>
              <a:gdLst/>
              <a:ahLst/>
              <a:cxnLst/>
              <a:rect l="l" t="t" r="r" b="b"/>
              <a:pathLst>
                <a:path h="34925">
                  <a:moveTo>
                    <a:pt x="0" y="0"/>
                  </a:moveTo>
                  <a:lnTo>
                    <a:pt x="0" y="34317"/>
                  </a:lnTo>
                </a:path>
              </a:pathLst>
            </a:custGeom>
            <a:ln w="9525">
              <a:solidFill>
                <a:srgbClr val="231F20"/>
              </a:solidFill>
            </a:ln>
          </p:spPr>
          <p:txBody>
            <a:bodyPr wrap="square" lIns="0" tIns="0" rIns="0" bIns="0" rtlCol="0"/>
            <a:lstStyle/>
            <a:p>
              <a:endParaRPr sz="1733">
                <a:latin typeface="Arial Narrow" panose="020B0606020202030204" pitchFamily="34" charset="0"/>
              </a:endParaRPr>
            </a:p>
          </p:txBody>
        </p:sp>
        <p:sp>
          <p:nvSpPr>
            <p:cNvPr id="287" name="object 285">
              <a:extLst>
                <a:ext uri="{FF2B5EF4-FFF2-40B4-BE49-F238E27FC236}">
                  <a16:creationId xmlns:a16="http://schemas.microsoft.com/office/drawing/2014/main" id="{DD760B12-0F24-3C50-CFC5-D54D56883C16}"/>
                </a:ext>
              </a:extLst>
            </p:cNvPr>
            <p:cNvSpPr txBox="1"/>
            <p:nvPr/>
          </p:nvSpPr>
          <p:spPr>
            <a:xfrm>
              <a:off x="9140101" y="10242397"/>
              <a:ext cx="122751"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0</a:t>
              </a:r>
              <a:endParaRPr sz="1733">
                <a:latin typeface="Arial Narrow" panose="020B0606020202030204" pitchFamily="34" charset="0"/>
                <a:cs typeface="Calibri"/>
              </a:endParaRPr>
            </a:p>
          </p:txBody>
        </p:sp>
        <p:sp>
          <p:nvSpPr>
            <p:cNvPr id="288" name="object 286">
              <a:extLst>
                <a:ext uri="{FF2B5EF4-FFF2-40B4-BE49-F238E27FC236}">
                  <a16:creationId xmlns:a16="http://schemas.microsoft.com/office/drawing/2014/main" id="{6C3A1052-1096-2A80-9FA8-696E4E3AE044}"/>
                </a:ext>
              </a:extLst>
            </p:cNvPr>
            <p:cNvSpPr txBox="1"/>
            <p:nvPr/>
          </p:nvSpPr>
          <p:spPr>
            <a:xfrm>
              <a:off x="8999449" y="983640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100</a:t>
              </a:r>
              <a:endParaRPr sz="1733">
                <a:latin typeface="Arial Narrow" panose="020B0606020202030204" pitchFamily="34" charset="0"/>
                <a:cs typeface="Calibri"/>
              </a:endParaRPr>
            </a:p>
          </p:txBody>
        </p:sp>
        <p:sp>
          <p:nvSpPr>
            <p:cNvPr id="289" name="object 287">
              <a:extLst>
                <a:ext uri="{FF2B5EF4-FFF2-40B4-BE49-F238E27FC236}">
                  <a16:creationId xmlns:a16="http://schemas.microsoft.com/office/drawing/2014/main" id="{1EE1EEFC-1073-35EA-D559-8860ACADC771}"/>
                </a:ext>
              </a:extLst>
            </p:cNvPr>
            <p:cNvSpPr txBox="1"/>
            <p:nvPr/>
          </p:nvSpPr>
          <p:spPr>
            <a:xfrm>
              <a:off x="8999449" y="9430405"/>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200</a:t>
              </a:r>
              <a:endParaRPr sz="1733">
                <a:latin typeface="Arial Narrow" panose="020B0606020202030204" pitchFamily="34" charset="0"/>
                <a:cs typeface="Calibri"/>
              </a:endParaRPr>
            </a:p>
          </p:txBody>
        </p:sp>
        <p:sp>
          <p:nvSpPr>
            <p:cNvPr id="290" name="object 288">
              <a:extLst>
                <a:ext uri="{FF2B5EF4-FFF2-40B4-BE49-F238E27FC236}">
                  <a16:creationId xmlns:a16="http://schemas.microsoft.com/office/drawing/2014/main" id="{DB0E0915-950F-A197-3E58-8738199574EE}"/>
                </a:ext>
              </a:extLst>
            </p:cNvPr>
            <p:cNvSpPr txBox="1"/>
            <p:nvPr/>
          </p:nvSpPr>
          <p:spPr>
            <a:xfrm>
              <a:off x="8999449" y="9024410"/>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300</a:t>
              </a:r>
              <a:endParaRPr sz="1733" dirty="0">
                <a:latin typeface="Arial Narrow" panose="020B0606020202030204" pitchFamily="34" charset="0"/>
                <a:cs typeface="Calibri"/>
              </a:endParaRPr>
            </a:p>
          </p:txBody>
        </p:sp>
        <p:sp>
          <p:nvSpPr>
            <p:cNvPr id="291" name="object 289">
              <a:extLst>
                <a:ext uri="{FF2B5EF4-FFF2-40B4-BE49-F238E27FC236}">
                  <a16:creationId xmlns:a16="http://schemas.microsoft.com/office/drawing/2014/main" id="{B3918EB5-68A2-71BC-3124-328F181FC4D5}"/>
                </a:ext>
              </a:extLst>
            </p:cNvPr>
            <p:cNvSpPr txBox="1"/>
            <p:nvPr/>
          </p:nvSpPr>
          <p:spPr>
            <a:xfrm>
              <a:off x="8999449" y="8618414"/>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400</a:t>
              </a:r>
              <a:endParaRPr sz="1733" dirty="0">
                <a:latin typeface="Arial Narrow" panose="020B0606020202030204" pitchFamily="34" charset="0"/>
                <a:cs typeface="Calibri"/>
              </a:endParaRPr>
            </a:p>
          </p:txBody>
        </p:sp>
        <p:sp>
          <p:nvSpPr>
            <p:cNvPr id="292" name="object 290">
              <a:extLst>
                <a:ext uri="{FF2B5EF4-FFF2-40B4-BE49-F238E27FC236}">
                  <a16:creationId xmlns:a16="http://schemas.microsoft.com/office/drawing/2014/main" id="{11D9693C-5D1B-2110-AF90-46D9FFFE858B}"/>
                </a:ext>
              </a:extLst>
            </p:cNvPr>
            <p:cNvSpPr txBox="1"/>
            <p:nvPr/>
          </p:nvSpPr>
          <p:spPr>
            <a:xfrm>
              <a:off x="8999449" y="8212418"/>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a:latin typeface="Arial Narrow" panose="020B0606020202030204" pitchFamily="34" charset="0"/>
                  <a:cs typeface="Calibri"/>
                </a:rPr>
                <a:t>500</a:t>
              </a:r>
              <a:endParaRPr sz="1733">
                <a:latin typeface="Arial Narrow" panose="020B0606020202030204" pitchFamily="34" charset="0"/>
                <a:cs typeface="Calibri"/>
              </a:endParaRPr>
            </a:p>
          </p:txBody>
        </p:sp>
        <p:sp>
          <p:nvSpPr>
            <p:cNvPr id="293" name="object 291">
              <a:extLst>
                <a:ext uri="{FF2B5EF4-FFF2-40B4-BE49-F238E27FC236}">
                  <a16:creationId xmlns:a16="http://schemas.microsoft.com/office/drawing/2014/main" id="{7063EFD8-3986-BE4E-B32D-CA313763444C}"/>
                </a:ext>
              </a:extLst>
            </p:cNvPr>
            <p:cNvSpPr txBox="1"/>
            <p:nvPr/>
          </p:nvSpPr>
          <p:spPr>
            <a:xfrm>
              <a:off x="8999449" y="7806421"/>
              <a:ext cx="263403" cy="226873"/>
            </a:xfrm>
            <a:prstGeom prst="rect">
              <a:avLst/>
            </a:prstGeom>
          </p:spPr>
          <p:txBody>
            <a:bodyPr vert="horz" wrap="square" lIns="0" tIns="15240" rIns="0" bIns="0" rtlCol="0">
              <a:spAutoFit/>
            </a:bodyPr>
            <a:lstStyle/>
            <a:p>
              <a:pPr marL="16933" algn="r">
                <a:lnSpc>
                  <a:spcPct val="100000"/>
                </a:lnSpc>
                <a:spcBef>
                  <a:spcPts val="160"/>
                </a:spcBef>
              </a:pPr>
              <a:r>
                <a:rPr sz="1733" spc="-7" dirty="0">
                  <a:latin typeface="Arial Narrow" panose="020B0606020202030204" pitchFamily="34" charset="0"/>
                  <a:cs typeface="Calibri"/>
                </a:rPr>
                <a:t>600</a:t>
              </a:r>
              <a:endParaRPr sz="1733" dirty="0">
                <a:latin typeface="Arial Narrow" panose="020B0606020202030204" pitchFamily="34" charset="0"/>
                <a:cs typeface="Calibri"/>
              </a:endParaRPr>
            </a:p>
          </p:txBody>
        </p:sp>
        <p:sp>
          <p:nvSpPr>
            <p:cNvPr id="294" name="object 292">
              <a:extLst>
                <a:ext uri="{FF2B5EF4-FFF2-40B4-BE49-F238E27FC236}">
                  <a16:creationId xmlns:a16="http://schemas.microsoft.com/office/drawing/2014/main" id="{E59BA8E6-F0B0-AE8E-C2FA-28C74AE382F4}"/>
                </a:ext>
              </a:extLst>
            </p:cNvPr>
            <p:cNvSpPr txBox="1"/>
            <p:nvPr/>
          </p:nvSpPr>
          <p:spPr>
            <a:xfrm>
              <a:off x="13580853"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28</a:t>
              </a:r>
              <a:endParaRPr sz="1733">
                <a:latin typeface="Arial Narrow" panose="020B0606020202030204" pitchFamily="34" charset="0"/>
                <a:cs typeface="Calibri"/>
              </a:endParaRPr>
            </a:p>
          </p:txBody>
        </p:sp>
        <p:sp>
          <p:nvSpPr>
            <p:cNvPr id="295" name="object 293">
              <a:extLst>
                <a:ext uri="{FF2B5EF4-FFF2-40B4-BE49-F238E27FC236}">
                  <a16:creationId xmlns:a16="http://schemas.microsoft.com/office/drawing/2014/main" id="{8D5B0CAB-4ECB-473C-DF8F-FA9917ACF8BE}"/>
                </a:ext>
              </a:extLst>
            </p:cNvPr>
            <p:cNvSpPr txBox="1"/>
            <p:nvPr/>
          </p:nvSpPr>
          <p:spPr>
            <a:xfrm>
              <a:off x="14197767"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32</a:t>
              </a:r>
              <a:endParaRPr sz="1733">
                <a:latin typeface="Arial Narrow" panose="020B0606020202030204" pitchFamily="34" charset="0"/>
                <a:cs typeface="Calibri"/>
              </a:endParaRPr>
            </a:p>
          </p:txBody>
        </p:sp>
        <p:sp>
          <p:nvSpPr>
            <p:cNvPr id="296" name="object 296">
              <a:extLst>
                <a:ext uri="{FF2B5EF4-FFF2-40B4-BE49-F238E27FC236}">
                  <a16:creationId xmlns:a16="http://schemas.microsoft.com/office/drawing/2014/main" id="{BC07DCEC-91EC-8ABC-9BF6-8A375DC602D2}"/>
                </a:ext>
              </a:extLst>
            </p:cNvPr>
            <p:cNvSpPr txBox="1"/>
            <p:nvPr/>
          </p:nvSpPr>
          <p:spPr>
            <a:xfrm>
              <a:off x="9261383"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sz="1733" spc="-7" dirty="0">
                  <a:latin typeface="Arial Narrow" panose="020B0606020202030204" pitchFamily="34" charset="0"/>
                  <a:cs typeface="Calibri"/>
                </a:rPr>
                <a:t>0</a:t>
              </a:r>
              <a:endParaRPr sz="1733" dirty="0">
                <a:latin typeface="Arial Narrow" panose="020B0606020202030204" pitchFamily="34" charset="0"/>
                <a:cs typeface="Arial Narrow"/>
              </a:endParaRPr>
            </a:p>
          </p:txBody>
        </p:sp>
        <p:sp>
          <p:nvSpPr>
            <p:cNvPr id="297" name="object 296">
              <a:extLst>
                <a:ext uri="{FF2B5EF4-FFF2-40B4-BE49-F238E27FC236}">
                  <a16:creationId xmlns:a16="http://schemas.microsoft.com/office/drawing/2014/main" id="{A3D1644B-24F8-4A7A-BF42-D6D3ED49FA34}"/>
                </a:ext>
              </a:extLst>
            </p:cNvPr>
            <p:cNvSpPr txBox="1"/>
            <p:nvPr/>
          </p:nvSpPr>
          <p:spPr>
            <a:xfrm>
              <a:off x="9878450"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4</a:t>
              </a:r>
              <a:endParaRPr sz="1733">
                <a:latin typeface="Arial Narrow" panose="020B0606020202030204" pitchFamily="34" charset="0"/>
                <a:cs typeface="Arial Narrow"/>
              </a:endParaRPr>
            </a:p>
          </p:txBody>
        </p:sp>
        <p:sp>
          <p:nvSpPr>
            <p:cNvPr id="298" name="object 296">
              <a:extLst>
                <a:ext uri="{FF2B5EF4-FFF2-40B4-BE49-F238E27FC236}">
                  <a16:creationId xmlns:a16="http://schemas.microsoft.com/office/drawing/2014/main" id="{4D48BC07-069B-9E79-0694-E2C24887C037}"/>
                </a:ext>
              </a:extLst>
            </p:cNvPr>
            <p:cNvSpPr txBox="1"/>
            <p:nvPr/>
          </p:nvSpPr>
          <p:spPr>
            <a:xfrm>
              <a:off x="10495517"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8</a:t>
              </a:r>
              <a:endParaRPr sz="1733">
                <a:latin typeface="Arial Narrow" panose="020B0606020202030204" pitchFamily="34" charset="0"/>
                <a:cs typeface="Arial Narrow"/>
              </a:endParaRPr>
            </a:p>
          </p:txBody>
        </p:sp>
        <p:sp>
          <p:nvSpPr>
            <p:cNvPr id="299" name="object 296">
              <a:extLst>
                <a:ext uri="{FF2B5EF4-FFF2-40B4-BE49-F238E27FC236}">
                  <a16:creationId xmlns:a16="http://schemas.microsoft.com/office/drawing/2014/main" id="{91D48F35-DB1E-122B-E887-CFE9606AF10F}"/>
                </a:ext>
              </a:extLst>
            </p:cNvPr>
            <p:cNvSpPr txBox="1"/>
            <p:nvPr/>
          </p:nvSpPr>
          <p:spPr>
            <a:xfrm>
              <a:off x="11112584"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12</a:t>
              </a:r>
              <a:endParaRPr sz="1733">
                <a:latin typeface="Arial Narrow" panose="020B0606020202030204" pitchFamily="34" charset="0"/>
                <a:cs typeface="Arial Narrow"/>
              </a:endParaRPr>
            </a:p>
          </p:txBody>
        </p:sp>
        <p:sp>
          <p:nvSpPr>
            <p:cNvPr id="300" name="object 296">
              <a:extLst>
                <a:ext uri="{FF2B5EF4-FFF2-40B4-BE49-F238E27FC236}">
                  <a16:creationId xmlns:a16="http://schemas.microsoft.com/office/drawing/2014/main" id="{53823D2C-AD7D-DBCD-7A95-A3FF1DF71EDB}"/>
                </a:ext>
              </a:extLst>
            </p:cNvPr>
            <p:cNvSpPr txBox="1"/>
            <p:nvPr/>
          </p:nvSpPr>
          <p:spPr>
            <a:xfrm>
              <a:off x="11729651"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16</a:t>
              </a:r>
              <a:endParaRPr sz="1733">
                <a:latin typeface="Arial Narrow" panose="020B0606020202030204" pitchFamily="34" charset="0"/>
                <a:cs typeface="Arial Narrow"/>
              </a:endParaRPr>
            </a:p>
          </p:txBody>
        </p:sp>
        <p:sp>
          <p:nvSpPr>
            <p:cNvPr id="301" name="object 296">
              <a:extLst>
                <a:ext uri="{FF2B5EF4-FFF2-40B4-BE49-F238E27FC236}">
                  <a16:creationId xmlns:a16="http://schemas.microsoft.com/office/drawing/2014/main" id="{D8F3EE0A-9CA0-F0CE-5BD6-68264A694FC5}"/>
                </a:ext>
              </a:extLst>
            </p:cNvPr>
            <p:cNvSpPr txBox="1"/>
            <p:nvPr/>
          </p:nvSpPr>
          <p:spPr>
            <a:xfrm>
              <a:off x="12346718"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dirty="0">
                  <a:latin typeface="Arial Narrow" panose="020B0606020202030204" pitchFamily="34" charset="0"/>
                  <a:cs typeface="Calibri"/>
                </a:rPr>
                <a:t>20</a:t>
              </a:r>
              <a:endParaRPr sz="1733" dirty="0">
                <a:latin typeface="Arial Narrow" panose="020B0606020202030204" pitchFamily="34" charset="0"/>
                <a:cs typeface="Arial Narrow"/>
              </a:endParaRPr>
            </a:p>
          </p:txBody>
        </p:sp>
        <p:sp>
          <p:nvSpPr>
            <p:cNvPr id="302" name="object 296">
              <a:extLst>
                <a:ext uri="{FF2B5EF4-FFF2-40B4-BE49-F238E27FC236}">
                  <a16:creationId xmlns:a16="http://schemas.microsoft.com/office/drawing/2014/main" id="{8B2FE026-42D6-F9EB-AF40-48A5BA7F9F70}"/>
                </a:ext>
              </a:extLst>
            </p:cNvPr>
            <p:cNvSpPr txBox="1"/>
            <p:nvPr/>
          </p:nvSpPr>
          <p:spPr>
            <a:xfrm>
              <a:off x="12963785" y="10351300"/>
              <a:ext cx="320040" cy="261610"/>
            </a:xfrm>
            <a:prstGeom prst="rect">
              <a:avLst/>
            </a:prstGeom>
          </p:spPr>
          <p:txBody>
            <a:bodyPr vert="horz" wrap="square" lIns="0" tIns="91440" rIns="0" bIns="0" rtlCol="0">
              <a:noAutofit/>
            </a:bodyPr>
            <a:lstStyle/>
            <a:p>
              <a:pPr algn="ctr">
                <a:lnSpc>
                  <a:spcPct val="100000"/>
                </a:lnSpc>
                <a:spcBef>
                  <a:spcPts val="513"/>
                </a:spcBef>
                <a:tabLst>
                  <a:tab pos="993962" algn="l"/>
                  <a:tab pos="1402892" algn="l"/>
                  <a:tab pos="1788115" algn="l"/>
                  <a:tab pos="2196197" algn="l"/>
                  <a:tab pos="2605128" algn="l"/>
                  <a:tab pos="3013211" algn="l"/>
                </a:tabLst>
              </a:pPr>
              <a:r>
                <a:rPr lang="en-US" sz="1733" spc="-7">
                  <a:latin typeface="Arial Narrow" panose="020B0606020202030204" pitchFamily="34" charset="0"/>
                  <a:cs typeface="Calibri"/>
                </a:rPr>
                <a:t>24</a:t>
              </a:r>
              <a:endParaRPr sz="1733">
                <a:latin typeface="Arial Narrow" panose="020B0606020202030204" pitchFamily="34" charset="0"/>
                <a:cs typeface="Arial Narrow"/>
              </a:endParaRPr>
            </a:p>
          </p:txBody>
        </p:sp>
        <p:sp>
          <p:nvSpPr>
            <p:cNvPr id="303" name="object 293">
              <a:extLst>
                <a:ext uri="{FF2B5EF4-FFF2-40B4-BE49-F238E27FC236}">
                  <a16:creationId xmlns:a16="http://schemas.microsoft.com/office/drawing/2014/main" id="{B8A32717-57B5-4E86-3477-6815460512E8}"/>
                </a:ext>
              </a:extLst>
            </p:cNvPr>
            <p:cNvSpPr txBox="1"/>
            <p:nvPr/>
          </p:nvSpPr>
          <p:spPr>
            <a:xfrm>
              <a:off x="14814568"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sz="1733" spc="-7">
                  <a:latin typeface="Arial Narrow" panose="020B0606020202030204" pitchFamily="34" charset="0"/>
                  <a:cs typeface="Calibri"/>
                </a:rPr>
                <a:t>3</a:t>
              </a:r>
              <a:r>
                <a:rPr lang="en-US" sz="1733" spc="-7">
                  <a:latin typeface="Arial Narrow" panose="020B0606020202030204" pitchFamily="34" charset="0"/>
                  <a:cs typeface="Calibri"/>
                </a:rPr>
                <a:t>6</a:t>
              </a:r>
              <a:endParaRPr sz="1733">
                <a:latin typeface="Arial Narrow" panose="020B0606020202030204" pitchFamily="34" charset="0"/>
                <a:cs typeface="Calibri"/>
              </a:endParaRPr>
            </a:p>
          </p:txBody>
        </p:sp>
        <p:sp>
          <p:nvSpPr>
            <p:cNvPr id="304" name="object 293">
              <a:extLst>
                <a:ext uri="{FF2B5EF4-FFF2-40B4-BE49-F238E27FC236}">
                  <a16:creationId xmlns:a16="http://schemas.microsoft.com/office/drawing/2014/main" id="{68B483A9-CD71-81E1-A7A5-494E87420C9A}"/>
                </a:ext>
              </a:extLst>
            </p:cNvPr>
            <p:cNvSpPr txBox="1"/>
            <p:nvPr/>
          </p:nvSpPr>
          <p:spPr>
            <a:xfrm>
              <a:off x="15436814" y="10351300"/>
              <a:ext cx="320040" cy="261610"/>
            </a:xfrm>
            <a:prstGeom prst="rect">
              <a:avLst/>
            </a:prstGeom>
          </p:spPr>
          <p:txBody>
            <a:bodyPr vert="horz" wrap="square" lIns="0" tIns="91440" rIns="0" bIns="0" rtlCol="0">
              <a:noAutofit/>
            </a:bodyPr>
            <a:lstStyle/>
            <a:p>
              <a:pPr marL="16933" algn="ctr">
                <a:lnSpc>
                  <a:spcPct val="100000"/>
                </a:lnSpc>
                <a:spcBef>
                  <a:spcPts val="160"/>
                </a:spcBef>
              </a:pPr>
              <a:r>
                <a:rPr lang="en-US" sz="1733" spc="-7">
                  <a:latin typeface="Arial Narrow" panose="020B0606020202030204" pitchFamily="34" charset="0"/>
                  <a:cs typeface="Calibri"/>
                </a:rPr>
                <a:t>40</a:t>
              </a:r>
              <a:endParaRPr sz="1733">
                <a:latin typeface="Arial Narrow" panose="020B0606020202030204" pitchFamily="34" charset="0"/>
                <a:cs typeface="Calibri"/>
              </a:endParaRPr>
            </a:p>
          </p:txBody>
        </p:sp>
      </p:grpSp>
      <p:grpSp>
        <p:nvGrpSpPr>
          <p:cNvPr id="305" name="Group 304">
            <a:extLst>
              <a:ext uri="{FF2B5EF4-FFF2-40B4-BE49-F238E27FC236}">
                <a16:creationId xmlns:a16="http://schemas.microsoft.com/office/drawing/2014/main" id="{0D6D1B47-BCB4-80D3-ED93-41615B7E724D}"/>
              </a:ext>
            </a:extLst>
          </p:cNvPr>
          <p:cNvGrpSpPr/>
          <p:nvPr/>
        </p:nvGrpSpPr>
        <p:grpSpPr>
          <a:xfrm>
            <a:off x="8293154" y="1845659"/>
            <a:ext cx="284212" cy="118376"/>
            <a:chOff x="13688521" y="7403873"/>
            <a:chExt cx="228600" cy="95213"/>
          </a:xfrm>
        </p:grpSpPr>
        <p:sp>
          <p:nvSpPr>
            <p:cNvPr id="306" name="object 193">
              <a:extLst>
                <a:ext uri="{FF2B5EF4-FFF2-40B4-BE49-F238E27FC236}">
                  <a16:creationId xmlns:a16="http://schemas.microsoft.com/office/drawing/2014/main" id="{4CA37855-07A0-A83B-91F7-15C3A93C8FE2}"/>
                </a:ext>
              </a:extLst>
            </p:cNvPr>
            <p:cNvSpPr/>
            <p:nvPr/>
          </p:nvSpPr>
          <p:spPr>
            <a:xfrm flipH="1">
              <a:off x="13755215" y="7403873"/>
              <a:ext cx="95213" cy="95213"/>
            </a:xfrm>
            <a:custGeom>
              <a:avLst/>
              <a:gdLst/>
              <a:ahLst/>
              <a:cxnLst/>
              <a:rect l="l" t="t" r="r" b="b"/>
              <a:pathLst>
                <a:path w="58420" h="58420">
                  <a:moveTo>
                    <a:pt x="29166" y="0"/>
                  </a:moveTo>
                  <a:lnTo>
                    <a:pt x="0" y="58324"/>
                  </a:lnTo>
                  <a:lnTo>
                    <a:pt x="58321" y="58324"/>
                  </a:lnTo>
                  <a:lnTo>
                    <a:pt x="29166" y="0"/>
                  </a:lnTo>
                  <a:close/>
                </a:path>
              </a:pathLst>
            </a:custGeom>
            <a:solidFill>
              <a:schemeClr val="accent1"/>
            </a:solidFill>
          </p:spPr>
          <p:txBody>
            <a:bodyPr wrap="square" lIns="0" tIns="0" rIns="0" bIns="0" rtlCol="0"/>
            <a:lstStyle/>
            <a:p>
              <a:endParaRPr sz="1733">
                <a:latin typeface="Arial Narrow" panose="020B0606020202030204" pitchFamily="34" charset="0"/>
              </a:endParaRPr>
            </a:p>
          </p:txBody>
        </p:sp>
        <p:cxnSp>
          <p:nvCxnSpPr>
            <p:cNvPr id="307" name="Straight Connector 306">
              <a:extLst>
                <a:ext uri="{FF2B5EF4-FFF2-40B4-BE49-F238E27FC236}">
                  <a16:creationId xmlns:a16="http://schemas.microsoft.com/office/drawing/2014/main" id="{B6958F4A-ABBD-0CB8-522B-289CDE0DF7A9}"/>
                </a:ext>
              </a:extLst>
            </p:cNvPr>
            <p:cNvCxnSpPr/>
            <p:nvPr/>
          </p:nvCxnSpPr>
          <p:spPr>
            <a:xfrm>
              <a:off x="13688521" y="7462839"/>
              <a:ext cx="228600"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308" name="Group 307">
            <a:extLst>
              <a:ext uri="{FF2B5EF4-FFF2-40B4-BE49-F238E27FC236}">
                <a16:creationId xmlns:a16="http://schemas.microsoft.com/office/drawing/2014/main" id="{934B535C-24A3-C6D6-A5BC-2C6EEFA541E4}"/>
              </a:ext>
            </a:extLst>
          </p:cNvPr>
          <p:cNvGrpSpPr/>
          <p:nvPr/>
        </p:nvGrpSpPr>
        <p:grpSpPr>
          <a:xfrm>
            <a:off x="8293154" y="2127247"/>
            <a:ext cx="284212" cy="118376"/>
            <a:chOff x="13688521" y="7588000"/>
            <a:chExt cx="228600" cy="95213"/>
          </a:xfrm>
        </p:grpSpPr>
        <p:sp>
          <p:nvSpPr>
            <p:cNvPr id="309" name="object 208">
              <a:extLst>
                <a:ext uri="{FF2B5EF4-FFF2-40B4-BE49-F238E27FC236}">
                  <a16:creationId xmlns:a16="http://schemas.microsoft.com/office/drawing/2014/main" id="{195991F1-927C-149F-D89D-8301B3E7BB13}"/>
                </a:ext>
              </a:extLst>
            </p:cNvPr>
            <p:cNvSpPr/>
            <p:nvPr/>
          </p:nvSpPr>
          <p:spPr>
            <a:xfrm flipH="1">
              <a:off x="13755215" y="7588000"/>
              <a:ext cx="95213" cy="95213"/>
            </a:xfrm>
            <a:prstGeom prst="ellipse">
              <a:avLst/>
            </a:prstGeom>
            <a:solidFill>
              <a:schemeClr val="accent3"/>
            </a:solidFill>
          </p:spPr>
          <p:txBody>
            <a:bodyPr wrap="square" lIns="0" tIns="0" rIns="0" bIns="0" rtlCol="0"/>
            <a:lstStyle/>
            <a:p>
              <a:endParaRPr sz="1733">
                <a:latin typeface="Arial Narrow" panose="020B0606020202030204" pitchFamily="34" charset="0"/>
              </a:endParaRPr>
            </a:p>
          </p:txBody>
        </p:sp>
        <p:cxnSp>
          <p:nvCxnSpPr>
            <p:cNvPr id="310" name="Straight Connector 309">
              <a:extLst>
                <a:ext uri="{FF2B5EF4-FFF2-40B4-BE49-F238E27FC236}">
                  <a16:creationId xmlns:a16="http://schemas.microsoft.com/office/drawing/2014/main" id="{5A6B1B71-C54A-2F56-6F9F-D3832C1047CA}"/>
                </a:ext>
              </a:extLst>
            </p:cNvPr>
            <p:cNvCxnSpPr/>
            <p:nvPr/>
          </p:nvCxnSpPr>
          <p:spPr>
            <a:xfrm>
              <a:off x="13688521" y="7635474"/>
              <a:ext cx="22860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311" name="Group 310">
            <a:extLst>
              <a:ext uri="{FF2B5EF4-FFF2-40B4-BE49-F238E27FC236}">
                <a16:creationId xmlns:a16="http://schemas.microsoft.com/office/drawing/2014/main" id="{CA6C252D-DB90-F5FC-3CE7-B18922985879}"/>
              </a:ext>
            </a:extLst>
          </p:cNvPr>
          <p:cNvGrpSpPr/>
          <p:nvPr/>
        </p:nvGrpSpPr>
        <p:grpSpPr>
          <a:xfrm>
            <a:off x="8293154" y="2638089"/>
            <a:ext cx="284212" cy="127177"/>
            <a:chOff x="13688521" y="8030272"/>
            <a:chExt cx="228600" cy="102292"/>
          </a:xfrm>
        </p:grpSpPr>
        <p:sp>
          <p:nvSpPr>
            <p:cNvPr id="312" name="object 245">
              <a:extLst>
                <a:ext uri="{FF2B5EF4-FFF2-40B4-BE49-F238E27FC236}">
                  <a16:creationId xmlns:a16="http://schemas.microsoft.com/office/drawing/2014/main" id="{6335628D-8F8B-30D2-FA2A-52CD8B480F06}"/>
                </a:ext>
              </a:extLst>
            </p:cNvPr>
            <p:cNvSpPr/>
            <p:nvPr/>
          </p:nvSpPr>
          <p:spPr>
            <a:xfrm>
              <a:off x="13751675" y="803027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p:spPr>
          <p:txBody>
            <a:bodyPr wrap="square" lIns="0" tIns="0" rIns="0" bIns="0" rtlCol="0"/>
            <a:lstStyle/>
            <a:p>
              <a:endParaRPr sz="1733">
                <a:latin typeface="Arial Narrow" panose="020B0606020202030204" pitchFamily="34" charset="0"/>
              </a:endParaRPr>
            </a:p>
          </p:txBody>
        </p:sp>
        <p:cxnSp>
          <p:nvCxnSpPr>
            <p:cNvPr id="313" name="Straight Connector 312">
              <a:extLst>
                <a:ext uri="{FF2B5EF4-FFF2-40B4-BE49-F238E27FC236}">
                  <a16:creationId xmlns:a16="http://schemas.microsoft.com/office/drawing/2014/main" id="{0F2E2B07-125F-1EC5-EE3B-869A9AFEB2CA}"/>
                </a:ext>
              </a:extLst>
            </p:cNvPr>
            <p:cNvCxnSpPr/>
            <p:nvPr/>
          </p:nvCxnSpPr>
          <p:spPr>
            <a:xfrm>
              <a:off x="13688521" y="8079329"/>
              <a:ext cx="228600"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14" name="Group 313">
            <a:extLst>
              <a:ext uri="{FF2B5EF4-FFF2-40B4-BE49-F238E27FC236}">
                <a16:creationId xmlns:a16="http://schemas.microsoft.com/office/drawing/2014/main" id="{8BAA2DB1-0CC1-A44E-0325-4905386DA980}"/>
              </a:ext>
            </a:extLst>
          </p:cNvPr>
          <p:cNvGrpSpPr/>
          <p:nvPr/>
        </p:nvGrpSpPr>
        <p:grpSpPr>
          <a:xfrm>
            <a:off x="8293154" y="3195148"/>
            <a:ext cx="284212" cy="88784"/>
            <a:chOff x="14483351" y="8782092"/>
            <a:chExt cx="228600" cy="71411"/>
          </a:xfrm>
        </p:grpSpPr>
        <p:sp>
          <p:nvSpPr>
            <p:cNvPr id="315" name="object 277">
              <a:extLst>
                <a:ext uri="{FF2B5EF4-FFF2-40B4-BE49-F238E27FC236}">
                  <a16:creationId xmlns:a16="http://schemas.microsoft.com/office/drawing/2014/main" id="{44672C38-69D6-9163-2C14-F48D3356263C}"/>
                </a:ext>
              </a:extLst>
            </p:cNvPr>
            <p:cNvSpPr/>
            <p:nvPr/>
          </p:nvSpPr>
          <p:spPr>
            <a:xfrm flipH="1">
              <a:off x="14554854" y="8782092"/>
              <a:ext cx="89005" cy="71411"/>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cxnSp>
          <p:nvCxnSpPr>
            <p:cNvPr id="316" name="Straight Connector 315">
              <a:extLst>
                <a:ext uri="{FF2B5EF4-FFF2-40B4-BE49-F238E27FC236}">
                  <a16:creationId xmlns:a16="http://schemas.microsoft.com/office/drawing/2014/main" id="{173E761C-4D72-2E61-EE8E-511FF88E5F84}"/>
                </a:ext>
              </a:extLst>
            </p:cNvPr>
            <p:cNvCxnSpPr/>
            <p:nvPr/>
          </p:nvCxnSpPr>
          <p:spPr>
            <a:xfrm>
              <a:off x="14483351" y="8817325"/>
              <a:ext cx="228600" cy="0"/>
            </a:xfrm>
            <a:prstGeom prst="line">
              <a:avLst/>
            </a:prstGeom>
            <a:ln w="12700">
              <a:solidFill>
                <a:srgbClr val="2B8F91"/>
              </a:solidFill>
            </a:ln>
          </p:spPr>
          <p:style>
            <a:lnRef idx="1">
              <a:schemeClr val="accent1"/>
            </a:lnRef>
            <a:fillRef idx="0">
              <a:schemeClr val="accent1"/>
            </a:fillRef>
            <a:effectRef idx="0">
              <a:schemeClr val="accent1"/>
            </a:effectRef>
            <a:fontRef idx="minor">
              <a:schemeClr val="tx1"/>
            </a:fontRef>
          </p:style>
        </p:cxnSp>
      </p:grpSp>
      <p:grpSp>
        <p:nvGrpSpPr>
          <p:cNvPr id="317" name="Group 316">
            <a:extLst>
              <a:ext uri="{FF2B5EF4-FFF2-40B4-BE49-F238E27FC236}">
                <a16:creationId xmlns:a16="http://schemas.microsoft.com/office/drawing/2014/main" id="{C7329C2F-758C-929D-AFE2-2D1FEA1612CA}"/>
              </a:ext>
            </a:extLst>
          </p:cNvPr>
          <p:cNvGrpSpPr/>
          <p:nvPr/>
        </p:nvGrpSpPr>
        <p:grpSpPr>
          <a:xfrm>
            <a:off x="8293154" y="2919616"/>
            <a:ext cx="284212" cy="118376"/>
            <a:chOff x="14483351" y="8560474"/>
            <a:chExt cx="228600" cy="95213"/>
          </a:xfrm>
        </p:grpSpPr>
        <p:cxnSp>
          <p:nvCxnSpPr>
            <p:cNvPr id="318" name="Straight Connector 317">
              <a:extLst>
                <a:ext uri="{FF2B5EF4-FFF2-40B4-BE49-F238E27FC236}">
                  <a16:creationId xmlns:a16="http://schemas.microsoft.com/office/drawing/2014/main" id="{ACDCA683-A8E9-CB23-D13F-C0BF8056B021}"/>
                </a:ext>
              </a:extLst>
            </p:cNvPr>
            <p:cNvCxnSpPr/>
            <p:nvPr/>
          </p:nvCxnSpPr>
          <p:spPr>
            <a:xfrm>
              <a:off x="14483351" y="8599037"/>
              <a:ext cx="2286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19" name="object 185">
              <a:extLst>
                <a:ext uri="{FF2B5EF4-FFF2-40B4-BE49-F238E27FC236}">
                  <a16:creationId xmlns:a16="http://schemas.microsoft.com/office/drawing/2014/main" id="{B9919046-8429-6FF8-2140-4384CF7ECAC0}"/>
                </a:ext>
              </a:extLst>
            </p:cNvPr>
            <p:cNvSpPr/>
            <p:nvPr/>
          </p:nvSpPr>
          <p:spPr>
            <a:xfrm flipH="1">
              <a:off x="14555775" y="8560474"/>
              <a:ext cx="95213" cy="95213"/>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grpSp>
        <p:nvGrpSpPr>
          <p:cNvPr id="320" name="Group 319">
            <a:extLst>
              <a:ext uri="{FF2B5EF4-FFF2-40B4-BE49-F238E27FC236}">
                <a16:creationId xmlns:a16="http://schemas.microsoft.com/office/drawing/2014/main" id="{6043B32A-D54F-FF49-5F78-8010E15F978D}"/>
              </a:ext>
            </a:extLst>
          </p:cNvPr>
          <p:cNvGrpSpPr/>
          <p:nvPr/>
        </p:nvGrpSpPr>
        <p:grpSpPr>
          <a:xfrm>
            <a:off x="8293154" y="2383679"/>
            <a:ext cx="284212" cy="113685"/>
            <a:chOff x="14483351" y="8137006"/>
            <a:chExt cx="228600" cy="91440"/>
          </a:xfrm>
          <a:solidFill>
            <a:schemeClr val="accent4"/>
          </a:solidFill>
        </p:grpSpPr>
        <p:cxnSp>
          <p:nvCxnSpPr>
            <p:cNvPr id="321" name="Straight Connector 320">
              <a:extLst>
                <a:ext uri="{FF2B5EF4-FFF2-40B4-BE49-F238E27FC236}">
                  <a16:creationId xmlns:a16="http://schemas.microsoft.com/office/drawing/2014/main" id="{992D7C1F-8EDA-C77C-7AD0-7B441C1AC7D8}"/>
                </a:ext>
              </a:extLst>
            </p:cNvPr>
            <p:cNvCxnSpPr/>
            <p:nvPr/>
          </p:nvCxnSpPr>
          <p:spPr>
            <a:xfrm>
              <a:off x="14483351" y="8182726"/>
              <a:ext cx="228600" cy="0"/>
            </a:xfrm>
            <a:prstGeom prst="line">
              <a:avLst/>
            </a:prstGeom>
            <a:grpFill/>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22" name="Rectangle 321">
              <a:extLst>
                <a:ext uri="{FF2B5EF4-FFF2-40B4-BE49-F238E27FC236}">
                  <a16:creationId xmlns:a16="http://schemas.microsoft.com/office/drawing/2014/main" id="{9D3C92C3-C0D1-01F9-5B83-188BAACE5E46}"/>
                </a:ext>
              </a:extLst>
            </p:cNvPr>
            <p:cNvSpPr/>
            <p:nvPr/>
          </p:nvSpPr>
          <p:spPr>
            <a:xfrm>
              <a:off x="14557464" y="8137006"/>
              <a:ext cx="91440" cy="914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grpSp>
        <p:nvGrpSpPr>
          <p:cNvPr id="323" name="Group 322">
            <a:extLst>
              <a:ext uri="{FF2B5EF4-FFF2-40B4-BE49-F238E27FC236}">
                <a16:creationId xmlns:a16="http://schemas.microsoft.com/office/drawing/2014/main" id="{C05DF92D-432E-4271-BEE2-EA282F2BB085}"/>
              </a:ext>
            </a:extLst>
          </p:cNvPr>
          <p:cNvGrpSpPr/>
          <p:nvPr/>
        </p:nvGrpSpPr>
        <p:grpSpPr>
          <a:xfrm>
            <a:off x="1928540" y="4110206"/>
            <a:ext cx="7808021" cy="1060897"/>
            <a:chOff x="9364111" y="8624361"/>
            <a:chExt cx="6280214" cy="853310"/>
          </a:xfrm>
          <a:solidFill>
            <a:schemeClr val="accent6"/>
          </a:solidFill>
        </p:grpSpPr>
        <p:sp>
          <p:nvSpPr>
            <p:cNvPr id="324" name="object 249">
              <a:extLst>
                <a:ext uri="{FF2B5EF4-FFF2-40B4-BE49-F238E27FC236}">
                  <a16:creationId xmlns:a16="http://schemas.microsoft.com/office/drawing/2014/main" id="{F6AC328E-08A1-02AC-7B97-3EEEB1A7DC19}"/>
                </a:ext>
              </a:extLst>
            </p:cNvPr>
            <p:cNvSpPr/>
            <p:nvPr/>
          </p:nvSpPr>
          <p:spPr>
            <a:xfrm>
              <a:off x="9364111" y="8624361"/>
              <a:ext cx="109964" cy="88227"/>
            </a:xfrm>
            <a:custGeom>
              <a:avLst/>
              <a:gdLst/>
              <a:ahLst/>
              <a:cxnLst/>
              <a:rect l="l" t="t" r="r" b="b"/>
              <a:pathLst>
                <a:path w="54610" h="43814">
                  <a:moveTo>
                    <a:pt x="17041" y="0"/>
                  </a:moveTo>
                  <a:lnTo>
                    <a:pt x="655" y="0"/>
                  </a:lnTo>
                  <a:lnTo>
                    <a:pt x="18261" y="21366"/>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0"/>
                  </a:lnTo>
                  <a:lnTo>
                    <a:pt x="24444" y="10522"/>
                  </a:lnTo>
                  <a:lnTo>
                    <a:pt x="22571" y="7891"/>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1"/>
                  </a:lnTo>
                  <a:lnTo>
                    <a:pt x="29030" y="12319"/>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5" name="object 253">
              <a:extLst>
                <a:ext uri="{FF2B5EF4-FFF2-40B4-BE49-F238E27FC236}">
                  <a16:creationId xmlns:a16="http://schemas.microsoft.com/office/drawing/2014/main" id="{48F84127-BB6B-6775-8412-6AC995810F28}"/>
                </a:ext>
              </a:extLst>
            </p:cNvPr>
            <p:cNvSpPr/>
            <p:nvPr/>
          </p:nvSpPr>
          <p:spPr>
            <a:xfrm>
              <a:off x="9522656" y="9192061"/>
              <a:ext cx="109964" cy="88227"/>
            </a:xfrm>
            <a:custGeom>
              <a:avLst/>
              <a:gdLst/>
              <a:ahLst/>
              <a:cxnLst/>
              <a:rect l="l" t="t" r="r" b="b"/>
              <a:pathLst>
                <a:path w="54610" h="43814">
                  <a:moveTo>
                    <a:pt x="17044" y="0"/>
                  </a:moveTo>
                  <a:lnTo>
                    <a:pt x="658" y="0"/>
                  </a:lnTo>
                  <a:lnTo>
                    <a:pt x="18264" y="21369"/>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8" y="15078"/>
                  </a:lnTo>
                  <a:lnTo>
                    <a:pt x="25849" y="12643"/>
                  </a:lnTo>
                  <a:lnTo>
                    <a:pt x="24447" y="10522"/>
                  </a:lnTo>
                  <a:lnTo>
                    <a:pt x="22571" y="7894"/>
                  </a:lnTo>
                  <a:lnTo>
                    <a:pt x="17044" y="0"/>
                  </a:lnTo>
                  <a:close/>
                </a:path>
                <a:path w="54610" h="43814">
                  <a:moveTo>
                    <a:pt x="41219" y="27655"/>
                  </a:moveTo>
                  <a:lnTo>
                    <a:pt x="26599" y="27655"/>
                  </a:lnTo>
                  <a:lnTo>
                    <a:pt x="28377" y="30159"/>
                  </a:lnTo>
                  <a:lnTo>
                    <a:pt x="29873" y="32405"/>
                  </a:lnTo>
                  <a:lnTo>
                    <a:pt x="32216" y="35418"/>
                  </a:lnTo>
                  <a:lnTo>
                    <a:pt x="37931" y="43249"/>
                  </a:lnTo>
                  <a:lnTo>
                    <a:pt x="54415" y="43249"/>
                  </a:lnTo>
                  <a:lnTo>
                    <a:pt x="41219" y="27655"/>
                  </a:lnTo>
                  <a:close/>
                </a:path>
                <a:path w="54610" h="43814">
                  <a:moveTo>
                    <a:pt x="53477" y="0"/>
                  </a:moveTo>
                  <a:lnTo>
                    <a:pt x="37179" y="0"/>
                  </a:lnTo>
                  <a:lnTo>
                    <a:pt x="31843" y="7894"/>
                  </a:lnTo>
                  <a:lnTo>
                    <a:pt x="29033" y="12322"/>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6" name="object 257">
              <a:extLst>
                <a:ext uri="{FF2B5EF4-FFF2-40B4-BE49-F238E27FC236}">
                  <a16:creationId xmlns:a16="http://schemas.microsoft.com/office/drawing/2014/main" id="{F6F7AC32-B4BA-A324-18FA-65FD63AFC438}"/>
                </a:ext>
              </a:extLst>
            </p:cNvPr>
            <p:cNvSpPr/>
            <p:nvPr/>
          </p:nvSpPr>
          <p:spPr>
            <a:xfrm>
              <a:off x="9980792" y="9355695"/>
              <a:ext cx="109964" cy="88227"/>
            </a:xfrm>
            <a:custGeom>
              <a:avLst/>
              <a:gdLst/>
              <a:ahLst/>
              <a:cxnLst/>
              <a:rect l="l" t="t" r="r" b="b"/>
              <a:pathLst>
                <a:path w="54610" h="43814">
                  <a:moveTo>
                    <a:pt x="17041"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2" y="15081"/>
                  </a:lnTo>
                  <a:lnTo>
                    <a:pt x="27345" y="15081"/>
                  </a:lnTo>
                  <a:lnTo>
                    <a:pt x="25846" y="12640"/>
                  </a:lnTo>
                  <a:lnTo>
                    <a:pt x="24444" y="10522"/>
                  </a:lnTo>
                  <a:lnTo>
                    <a:pt x="22571" y="7894"/>
                  </a:lnTo>
                  <a:lnTo>
                    <a:pt x="17041" y="0"/>
                  </a:lnTo>
                  <a:close/>
                </a:path>
                <a:path w="54610" h="43814">
                  <a:moveTo>
                    <a:pt x="41216" y="27655"/>
                  </a:moveTo>
                  <a:lnTo>
                    <a:pt x="26599" y="27655"/>
                  </a:lnTo>
                  <a:lnTo>
                    <a:pt x="28374" y="30159"/>
                  </a:lnTo>
                  <a:lnTo>
                    <a:pt x="29873" y="32405"/>
                  </a:lnTo>
                  <a:lnTo>
                    <a:pt x="32213" y="35418"/>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7" name="object 261">
              <a:extLst>
                <a:ext uri="{FF2B5EF4-FFF2-40B4-BE49-F238E27FC236}">
                  <a16:creationId xmlns:a16="http://schemas.microsoft.com/office/drawing/2014/main" id="{94C95423-8FF2-C736-F1F9-DA511F3D64DA}"/>
                </a:ext>
              </a:extLst>
            </p:cNvPr>
            <p:cNvSpPr/>
            <p:nvPr/>
          </p:nvSpPr>
          <p:spPr>
            <a:xfrm>
              <a:off x="10596932" y="9389444"/>
              <a:ext cx="109964" cy="88227"/>
            </a:xfrm>
            <a:custGeom>
              <a:avLst/>
              <a:gdLst/>
              <a:ahLst/>
              <a:cxnLst/>
              <a:rect l="l" t="t" r="r" b="b"/>
              <a:pathLst>
                <a:path w="54610" h="43814">
                  <a:moveTo>
                    <a:pt x="17041" y="0"/>
                  </a:moveTo>
                  <a:lnTo>
                    <a:pt x="655" y="0"/>
                  </a:lnTo>
                  <a:lnTo>
                    <a:pt x="18264" y="21369"/>
                  </a:lnTo>
                  <a:lnTo>
                    <a:pt x="0" y="43249"/>
                  </a:lnTo>
                  <a:lnTo>
                    <a:pt x="16295" y="43249"/>
                  </a:lnTo>
                  <a:lnTo>
                    <a:pt x="21539" y="35421"/>
                  </a:lnTo>
                  <a:lnTo>
                    <a:pt x="23506" y="32408"/>
                  </a:lnTo>
                  <a:lnTo>
                    <a:pt x="25099" y="30162"/>
                  </a:lnTo>
                  <a:lnTo>
                    <a:pt x="26410" y="27655"/>
                  </a:lnTo>
                  <a:lnTo>
                    <a:pt x="41216" y="27655"/>
                  </a:lnTo>
                  <a:lnTo>
                    <a:pt x="35679" y="21111"/>
                  </a:lnTo>
                  <a:lnTo>
                    <a:pt x="40762" y="15081"/>
                  </a:lnTo>
                  <a:lnTo>
                    <a:pt x="27345" y="15081"/>
                  </a:lnTo>
                  <a:lnTo>
                    <a:pt x="25846" y="12643"/>
                  </a:lnTo>
                  <a:lnTo>
                    <a:pt x="24444" y="10525"/>
                  </a:lnTo>
                  <a:lnTo>
                    <a:pt x="22571" y="7894"/>
                  </a:lnTo>
                  <a:lnTo>
                    <a:pt x="17041" y="0"/>
                  </a:lnTo>
                  <a:close/>
                </a:path>
                <a:path w="54610" h="43814">
                  <a:moveTo>
                    <a:pt x="41216" y="27655"/>
                  </a:moveTo>
                  <a:lnTo>
                    <a:pt x="26599" y="27655"/>
                  </a:lnTo>
                  <a:lnTo>
                    <a:pt x="28374" y="30162"/>
                  </a:lnTo>
                  <a:lnTo>
                    <a:pt x="29873" y="32408"/>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8" name="object 265">
              <a:extLst>
                <a:ext uri="{FF2B5EF4-FFF2-40B4-BE49-F238E27FC236}">
                  <a16:creationId xmlns:a16="http://schemas.microsoft.com/office/drawing/2014/main" id="{B6B11662-3C36-9AC1-20E0-C905570E9C86}"/>
                </a:ext>
              </a:extLst>
            </p:cNvPr>
            <p:cNvSpPr/>
            <p:nvPr/>
          </p:nvSpPr>
          <p:spPr>
            <a:xfrm>
              <a:off x="11828165" y="9369259"/>
              <a:ext cx="109964" cy="88227"/>
            </a:xfrm>
            <a:custGeom>
              <a:avLst/>
              <a:gdLst/>
              <a:ahLst/>
              <a:cxnLst/>
              <a:rect l="l" t="t" r="r" b="b"/>
              <a:pathLst>
                <a:path w="54610" h="43814">
                  <a:moveTo>
                    <a:pt x="17041" y="0"/>
                  </a:moveTo>
                  <a:lnTo>
                    <a:pt x="655" y="0"/>
                  </a:lnTo>
                  <a:lnTo>
                    <a:pt x="18264" y="21366"/>
                  </a:lnTo>
                  <a:lnTo>
                    <a:pt x="0" y="43249"/>
                  </a:lnTo>
                  <a:lnTo>
                    <a:pt x="16295" y="43249"/>
                  </a:lnTo>
                  <a:lnTo>
                    <a:pt x="21539" y="35421"/>
                  </a:lnTo>
                  <a:lnTo>
                    <a:pt x="23506" y="32405"/>
                  </a:lnTo>
                  <a:lnTo>
                    <a:pt x="25099" y="30159"/>
                  </a:lnTo>
                  <a:lnTo>
                    <a:pt x="26410" y="27655"/>
                  </a:lnTo>
                  <a:lnTo>
                    <a:pt x="41216" y="27655"/>
                  </a:lnTo>
                  <a:lnTo>
                    <a:pt x="35679" y="21111"/>
                  </a:lnTo>
                  <a:lnTo>
                    <a:pt x="40762" y="15081"/>
                  </a:lnTo>
                  <a:lnTo>
                    <a:pt x="27345" y="15081"/>
                  </a:lnTo>
                  <a:lnTo>
                    <a:pt x="25846" y="12640"/>
                  </a:lnTo>
                  <a:lnTo>
                    <a:pt x="24444" y="10525"/>
                  </a:lnTo>
                  <a:lnTo>
                    <a:pt x="22571" y="7894"/>
                  </a:lnTo>
                  <a:lnTo>
                    <a:pt x="17041" y="0"/>
                  </a:lnTo>
                  <a:close/>
                </a:path>
                <a:path w="54610" h="43814">
                  <a:moveTo>
                    <a:pt x="41216" y="27655"/>
                  </a:moveTo>
                  <a:lnTo>
                    <a:pt x="26599" y="27655"/>
                  </a:lnTo>
                  <a:lnTo>
                    <a:pt x="28374" y="30159"/>
                  </a:lnTo>
                  <a:lnTo>
                    <a:pt x="29873" y="32405"/>
                  </a:lnTo>
                  <a:lnTo>
                    <a:pt x="32213" y="35421"/>
                  </a:lnTo>
                  <a:lnTo>
                    <a:pt x="37928" y="43249"/>
                  </a:lnTo>
                  <a:lnTo>
                    <a:pt x="54412" y="43249"/>
                  </a:lnTo>
                  <a:lnTo>
                    <a:pt x="41216" y="27655"/>
                  </a:lnTo>
                  <a:close/>
                </a:path>
                <a:path w="54610" h="43814">
                  <a:moveTo>
                    <a:pt x="53474" y="0"/>
                  </a:moveTo>
                  <a:lnTo>
                    <a:pt x="37176" y="0"/>
                  </a:lnTo>
                  <a:lnTo>
                    <a:pt x="31840" y="7894"/>
                  </a:lnTo>
                  <a:lnTo>
                    <a:pt x="29030" y="12322"/>
                  </a:lnTo>
                  <a:lnTo>
                    <a:pt x="27530" y="15081"/>
                  </a:lnTo>
                  <a:lnTo>
                    <a:pt x="40762" y="15081"/>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29" name="object 269">
              <a:extLst>
                <a:ext uri="{FF2B5EF4-FFF2-40B4-BE49-F238E27FC236}">
                  <a16:creationId xmlns:a16="http://schemas.microsoft.com/office/drawing/2014/main" id="{35929CBB-0446-C73D-395C-0F7A6009B4F2}"/>
                </a:ext>
              </a:extLst>
            </p:cNvPr>
            <p:cNvSpPr/>
            <p:nvPr/>
          </p:nvSpPr>
          <p:spPr>
            <a:xfrm>
              <a:off x="13065334" y="9268219"/>
              <a:ext cx="109964" cy="88227"/>
            </a:xfrm>
            <a:custGeom>
              <a:avLst/>
              <a:gdLst/>
              <a:ahLst/>
              <a:cxnLst/>
              <a:rect l="l" t="t" r="r" b="b"/>
              <a:pathLst>
                <a:path w="54609" h="43814">
                  <a:moveTo>
                    <a:pt x="17044" y="0"/>
                  </a:moveTo>
                  <a:lnTo>
                    <a:pt x="655" y="0"/>
                  </a:lnTo>
                  <a:lnTo>
                    <a:pt x="18264" y="21366"/>
                  </a:lnTo>
                  <a:lnTo>
                    <a:pt x="0" y="43249"/>
                  </a:lnTo>
                  <a:lnTo>
                    <a:pt x="16295" y="43249"/>
                  </a:lnTo>
                  <a:lnTo>
                    <a:pt x="21539" y="35418"/>
                  </a:lnTo>
                  <a:lnTo>
                    <a:pt x="23506" y="32405"/>
                  </a:lnTo>
                  <a:lnTo>
                    <a:pt x="25099" y="30159"/>
                  </a:lnTo>
                  <a:lnTo>
                    <a:pt x="26410" y="27655"/>
                  </a:lnTo>
                  <a:lnTo>
                    <a:pt x="41216" y="27655"/>
                  </a:lnTo>
                  <a:lnTo>
                    <a:pt x="35679" y="21111"/>
                  </a:lnTo>
                  <a:lnTo>
                    <a:pt x="40765" y="15078"/>
                  </a:lnTo>
                  <a:lnTo>
                    <a:pt x="27345" y="15078"/>
                  </a:lnTo>
                  <a:lnTo>
                    <a:pt x="25846" y="12643"/>
                  </a:lnTo>
                  <a:lnTo>
                    <a:pt x="24444" y="10522"/>
                  </a:lnTo>
                  <a:lnTo>
                    <a:pt x="22571" y="7894"/>
                  </a:lnTo>
                  <a:lnTo>
                    <a:pt x="17044" y="0"/>
                  </a:lnTo>
                  <a:close/>
                </a:path>
                <a:path w="54609" h="43814">
                  <a:moveTo>
                    <a:pt x="41216" y="27655"/>
                  </a:moveTo>
                  <a:lnTo>
                    <a:pt x="26599" y="27655"/>
                  </a:lnTo>
                  <a:lnTo>
                    <a:pt x="28374" y="30159"/>
                  </a:lnTo>
                  <a:lnTo>
                    <a:pt x="29873" y="32405"/>
                  </a:lnTo>
                  <a:lnTo>
                    <a:pt x="32213" y="35418"/>
                  </a:lnTo>
                  <a:lnTo>
                    <a:pt x="37928" y="43249"/>
                  </a:lnTo>
                  <a:lnTo>
                    <a:pt x="54412" y="43249"/>
                  </a:lnTo>
                  <a:lnTo>
                    <a:pt x="41216" y="27655"/>
                  </a:lnTo>
                  <a:close/>
                </a:path>
                <a:path w="54609" h="43814">
                  <a:moveTo>
                    <a:pt x="53474" y="0"/>
                  </a:moveTo>
                  <a:lnTo>
                    <a:pt x="37179"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0" name="object 273">
              <a:extLst>
                <a:ext uri="{FF2B5EF4-FFF2-40B4-BE49-F238E27FC236}">
                  <a16:creationId xmlns:a16="http://schemas.microsoft.com/office/drawing/2014/main" id="{3C531230-3A60-86C9-598D-57E2D62A4426}"/>
                </a:ext>
              </a:extLst>
            </p:cNvPr>
            <p:cNvSpPr/>
            <p:nvPr/>
          </p:nvSpPr>
          <p:spPr>
            <a:xfrm>
              <a:off x="14302587" y="9224674"/>
              <a:ext cx="109964" cy="88227"/>
            </a:xfrm>
            <a:custGeom>
              <a:avLst/>
              <a:gdLst/>
              <a:ahLst/>
              <a:cxnLst/>
              <a:rect l="l" t="t" r="r" b="b"/>
              <a:pathLst>
                <a:path w="54609" h="43814">
                  <a:moveTo>
                    <a:pt x="17041" y="0"/>
                  </a:moveTo>
                  <a:lnTo>
                    <a:pt x="655" y="0"/>
                  </a:lnTo>
                  <a:lnTo>
                    <a:pt x="18261" y="21369"/>
                  </a:lnTo>
                  <a:lnTo>
                    <a:pt x="0" y="43249"/>
                  </a:lnTo>
                  <a:lnTo>
                    <a:pt x="16295" y="43249"/>
                  </a:lnTo>
                  <a:lnTo>
                    <a:pt x="21536" y="35418"/>
                  </a:lnTo>
                  <a:lnTo>
                    <a:pt x="23506" y="32405"/>
                  </a:lnTo>
                  <a:lnTo>
                    <a:pt x="25096" y="30159"/>
                  </a:lnTo>
                  <a:lnTo>
                    <a:pt x="26410" y="27655"/>
                  </a:lnTo>
                  <a:lnTo>
                    <a:pt x="41216" y="27655"/>
                  </a:lnTo>
                  <a:lnTo>
                    <a:pt x="35679" y="21111"/>
                  </a:lnTo>
                  <a:lnTo>
                    <a:pt x="40765" y="15078"/>
                  </a:lnTo>
                  <a:lnTo>
                    <a:pt x="27345" y="15078"/>
                  </a:lnTo>
                  <a:lnTo>
                    <a:pt x="25846" y="12643"/>
                  </a:lnTo>
                  <a:lnTo>
                    <a:pt x="24444" y="10522"/>
                  </a:lnTo>
                  <a:lnTo>
                    <a:pt x="22571" y="7894"/>
                  </a:lnTo>
                  <a:lnTo>
                    <a:pt x="17041" y="0"/>
                  </a:lnTo>
                  <a:close/>
                </a:path>
                <a:path w="54609" h="43814">
                  <a:moveTo>
                    <a:pt x="41216" y="27655"/>
                  </a:moveTo>
                  <a:lnTo>
                    <a:pt x="26596" y="27655"/>
                  </a:lnTo>
                  <a:lnTo>
                    <a:pt x="28374" y="30159"/>
                  </a:lnTo>
                  <a:lnTo>
                    <a:pt x="29873" y="32405"/>
                  </a:lnTo>
                  <a:lnTo>
                    <a:pt x="32213" y="35418"/>
                  </a:lnTo>
                  <a:lnTo>
                    <a:pt x="37928" y="43249"/>
                  </a:lnTo>
                  <a:lnTo>
                    <a:pt x="54412" y="43249"/>
                  </a:lnTo>
                  <a:lnTo>
                    <a:pt x="41216" y="27655"/>
                  </a:lnTo>
                  <a:close/>
                </a:path>
                <a:path w="54609" h="43814">
                  <a:moveTo>
                    <a:pt x="53474" y="0"/>
                  </a:moveTo>
                  <a:lnTo>
                    <a:pt x="37176" y="0"/>
                  </a:lnTo>
                  <a:lnTo>
                    <a:pt x="31840" y="7894"/>
                  </a:lnTo>
                  <a:lnTo>
                    <a:pt x="29030" y="12322"/>
                  </a:lnTo>
                  <a:lnTo>
                    <a:pt x="27530" y="15078"/>
                  </a:lnTo>
                  <a:lnTo>
                    <a:pt x="40765" y="15078"/>
                  </a:lnTo>
                  <a:lnTo>
                    <a:pt x="53474"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sp>
          <p:nvSpPr>
            <p:cNvPr id="331" name="object 277">
              <a:extLst>
                <a:ext uri="{FF2B5EF4-FFF2-40B4-BE49-F238E27FC236}">
                  <a16:creationId xmlns:a16="http://schemas.microsoft.com/office/drawing/2014/main" id="{970D05AD-D7A7-800D-AC55-75C6CE11A2F1}"/>
                </a:ext>
              </a:extLst>
            </p:cNvPr>
            <p:cNvSpPr/>
            <p:nvPr/>
          </p:nvSpPr>
          <p:spPr>
            <a:xfrm>
              <a:off x="15534361" y="9269361"/>
              <a:ext cx="109964" cy="88227"/>
            </a:xfrm>
            <a:custGeom>
              <a:avLst/>
              <a:gdLst/>
              <a:ahLst/>
              <a:cxnLst/>
              <a:rect l="l" t="t" r="r" b="b"/>
              <a:pathLst>
                <a:path w="54609" h="43814">
                  <a:moveTo>
                    <a:pt x="17044" y="0"/>
                  </a:moveTo>
                  <a:lnTo>
                    <a:pt x="658" y="0"/>
                  </a:lnTo>
                  <a:lnTo>
                    <a:pt x="18264" y="21366"/>
                  </a:lnTo>
                  <a:lnTo>
                    <a:pt x="0" y="43249"/>
                  </a:lnTo>
                  <a:lnTo>
                    <a:pt x="16298" y="43249"/>
                  </a:lnTo>
                  <a:lnTo>
                    <a:pt x="21539" y="35418"/>
                  </a:lnTo>
                  <a:lnTo>
                    <a:pt x="23509" y="32405"/>
                  </a:lnTo>
                  <a:lnTo>
                    <a:pt x="25099" y="30159"/>
                  </a:lnTo>
                  <a:lnTo>
                    <a:pt x="26413" y="27655"/>
                  </a:lnTo>
                  <a:lnTo>
                    <a:pt x="41219" y="27655"/>
                  </a:lnTo>
                  <a:lnTo>
                    <a:pt x="35682" y="21111"/>
                  </a:lnTo>
                  <a:lnTo>
                    <a:pt x="40768" y="15078"/>
                  </a:lnTo>
                  <a:lnTo>
                    <a:pt x="27345" y="15078"/>
                  </a:lnTo>
                  <a:lnTo>
                    <a:pt x="25849" y="12640"/>
                  </a:lnTo>
                  <a:lnTo>
                    <a:pt x="24444" y="10522"/>
                  </a:lnTo>
                  <a:lnTo>
                    <a:pt x="22571" y="7891"/>
                  </a:lnTo>
                  <a:lnTo>
                    <a:pt x="17044" y="0"/>
                  </a:lnTo>
                  <a:close/>
                </a:path>
                <a:path w="54609" h="43814">
                  <a:moveTo>
                    <a:pt x="41219" y="27655"/>
                  </a:moveTo>
                  <a:lnTo>
                    <a:pt x="26599" y="27655"/>
                  </a:lnTo>
                  <a:lnTo>
                    <a:pt x="28377" y="30159"/>
                  </a:lnTo>
                  <a:lnTo>
                    <a:pt x="29873" y="32405"/>
                  </a:lnTo>
                  <a:lnTo>
                    <a:pt x="32216" y="35418"/>
                  </a:lnTo>
                  <a:lnTo>
                    <a:pt x="37931" y="43249"/>
                  </a:lnTo>
                  <a:lnTo>
                    <a:pt x="54415" y="43249"/>
                  </a:lnTo>
                  <a:lnTo>
                    <a:pt x="41219" y="27655"/>
                  </a:lnTo>
                  <a:close/>
                </a:path>
                <a:path w="54609" h="43814">
                  <a:moveTo>
                    <a:pt x="53477" y="0"/>
                  </a:moveTo>
                  <a:lnTo>
                    <a:pt x="37179" y="0"/>
                  </a:lnTo>
                  <a:lnTo>
                    <a:pt x="31843" y="7891"/>
                  </a:lnTo>
                  <a:lnTo>
                    <a:pt x="29033" y="12319"/>
                  </a:lnTo>
                  <a:lnTo>
                    <a:pt x="27533" y="15078"/>
                  </a:lnTo>
                  <a:lnTo>
                    <a:pt x="40768" y="15078"/>
                  </a:lnTo>
                  <a:lnTo>
                    <a:pt x="53477" y="0"/>
                  </a:lnTo>
                  <a:close/>
                </a:path>
              </a:pathLst>
            </a:custGeom>
            <a:solidFill>
              <a:srgbClr val="2B8F91"/>
            </a:solidFill>
          </p:spPr>
          <p:txBody>
            <a:bodyPr wrap="square" lIns="0" tIns="0" rIns="0" bIns="0" rtlCol="0"/>
            <a:lstStyle/>
            <a:p>
              <a:endParaRPr sz="1733">
                <a:latin typeface="Arial Narrow" panose="020B0606020202030204" pitchFamily="34" charset="0"/>
              </a:endParaRPr>
            </a:p>
          </p:txBody>
        </p:sp>
      </p:grpSp>
      <p:sp>
        <p:nvSpPr>
          <p:cNvPr id="332" name="object 174">
            <a:extLst>
              <a:ext uri="{FF2B5EF4-FFF2-40B4-BE49-F238E27FC236}">
                <a16:creationId xmlns:a16="http://schemas.microsoft.com/office/drawing/2014/main" id="{0CBC70F8-233C-FFFB-7132-979A9922240F}"/>
              </a:ext>
            </a:extLst>
          </p:cNvPr>
          <p:cNvSpPr/>
          <p:nvPr/>
        </p:nvSpPr>
        <p:spPr>
          <a:xfrm>
            <a:off x="1991224" y="2445978"/>
            <a:ext cx="7681517" cy="1602436"/>
          </a:xfrm>
          <a:custGeom>
            <a:avLst/>
            <a:gdLst/>
            <a:ahLst/>
            <a:cxnLst/>
            <a:rect l="l" t="t" r="r" b="b"/>
            <a:pathLst>
              <a:path w="3068320" h="640079">
                <a:moveTo>
                  <a:pt x="0" y="0"/>
                </a:moveTo>
                <a:lnTo>
                  <a:pt x="78935" y="609630"/>
                </a:lnTo>
                <a:lnTo>
                  <a:pt x="308426" y="629515"/>
                </a:lnTo>
                <a:lnTo>
                  <a:pt x="614395" y="639464"/>
                </a:lnTo>
                <a:lnTo>
                  <a:pt x="1227828" y="619572"/>
                </a:lnTo>
                <a:lnTo>
                  <a:pt x="1841258" y="556923"/>
                </a:lnTo>
                <a:lnTo>
                  <a:pt x="2454685" y="567191"/>
                </a:lnTo>
                <a:lnTo>
                  <a:pt x="3068109" y="593717"/>
                </a:lnTo>
              </a:path>
            </a:pathLst>
          </a:custGeom>
          <a:ln w="12700">
            <a:solidFill>
              <a:schemeClr val="accent6"/>
            </a:solidFill>
          </a:ln>
        </p:spPr>
        <p:txBody>
          <a:bodyPr wrap="square" lIns="0" tIns="0" rIns="0" bIns="0" rtlCol="0"/>
          <a:lstStyle/>
          <a:p>
            <a:endParaRPr sz="1733">
              <a:latin typeface="Arial Narrow" panose="020B0606020202030204" pitchFamily="34" charset="0"/>
            </a:endParaRPr>
          </a:p>
        </p:txBody>
      </p:sp>
      <p:grpSp>
        <p:nvGrpSpPr>
          <p:cNvPr id="333" name="Group 332">
            <a:extLst>
              <a:ext uri="{FF2B5EF4-FFF2-40B4-BE49-F238E27FC236}">
                <a16:creationId xmlns:a16="http://schemas.microsoft.com/office/drawing/2014/main" id="{93E1E96F-4D36-AE05-C2AD-02A66E2310E0}"/>
              </a:ext>
            </a:extLst>
          </p:cNvPr>
          <p:cNvGrpSpPr/>
          <p:nvPr/>
        </p:nvGrpSpPr>
        <p:grpSpPr>
          <a:xfrm>
            <a:off x="1910904" y="2392083"/>
            <a:ext cx="7834561" cy="1735461"/>
            <a:chOff x="9349925" y="8870120"/>
            <a:chExt cx="6301561" cy="1395881"/>
          </a:xfrm>
          <a:solidFill>
            <a:schemeClr val="accent5"/>
          </a:solidFill>
        </p:grpSpPr>
        <p:sp>
          <p:nvSpPr>
            <p:cNvPr id="334" name="object 141">
              <a:extLst>
                <a:ext uri="{FF2B5EF4-FFF2-40B4-BE49-F238E27FC236}">
                  <a16:creationId xmlns:a16="http://schemas.microsoft.com/office/drawing/2014/main" id="{DE80C172-D90A-6889-C563-8B7D9608C1D9}"/>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5" name="object 142">
              <a:extLst>
                <a:ext uri="{FF2B5EF4-FFF2-40B4-BE49-F238E27FC236}">
                  <a16:creationId xmlns:a16="http://schemas.microsoft.com/office/drawing/2014/main" id="{C6A0DED9-25BC-0A7E-791C-64AD4DF47FC4}"/>
                </a:ext>
              </a:extLst>
            </p:cNvPr>
            <p:cNvSpPr/>
            <p:nvPr/>
          </p:nvSpPr>
          <p:spPr>
            <a:xfrm>
              <a:off x="10028917" y="10214156"/>
              <a:ext cx="12787" cy="0"/>
            </a:xfrm>
            <a:custGeom>
              <a:avLst/>
              <a:gdLst/>
              <a:ahLst/>
              <a:cxnLst/>
              <a:rect l="l" t="t" r="r" b="b"/>
              <a:pathLst>
                <a:path w="6350">
                  <a:moveTo>
                    <a:pt x="0" y="0"/>
                  </a:moveTo>
                  <a:lnTo>
                    <a:pt x="6070" y="0"/>
                  </a:lnTo>
                </a:path>
              </a:pathLst>
            </a:custGeom>
            <a:grpFill/>
            <a:ln w="3974">
              <a:solidFill>
                <a:srgbClr val="C02025"/>
              </a:solidFill>
            </a:ln>
          </p:spPr>
          <p:txBody>
            <a:bodyPr wrap="square" lIns="0" tIns="0" rIns="0" bIns="0" rtlCol="0"/>
            <a:lstStyle/>
            <a:p>
              <a:endParaRPr sz="1733">
                <a:latin typeface="Arial Narrow" panose="020B0606020202030204" pitchFamily="34" charset="0"/>
              </a:endParaRPr>
            </a:p>
          </p:txBody>
        </p:sp>
        <p:sp>
          <p:nvSpPr>
            <p:cNvPr id="336" name="object 143">
              <a:extLst>
                <a:ext uri="{FF2B5EF4-FFF2-40B4-BE49-F238E27FC236}">
                  <a16:creationId xmlns:a16="http://schemas.microsoft.com/office/drawing/2014/main" id="{CFEBD762-A0A5-0553-9B0C-9DDE9B55A3CD}"/>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7" name="object 144">
              <a:extLst>
                <a:ext uri="{FF2B5EF4-FFF2-40B4-BE49-F238E27FC236}">
                  <a16:creationId xmlns:a16="http://schemas.microsoft.com/office/drawing/2014/main" id="{F6CCBF71-5F74-4212-400F-F666DD5CD7CE}"/>
                </a:ext>
              </a:extLst>
            </p:cNvPr>
            <p:cNvSpPr/>
            <p:nvPr/>
          </p:nvSpPr>
          <p:spPr>
            <a:xfrm>
              <a:off x="9566799" y="10210208"/>
              <a:ext cx="12787" cy="0"/>
            </a:xfrm>
            <a:custGeom>
              <a:avLst/>
              <a:gdLst/>
              <a:ahLst/>
              <a:cxnLst/>
              <a:rect l="l" t="t" r="r" b="b"/>
              <a:pathLst>
                <a:path w="6350">
                  <a:moveTo>
                    <a:pt x="0" y="0"/>
                  </a:moveTo>
                  <a:lnTo>
                    <a:pt x="6070" y="0"/>
                  </a:lnTo>
                </a:path>
              </a:pathLst>
            </a:custGeom>
            <a:grpFill/>
            <a:ln w="3841">
              <a:solidFill>
                <a:srgbClr val="C02025"/>
              </a:solidFill>
            </a:ln>
          </p:spPr>
          <p:txBody>
            <a:bodyPr wrap="square" lIns="0" tIns="0" rIns="0" bIns="0" rtlCol="0"/>
            <a:lstStyle/>
            <a:p>
              <a:endParaRPr sz="1733">
                <a:latin typeface="Arial Narrow" panose="020B0606020202030204" pitchFamily="34" charset="0"/>
              </a:endParaRPr>
            </a:p>
          </p:txBody>
        </p:sp>
        <p:sp>
          <p:nvSpPr>
            <p:cNvPr id="338" name="object 163">
              <a:extLst>
                <a:ext uri="{FF2B5EF4-FFF2-40B4-BE49-F238E27FC236}">
                  <a16:creationId xmlns:a16="http://schemas.microsoft.com/office/drawing/2014/main" id="{EE70C8D4-9AE0-D822-D38E-5848F8D535F9}"/>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39" name="object 164">
              <a:extLst>
                <a:ext uri="{FF2B5EF4-FFF2-40B4-BE49-F238E27FC236}">
                  <a16:creationId xmlns:a16="http://schemas.microsoft.com/office/drawing/2014/main" id="{42C9236F-C85A-E059-5809-551206D8B50D}"/>
                </a:ext>
              </a:extLst>
            </p:cNvPr>
            <p:cNvSpPr/>
            <p:nvPr/>
          </p:nvSpPr>
          <p:spPr>
            <a:xfrm>
              <a:off x="10035031" y="10210153"/>
              <a:ext cx="0" cy="24294"/>
            </a:xfrm>
            <a:custGeom>
              <a:avLst/>
              <a:gdLst/>
              <a:ahLst/>
              <a:cxnLst/>
              <a:rect l="l" t="t" r="r" b="b"/>
              <a:pathLst>
                <a:path h="12064">
                  <a:moveTo>
                    <a:pt x="0" y="0"/>
                  </a:moveTo>
                  <a:lnTo>
                    <a:pt x="0" y="12035"/>
                  </a:lnTo>
                </a:path>
              </a:pathLst>
            </a:custGeom>
            <a:grpFill/>
            <a:ln w="6070">
              <a:solidFill>
                <a:srgbClr val="F26B6B"/>
              </a:solidFill>
            </a:ln>
          </p:spPr>
          <p:txBody>
            <a:bodyPr wrap="square" lIns="0" tIns="0" rIns="0" bIns="0" rtlCol="0"/>
            <a:lstStyle/>
            <a:p>
              <a:endParaRPr sz="1733">
                <a:latin typeface="Arial Narrow" panose="020B0606020202030204" pitchFamily="34" charset="0"/>
              </a:endParaRPr>
            </a:p>
          </p:txBody>
        </p:sp>
        <p:sp>
          <p:nvSpPr>
            <p:cNvPr id="340" name="object 165">
              <a:extLst>
                <a:ext uri="{FF2B5EF4-FFF2-40B4-BE49-F238E27FC236}">
                  <a16:creationId xmlns:a16="http://schemas.microsoft.com/office/drawing/2014/main" id="{61B131E1-048E-0772-58A9-582E01D2B580}"/>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1" name="object 166">
              <a:extLst>
                <a:ext uri="{FF2B5EF4-FFF2-40B4-BE49-F238E27FC236}">
                  <a16:creationId xmlns:a16="http://schemas.microsoft.com/office/drawing/2014/main" id="{FC380E87-81FD-76C0-DF76-C64DB4E93F5C}"/>
                </a:ext>
              </a:extLst>
            </p:cNvPr>
            <p:cNvSpPr/>
            <p:nvPr/>
          </p:nvSpPr>
          <p:spPr>
            <a:xfrm>
              <a:off x="9566801" y="10086460"/>
              <a:ext cx="12787" cy="0"/>
            </a:xfrm>
            <a:custGeom>
              <a:avLst/>
              <a:gdLst/>
              <a:ahLst/>
              <a:cxnLst/>
              <a:rect l="l" t="t" r="r" b="b"/>
              <a:pathLst>
                <a:path w="6350">
                  <a:moveTo>
                    <a:pt x="0" y="0"/>
                  </a:moveTo>
                  <a:lnTo>
                    <a:pt x="6070" y="0"/>
                  </a:lnTo>
                </a:path>
              </a:pathLst>
            </a:custGeom>
            <a:grpFill/>
            <a:ln w="3175">
              <a:solidFill>
                <a:srgbClr val="F26B6B"/>
              </a:solidFill>
            </a:ln>
          </p:spPr>
          <p:txBody>
            <a:bodyPr wrap="square" lIns="0" tIns="0" rIns="0" bIns="0" rtlCol="0"/>
            <a:lstStyle/>
            <a:p>
              <a:endParaRPr sz="1733">
                <a:latin typeface="Arial Narrow" panose="020B0606020202030204" pitchFamily="34" charset="0"/>
              </a:endParaRPr>
            </a:p>
          </p:txBody>
        </p:sp>
        <p:sp>
          <p:nvSpPr>
            <p:cNvPr id="342" name="object 178">
              <a:extLst>
                <a:ext uri="{FF2B5EF4-FFF2-40B4-BE49-F238E27FC236}">
                  <a16:creationId xmlns:a16="http://schemas.microsoft.com/office/drawing/2014/main" id="{9C4031E6-13D7-9112-721F-78F9299CDE54}"/>
                </a:ext>
              </a:extLst>
            </p:cNvPr>
            <p:cNvSpPr/>
            <p:nvPr/>
          </p:nvSpPr>
          <p:spPr>
            <a:xfrm>
              <a:off x="9349925" y="8870120"/>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3" name="object 179">
              <a:extLst>
                <a:ext uri="{FF2B5EF4-FFF2-40B4-BE49-F238E27FC236}">
                  <a16:creationId xmlns:a16="http://schemas.microsoft.com/office/drawing/2014/main" id="{B9A1886A-DECD-F5E4-2ACE-C7CAD07EF8AF}"/>
                </a:ext>
              </a:extLst>
            </p:cNvPr>
            <p:cNvSpPr/>
            <p:nvPr/>
          </p:nvSpPr>
          <p:spPr>
            <a:xfrm>
              <a:off x="9514755" y="10074034"/>
              <a:ext cx="117634" cy="117634"/>
            </a:xfrm>
            <a:custGeom>
              <a:avLst/>
              <a:gdLst/>
              <a:ahLst/>
              <a:cxnLst/>
              <a:rect l="l" t="t" r="r" b="b"/>
              <a:pathLst>
                <a:path w="58420" h="58420">
                  <a:moveTo>
                    <a:pt x="58324" y="0"/>
                  </a:moveTo>
                  <a:lnTo>
                    <a:pt x="0" y="0"/>
                  </a:lnTo>
                  <a:lnTo>
                    <a:pt x="29163"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4" name="object 180">
              <a:extLst>
                <a:ext uri="{FF2B5EF4-FFF2-40B4-BE49-F238E27FC236}">
                  <a16:creationId xmlns:a16="http://schemas.microsoft.com/office/drawing/2014/main" id="{B674AB85-DC72-CE9D-360B-A9712B6AA89B}"/>
                </a:ext>
              </a:extLst>
            </p:cNvPr>
            <p:cNvSpPr/>
            <p:nvPr/>
          </p:nvSpPr>
          <p:spPr>
            <a:xfrm>
              <a:off x="9976859" y="10128996"/>
              <a:ext cx="117634" cy="117634"/>
            </a:xfrm>
            <a:custGeom>
              <a:avLst/>
              <a:gdLst/>
              <a:ahLst/>
              <a:cxnLst/>
              <a:rect l="l" t="t" r="r" b="b"/>
              <a:pathLst>
                <a:path w="58420" h="58420">
                  <a:moveTo>
                    <a:pt x="58324" y="0"/>
                  </a:moveTo>
                  <a:lnTo>
                    <a:pt x="0" y="0"/>
                  </a:lnTo>
                  <a:lnTo>
                    <a:pt x="29160"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5" name="object 181">
              <a:extLst>
                <a:ext uri="{FF2B5EF4-FFF2-40B4-BE49-F238E27FC236}">
                  <a16:creationId xmlns:a16="http://schemas.microsoft.com/office/drawing/2014/main" id="{4A828BA2-B1F9-BBDD-0785-47636B3E5FDD}"/>
                </a:ext>
              </a:extLst>
            </p:cNvPr>
            <p:cNvSpPr/>
            <p:nvPr/>
          </p:nvSpPr>
          <p:spPr>
            <a:xfrm>
              <a:off x="10592992" y="10148367"/>
              <a:ext cx="117634" cy="117634"/>
            </a:xfrm>
            <a:custGeom>
              <a:avLst/>
              <a:gdLst/>
              <a:ahLst/>
              <a:cxnLst/>
              <a:rect l="l" t="t" r="r" b="b"/>
              <a:pathLst>
                <a:path w="58420" h="58420">
                  <a:moveTo>
                    <a:pt x="58324" y="0"/>
                  </a:moveTo>
                  <a:lnTo>
                    <a:pt x="0" y="0"/>
                  </a:lnTo>
                  <a:lnTo>
                    <a:pt x="29157" y="58321"/>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6" name="object 182">
              <a:extLst>
                <a:ext uri="{FF2B5EF4-FFF2-40B4-BE49-F238E27FC236}">
                  <a16:creationId xmlns:a16="http://schemas.microsoft.com/office/drawing/2014/main" id="{E08A04A2-9D76-D580-8A8E-3B246F028CED}"/>
                </a:ext>
              </a:extLst>
            </p:cNvPr>
            <p:cNvSpPr/>
            <p:nvPr/>
          </p:nvSpPr>
          <p:spPr>
            <a:xfrm>
              <a:off x="11828207" y="10099571"/>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7" name="object 183">
              <a:extLst>
                <a:ext uri="{FF2B5EF4-FFF2-40B4-BE49-F238E27FC236}">
                  <a16:creationId xmlns:a16="http://schemas.microsoft.com/office/drawing/2014/main" id="{73FE6C1E-13BA-9092-1B85-7743117A0013}"/>
                </a:ext>
              </a:extLst>
            </p:cNvPr>
            <p:cNvSpPr/>
            <p:nvPr/>
          </p:nvSpPr>
          <p:spPr>
            <a:xfrm>
              <a:off x="13063423" y="10004360"/>
              <a:ext cx="117634" cy="117634"/>
            </a:xfrm>
            <a:custGeom>
              <a:avLst/>
              <a:gdLst/>
              <a:ahLst/>
              <a:cxnLst/>
              <a:rect l="l" t="t" r="r" b="b"/>
              <a:pathLst>
                <a:path w="58420" h="58420">
                  <a:moveTo>
                    <a:pt x="58324" y="0"/>
                  </a:moveTo>
                  <a:lnTo>
                    <a:pt x="0" y="0"/>
                  </a:lnTo>
                  <a:lnTo>
                    <a:pt x="29160" y="58327"/>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8" name="object 184">
              <a:extLst>
                <a:ext uri="{FF2B5EF4-FFF2-40B4-BE49-F238E27FC236}">
                  <a16:creationId xmlns:a16="http://schemas.microsoft.com/office/drawing/2014/main" id="{5215216D-1358-94B1-512F-86FD06D278E6}"/>
                </a:ext>
              </a:extLst>
            </p:cNvPr>
            <p:cNvSpPr/>
            <p:nvPr/>
          </p:nvSpPr>
          <p:spPr>
            <a:xfrm>
              <a:off x="14298646" y="10006797"/>
              <a:ext cx="117634" cy="117634"/>
            </a:xfrm>
            <a:custGeom>
              <a:avLst/>
              <a:gdLst/>
              <a:ahLst/>
              <a:cxnLst/>
              <a:rect l="l" t="t" r="r" b="b"/>
              <a:pathLst>
                <a:path w="58420" h="58420">
                  <a:moveTo>
                    <a:pt x="58324" y="0"/>
                  </a:moveTo>
                  <a:lnTo>
                    <a:pt x="0" y="0"/>
                  </a:lnTo>
                  <a:lnTo>
                    <a:pt x="29160" y="58324"/>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sp>
          <p:nvSpPr>
            <p:cNvPr id="349" name="object 185">
              <a:extLst>
                <a:ext uri="{FF2B5EF4-FFF2-40B4-BE49-F238E27FC236}">
                  <a16:creationId xmlns:a16="http://schemas.microsoft.com/office/drawing/2014/main" id="{2B4E5330-2E2A-B6D1-D5A4-EA66811A05C1}"/>
                </a:ext>
              </a:extLst>
            </p:cNvPr>
            <p:cNvSpPr/>
            <p:nvPr/>
          </p:nvSpPr>
          <p:spPr>
            <a:xfrm>
              <a:off x="15533852" y="10060122"/>
              <a:ext cx="117634" cy="117634"/>
            </a:xfrm>
            <a:custGeom>
              <a:avLst/>
              <a:gdLst/>
              <a:ahLst/>
              <a:cxnLst/>
              <a:rect l="l" t="t" r="r" b="b"/>
              <a:pathLst>
                <a:path w="58420" h="58420">
                  <a:moveTo>
                    <a:pt x="58324" y="0"/>
                  </a:moveTo>
                  <a:lnTo>
                    <a:pt x="0" y="0"/>
                  </a:lnTo>
                  <a:lnTo>
                    <a:pt x="29166" y="58330"/>
                  </a:lnTo>
                  <a:lnTo>
                    <a:pt x="58324" y="0"/>
                  </a:lnTo>
                  <a:close/>
                </a:path>
              </a:pathLst>
            </a:custGeom>
            <a:solidFill>
              <a:schemeClr val="accent6"/>
            </a:solidFill>
          </p:spPr>
          <p:txBody>
            <a:bodyPr wrap="square" lIns="0" tIns="0" rIns="0" bIns="0" rtlCol="0"/>
            <a:lstStyle/>
            <a:p>
              <a:endParaRPr sz="1733">
                <a:latin typeface="Arial Narrow" panose="020B0606020202030204" pitchFamily="34" charset="0"/>
              </a:endParaRPr>
            </a:p>
          </p:txBody>
        </p:sp>
      </p:grpSp>
      <p:sp>
        <p:nvSpPr>
          <p:cNvPr id="350" name="object 220">
            <a:extLst>
              <a:ext uri="{FF2B5EF4-FFF2-40B4-BE49-F238E27FC236}">
                <a16:creationId xmlns:a16="http://schemas.microsoft.com/office/drawing/2014/main" id="{64B2F8DF-F4A6-175D-B772-C5EDFD8E9D44}"/>
              </a:ext>
            </a:extLst>
          </p:cNvPr>
          <p:cNvSpPr/>
          <p:nvPr/>
        </p:nvSpPr>
        <p:spPr>
          <a:xfrm>
            <a:off x="2025034" y="3340058"/>
            <a:ext cx="7643364" cy="1236801"/>
          </a:xfrm>
          <a:custGeom>
            <a:avLst/>
            <a:gdLst/>
            <a:ahLst/>
            <a:cxnLst/>
            <a:rect l="l" t="t" r="r" b="b"/>
            <a:pathLst>
              <a:path w="3053079" h="494029">
                <a:moveTo>
                  <a:pt x="0" y="0"/>
                </a:moveTo>
                <a:lnTo>
                  <a:pt x="65432" y="404516"/>
                </a:lnTo>
                <a:lnTo>
                  <a:pt x="280376" y="493907"/>
                </a:lnTo>
                <a:lnTo>
                  <a:pt x="600901" y="478331"/>
                </a:lnTo>
                <a:lnTo>
                  <a:pt x="1213663" y="435585"/>
                </a:lnTo>
                <a:lnTo>
                  <a:pt x="1816543" y="312417"/>
                </a:lnTo>
                <a:lnTo>
                  <a:pt x="2441185" y="270886"/>
                </a:lnTo>
                <a:lnTo>
                  <a:pt x="3052906" y="284237"/>
                </a:lnTo>
              </a:path>
            </a:pathLst>
          </a:custGeom>
          <a:ln w="12700">
            <a:solidFill>
              <a:schemeClr val="accent5"/>
            </a:solidFill>
          </a:ln>
        </p:spPr>
        <p:txBody>
          <a:bodyPr wrap="square" lIns="0" tIns="0" rIns="0" bIns="0" rtlCol="0"/>
          <a:lstStyle/>
          <a:p>
            <a:endParaRPr sz="1733">
              <a:latin typeface="Arial Narrow" panose="020B0606020202030204" pitchFamily="34" charset="0"/>
            </a:endParaRPr>
          </a:p>
        </p:txBody>
      </p:sp>
      <p:grpSp>
        <p:nvGrpSpPr>
          <p:cNvPr id="351" name="Group 350">
            <a:extLst>
              <a:ext uri="{FF2B5EF4-FFF2-40B4-BE49-F238E27FC236}">
                <a16:creationId xmlns:a16="http://schemas.microsoft.com/office/drawing/2014/main" id="{0320570B-49AA-959F-3531-A984469053DF}"/>
              </a:ext>
            </a:extLst>
          </p:cNvPr>
          <p:cNvGrpSpPr/>
          <p:nvPr/>
        </p:nvGrpSpPr>
        <p:grpSpPr>
          <a:xfrm>
            <a:off x="1942418" y="3273090"/>
            <a:ext cx="7799117" cy="1353909"/>
            <a:chOff x="9375273" y="8806775"/>
            <a:chExt cx="6273053" cy="1088988"/>
          </a:xfrm>
          <a:solidFill>
            <a:schemeClr val="accent4"/>
          </a:solidFill>
        </p:grpSpPr>
        <p:sp>
          <p:nvSpPr>
            <p:cNvPr id="352" name="object 221">
              <a:extLst>
                <a:ext uri="{FF2B5EF4-FFF2-40B4-BE49-F238E27FC236}">
                  <a16:creationId xmlns:a16="http://schemas.microsoft.com/office/drawing/2014/main" id="{5CDC3F85-8743-ECC1-8C66-1F226D9F6550}"/>
                </a:ext>
              </a:extLst>
            </p:cNvPr>
            <p:cNvSpPr/>
            <p:nvPr/>
          </p:nvSpPr>
          <p:spPr>
            <a:xfrm>
              <a:off x="9375273" y="8806775"/>
              <a:ext cx="102292" cy="102292"/>
            </a:xfrm>
            <a:custGeom>
              <a:avLst/>
              <a:gdLst/>
              <a:ahLst/>
              <a:cxnLst/>
              <a:rect l="l" t="t" r="r" b="b"/>
              <a:pathLst>
                <a:path w="50800" h="50800">
                  <a:moveTo>
                    <a:pt x="25087" y="0"/>
                  </a:moveTo>
                  <a:lnTo>
                    <a:pt x="0" y="25087"/>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3" name="object 225">
              <a:extLst>
                <a:ext uri="{FF2B5EF4-FFF2-40B4-BE49-F238E27FC236}">
                  <a16:creationId xmlns:a16="http://schemas.microsoft.com/office/drawing/2014/main" id="{1668ABA7-AAB6-AC81-7A73-4FAE701909E0}"/>
                </a:ext>
              </a:extLst>
            </p:cNvPr>
            <p:cNvSpPr/>
            <p:nvPr/>
          </p:nvSpPr>
          <p:spPr>
            <a:xfrm>
              <a:off x="9522958" y="9618792"/>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4" name="object 229">
              <a:extLst>
                <a:ext uri="{FF2B5EF4-FFF2-40B4-BE49-F238E27FC236}">
                  <a16:creationId xmlns:a16="http://schemas.microsoft.com/office/drawing/2014/main" id="{5E08CE46-086F-936D-B7B4-B9E72A75610B}"/>
                </a:ext>
              </a:extLst>
            </p:cNvPr>
            <p:cNvSpPr/>
            <p:nvPr/>
          </p:nvSpPr>
          <p:spPr>
            <a:xfrm>
              <a:off x="9951747" y="9793471"/>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5" name="object 233">
              <a:extLst>
                <a:ext uri="{FF2B5EF4-FFF2-40B4-BE49-F238E27FC236}">
                  <a16:creationId xmlns:a16="http://schemas.microsoft.com/office/drawing/2014/main" id="{B7C4F00D-AABD-BCD6-9BF8-DE8ED3F6E910}"/>
                </a:ext>
              </a:extLst>
            </p:cNvPr>
            <p:cNvSpPr/>
            <p:nvPr/>
          </p:nvSpPr>
          <p:spPr>
            <a:xfrm>
              <a:off x="11832432" y="9685248"/>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6" name="object 237">
              <a:extLst>
                <a:ext uri="{FF2B5EF4-FFF2-40B4-BE49-F238E27FC236}">
                  <a16:creationId xmlns:a16="http://schemas.microsoft.com/office/drawing/2014/main" id="{2CB81A98-37F0-CB4C-55F8-28B8EEC741B3}"/>
                </a:ext>
              </a:extLst>
            </p:cNvPr>
            <p:cNvSpPr/>
            <p:nvPr/>
          </p:nvSpPr>
          <p:spPr>
            <a:xfrm>
              <a:off x="13071634" y="9437318"/>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7" name="object 241">
              <a:extLst>
                <a:ext uri="{FF2B5EF4-FFF2-40B4-BE49-F238E27FC236}">
                  <a16:creationId xmlns:a16="http://schemas.microsoft.com/office/drawing/2014/main" id="{3C572AE3-7226-3B45-4F38-945CFD9984E2}"/>
                </a:ext>
              </a:extLst>
            </p:cNvPr>
            <p:cNvSpPr/>
            <p:nvPr/>
          </p:nvSpPr>
          <p:spPr>
            <a:xfrm>
              <a:off x="14306850" y="9352246"/>
              <a:ext cx="102292" cy="102292"/>
            </a:xfrm>
            <a:custGeom>
              <a:avLst/>
              <a:gdLst/>
              <a:ahLst/>
              <a:cxnLst/>
              <a:rect l="l" t="t" r="r" b="b"/>
              <a:pathLst>
                <a:path w="50800" h="50800">
                  <a:moveTo>
                    <a:pt x="25087" y="0"/>
                  </a:moveTo>
                  <a:lnTo>
                    <a:pt x="0" y="25084"/>
                  </a:lnTo>
                  <a:lnTo>
                    <a:pt x="25084" y="50169"/>
                  </a:lnTo>
                  <a:lnTo>
                    <a:pt x="50175"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8" name="object 245">
              <a:extLst>
                <a:ext uri="{FF2B5EF4-FFF2-40B4-BE49-F238E27FC236}">
                  <a16:creationId xmlns:a16="http://schemas.microsoft.com/office/drawing/2014/main" id="{A9304AF6-F0C8-9A55-91C5-CC36AF5BFD8C}"/>
                </a:ext>
              </a:extLst>
            </p:cNvPr>
            <p:cNvSpPr/>
            <p:nvPr/>
          </p:nvSpPr>
          <p:spPr>
            <a:xfrm>
              <a:off x="15546034" y="9376756"/>
              <a:ext cx="102292" cy="102292"/>
            </a:xfrm>
            <a:custGeom>
              <a:avLst/>
              <a:gdLst/>
              <a:ahLst/>
              <a:cxnLst/>
              <a:rect l="l" t="t" r="r" b="b"/>
              <a:pathLst>
                <a:path w="50800" h="50800">
                  <a:moveTo>
                    <a:pt x="25087" y="0"/>
                  </a:moveTo>
                  <a:lnTo>
                    <a:pt x="0" y="25084"/>
                  </a:lnTo>
                  <a:lnTo>
                    <a:pt x="25084" y="50169"/>
                  </a:lnTo>
                  <a:lnTo>
                    <a:pt x="50172" y="25081"/>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sp>
          <p:nvSpPr>
            <p:cNvPr id="359" name="object 233">
              <a:extLst>
                <a:ext uri="{FF2B5EF4-FFF2-40B4-BE49-F238E27FC236}">
                  <a16:creationId xmlns:a16="http://schemas.microsoft.com/office/drawing/2014/main" id="{9F9CA7F9-F873-A6EB-B886-B791B80D8EFB}"/>
                </a:ext>
              </a:extLst>
            </p:cNvPr>
            <p:cNvSpPr/>
            <p:nvPr/>
          </p:nvSpPr>
          <p:spPr>
            <a:xfrm>
              <a:off x="10593599" y="9773294"/>
              <a:ext cx="102292" cy="102292"/>
            </a:xfrm>
            <a:custGeom>
              <a:avLst/>
              <a:gdLst/>
              <a:ahLst/>
              <a:cxnLst/>
              <a:rect l="l" t="t" r="r" b="b"/>
              <a:pathLst>
                <a:path w="50800" h="50800">
                  <a:moveTo>
                    <a:pt x="25087" y="0"/>
                  </a:moveTo>
                  <a:lnTo>
                    <a:pt x="0" y="25084"/>
                  </a:lnTo>
                  <a:lnTo>
                    <a:pt x="25084" y="50169"/>
                  </a:lnTo>
                  <a:lnTo>
                    <a:pt x="50172" y="25078"/>
                  </a:lnTo>
                  <a:lnTo>
                    <a:pt x="25087" y="0"/>
                  </a:lnTo>
                  <a:close/>
                </a:path>
              </a:pathLst>
            </a:custGeom>
            <a:solidFill>
              <a:schemeClr val="accent5"/>
            </a:solidFill>
            <a:ln>
              <a:noFill/>
            </a:ln>
          </p:spPr>
          <p:txBody>
            <a:bodyPr wrap="square" lIns="0" tIns="0" rIns="0" bIns="0" rtlCol="0"/>
            <a:lstStyle/>
            <a:p>
              <a:endParaRPr sz="1733">
                <a:latin typeface="Arial Narrow" panose="020B0606020202030204" pitchFamily="34" charset="0"/>
              </a:endParaRPr>
            </a:p>
          </p:txBody>
        </p:sp>
      </p:grpSp>
      <p:sp>
        <p:nvSpPr>
          <p:cNvPr id="360" name="object 177">
            <a:extLst>
              <a:ext uri="{FF2B5EF4-FFF2-40B4-BE49-F238E27FC236}">
                <a16:creationId xmlns:a16="http://schemas.microsoft.com/office/drawing/2014/main" id="{3A6C745D-48A5-F84E-0AF1-1ABFA90AC25E}"/>
              </a:ext>
            </a:extLst>
          </p:cNvPr>
          <p:cNvSpPr/>
          <p:nvPr/>
        </p:nvSpPr>
        <p:spPr>
          <a:xfrm>
            <a:off x="1997339" y="3078409"/>
            <a:ext cx="7675159" cy="1880636"/>
          </a:xfrm>
          <a:custGeom>
            <a:avLst/>
            <a:gdLst/>
            <a:ahLst/>
            <a:cxnLst/>
            <a:rect l="l" t="t" r="r" b="b"/>
            <a:pathLst>
              <a:path w="3065779" h="751204">
                <a:moveTo>
                  <a:pt x="0" y="0"/>
                </a:moveTo>
                <a:lnTo>
                  <a:pt x="76492" y="750801"/>
                </a:lnTo>
                <a:lnTo>
                  <a:pt x="305980" y="743250"/>
                </a:lnTo>
                <a:lnTo>
                  <a:pt x="611958" y="685424"/>
                </a:lnTo>
                <a:lnTo>
                  <a:pt x="1225391" y="647583"/>
                </a:lnTo>
                <a:lnTo>
                  <a:pt x="1838814" y="516172"/>
                </a:lnTo>
                <a:lnTo>
                  <a:pt x="2452248" y="483584"/>
                </a:lnTo>
                <a:lnTo>
                  <a:pt x="3065675" y="477275"/>
                </a:lnTo>
              </a:path>
            </a:pathLst>
          </a:custGeom>
          <a:ln w="12700">
            <a:solidFill>
              <a:schemeClr val="accent4"/>
            </a:solidFill>
          </a:ln>
        </p:spPr>
        <p:txBody>
          <a:bodyPr wrap="square" lIns="0" tIns="0" rIns="0" bIns="0" rtlCol="0"/>
          <a:lstStyle/>
          <a:p>
            <a:endParaRPr sz="1733">
              <a:latin typeface="Arial Narrow" panose="020B0606020202030204" pitchFamily="34" charset="0"/>
            </a:endParaRPr>
          </a:p>
        </p:txBody>
      </p:sp>
      <p:grpSp>
        <p:nvGrpSpPr>
          <p:cNvPr id="361" name="Group 360">
            <a:extLst>
              <a:ext uri="{FF2B5EF4-FFF2-40B4-BE49-F238E27FC236}">
                <a16:creationId xmlns:a16="http://schemas.microsoft.com/office/drawing/2014/main" id="{3E00ACB7-7CB0-797B-13DD-AB70154CAF7E}"/>
              </a:ext>
            </a:extLst>
          </p:cNvPr>
          <p:cNvGrpSpPr/>
          <p:nvPr/>
        </p:nvGrpSpPr>
        <p:grpSpPr>
          <a:xfrm>
            <a:off x="1938653" y="3049189"/>
            <a:ext cx="7792547" cy="1971191"/>
            <a:chOff x="9372245" y="8626685"/>
            <a:chExt cx="6267768" cy="1585485"/>
          </a:xfrm>
          <a:solidFill>
            <a:schemeClr val="accent3"/>
          </a:solidFill>
        </p:grpSpPr>
        <p:sp>
          <p:nvSpPr>
            <p:cNvPr id="362" name="Rectangle 361">
              <a:extLst>
                <a:ext uri="{FF2B5EF4-FFF2-40B4-BE49-F238E27FC236}">
                  <a16:creationId xmlns:a16="http://schemas.microsoft.com/office/drawing/2014/main" id="{C5C1CB6F-CAD4-F2F5-5841-BF11A60579B3}"/>
                </a:ext>
              </a:extLst>
            </p:cNvPr>
            <p:cNvSpPr/>
            <p:nvPr/>
          </p:nvSpPr>
          <p:spPr>
            <a:xfrm>
              <a:off x="15548573" y="955608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3" name="Rectangle 362">
              <a:extLst>
                <a:ext uri="{FF2B5EF4-FFF2-40B4-BE49-F238E27FC236}">
                  <a16:creationId xmlns:a16="http://schemas.microsoft.com/office/drawing/2014/main" id="{42E58103-7C86-1467-C015-77246432753A}"/>
                </a:ext>
              </a:extLst>
            </p:cNvPr>
            <p:cNvSpPr/>
            <p:nvPr/>
          </p:nvSpPr>
          <p:spPr>
            <a:xfrm>
              <a:off x="14309027" y="9577809"/>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4" name="Rectangle 363">
              <a:extLst>
                <a:ext uri="{FF2B5EF4-FFF2-40B4-BE49-F238E27FC236}">
                  <a16:creationId xmlns:a16="http://schemas.microsoft.com/office/drawing/2014/main" id="{7949C1A7-6463-5394-9763-D9F4E0DC2A63}"/>
                </a:ext>
              </a:extLst>
            </p:cNvPr>
            <p:cNvSpPr/>
            <p:nvPr/>
          </p:nvSpPr>
          <p:spPr>
            <a:xfrm>
              <a:off x="13075323" y="963840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5" name="Rectangle 364">
              <a:extLst>
                <a:ext uri="{FF2B5EF4-FFF2-40B4-BE49-F238E27FC236}">
                  <a16:creationId xmlns:a16="http://schemas.microsoft.com/office/drawing/2014/main" id="{83706818-06A6-B959-3E3D-2D5802BD8AA7}"/>
                </a:ext>
              </a:extLst>
            </p:cNvPr>
            <p:cNvSpPr/>
            <p:nvPr/>
          </p:nvSpPr>
          <p:spPr>
            <a:xfrm>
              <a:off x="11839360" y="9904257"/>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6" name="Rectangle 365">
              <a:extLst>
                <a:ext uri="{FF2B5EF4-FFF2-40B4-BE49-F238E27FC236}">
                  <a16:creationId xmlns:a16="http://schemas.microsoft.com/office/drawing/2014/main" id="{8F639215-2CC3-29D1-74BF-28F461307C10}"/>
                </a:ext>
              </a:extLst>
            </p:cNvPr>
            <p:cNvSpPr/>
            <p:nvPr/>
          </p:nvSpPr>
          <p:spPr>
            <a:xfrm>
              <a:off x="10603787" y="9983478"/>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7" name="Rectangle 366">
              <a:extLst>
                <a:ext uri="{FF2B5EF4-FFF2-40B4-BE49-F238E27FC236}">
                  <a16:creationId xmlns:a16="http://schemas.microsoft.com/office/drawing/2014/main" id="{B34A8063-5CB5-176A-539B-22BAB098F30D}"/>
                </a:ext>
              </a:extLst>
            </p:cNvPr>
            <p:cNvSpPr/>
            <p:nvPr/>
          </p:nvSpPr>
          <p:spPr>
            <a:xfrm>
              <a:off x="9522292" y="10120730"/>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8" name="Rectangle 367">
              <a:extLst>
                <a:ext uri="{FF2B5EF4-FFF2-40B4-BE49-F238E27FC236}">
                  <a16:creationId xmlns:a16="http://schemas.microsoft.com/office/drawing/2014/main" id="{22424239-D7D1-804F-0CBA-5AD507ACA498}"/>
                </a:ext>
              </a:extLst>
            </p:cNvPr>
            <p:cNvSpPr/>
            <p:nvPr/>
          </p:nvSpPr>
          <p:spPr>
            <a:xfrm>
              <a:off x="9986854" y="10098476"/>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sp>
          <p:nvSpPr>
            <p:cNvPr id="369" name="Rectangle 368">
              <a:extLst>
                <a:ext uri="{FF2B5EF4-FFF2-40B4-BE49-F238E27FC236}">
                  <a16:creationId xmlns:a16="http://schemas.microsoft.com/office/drawing/2014/main" id="{284EE70E-90EE-D4D0-6006-2AA5DFD96ED3}"/>
                </a:ext>
              </a:extLst>
            </p:cNvPr>
            <p:cNvSpPr/>
            <p:nvPr/>
          </p:nvSpPr>
          <p:spPr>
            <a:xfrm>
              <a:off x="9372245" y="8626685"/>
              <a:ext cx="91440"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33">
                <a:latin typeface="Arial Narrow" panose="020B0606020202030204" pitchFamily="34" charset="0"/>
              </a:endParaRPr>
            </a:p>
          </p:txBody>
        </p:sp>
      </p:grpSp>
      <p:sp>
        <p:nvSpPr>
          <p:cNvPr id="370" name="object 176">
            <a:extLst>
              <a:ext uri="{FF2B5EF4-FFF2-40B4-BE49-F238E27FC236}">
                <a16:creationId xmlns:a16="http://schemas.microsoft.com/office/drawing/2014/main" id="{5FE37658-8CB2-3C62-951F-AB81105A478B}"/>
              </a:ext>
            </a:extLst>
          </p:cNvPr>
          <p:cNvSpPr/>
          <p:nvPr/>
        </p:nvSpPr>
        <p:spPr>
          <a:xfrm>
            <a:off x="1997339" y="3293867"/>
            <a:ext cx="7675159" cy="481685"/>
          </a:xfrm>
          <a:custGeom>
            <a:avLst/>
            <a:gdLst/>
            <a:ahLst/>
            <a:cxnLst/>
            <a:rect l="l" t="t" r="r" b="b"/>
            <a:pathLst>
              <a:path w="3065779" h="192404">
                <a:moveTo>
                  <a:pt x="0" y="0"/>
                </a:moveTo>
                <a:lnTo>
                  <a:pt x="76492" y="17663"/>
                </a:lnTo>
                <a:lnTo>
                  <a:pt x="305980" y="8831"/>
                </a:lnTo>
                <a:lnTo>
                  <a:pt x="611958" y="33124"/>
                </a:lnTo>
                <a:lnTo>
                  <a:pt x="1225391" y="35336"/>
                </a:lnTo>
                <a:lnTo>
                  <a:pt x="1838814" y="128087"/>
                </a:lnTo>
                <a:lnTo>
                  <a:pt x="2452248" y="136922"/>
                </a:lnTo>
                <a:lnTo>
                  <a:pt x="3065675" y="192127"/>
                </a:lnTo>
              </a:path>
            </a:pathLst>
          </a:custGeom>
          <a:ln w="12700">
            <a:solidFill>
              <a:schemeClr val="accent3"/>
            </a:solidFill>
          </a:ln>
        </p:spPr>
        <p:txBody>
          <a:bodyPr wrap="square" lIns="0" tIns="0" rIns="0" bIns="0" rtlCol="0"/>
          <a:lstStyle/>
          <a:p>
            <a:endParaRPr sz="1733">
              <a:latin typeface="Arial Narrow" panose="020B0606020202030204" pitchFamily="34" charset="0"/>
            </a:endParaRPr>
          </a:p>
        </p:txBody>
      </p:sp>
      <p:grpSp>
        <p:nvGrpSpPr>
          <p:cNvPr id="371" name="Group 370">
            <a:extLst>
              <a:ext uri="{FF2B5EF4-FFF2-40B4-BE49-F238E27FC236}">
                <a16:creationId xmlns:a16="http://schemas.microsoft.com/office/drawing/2014/main" id="{19AABB1E-D805-025D-EAF5-208F953CE12F}"/>
              </a:ext>
            </a:extLst>
          </p:cNvPr>
          <p:cNvGrpSpPr/>
          <p:nvPr/>
        </p:nvGrpSpPr>
        <p:grpSpPr>
          <a:xfrm>
            <a:off x="1924325" y="3209849"/>
            <a:ext cx="7821739" cy="643091"/>
            <a:chOff x="9360750" y="8755940"/>
            <a:chExt cx="6291268" cy="517258"/>
          </a:xfrm>
          <a:solidFill>
            <a:schemeClr val="accent3"/>
          </a:solidFill>
        </p:grpSpPr>
        <p:sp>
          <p:nvSpPr>
            <p:cNvPr id="372" name="object 202">
              <a:extLst>
                <a:ext uri="{FF2B5EF4-FFF2-40B4-BE49-F238E27FC236}">
                  <a16:creationId xmlns:a16="http://schemas.microsoft.com/office/drawing/2014/main" id="{65E17487-49B9-7A75-511C-A033768AFCB0}"/>
                </a:ext>
              </a:extLst>
            </p:cNvPr>
            <p:cNvSpPr/>
            <p:nvPr/>
          </p:nvSpPr>
          <p:spPr>
            <a:xfrm>
              <a:off x="9360750" y="8755940"/>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3" name="object 203">
              <a:extLst>
                <a:ext uri="{FF2B5EF4-FFF2-40B4-BE49-F238E27FC236}">
                  <a16:creationId xmlns:a16="http://schemas.microsoft.com/office/drawing/2014/main" id="{BF9D7DE9-3283-FE20-F005-72812AD52229}"/>
                </a:ext>
              </a:extLst>
            </p:cNvPr>
            <p:cNvSpPr/>
            <p:nvPr/>
          </p:nvSpPr>
          <p:spPr>
            <a:xfrm>
              <a:off x="9514782" y="8798295"/>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4" name="object 204">
              <a:extLst>
                <a:ext uri="{FF2B5EF4-FFF2-40B4-BE49-F238E27FC236}">
                  <a16:creationId xmlns:a16="http://schemas.microsoft.com/office/drawing/2014/main" id="{A635DE39-A95C-7425-3B5C-CC3190EC02BC}"/>
                </a:ext>
              </a:extLst>
            </p:cNvPr>
            <p:cNvSpPr/>
            <p:nvPr/>
          </p:nvSpPr>
          <p:spPr>
            <a:xfrm>
              <a:off x="9976881" y="87786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5" name="object 205">
              <a:extLst>
                <a:ext uri="{FF2B5EF4-FFF2-40B4-BE49-F238E27FC236}">
                  <a16:creationId xmlns:a16="http://schemas.microsoft.com/office/drawing/2014/main" id="{77F6BD4F-BED6-F8CE-64EB-9898E9CD030A}"/>
                </a:ext>
              </a:extLst>
            </p:cNvPr>
            <p:cNvSpPr/>
            <p:nvPr/>
          </p:nvSpPr>
          <p:spPr>
            <a:xfrm>
              <a:off x="10593017" y="88307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6" name="object 206">
              <a:extLst>
                <a:ext uri="{FF2B5EF4-FFF2-40B4-BE49-F238E27FC236}">
                  <a16:creationId xmlns:a16="http://schemas.microsoft.com/office/drawing/2014/main" id="{CCF710E7-7866-198A-A8D9-3DCC40DA578E}"/>
                </a:ext>
              </a:extLst>
            </p:cNvPr>
            <p:cNvSpPr/>
            <p:nvPr/>
          </p:nvSpPr>
          <p:spPr>
            <a:xfrm>
              <a:off x="11828237" y="883397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7" name="object 207">
              <a:extLst>
                <a:ext uri="{FF2B5EF4-FFF2-40B4-BE49-F238E27FC236}">
                  <a16:creationId xmlns:a16="http://schemas.microsoft.com/office/drawing/2014/main" id="{497EBB32-8C7F-DCC9-DAE1-F69C51088063}"/>
                </a:ext>
              </a:extLst>
            </p:cNvPr>
            <p:cNvSpPr/>
            <p:nvPr/>
          </p:nvSpPr>
          <p:spPr>
            <a:xfrm>
              <a:off x="13063461" y="9022863"/>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8" name="object 208">
              <a:extLst>
                <a:ext uri="{FF2B5EF4-FFF2-40B4-BE49-F238E27FC236}">
                  <a16:creationId xmlns:a16="http://schemas.microsoft.com/office/drawing/2014/main" id="{82E12CBE-1AB4-D4F9-73F4-9C72E4681A1F}"/>
                </a:ext>
              </a:extLst>
            </p:cNvPr>
            <p:cNvSpPr/>
            <p:nvPr/>
          </p:nvSpPr>
          <p:spPr>
            <a:xfrm>
              <a:off x="14298688" y="9050609"/>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sp>
          <p:nvSpPr>
            <p:cNvPr id="379" name="object 209">
              <a:extLst>
                <a:ext uri="{FF2B5EF4-FFF2-40B4-BE49-F238E27FC236}">
                  <a16:creationId xmlns:a16="http://schemas.microsoft.com/office/drawing/2014/main" id="{E68D1BC0-1292-69FD-3918-9814E3AEC1CF}"/>
                </a:ext>
              </a:extLst>
            </p:cNvPr>
            <p:cNvSpPr/>
            <p:nvPr/>
          </p:nvSpPr>
          <p:spPr>
            <a:xfrm>
              <a:off x="15534384" y="9155564"/>
              <a:ext cx="117634" cy="117634"/>
            </a:xfrm>
            <a:prstGeom prst="ellipse">
              <a:avLst/>
            </a:prstGeom>
            <a:grpFill/>
          </p:spPr>
          <p:txBody>
            <a:bodyPr wrap="square" lIns="0" tIns="0" rIns="0" bIns="0" rtlCol="0"/>
            <a:lstStyle/>
            <a:p>
              <a:endParaRPr sz="1733">
                <a:latin typeface="Arial Narrow" panose="020B0606020202030204" pitchFamily="34" charset="0"/>
              </a:endParaRPr>
            </a:p>
          </p:txBody>
        </p:sp>
      </p:grpSp>
      <p:sp>
        <p:nvSpPr>
          <p:cNvPr id="380" name="object 175">
            <a:extLst>
              <a:ext uri="{FF2B5EF4-FFF2-40B4-BE49-F238E27FC236}">
                <a16:creationId xmlns:a16="http://schemas.microsoft.com/office/drawing/2014/main" id="{1C5954DC-5C17-C634-9B1A-C388B222169E}"/>
              </a:ext>
            </a:extLst>
          </p:cNvPr>
          <p:cNvSpPr/>
          <p:nvPr/>
        </p:nvSpPr>
        <p:spPr>
          <a:xfrm>
            <a:off x="1997938" y="3387858"/>
            <a:ext cx="7675159" cy="1621513"/>
          </a:xfrm>
          <a:custGeom>
            <a:avLst/>
            <a:gdLst/>
            <a:ahLst/>
            <a:cxnLst/>
            <a:rect l="l" t="t" r="r" b="b"/>
            <a:pathLst>
              <a:path w="3065779" h="647700">
                <a:moveTo>
                  <a:pt x="0" y="0"/>
                </a:moveTo>
                <a:lnTo>
                  <a:pt x="76255" y="627199"/>
                </a:lnTo>
                <a:lnTo>
                  <a:pt x="305740" y="627199"/>
                </a:lnTo>
                <a:lnTo>
                  <a:pt x="611715" y="647070"/>
                </a:lnTo>
                <a:lnTo>
                  <a:pt x="1225148" y="530014"/>
                </a:lnTo>
                <a:lnTo>
                  <a:pt x="1838575" y="532233"/>
                </a:lnTo>
                <a:lnTo>
                  <a:pt x="2452005" y="450521"/>
                </a:lnTo>
                <a:lnTo>
                  <a:pt x="3065432" y="538856"/>
                </a:lnTo>
              </a:path>
            </a:pathLst>
          </a:custGeom>
          <a:ln w="12700">
            <a:solidFill>
              <a:schemeClr val="accent1"/>
            </a:solidFill>
          </a:ln>
        </p:spPr>
        <p:txBody>
          <a:bodyPr wrap="square" lIns="0" tIns="0" rIns="0" bIns="0" rtlCol="0"/>
          <a:lstStyle/>
          <a:p>
            <a:endParaRPr sz="1733">
              <a:latin typeface="Arial Narrow" panose="020B0606020202030204" pitchFamily="34" charset="0"/>
            </a:endParaRPr>
          </a:p>
        </p:txBody>
      </p:sp>
      <p:grpSp>
        <p:nvGrpSpPr>
          <p:cNvPr id="381" name="Group 380">
            <a:extLst>
              <a:ext uri="{FF2B5EF4-FFF2-40B4-BE49-F238E27FC236}">
                <a16:creationId xmlns:a16="http://schemas.microsoft.com/office/drawing/2014/main" id="{475F675A-5D9D-A91D-7960-77D17C46B08A}"/>
              </a:ext>
            </a:extLst>
          </p:cNvPr>
          <p:cNvGrpSpPr/>
          <p:nvPr/>
        </p:nvGrpSpPr>
        <p:grpSpPr>
          <a:xfrm>
            <a:off x="1924336" y="3291253"/>
            <a:ext cx="7821128" cy="1774521"/>
            <a:chOff x="9360730" y="8821384"/>
            <a:chExt cx="6290756" cy="1427298"/>
          </a:xfrm>
          <a:solidFill>
            <a:schemeClr val="accent1"/>
          </a:solidFill>
        </p:grpSpPr>
        <p:sp>
          <p:nvSpPr>
            <p:cNvPr id="382" name="object 186">
              <a:extLst>
                <a:ext uri="{FF2B5EF4-FFF2-40B4-BE49-F238E27FC236}">
                  <a16:creationId xmlns:a16="http://schemas.microsoft.com/office/drawing/2014/main" id="{D49BFB4D-F660-39B9-0222-4E8E5E125DB8}"/>
                </a:ext>
              </a:extLst>
            </p:cNvPr>
            <p:cNvSpPr/>
            <p:nvPr/>
          </p:nvSpPr>
          <p:spPr>
            <a:xfrm>
              <a:off x="9360730" y="8821384"/>
              <a:ext cx="117634" cy="117634"/>
            </a:xfrm>
            <a:custGeom>
              <a:avLst/>
              <a:gdLst/>
              <a:ahLst/>
              <a:cxnLst/>
              <a:rect l="l" t="t" r="r" b="b"/>
              <a:pathLst>
                <a:path w="58420" h="58420">
                  <a:moveTo>
                    <a:pt x="29160" y="0"/>
                  </a:moveTo>
                  <a:lnTo>
                    <a:pt x="0" y="58327"/>
                  </a:lnTo>
                  <a:lnTo>
                    <a:pt x="58321" y="58327"/>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3" name="object 187">
              <a:extLst>
                <a:ext uri="{FF2B5EF4-FFF2-40B4-BE49-F238E27FC236}">
                  <a16:creationId xmlns:a16="http://schemas.microsoft.com/office/drawing/2014/main" id="{1E54E005-5298-4694-C9AC-7E94A32CE23D}"/>
                </a:ext>
              </a:extLst>
            </p:cNvPr>
            <p:cNvSpPr/>
            <p:nvPr/>
          </p:nvSpPr>
          <p:spPr>
            <a:xfrm>
              <a:off x="9514753" y="10103870"/>
              <a:ext cx="117634" cy="117634"/>
            </a:xfrm>
            <a:custGeom>
              <a:avLst/>
              <a:gdLst/>
              <a:ahLst/>
              <a:cxnLst/>
              <a:rect l="l" t="t" r="r" b="b"/>
              <a:pathLst>
                <a:path w="58420" h="58420">
                  <a:moveTo>
                    <a:pt x="29163" y="0"/>
                  </a:moveTo>
                  <a:lnTo>
                    <a:pt x="0" y="58330"/>
                  </a:lnTo>
                  <a:lnTo>
                    <a:pt x="58321" y="58330"/>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4" name="object 188">
              <a:extLst>
                <a:ext uri="{FF2B5EF4-FFF2-40B4-BE49-F238E27FC236}">
                  <a16:creationId xmlns:a16="http://schemas.microsoft.com/office/drawing/2014/main" id="{7B6A63B1-A96D-8D75-DAE0-89C637461C0E}"/>
                </a:ext>
              </a:extLst>
            </p:cNvPr>
            <p:cNvSpPr/>
            <p:nvPr/>
          </p:nvSpPr>
          <p:spPr>
            <a:xfrm>
              <a:off x="9976857" y="10110489"/>
              <a:ext cx="117634" cy="117634"/>
            </a:xfrm>
            <a:custGeom>
              <a:avLst/>
              <a:gdLst/>
              <a:ahLst/>
              <a:cxnLst/>
              <a:rect l="l" t="t" r="r" b="b"/>
              <a:pathLst>
                <a:path w="58420" h="58420">
                  <a:moveTo>
                    <a:pt x="29163" y="0"/>
                  </a:moveTo>
                  <a:lnTo>
                    <a:pt x="0" y="58327"/>
                  </a:lnTo>
                  <a:lnTo>
                    <a:pt x="58321"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5" name="object 189">
              <a:extLst>
                <a:ext uri="{FF2B5EF4-FFF2-40B4-BE49-F238E27FC236}">
                  <a16:creationId xmlns:a16="http://schemas.microsoft.com/office/drawing/2014/main" id="{834BBC68-68EF-2816-2D60-9674D383A1D5}"/>
                </a:ext>
              </a:extLst>
            </p:cNvPr>
            <p:cNvSpPr/>
            <p:nvPr/>
          </p:nvSpPr>
          <p:spPr>
            <a:xfrm>
              <a:off x="10592992" y="10131048"/>
              <a:ext cx="117634" cy="117634"/>
            </a:xfrm>
            <a:custGeom>
              <a:avLst/>
              <a:gdLst/>
              <a:ahLst/>
              <a:cxnLst/>
              <a:rect l="l" t="t" r="r" b="b"/>
              <a:pathLst>
                <a:path w="58420" h="58420">
                  <a:moveTo>
                    <a:pt x="29157" y="0"/>
                  </a:moveTo>
                  <a:lnTo>
                    <a:pt x="0" y="58324"/>
                  </a:lnTo>
                  <a:lnTo>
                    <a:pt x="58321" y="58324"/>
                  </a:lnTo>
                  <a:lnTo>
                    <a:pt x="29157" y="0"/>
                  </a:lnTo>
                  <a:close/>
                </a:path>
              </a:pathLst>
            </a:custGeom>
            <a:grpFill/>
          </p:spPr>
          <p:txBody>
            <a:bodyPr wrap="square" lIns="0" tIns="0" rIns="0" bIns="0" rtlCol="0"/>
            <a:lstStyle/>
            <a:p>
              <a:endParaRPr sz="1733">
                <a:latin typeface="Arial Narrow" panose="020B0606020202030204" pitchFamily="34" charset="0"/>
              </a:endParaRPr>
            </a:p>
          </p:txBody>
        </p:sp>
        <p:sp>
          <p:nvSpPr>
            <p:cNvPr id="386" name="object 191">
              <a:extLst>
                <a:ext uri="{FF2B5EF4-FFF2-40B4-BE49-F238E27FC236}">
                  <a16:creationId xmlns:a16="http://schemas.microsoft.com/office/drawing/2014/main" id="{9F30233C-2169-19E4-E4AE-58B702C760BA}"/>
                </a:ext>
              </a:extLst>
            </p:cNvPr>
            <p:cNvSpPr/>
            <p:nvPr/>
          </p:nvSpPr>
          <p:spPr>
            <a:xfrm>
              <a:off x="13063421" y="9903038"/>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sp>
          <p:nvSpPr>
            <p:cNvPr id="387" name="object 192">
              <a:extLst>
                <a:ext uri="{FF2B5EF4-FFF2-40B4-BE49-F238E27FC236}">
                  <a16:creationId xmlns:a16="http://schemas.microsoft.com/office/drawing/2014/main" id="{551EDD9B-C049-CC20-A185-D72F7902987A}"/>
                </a:ext>
              </a:extLst>
            </p:cNvPr>
            <p:cNvSpPr/>
            <p:nvPr/>
          </p:nvSpPr>
          <p:spPr>
            <a:xfrm>
              <a:off x="14298644" y="9737747"/>
              <a:ext cx="117634" cy="117634"/>
            </a:xfrm>
            <a:custGeom>
              <a:avLst/>
              <a:gdLst/>
              <a:ahLst/>
              <a:cxnLst/>
              <a:rect l="l" t="t" r="r" b="b"/>
              <a:pathLst>
                <a:path w="58420" h="58420">
                  <a:moveTo>
                    <a:pt x="29160" y="0"/>
                  </a:moveTo>
                  <a:lnTo>
                    <a:pt x="0" y="58321"/>
                  </a:lnTo>
                  <a:lnTo>
                    <a:pt x="58321" y="58321"/>
                  </a:lnTo>
                  <a:lnTo>
                    <a:pt x="29160" y="0"/>
                  </a:lnTo>
                  <a:close/>
                </a:path>
              </a:pathLst>
            </a:custGeom>
            <a:grpFill/>
          </p:spPr>
          <p:txBody>
            <a:bodyPr wrap="square" lIns="0" tIns="0" rIns="0" bIns="0" rtlCol="0"/>
            <a:lstStyle/>
            <a:p>
              <a:endParaRPr sz="1733">
                <a:latin typeface="Arial Narrow" panose="020B0606020202030204" pitchFamily="34" charset="0"/>
              </a:endParaRPr>
            </a:p>
          </p:txBody>
        </p:sp>
        <p:sp>
          <p:nvSpPr>
            <p:cNvPr id="388" name="object 193">
              <a:extLst>
                <a:ext uri="{FF2B5EF4-FFF2-40B4-BE49-F238E27FC236}">
                  <a16:creationId xmlns:a16="http://schemas.microsoft.com/office/drawing/2014/main" id="{88AE28D9-76C9-0187-5776-FA34A569B6DB}"/>
                </a:ext>
              </a:extLst>
            </p:cNvPr>
            <p:cNvSpPr/>
            <p:nvPr/>
          </p:nvSpPr>
          <p:spPr>
            <a:xfrm>
              <a:off x="15533852" y="9934048"/>
              <a:ext cx="117634" cy="117634"/>
            </a:xfrm>
            <a:custGeom>
              <a:avLst/>
              <a:gdLst/>
              <a:ahLst/>
              <a:cxnLst/>
              <a:rect l="l" t="t" r="r" b="b"/>
              <a:pathLst>
                <a:path w="58420" h="58420">
                  <a:moveTo>
                    <a:pt x="29166" y="0"/>
                  </a:moveTo>
                  <a:lnTo>
                    <a:pt x="0" y="58324"/>
                  </a:lnTo>
                  <a:lnTo>
                    <a:pt x="58321" y="58324"/>
                  </a:lnTo>
                  <a:lnTo>
                    <a:pt x="29166" y="0"/>
                  </a:lnTo>
                  <a:close/>
                </a:path>
              </a:pathLst>
            </a:custGeom>
            <a:grpFill/>
          </p:spPr>
          <p:txBody>
            <a:bodyPr wrap="square" lIns="0" tIns="0" rIns="0" bIns="0" rtlCol="0"/>
            <a:lstStyle/>
            <a:p>
              <a:endParaRPr sz="1733">
                <a:latin typeface="Arial Narrow" panose="020B0606020202030204" pitchFamily="34" charset="0"/>
              </a:endParaRPr>
            </a:p>
          </p:txBody>
        </p:sp>
        <p:sp>
          <p:nvSpPr>
            <p:cNvPr id="389" name="object 191">
              <a:extLst>
                <a:ext uri="{FF2B5EF4-FFF2-40B4-BE49-F238E27FC236}">
                  <a16:creationId xmlns:a16="http://schemas.microsoft.com/office/drawing/2014/main" id="{20CB5392-9E5B-11BE-2EA0-01ED54B2BC1E}"/>
                </a:ext>
              </a:extLst>
            </p:cNvPr>
            <p:cNvSpPr/>
            <p:nvPr/>
          </p:nvSpPr>
          <p:spPr>
            <a:xfrm>
              <a:off x="11825258" y="9880969"/>
              <a:ext cx="117634" cy="117634"/>
            </a:xfrm>
            <a:custGeom>
              <a:avLst/>
              <a:gdLst/>
              <a:ahLst/>
              <a:cxnLst/>
              <a:rect l="l" t="t" r="r" b="b"/>
              <a:pathLst>
                <a:path w="58420" h="58420">
                  <a:moveTo>
                    <a:pt x="29163" y="0"/>
                  </a:moveTo>
                  <a:lnTo>
                    <a:pt x="0" y="58327"/>
                  </a:lnTo>
                  <a:lnTo>
                    <a:pt x="58324" y="58327"/>
                  </a:lnTo>
                  <a:lnTo>
                    <a:pt x="29163" y="0"/>
                  </a:lnTo>
                  <a:close/>
                </a:path>
              </a:pathLst>
            </a:custGeom>
            <a:grpFill/>
          </p:spPr>
          <p:txBody>
            <a:bodyPr wrap="square" lIns="0" tIns="0" rIns="0" bIns="0" rtlCol="0"/>
            <a:lstStyle/>
            <a:p>
              <a:endParaRPr sz="1733">
                <a:latin typeface="Arial Narrow" panose="020B0606020202030204" pitchFamily="34" charset="0"/>
              </a:endParaRPr>
            </a:p>
          </p:txBody>
        </p:sp>
      </p:grpSp>
    </p:spTree>
    <p:extLst>
      <p:ext uri="{BB962C8B-B14F-4D97-AF65-F5344CB8AC3E}">
        <p14:creationId xmlns:p14="http://schemas.microsoft.com/office/powerpoint/2010/main" val="2562368450"/>
      </p:ext>
    </p:extLst>
  </p:cSld>
  <p:clrMapOvr>
    <a:masterClrMapping/>
  </p:clrMapOvr>
  <p:hf hdr="0" dt="0"/>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4_Divider Slide">
    <p:spTree>
      <p:nvGrpSpPr>
        <p:cNvPr id="1" name=""/>
        <p:cNvGrpSpPr/>
        <p:nvPr/>
      </p:nvGrpSpPr>
      <p:grpSpPr>
        <a:xfrm>
          <a:off x="0" y="0"/>
          <a:ext cx="0" cy="0"/>
          <a:chOff x="0" y="0"/>
          <a:chExt cx="0" cy="0"/>
        </a:xfrm>
      </p:grpSpPr>
      <p:sp>
        <p:nvSpPr>
          <p:cNvPr id="14" name="Footer Placeholder 13"/>
          <p:cNvSpPr>
            <a:spLocks noGrp="1"/>
          </p:cNvSpPr>
          <p:nvPr>
            <p:ph type="ftr" sz="quarter" idx="10"/>
          </p:nvPr>
        </p:nvSpPr>
        <p:spPr/>
        <p:txBody>
          <a:bodyPr/>
          <a:lstStyle/>
          <a:p>
            <a:r>
              <a:rPr lang="en-US" dirty="0"/>
              <a:t>alloHCT, allogeneic hematopoietic cell transplantation; ANC, absolute neutrophil count; ECOG PS, Eastern Cooperative Oncology Group performance status; PLT, platelet count; qd, once daily; RP2D, recommended phase 2 dose; TGA, treatment group A; TGB, treatment group B. * Within 5 half-lives.</a:t>
            </a:r>
          </a:p>
        </p:txBody>
      </p:sp>
      <p:sp>
        <p:nvSpPr>
          <p:cNvPr id="15" name="Slide Number Placeholder 14"/>
          <p:cNvSpPr>
            <a:spLocks noGrp="1"/>
          </p:cNvSpPr>
          <p:nvPr>
            <p:ph type="sldNum" sz="quarter" idx="11"/>
          </p:nvPr>
        </p:nvSpPr>
        <p:spPr/>
        <p:txBody>
          <a:bodyPr/>
          <a:lstStyle/>
          <a:p>
            <a:fld id="{358F60C2-36CE-471D-A924-19CAFBBAA0CF}" type="slidenum">
              <a:rPr lang="en-US" smtClean="0"/>
              <a:t>‹#›</a:t>
            </a:fld>
            <a:endParaRPr lang="en-US" dirty="0"/>
          </a:p>
        </p:txBody>
      </p:sp>
      <p:sp>
        <p:nvSpPr>
          <p:cNvPr id="2" name="Title 1"/>
          <p:cNvSpPr>
            <a:spLocks noGrp="1"/>
          </p:cNvSpPr>
          <p:nvPr>
            <p:ph type="ctrTitle"/>
          </p:nvPr>
        </p:nvSpPr>
        <p:spPr>
          <a:xfrm>
            <a:off x="757381" y="2481739"/>
            <a:ext cx="10878707" cy="731520"/>
          </a:xfrm>
        </p:spPr>
        <p:txBody>
          <a:bodyPr>
            <a:normAutofit/>
          </a:bodyPr>
          <a:lstStyle>
            <a:lvl1pPr>
              <a:defRPr sz="4267"/>
            </a:lvl1pPr>
          </a:lstStyle>
          <a:p>
            <a:r>
              <a:rPr lang="en-US"/>
              <a:t>Click to edit Master title style</a:t>
            </a:r>
            <a:endParaRPr lang="en-US" dirty="0"/>
          </a:p>
        </p:txBody>
      </p:sp>
      <p:sp>
        <p:nvSpPr>
          <p:cNvPr id="3" name="Subtitle 2"/>
          <p:cNvSpPr>
            <a:spLocks noGrp="1"/>
          </p:cNvSpPr>
          <p:nvPr>
            <p:ph type="subTitle" idx="1"/>
          </p:nvPr>
        </p:nvSpPr>
        <p:spPr>
          <a:xfrm>
            <a:off x="757381" y="3377851"/>
            <a:ext cx="10878707" cy="301752"/>
          </a:xfrm>
        </p:spPr>
        <p:txBody>
          <a:bodyPr lIns="0" rIns="0">
            <a:normAutofit/>
          </a:bodyPr>
          <a:lstStyle>
            <a:lvl1pPr marL="0" indent="0" algn="l">
              <a:buNone/>
              <a:defRPr sz="1467">
                <a:solidFill>
                  <a:srgbClr val="5D686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17" name="Text Placeholder 16"/>
          <p:cNvSpPr>
            <a:spLocks noGrp="1"/>
          </p:cNvSpPr>
          <p:nvPr>
            <p:ph type="body" sz="quarter" idx="12"/>
          </p:nvPr>
        </p:nvSpPr>
        <p:spPr>
          <a:xfrm>
            <a:off x="757381" y="3771043"/>
            <a:ext cx="10878707" cy="960120"/>
          </a:xfrm>
        </p:spPr>
        <p:txBody>
          <a:bodyPr lIns="0" rIns="0" anchor="ctr">
            <a:normAutofit/>
          </a:bodyPr>
          <a:lstStyle>
            <a:lvl1pPr marL="0" indent="0">
              <a:buNone/>
              <a:defRPr sz="1600">
                <a:solidFill>
                  <a:srgbClr val="5D686B"/>
                </a:solidFill>
              </a:defRPr>
            </a:lvl1pPr>
          </a:lstStyle>
          <a:p>
            <a:pPr lvl="0"/>
            <a:r>
              <a:rPr lang="en-US"/>
              <a:t>Click to edit Master text styles</a:t>
            </a:r>
          </a:p>
        </p:txBody>
      </p:sp>
    </p:spTree>
    <p:extLst>
      <p:ext uri="{BB962C8B-B14F-4D97-AF65-F5344CB8AC3E}">
        <p14:creationId xmlns:p14="http://schemas.microsoft.com/office/powerpoint/2010/main" val="21267020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17F3411D-73ED-4C4D-BF35-FE9F8B36D01A}" type="datetimeFigureOut">
              <a:rPr lang="en-US" smtClean="0"/>
              <a:t>4/24/25</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29386601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17F3411D-73ED-4C4D-BF35-FE9F8B36D01A}" type="datetimeFigureOut">
              <a:rPr lang="en-US" smtClean="0"/>
              <a:t>4/24/25</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18606211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17F3411D-73ED-4C4D-BF35-FE9F8B36D01A}" type="datetimeFigureOut">
              <a:rPr lang="en-US" smtClean="0"/>
              <a:t>4/24/25</a:t>
            </a:fld>
            <a:endParaRPr lang="en-US"/>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104875042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F3411D-73ED-4C4D-BF35-FE9F8B36D01A}"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34061889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F3411D-73ED-4C4D-BF35-FE9F8B36D01A}" type="datetimeFigureOut">
              <a:rPr lang="en-US" smtClean="0"/>
              <a:t>4/24/25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1093868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ear-LBU">
    <p:spTree>
      <p:nvGrpSpPr>
        <p:cNvPr id="1" name=""/>
        <p:cNvGrpSpPr/>
        <p:nvPr/>
      </p:nvGrpSpPr>
      <p:grpSpPr>
        <a:xfrm>
          <a:off x="0" y="0"/>
          <a:ext cx="0" cy="0"/>
          <a:chOff x="0" y="0"/>
          <a:chExt cx="0" cy="0"/>
        </a:xfrm>
      </p:grpSpPr>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41357888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17F3411D-73ED-4C4D-BF35-FE9F8B36D01A}" type="datetimeFigureOut">
              <a:rPr lang="en-US" smtClean="0"/>
              <a:t>4/24/25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15233030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F3411D-73ED-4C4D-BF35-FE9F8B36D01A}" type="datetimeFigureOut">
              <a:rPr lang="en-US" smtClean="0"/>
              <a:t>4/24/25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32474221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17F3411D-73ED-4C4D-BF35-FE9F8B36D01A}" type="datetimeFigureOut">
              <a:rPr lang="en-US" smtClean="0"/>
              <a:t>4/24/25</a:t>
            </a:fld>
            <a:endParaRPr lang="en-US"/>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5478096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F3411D-73ED-4C4D-BF35-FE9F8B36D01A}" type="datetimeFigureOut">
              <a:rPr lang="en-US" smtClean="0"/>
              <a:t>4/24/25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3612046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3411D-73ED-4C4D-BF35-FE9F8B36D01A}" type="datetimeFigureOut">
              <a:rPr lang="en-US" smtClean="0"/>
              <a:t>4/24/25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23514027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17F3411D-73ED-4C4D-BF35-FE9F8B36D01A}" type="datetimeFigureOut">
              <a:rPr lang="en-US" smtClean="0"/>
              <a:t>4/24/25</a:t>
            </a:fld>
            <a:endParaRPr lang="en-US"/>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7FE84695-125F-2B4E-9B2B-0A0697AC4A4C}" type="slidenum">
              <a:rPr lang="en-US" smtClean="0"/>
              <a:t>‹#›</a:t>
            </a:fld>
            <a:endParaRPr lang="en-US"/>
          </a:p>
        </p:txBody>
      </p:sp>
    </p:spTree>
    <p:extLst>
      <p:ext uri="{BB962C8B-B14F-4D97-AF65-F5344CB8AC3E}">
        <p14:creationId xmlns:p14="http://schemas.microsoft.com/office/powerpoint/2010/main" val="19823226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D7EAB916-EE67-4115-9921-87EE3F34E8B7}"/>
              </a:ext>
            </a:extLst>
          </p:cNvPr>
          <p:cNvSpPr>
            <a:spLocks noGrp="1"/>
          </p:cNvSpPr>
          <p:nvPr>
            <p:ph type="dt" idx="2"/>
          </p:nvPr>
        </p:nvSpPr>
        <p:spPr>
          <a:xfrm>
            <a:off x="838200" y="6356350"/>
            <a:ext cx="2743200" cy="365125"/>
          </a:xfrm>
          <a:prstGeom prst="rect">
            <a:avLst/>
          </a:prstGeom>
        </p:spPr>
        <p:txBody>
          <a:bodyPr/>
          <a:lstStyle/>
          <a:p>
            <a:fld id="{17F3411D-73ED-4C4D-BF35-FE9F8B36D01A}" type="datetimeFigureOut">
              <a:rPr lang="en-US" smtClean="0"/>
              <a:t>4/24/25</a:t>
            </a:fld>
            <a:endParaRPr lang="en-US"/>
          </a:p>
        </p:txBody>
      </p:sp>
      <p:sp>
        <p:nvSpPr>
          <p:cNvPr id="3" name="Shape 249">
            <a:extLst>
              <a:ext uri="{FF2B5EF4-FFF2-40B4-BE49-F238E27FC236}">
                <a16:creationId xmlns:a16="http://schemas.microsoft.com/office/drawing/2014/main" id="{DC89986F-407E-4C86-A115-A1EAB976FA77}"/>
              </a:ext>
            </a:extLst>
          </p:cNvPr>
          <p:cNvSpPr txBox="1">
            <a:spLocks noGrp="1"/>
          </p:cNvSpPr>
          <p:nvPr>
            <p:ph type="ftr" idx="11"/>
          </p:nvPr>
        </p:nvSpPr>
        <p:spPr>
          <a:xfrm>
            <a:off x="4038600" y="6356354"/>
            <a:ext cx="4114800" cy="365125"/>
          </a:xfrm>
          <a:prstGeom prst="rect">
            <a:avLst/>
          </a:prstGeom>
          <a:noFill/>
          <a:ln>
            <a:noFill/>
          </a:ln>
        </p:spPr>
        <p:txBody>
          <a:bodyPr wrap="square" lIns="91425" tIns="45700" rIns="91425" bIns="45700" anchor="ctr" anchorCtr="0">
            <a:noAutofit/>
          </a:bodyPr>
          <a:lstStyle/>
          <a:p>
            <a:endParaRPr lang="en-US"/>
          </a:p>
        </p:txBody>
      </p:sp>
    </p:spTree>
    <p:extLst>
      <p:ext uri="{BB962C8B-B14F-4D97-AF65-F5344CB8AC3E}">
        <p14:creationId xmlns:p14="http://schemas.microsoft.com/office/powerpoint/2010/main" val="408261606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xt p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fld id="{50B15C75-7B45-7940-97A0-0FF67666DEA7}" type="datetime1">
              <a:rPr lang="en-US" smtClean="0"/>
              <a:t>4/24/25</a:t>
            </a:fld>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
        <p:nvSpPr>
          <p:cNvPr id="7" name="Title 1"/>
          <p:cNvSpPr>
            <a:spLocks noGrp="1"/>
          </p:cNvSpPr>
          <p:nvPr>
            <p:ph type="title"/>
          </p:nvPr>
        </p:nvSpPr>
        <p:spPr>
          <a:xfrm>
            <a:off x="609600" y="490453"/>
            <a:ext cx="10972800" cy="713539"/>
          </a:xfrm>
          <a:prstGeom prst="rect">
            <a:avLst/>
          </a:prstGeom>
        </p:spPr>
        <p:txBody>
          <a:bodyPr/>
          <a:lstStyle>
            <a:lvl1pPr>
              <a:defRPr>
                <a:solidFill>
                  <a:srgbClr val="CD113B"/>
                </a:solidFill>
              </a:defRPr>
            </a:lvl1pPr>
          </a:lstStyle>
          <a:p>
            <a:r>
              <a:rPr lang="en-US"/>
              <a:t>Click to edit Master title style</a:t>
            </a:r>
          </a:p>
        </p:txBody>
      </p:sp>
      <p:sp>
        <p:nvSpPr>
          <p:cNvPr id="8" name="Content Placeholder 2"/>
          <p:cNvSpPr>
            <a:spLocks noGrp="1"/>
          </p:cNvSpPr>
          <p:nvPr>
            <p:ph idx="1"/>
          </p:nvPr>
        </p:nvSpPr>
        <p:spPr>
          <a:xfrm>
            <a:off x="609600" y="1368922"/>
            <a:ext cx="10972800" cy="4947903"/>
          </a:xfrm>
          <a:prstGeom prst="rect">
            <a:avLst/>
          </a:prstGeom>
        </p:spPr>
        <p:txBody>
          <a:bodyPr/>
          <a:lstStyle>
            <a:lvl1pPr>
              <a:defRPr sz="2667">
                <a:solidFill>
                  <a:schemeClr val="tx1"/>
                </a:solidFill>
              </a:defRPr>
            </a:lvl1pPr>
            <a:lvl2pPr>
              <a:defRPr sz="2400">
                <a:solidFill>
                  <a:schemeClr val="tx1"/>
                </a:solidFill>
              </a:defRPr>
            </a:lvl2pPr>
            <a:lvl3pPr>
              <a:defRPr sz="2133">
                <a:solidFill>
                  <a:schemeClr val="tx1"/>
                </a:solidFill>
              </a:defRPr>
            </a:lvl3pPr>
            <a:lvl4pPr>
              <a:defRPr sz="1867">
                <a:solidFill>
                  <a:schemeClr val="tx1"/>
                </a:solidFill>
              </a:defRPr>
            </a:lvl4pPr>
            <a:lvl5pPr>
              <a:defRPr sz="1867">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29079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66469"/>
            <a:ext cx="10363200" cy="891931"/>
          </a:xfrm>
        </p:spPr>
        <p:txBody>
          <a:bodyPr>
            <a:normAutofit/>
          </a:bodyPr>
          <a:lstStyle>
            <a:lvl1pPr algn="ctr">
              <a:defRPr sz="5333" b="0" i="0">
                <a:solidFill>
                  <a:srgbClr val="CD113B"/>
                </a:solidFill>
                <a:latin typeface="Arial"/>
                <a:cs typeface="Arial"/>
              </a:defRPr>
            </a:lvl1pPr>
          </a:lstStyle>
          <a:p>
            <a:r>
              <a:rPr lang="en-US" dirty="0"/>
              <a:t>Click to edit Master title style</a:t>
            </a:r>
          </a:p>
        </p:txBody>
      </p:sp>
      <p:sp>
        <p:nvSpPr>
          <p:cNvPr id="3" name="Subtitle 2"/>
          <p:cNvSpPr>
            <a:spLocks noGrp="1"/>
          </p:cNvSpPr>
          <p:nvPr>
            <p:ph type="subTitle" idx="1"/>
          </p:nvPr>
        </p:nvSpPr>
        <p:spPr>
          <a:xfrm>
            <a:off x="1738671" y="5429210"/>
            <a:ext cx="8534400" cy="1073769"/>
          </a:xfrm>
        </p:spPr>
        <p:txBody>
          <a:bodyPr>
            <a:normAutofit/>
          </a:bodyPr>
          <a:lstStyle>
            <a:lvl1pPr marL="0" indent="0" algn="ctr">
              <a:buNone/>
              <a:defRPr sz="240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12F42DBC-C000-474C-847A-96A1FE0230FB}" type="datetime1">
              <a:rPr lang="en-US"/>
              <a:pPr/>
              <a:t>4/24/25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8009FEC-A01C-EB4F-9AED-98C23E3BD7AC}" type="slidenum">
              <a:rPr lang="en-US"/>
              <a:pPr/>
              <a:t>‹#›</a:t>
            </a:fld>
            <a:endParaRPr lang="en-US"/>
          </a:p>
        </p:txBody>
      </p:sp>
    </p:spTree>
    <p:extLst>
      <p:ext uri="{BB962C8B-B14F-4D97-AF65-F5344CB8AC3E}">
        <p14:creationId xmlns:p14="http://schemas.microsoft.com/office/powerpoint/2010/main" val="4720474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ex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D113B"/>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87DE6A48-BD34-9247-8CD2-A207D07E22B4}" type="datetime1">
              <a:rPr lang="en-US"/>
              <a:pPr/>
              <a:t>4/24/25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2941447-81A8-E34A-8E29-11F044513D7E}" type="slidenum">
              <a:rPr lang="en-US"/>
              <a:pPr/>
              <a:t>‹#›</a:t>
            </a:fld>
            <a:endParaRPr lang="en-US"/>
          </a:p>
        </p:txBody>
      </p:sp>
    </p:spTree>
    <p:extLst>
      <p:ext uri="{BB962C8B-B14F-4D97-AF65-F5344CB8AC3E}">
        <p14:creationId xmlns:p14="http://schemas.microsoft.com/office/powerpoint/2010/main" val="145919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20.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oleObject" Target="../embeddings/oleObject2.bin"/><Relationship Id="rId2" Type="http://schemas.openxmlformats.org/officeDocument/2006/relationships/slideLayout" Target="../slideLayouts/slideLayout57.xml"/><Relationship Id="rId16" Type="http://schemas.openxmlformats.org/officeDocument/2006/relationships/tags" Target="../tags/tag9.xml"/><Relationship Id="rId20" Type="http://schemas.openxmlformats.org/officeDocument/2006/relationships/image" Target="../media/image22.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10.xml"/><Relationship Id="rId10" Type="http://schemas.openxmlformats.org/officeDocument/2006/relationships/slideLayout" Target="../slideLayouts/slideLayout65.xml"/><Relationship Id="rId19" Type="http://schemas.openxmlformats.org/officeDocument/2006/relationships/image" Target="../media/image21.emf"/><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image" Target="../media/image7.jpeg"/><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11.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image" Target="../media/image25.png"/><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12.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theme" Target="../theme/theme14.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5.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image" Target="../media/image26.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theme" Target="../theme/theme3.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theme" Target="../theme/theme4.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7.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5.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3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image" Target="../media/image7.jpe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7.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slideLayout" Target="../slideLayouts/slideLayout52.xml"/><Relationship Id="rId7" Type="http://schemas.openxmlformats.org/officeDocument/2006/relationships/theme" Target="../theme/theme9.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008431"/>
      </p:ext>
    </p:extLst>
  </p:cSld>
  <p:clrMap bg1="lt1" tx1="dk1" bg2="lt2" tx2="dk2" accent1="accent1" accent2="accent2" accent3="accent3" accent4="accent4" accent5="accent5" accent6="accent6" hlink="hlink" folHlink="folHlink"/>
  <p:sldLayoutIdLst>
    <p:sldLayoutId id="2147484298" r:id="rId1"/>
    <p:sldLayoutId id="2147484285" r:id="rId2"/>
    <p:sldLayoutId id="2147484286" r:id="rId3"/>
    <p:sldLayoutId id="2147484287" r:id="rId4"/>
  </p:sldLayoutIdLst>
  <p:hf sldNum="0" hdr="0" ftr="0" dt="0"/>
  <p:txStyles>
    <p:titleStyle>
      <a:lvl1pPr algn="l" defTabSz="914400" rtl="0" eaLnBrk="1" latinLnBrk="0" hangingPunct="1">
        <a:lnSpc>
          <a:spcPct val="90000"/>
        </a:lnSpc>
        <a:spcBef>
          <a:spcPct val="0"/>
        </a:spcBef>
        <a:buNone/>
        <a:defRPr sz="2000" b="1" i="0" kern="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5BF486AB-5D88-9E40-C1CC-C75D06554DDF}"/>
              </a:ext>
            </a:extLst>
          </p:cNvPr>
          <p:cNvGraphicFramePr>
            <a:graphicFrameLocks noChangeAspect="1"/>
          </p:cNvGraphicFramePr>
          <p:nvPr userDrawn="1">
            <p:custDataLst>
              <p:tags r:id="rId16"/>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95" imgH="394" progId="TCLayout.ActiveDocument.1">
                  <p:embed/>
                </p:oleObj>
              </mc:Choice>
              <mc:Fallback>
                <p:oleObj name="think-cell Slide" r:id="rId17" imgW="395" imgH="394" progId="TCLayout.ActiveDocument.1">
                  <p:embed/>
                  <p:pic>
                    <p:nvPicPr>
                      <p:cNvPr id="8" name="think-cell data - do not delete" hidden="1">
                        <a:extLst>
                          <a:ext uri="{FF2B5EF4-FFF2-40B4-BE49-F238E27FC236}">
                            <a16:creationId xmlns:a16="http://schemas.microsoft.com/office/drawing/2014/main" id="{5BF486AB-5D88-9E40-C1CC-C75D06554DDF}"/>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C9469645-64B0-4D48-BF8F-D1061D9BCBF5}"/>
              </a:ext>
            </a:extLst>
          </p:cNvPr>
          <p:cNvPicPr>
            <a:picLocks noChangeAspect="1"/>
          </p:cNvPicPr>
          <p:nvPr userDrawn="1"/>
        </p:nvPicPr>
        <p:blipFill>
          <a:blip r:embed="rId19">
            <a:alphaModFix amt="15000"/>
          </a:blip>
          <a:stretch>
            <a:fillRect/>
          </a:stretch>
        </p:blipFill>
        <p:spPr>
          <a:xfrm>
            <a:off x="-730983" y="0"/>
            <a:ext cx="4110573" cy="6858000"/>
          </a:xfrm>
          <a:prstGeom prst="rect">
            <a:avLst/>
          </a:prstGeom>
        </p:spPr>
      </p:pic>
      <p:sp>
        <p:nvSpPr>
          <p:cNvPr id="2" name="Title Placeholder 1"/>
          <p:cNvSpPr>
            <a:spLocks noGrp="1"/>
          </p:cNvSpPr>
          <p:nvPr>
            <p:ph type="title"/>
          </p:nvPr>
        </p:nvSpPr>
        <p:spPr>
          <a:xfrm>
            <a:off x="272142" y="273050"/>
            <a:ext cx="11615057" cy="908050"/>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p:cNvSpPr>
            <a:spLocks noGrp="1"/>
          </p:cNvSpPr>
          <p:nvPr>
            <p:ph type="body" idx="1"/>
          </p:nvPr>
        </p:nvSpPr>
        <p:spPr>
          <a:xfrm>
            <a:off x="272143" y="1357538"/>
            <a:ext cx="11615056" cy="477517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27316" y="6361635"/>
            <a:ext cx="152097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3EB9D7C9-1127-5248-9E7A-397B6AD9B2F4}" type="datetimeFigureOut">
              <a:rPr lang="en-US" smtClean="0"/>
              <a:pPr/>
              <a:t>4/24/25</a:t>
            </a:fld>
            <a:endParaRPr lang="en-US"/>
          </a:p>
        </p:txBody>
      </p:sp>
      <p:sp>
        <p:nvSpPr>
          <p:cNvPr id="6" name="Slide Number Placeholder 5"/>
          <p:cNvSpPr>
            <a:spLocks noGrp="1"/>
          </p:cNvSpPr>
          <p:nvPr>
            <p:ph type="sldNum" sz="quarter" idx="4"/>
          </p:nvPr>
        </p:nvSpPr>
        <p:spPr>
          <a:xfrm>
            <a:off x="11305477" y="6361635"/>
            <a:ext cx="581722" cy="365125"/>
          </a:xfrm>
          <a:prstGeom prst="rect">
            <a:avLst/>
          </a:prstGeom>
        </p:spPr>
        <p:txBody>
          <a:bodyPr vert="horz" lIns="91440" tIns="45720" rIns="91440" bIns="45720" rtlCol="0" anchor="ctr"/>
          <a:lstStyle>
            <a:lvl1pPr algn="r">
              <a:defRPr sz="1000">
                <a:solidFill>
                  <a:schemeClr val="tx1">
                    <a:tint val="75000"/>
                  </a:schemeClr>
                </a:solidFill>
              </a:defRPr>
            </a:lvl1pPr>
          </a:lstStyle>
          <a:p>
            <a:r>
              <a:rPr lang="en-US"/>
              <a:t>|      </a:t>
            </a:r>
            <a:fld id="{FF45410E-A0B7-6748-B042-26AFD53CC363}" type="slidenum">
              <a:rPr lang="en-US" smtClean="0"/>
              <a:pPr/>
              <a:t>‹#›</a:t>
            </a:fld>
            <a:endParaRPr lang="en-US"/>
          </a:p>
        </p:txBody>
      </p:sp>
      <p:sp>
        <p:nvSpPr>
          <p:cNvPr id="10" name="Footer Placeholder 9">
            <a:extLst>
              <a:ext uri="{FF2B5EF4-FFF2-40B4-BE49-F238E27FC236}">
                <a16:creationId xmlns:a16="http://schemas.microsoft.com/office/drawing/2014/main" id="{02586A1E-85C0-6342-AD8B-ED11667AD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5" name="Picture 4" descr="A blue text on a white background&#10;&#10;Description automatically generated">
            <a:extLst>
              <a:ext uri="{FF2B5EF4-FFF2-40B4-BE49-F238E27FC236}">
                <a16:creationId xmlns:a16="http://schemas.microsoft.com/office/drawing/2014/main" id="{69847E6C-9263-A20B-E255-9262440CCA7F}"/>
              </a:ext>
            </a:extLst>
          </p:cNvPr>
          <p:cNvPicPr>
            <a:picLocks noChangeAspect="1"/>
          </p:cNvPicPr>
          <p:nvPr userDrawn="1"/>
        </p:nvPicPr>
        <p:blipFill>
          <a:blip r:embed="rId20">
            <a:alphaModFix amt="90000"/>
            <a:extLst>
              <a:ext uri="{28A0092B-C50C-407E-A947-70E740481C1C}">
                <a14:useLocalDpi xmlns:a14="http://schemas.microsoft.com/office/drawing/2010/main" val="0"/>
              </a:ext>
            </a:extLst>
          </a:blip>
          <a:stretch>
            <a:fillRect/>
          </a:stretch>
        </p:blipFill>
        <p:spPr>
          <a:xfrm>
            <a:off x="9921675" y="5995462"/>
            <a:ext cx="2186200" cy="773232"/>
          </a:xfrm>
          <a:prstGeom prst="rect">
            <a:avLst/>
          </a:prstGeom>
        </p:spPr>
      </p:pic>
    </p:spTree>
    <p:extLst>
      <p:ext uri="{BB962C8B-B14F-4D97-AF65-F5344CB8AC3E}">
        <p14:creationId xmlns:p14="http://schemas.microsoft.com/office/powerpoint/2010/main" val="2311862037"/>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 id="2147484349" r:id="rId12"/>
    <p:sldLayoutId id="2147484350" r:id="rId13"/>
    <p:sldLayoutId id="2147484351" r:id="rId14"/>
  </p:sldLayoutIdLst>
  <p:txStyles>
    <p:titleStyle>
      <a:lvl1pPr algn="l" defTabSz="914400" rtl="0" eaLnBrk="1" latinLnBrk="0" hangingPunct="1">
        <a:lnSpc>
          <a:spcPct val="90000"/>
        </a:lnSpc>
        <a:spcBef>
          <a:spcPct val="0"/>
        </a:spcBef>
        <a:buNone/>
        <a:defRPr sz="3300" b="1" kern="1200">
          <a:solidFill>
            <a:schemeClr val="accent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517525" indent="-231775" algn="l" defTabSz="914400" rtl="0" eaLnBrk="1" latinLnBrk="0" hangingPunct="1">
        <a:lnSpc>
          <a:spcPct val="90000"/>
        </a:lnSpc>
        <a:spcBef>
          <a:spcPts val="500"/>
        </a:spcBef>
        <a:buFont typeface="Arial" panose="020B0604020202020204" pitchFamily="34" charset="0"/>
        <a:buChar char="•"/>
        <a:tabLst/>
        <a:defRPr sz="2200" b="1" kern="1200">
          <a:solidFill>
            <a:schemeClr val="accent3"/>
          </a:solidFill>
          <a:latin typeface="+mn-lt"/>
          <a:ea typeface="+mn-ea"/>
          <a:cs typeface="+mn-cs"/>
        </a:defRPr>
      </a:lvl2pPr>
      <a:lvl3pPr marL="750888" indent="-177800" algn="l" defTabSz="914400" rtl="0" eaLnBrk="1" latinLnBrk="0" hangingPunct="1">
        <a:lnSpc>
          <a:spcPct val="90000"/>
        </a:lnSpc>
        <a:spcBef>
          <a:spcPts val="500"/>
        </a:spcBef>
        <a:buFont typeface="Arial" panose="020B0604020202020204" pitchFamily="34" charset="0"/>
        <a:buChar char="•"/>
        <a:tabLst/>
        <a:defRPr sz="1800" b="0" kern="1200">
          <a:solidFill>
            <a:schemeClr val="accent3"/>
          </a:solidFill>
          <a:latin typeface="+mn-lt"/>
          <a:ea typeface="+mn-ea"/>
          <a:cs typeface="+mn-cs"/>
        </a:defRPr>
      </a:lvl3pPr>
      <a:lvl4pPr marL="915988" indent="-165100" algn="l" defTabSz="914400" rtl="0" eaLnBrk="1" latinLnBrk="0" hangingPunct="1">
        <a:lnSpc>
          <a:spcPct val="90000"/>
        </a:lnSpc>
        <a:spcBef>
          <a:spcPts val="500"/>
        </a:spcBef>
        <a:buFont typeface="Arial" panose="020B0604020202020204" pitchFamily="34" charset="0"/>
        <a:buChar char="•"/>
        <a:tabLst/>
        <a:defRPr sz="1600" kern="1200">
          <a:solidFill>
            <a:schemeClr val="accent3"/>
          </a:solidFill>
          <a:latin typeface="+mn-lt"/>
          <a:ea typeface="+mn-ea"/>
          <a:cs typeface="+mn-cs"/>
        </a:defRPr>
      </a:lvl4pPr>
      <a:lvl5pPr marL="1092200" indent="-176213" algn="l" defTabSz="914400" rtl="0" eaLnBrk="1" latinLnBrk="0" hangingPunct="1">
        <a:lnSpc>
          <a:spcPct val="90000"/>
        </a:lnSpc>
        <a:spcBef>
          <a:spcPts val="500"/>
        </a:spcBef>
        <a:buFont typeface="Arial" panose="020B0604020202020204" pitchFamily="34" charset="0"/>
        <a:buChar char="•"/>
        <a:tabLst/>
        <a:defRPr sz="14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
          <p15:clr>
            <a:srgbClr val="F26B43"/>
          </p15:clr>
        </p15:guide>
        <p15:guide id="2" pos="72">
          <p15:clr>
            <a:srgbClr val="F26B43"/>
          </p15:clr>
        </p15:guide>
        <p15:guide id="3" pos="7584">
          <p15:clr>
            <a:srgbClr val="F26B43"/>
          </p15:clr>
        </p15:guide>
        <p15:guide id="4" orient="horz" pos="4248">
          <p15:clr>
            <a:srgbClr val="F26B43"/>
          </p15:clr>
        </p15:guide>
        <p15:guide id="5" orient="horz" pos="744">
          <p15:clr>
            <a:srgbClr val="F26B43"/>
          </p15:clr>
        </p15:guide>
        <p15:guide id="6" orient="horz" pos="172">
          <p15:clr>
            <a:srgbClr val="F26B43"/>
          </p15:clr>
        </p15:guide>
        <p15:guide id="7" orient="horz" pos="840">
          <p15:clr>
            <a:srgbClr val="F26B43"/>
          </p15:clr>
        </p15:guide>
        <p15:guide id="8" orient="horz" pos="4176">
          <p15:clr>
            <a:srgbClr val="F26B43"/>
          </p15:clr>
        </p15:guide>
        <p15:guide id="9" pos="168">
          <p15:clr>
            <a:srgbClr val="F26B43"/>
          </p15:clr>
        </p15:guide>
        <p15:guide id="10" pos="7488">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lstStyle>
            <a:lvl1pPr algn="r">
              <a:defRPr sz="1600">
                <a:solidFill>
                  <a:srgbClr val="898989"/>
                </a:solidFill>
                <a:latin typeface="Calibri" charset="0"/>
              </a:defRPr>
            </a:lvl1pPr>
          </a:lstStyle>
          <a:p>
            <a:fld id="{96090422-FAC2-1B47-B696-15B7C4FF0E2E}" type="datetime1">
              <a:rPr lang="en-US" smtClean="0"/>
              <a:t>4/24/25</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lstStyle>
            <a:lvl1pPr algn="r">
              <a:defRPr sz="1600">
                <a:solidFill>
                  <a:srgbClr val="898989"/>
                </a:solidFill>
                <a:latin typeface="Calibri" charset="0"/>
              </a:defRPr>
            </a:lvl1pPr>
          </a:lstStyle>
          <a:p>
            <a:fld id="{B0ABAB64-726D-C943-9B15-2E81C6025A8E}" type="slidenum">
              <a:rPr lang="en-US"/>
              <a:t>‹#›</a:t>
            </a:fld>
            <a:endParaRPr lang="en-US"/>
          </a:p>
        </p:txBody>
      </p:sp>
    </p:spTree>
    <p:extLst>
      <p:ext uri="{BB962C8B-B14F-4D97-AF65-F5344CB8AC3E}">
        <p14:creationId xmlns:p14="http://schemas.microsoft.com/office/powerpoint/2010/main" val="1506092649"/>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Lst>
  <p:txStyles>
    <p:titleStyle>
      <a:lvl1pPr algn="l" defTabSz="609585" rtl="0" eaLnBrk="0" fontAlgn="base" hangingPunct="0">
        <a:spcBef>
          <a:spcPct val="0"/>
        </a:spcBef>
        <a:spcAft>
          <a:spcPct val="0"/>
        </a:spcAft>
        <a:defRPr sz="4267" kern="1200">
          <a:solidFill>
            <a:srgbClr val="CD113B"/>
          </a:solidFill>
          <a:latin typeface="Arial" panose="020B0604020202090204"/>
          <a:ea typeface="Geneva" panose="020B0503030404040204" pitchFamily="37" charset="-128"/>
          <a:cs typeface="Arial" panose="020B0604020202090204"/>
        </a:defRPr>
      </a:lvl1pPr>
      <a:lvl2pPr algn="l" defTabSz="609585" rtl="0" eaLnBrk="0" fontAlgn="base" hangingPunct="0">
        <a:spcBef>
          <a:spcPct val="0"/>
        </a:spcBef>
        <a:spcAft>
          <a:spcPct val="0"/>
        </a:spcAft>
        <a:defRPr sz="4267">
          <a:solidFill>
            <a:srgbClr val="800000"/>
          </a:solidFill>
          <a:latin typeface="Times New Roman" panose="02020503050405090304" pitchFamily="37" charset="0"/>
          <a:ea typeface="Geneva" panose="020B0503030404040204" pitchFamily="37" charset="-128"/>
          <a:cs typeface="Times New Roman" panose="02020503050405090304" pitchFamily="37" charset="0"/>
        </a:defRPr>
      </a:lvl2pPr>
      <a:lvl3pPr algn="l" defTabSz="609585" rtl="0" eaLnBrk="0" fontAlgn="base" hangingPunct="0">
        <a:spcBef>
          <a:spcPct val="0"/>
        </a:spcBef>
        <a:spcAft>
          <a:spcPct val="0"/>
        </a:spcAft>
        <a:defRPr sz="4267">
          <a:solidFill>
            <a:srgbClr val="800000"/>
          </a:solidFill>
          <a:latin typeface="Times New Roman" panose="02020503050405090304" pitchFamily="37" charset="0"/>
          <a:ea typeface="Geneva" panose="020B0503030404040204" pitchFamily="37" charset="-128"/>
          <a:cs typeface="Times New Roman" panose="02020503050405090304" pitchFamily="37" charset="0"/>
        </a:defRPr>
      </a:lvl3pPr>
      <a:lvl4pPr algn="l" defTabSz="609585" rtl="0" eaLnBrk="0" fontAlgn="base" hangingPunct="0">
        <a:spcBef>
          <a:spcPct val="0"/>
        </a:spcBef>
        <a:spcAft>
          <a:spcPct val="0"/>
        </a:spcAft>
        <a:defRPr sz="4267">
          <a:solidFill>
            <a:srgbClr val="800000"/>
          </a:solidFill>
          <a:latin typeface="Times New Roman" panose="02020503050405090304" pitchFamily="37" charset="0"/>
          <a:ea typeface="Geneva" panose="020B0503030404040204" pitchFamily="37" charset="-128"/>
          <a:cs typeface="Times New Roman" panose="02020503050405090304" pitchFamily="37" charset="0"/>
        </a:defRPr>
      </a:lvl4pPr>
      <a:lvl5pPr algn="l" defTabSz="609585" rtl="0" eaLnBrk="0" fontAlgn="base" hangingPunct="0">
        <a:spcBef>
          <a:spcPct val="0"/>
        </a:spcBef>
        <a:spcAft>
          <a:spcPct val="0"/>
        </a:spcAft>
        <a:defRPr sz="4267">
          <a:solidFill>
            <a:srgbClr val="800000"/>
          </a:solidFill>
          <a:latin typeface="Times New Roman" panose="02020503050405090304" pitchFamily="37" charset="0"/>
          <a:ea typeface="Geneva" panose="020B0503030404040204" pitchFamily="37" charset="-128"/>
          <a:cs typeface="Times New Roman" panose="02020503050405090304" pitchFamily="37" charset="0"/>
        </a:defRPr>
      </a:lvl5pPr>
      <a:lvl6pPr marL="609585" algn="l" defTabSz="609585" rtl="0" fontAlgn="base">
        <a:spcBef>
          <a:spcPct val="0"/>
        </a:spcBef>
        <a:spcAft>
          <a:spcPct val="0"/>
        </a:spcAft>
        <a:defRPr sz="4267">
          <a:solidFill>
            <a:srgbClr val="800000"/>
          </a:solidFill>
          <a:latin typeface="Times New Roman" panose="02020503050405090304" pitchFamily="37" charset="0"/>
          <a:ea typeface="Geneva" panose="020B0503030404040204" pitchFamily="37" charset="-128"/>
        </a:defRPr>
      </a:lvl6pPr>
      <a:lvl7pPr marL="1219170" algn="l" defTabSz="609585" rtl="0" fontAlgn="base">
        <a:spcBef>
          <a:spcPct val="0"/>
        </a:spcBef>
        <a:spcAft>
          <a:spcPct val="0"/>
        </a:spcAft>
        <a:defRPr sz="4267">
          <a:solidFill>
            <a:srgbClr val="800000"/>
          </a:solidFill>
          <a:latin typeface="Times New Roman" panose="02020503050405090304" pitchFamily="37" charset="0"/>
          <a:ea typeface="Geneva" panose="020B0503030404040204" pitchFamily="37" charset="-128"/>
        </a:defRPr>
      </a:lvl7pPr>
      <a:lvl8pPr marL="1828754" algn="l" defTabSz="609585" rtl="0" fontAlgn="base">
        <a:spcBef>
          <a:spcPct val="0"/>
        </a:spcBef>
        <a:spcAft>
          <a:spcPct val="0"/>
        </a:spcAft>
        <a:defRPr sz="4267">
          <a:solidFill>
            <a:srgbClr val="800000"/>
          </a:solidFill>
          <a:latin typeface="Times New Roman" panose="02020503050405090304" pitchFamily="37" charset="0"/>
          <a:ea typeface="Geneva" panose="020B0503030404040204" pitchFamily="37" charset="-128"/>
        </a:defRPr>
      </a:lvl8pPr>
      <a:lvl9pPr marL="2438339" algn="l" defTabSz="609585" rtl="0" fontAlgn="base">
        <a:spcBef>
          <a:spcPct val="0"/>
        </a:spcBef>
        <a:spcAft>
          <a:spcPct val="0"/>
        </a:spcAft>
        <a:defRPr sz="4267">
          <a:solidFill>
            <a:srgbClr val="800000"/>
          </a:solidFill>
          <a:latin typeface="Times New Roman" panose="02020503050405090304" pitchFamily="37" charset="0"/>
          <a:ea typeface="Geneva" panose="020B0503030404040204" pitchFamily="37" charset="-128"/>
        </a:defRPr>
      </a:lvl9pPr>
    </p:titleStyle>
    <p:bodyStyle>
      <a:lvl1pPr marL="457189" indent="-457189" algn="l" defTabSz="609585" rtl="0" eaLnBrk="0" fontAlgn="base" hangingPunct="0">
        <a:spcBef>
          <a:spcPct val="20000"/>
        </a:spcBef>
        <a:spcAft>
          <a:spcPct val="0"/>
        </a:spcAft>
        <a:buFont typeface="Arial" panose="020B0604020202090204" pitchFamily="34" charset="0"/>
        <a:buChar char="•"/>
        <a:defRPr sz="3200" kern="1200">
          <a:solidFill>
            <a:schemeClr val="tx1"/>
          </a:solidFill>
          <a:latin typeface="+mn-lt"/>
          <a:ea typeface="Geneva" panose="020B0503030404040204" pitchFamily="37" charset="-128"/>
          <a:cs typeface="Geneva" panose="020B0503030404040204" pitchFamily="37" charset="-128"/>
        </a:defRPr>
      </a:lvl1pPr>
      <a:lvl2pPr marL="990575" indent="-380990" algn="l" defTabSz="609585" rtl="0" eaLnBrk="0" fontAlgn="base" hangingPunct="0">
        <a:spcBef>
          <a:spcPct val="20000"/>
        </a:spcBef>
        <a:spcAft>
          <a:spcPct val="0"/>
        </a:spcAft>
        <a:buFont typeface="Arial" panose="020B0604020202090204" pitchFamily="34" charset="0"/>
        <a:buChar char="–"/>
        <a:defRPr sz="2667" kern="1200">
          <a:solidFill>
            <a:schemeClr val="tx1"/>
          </a:solidFill>
          <a:latin typeface="+mn-lt"/>
          <a:ea typeface="Geneva" panose="020B0503030404040204" pitchFamily="37" charset="-128"/>
          <a:cs typeface="+mn-cs"/>
        </a:defRPr>
      </a:lvl2pPr>
      <a:lvl3pPr marL="1523962" indent="-304792" algn="l" defTabSz="609585" rtl="0" eaLnBrk="0" fontAlgn="base" hangingPunct="0">
        <a:spcBef>
          <a:spcPct val="20000"/>
        </a:spcBef>
        <a:spcAft>
          <a:spcPct val="0"/>
        </a:spcAft>
        <a:buFont typeface="Arial" panose="020B0604020202090204" pitchFamily="34" charset="0"/>
        <a:buChar char="•"/>
        <a:defRPr kern="1200">
          <a:solidFill>
            <a:schemeClr val="tx1"/>
          </a:solidFill>
          <a:latin typeface="+mn-lt"/>
          <a:ea typeface="Geneva" panose="020B0503030404040204" pitchFamily="37" charset="-128"/>
          <a:cs typeface="+mn-cs"/>
        </a:defRPr>
      </a:lvl3pPr>
      <a:lvl4pPr marL="2133547" indent="-304792" algn="l" defTabSz="609585" rtl="0" eaLnBrk="0" fontAlgn="base" hangingPunct="0">
        <a:spcBef>
          <a:spcPct val="20000"/>
        </a:spcBef>
        <a:spcAft>
          <a:spcPct val="0"/>
        </a:spcAft>
        <a:buFont typeface="Arial" panose="020B0604020202090204" pitchFamily="34" charset="0"/>
        <a:buChar char="–"/>
        <a:defRPr sz="2133" kern="1200">
          <a:solidFill>
            <a:schemeClr val="tx1"/>
          </a:solidFill>
          <a:latin typeface="+mn-lt"/>
          <a:ea typeface="Geneva" panose="020B0503030404040204" pitchFamily="37" charset="-128"/>
          <a:cs typeface="+mn-cs"/>
        </a:defRPr>
      </a:lvl4pPr>
      <a:lvl5pPr marL="2743131" indent="-304792" algn="l" defTabSz="609585" rtl="0" eaLnBrk="0" fontAlgn="base" hangingPunct="0">
        <a:spcBef>
          <a:spcPct val="20000"/>
        </a:spcBef>
        <a:spcAft>
          <a:spcPct val="0"/>
        </a:spcAft>
        <a:buFont typeface="Arial" panose="020B0604020202090204" pitchFamily="34" charset="0"/>
        <a:buChar char="»"/>
        <a:defRPr sz="2133" kern="1200">
          <a:solidFill>
            <a:schemeClr val="tx1"/>
          </a:solidFill>
          <a:latin typeface="+mn-lt"/>
          <a:ea typeface="Geneva" panose="020B0503030404040204" pitchFamily="37" charset="-128"/>
          <a:cs typeface="+mn-cs"/>
        </a:defRPr>
      </a:lvl5pPr>
      <a:lvl6pPr marL="3352716" indent="-304792" algn="l" defTabSz="609585" rtl="0" eaLnBrk="1" latinLnBrk="0" hangingPunct="1">
        <a:spcBef>
          <a:spcPct val="20000"/>
        </a:spcBef>
        <a:buFont typeface="Arial" panose="020B0604020202090204"/>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panose="020B0604020202090204"/>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panose="020B0604020202090204"/>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panose="020B0604020202090204"/>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0" y="0"/>
            <a:ext cx="12209211" cy="6867144"/>
          </a:xfrm>
          <a:prstGeom prst="rect">
            <a:avLst/>
          </a:prstGeom>
        </p:spPr>
      </p:pic>
      <p:sp>
        <p:nvSpPr>
          <p:cNvPr id="8" name="Rectangle 7"/>
          <p:cNvSpPr/>
          <p:nvPr/>
        </p:nvSpPr>
        <p:spPr>
          <a:xfrm>
            <a:off x="379169" y="-4120"/>
            <a:ext cx="11846299" cy="687043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9" b="0" i="0" u="none"/>
          </a:p>
        </p:txBody>
      </p:sp>
      <p:sp>
        <p:nvSpPr>
          <p:cNvPr id="2" name="Title Placeholder 1"/>
          <p:cNvSpPr>
            <a:spLocks noGrp="1"/>
          </p:cNvSpPr>
          <p:nvPr>
            <p:ph type="title"/>
          </p:nvPr>
        </p:nvSpPr>
        <p:spPr>
          <a:xfrm>
            <a:off x="536448" y="207525"/>
            <a:ext cx="10497928" cy="731520"/>
          </a:xfrm>
          <a:prstGeom prst="rect">
            <a:avLst/>
          </a:prstGeom>
        </p:spPr>
        <p:txBody>
          <a:bodyPr vert="horz" lIns="0" tIns="0" rIns="0" bIns="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6448" y="1331915"/>
            <a:ext cx="10988803" cy="4654549"/>
          </a:xfrm>
          <a:prstGeom prst="rect">
            <a:avLst/>
          </a:prstGeom>
        </p:spPr>
        <p:txBody>
          <a:bodyPr vert="horz" lIns="73152" tIns="36576" rIns="73152" bIns="3657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36448" y="5986465"/>
            <a:ext cx="10226803" cy="604223"/>
          </a:xfrm>
          <a:prstGeom prst="rect">
            <a:avLst/>
          </a:prstGeom>
        </p:spPr>
        <p:txBody>
          <a:bodyPr vert="horz" lIns="0" tIns="0" rIns="0" bIns="0" rtlCol="0" anchor="b"/>
          <a:lstStyle>
            <a:lvl1pPr algn="l">
              <a:defRPr sz="1200">
                <a:solidFill>
                  <a:srgbClr val="757575"/>
                </a:solidFill>
              </a:defRPr>
            </a:lvl1pPr>
          </a:lstStyle>
          <a:p>
            <a:endParaRPr lang="en-US" dirty="0"/>
          </a:p>
        </p:txBody>
      </p:sp>
      <p:sp>
        <p:nvSpPr>
          <p:cNvPr id="6" name="Slide Number Placeholder 5"/>
          <p:cNvSpPr>
            <a:spLocks noGrp="1"/>
          </p:cNvSpPr>
          <p:nvPr>
            <p:ph type="sldNum" sz="quarter" idx="4"/>
          </p:nvPr>
        </p:nvSpPr>
        <p:spPr>
          <a:xfrm>
            <a:off x="11525253" y="6535270"/>
            <a:ext cx="635959" cy="269047"/>
          </a:xfrm>
          <a:prstGeom prst="rect">
            <a:avLst/>
          </a:prstGeom>
        </p:spPr>
        <p:txBody>
          <a:bodyPr vert="horz" lIns="0" tIns="0" rIns="0" bIns="0" rtlCol="0" anchor="b"/>
          <a:lstStyle>
            <a:lvl1pPr algn="r">
              <a:defRPr sz="1067" b="1">
                <a:solidFill>
                  <a:schemeClr val="tx1">
                    <a:tint val="75000"/>
                  </a:schemeClr>
                </a:solidFill>
              </a:defRPr>
            </a:lvl1pPr>
          </a:lstStyle>
          <a:p>
            <a:fld id="{358F60C2-36CE-471D-A924-19CAFBBAA0CF}" type="slidenum">
              <a:rPr lang="en-US" smtClean="0"/>
              <a:t>‹#›</a:t>
            </a:fld>
            <a:endParaRPr lang="en-US" dirty="0"/>
          </a:p>
        </p:txBody>
      </p:sp>
      <p:sp>
        <p:nvSpPr>
          <p:cNvPr id="9" name="Rectangle 8"/>
          <p:cNvSpPr/>
          <p:nvPr/>
        </p:nvSpPr>
        <p:spPr>
          <a:xfrm rot="10800000" flipH="1" flipV="1">
            <a:off x="541376" y="1027784"/>
            <a:ext cx="10741152" cy="27432"/>
          </a:xfrm>
          <a:prstGeom prst="rect">
            <a:avLst/>
          </a:prstGeom>
          <a:gradFill flip="none" rotWithShape="1">
            <a:gsLst>
              <a:gs pos="0">
                <a:srgbClr val="66CC00"/>
              </a:gs>
              <a:gs pos="12000">
                <a:srgbClr val="66CC00"/>
              </a:gs>
              <a:gs pos="100000">
                <a:srgbClr val="66CC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2489" dirty="0"/>
          </a:p>
        </p:txBody>
      </p:sp>
    </p:spTree>
    <p:extLst>
      <p:ext uri="{BB962C8B-B14F-4D97-AF65-F5344CB8AC3E}">
        <p14:creationId xmlns:p14="http://schemas.microsoft.com/office/powerpoint/2010/main" val="70345258"/>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Lst>
  <p:hf hdr="0" dt="0"/>
  <p:txStyles>
    <p:titleStyle>
      <a:lvl1pPr algn="l" defTabSz="1219170" rtl="0" eaLnBrk="1" latinLnBrk="0" hangingPunct="1">
        <a:lnSpc>
          <a:spcPct val="90000"/>
        </a:lnSpc>
        <a:spcBef>
          <a:spcPct val="0"/>
        </a:spcBef>
        <a:buNone/>
        <a:defRPr sz="3200" b="1" i="0" u="none" kern="1200">
          <a:solidFill>
            <a:schemeClr val="accent1"/>
          </a:solidFill>
          <a:latin typeface="+mj-lt"/>
          <a:ea typeface="+mj-ea"/>
          <a:cs typeface="+mj-cs"/>
        </a:defRPr>
      </a:lvl1pPr>
    </p:titleStyle>
    <p:bodyStyle>
      <a:lvl1pPr marL="243834" indent="-243834" algn="l" defTabSz="1219170" rtl="0" eaLnBrk="1" latinLnBrk="0" hangingPunct="1">
        <a:spcBef>
          <a:spcPts val="1000"/>
        </a:spcBef>
        <a:buClr>
          <a:srgbClr val="66CC00"/>
        </a:buClr>
        <a:buFont typeface="Arial" panose="020B0604020202020204" pitchFamily="34" charset="0"/>
        <a:buChar char="●"/>
        <a:defRPr sz="2133" kern="1200">
          <a:solidFill>
            <a:srgbClr val="000000"/>
          </a:solidFill>
          <a:latin typeface="+mn-lt"/>
          <a:ea typeface="+mn-ea"/>
          <a:cs typeface="+mn-cs"/>
        </a:defRPr>
      </a:lvl1pPr>
      <a:lvl2pPr marL="597393" indent="-243834"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2pPr>
      <a:lvl3pPr marL="853419" indent="-196846" algn="l" defTabSz="1219170" rtl="0" eaLnBrk="1" latinLnBrk="0" hangingPunct="1">
        <a:spcBef>
          <a:spcPct val="20000"/>
        </a:spcBef>
        <a:buFont typeface="Wingdings" panose="05000000000000000000" pitchFamily="2" charset="2"/>
        <a:buChar char="§"/>
        <a:defRPr sz="2133" kern="1200">
          <a:solidFill>
            <a:srgbClr val="000000"/>
          </a:solidFill>
          <a:latin typeface="+mn-lt"/>
          <a:ea typeface="+mn-ea"/>
          <a:cs typeface="+mn-cs"/>
        </a:defRPr>
      </a:lvl3pPr>
      <a:lvl4pPr marL="1097253" indent="-158747"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4pPr>
      <a:lvl5pPr marL="1983268" indent="-148163" algn="l" defTabSz="1219170" rtl="0" eaLnBrk="1" latinLnBrk="0" hangingPunct="1">
        <a:spcBef>
          <a:spcPct val="20000"/>
        </a:spcBef>
        <a:buFont typeface="Arial" panose="020B0604020202020204" pitchFamily="34" charset="0"/>
        <a:buChar char="•"/>
        <a:defRPr sz="2133"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b="0" i="0">
                <a:solidFill>
                  <a:schemeClr val="tx1">
                    <a:lumMod val="75000"/>
                    <a:lumOff val="25000"/>
                  </a:schemeClr>
                </a:solidFill>
                <a:latin typeface="Arial" panose="020B0604020202020204" pitchFamily="34" charset="0"/>
              </a:defRPr>
            </a:lvl1pPr>
          </a:lstStyle>
          <a:p>
            <a:fld id="{17F3411D-73ED-4C4D-BF35-FE9F8B36D01A}" type="datetimeFigureOut">
              <a:rPr lang="en-US" smtClean="0"/>
              <a:pPr/>
              <a:t>4/24/25</a:t>
            </a:fld>
            <a:endParaRPr lang="en-US"/>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b="0" i="0" cap="all">
                <a:solidFill>
                  <a:schemeClr val="tx1">
                    <a:lumMod val="75000"/>
                    <a:lumOff val="25000"/>
                  </a:schemeClr>
                </a:solidFill>
                <a:latin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b="0" i="0">
                <a:solidFill>
                  <a:schemeClr val="tx1">
                    <a:lumMod val="75000"/>
                    <a:lumOff val="25000"/>
                  </a:schemeClr>
                </a:solidFill>
                <a:latin typeface="Arial" panose="020B0604020202020204" pitchFamily="34" charset="0"/>
              </a:defRPr>
            </a:lvl1pPr>
          </a:lstStyle>
          <a:p>
            <a:fld id="{7FE84695-125F-2B4E-9B2B-0A0697AC4A4C}" type="slidenum">
              <a:rPr lang="en-US" smtClean="0"/>
              <a:pPr/>
              <a:t>‹#›</a:t>
            </a:fld>
            <a:endParaRPr lang="en-US"/>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03983396"/>
      </p:ext>
    </p:extLst>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 id="2147484381" r:id="rId12"/>
    <p:sldLayoutId id="2147484382" r:id="rId13"/>
  </p:sldLayoutIdLst>
  <p:txStyles>
    <p:titleStyle>
      <a:lvl1pPr algn="l" defTabSz="457200" rtl="0" eaLnBrk="1" latinLnBrk="0" hangingPunct="1">
        <a:spcBef>
          <a:spcPct val="0"/>
        </a:spcBef>
        <a:buNone/>
        <a:defRPr sz="2800" b="0" i="0" kern="1200" cap="all">
          <a:solidFill>
            <a:schemeClr val="tx1">
              <a:lumMod val="75000"/>
              <a:lumOff val="25000"/>
            </a:schemeClr>
          </a:solidFill>
          <a:latin typeface="Arial" panose="020B0604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800" b="0" i="0" kern="1200">
          <a:solidFill>
            <a:schemeClr val="tx1">
              <a:lumMod val="75000"/>
              <a:lumOff val="25000"/>
            </a:schemeClr>
          </a:solidFill>
          <a:latin typeface="Arial" panose="020B0604020202020204" pitchFamily="34" charset="0"/>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600" b="0" i="0" kern="1200">
          <a:solidFill>
            <a:schemeClr val="tx1">
              <a:lumMod val="75000"/>
              <a:lumOff val="25000"/>
            </a:schemeClr>
          </a:solidFill>
          <a:latin typeface="Arial" panose="020B0604020202020204" pitchFamily="34" charset="0"/>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b="0" i="0" kern="1200">
          <a:solidFill>
            <a:schemeClr val="tx1">
              <a:lumMod val="75000"/>
              <a:lumOff val="25000"/>
            </a:schemeClr>
          </a:solidFill>
          <a:latin typeface="Arial" panose="020B0604020202020204" pitchFamily="34" charset="0"/>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b="0" i="0" kern="1200">
          <a:solidFill>
            <a:schemeClr val="tx1">
              <a:lumMod val="75000"/>
              <a:lumOff val="25000"/>
            </a:schemeClr>
          </a:solidFill>
          <a:latin typeface="Arial" panose="020B0604020202020204" pitchFamily="34" charset="0"/>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b="0" i="0" kern="1200">
          <a:solidFill>
            <a:schemeClr val="tx1">
              <a:lumMod val="75000"/>
              <a:lumOff val="25000"/>
            </a:schemeClr>
          </a:solidFill>
          <a:latin typeface="Arial" panose="020B06040202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504772"/>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2767367"/>
            <a:ext cx="10972800" cy="3725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492876"/>
            <a:ext cx="2844800" cy="365125"/>
          </a:xfrm>
          <a:prstGeom prst="rect">
            <a:avLst/>
          </a:prstGeom>
        </p:spPr>
        <p:txBody>
          <a:bodyPr vert="horz" wrap="square" lIns="91440" tIns="45720" rIns="91440" bIns="45720" numCol="1" anchor="ctr" anchorCtr="0" compatLnSpc="1">
            <a:prstTxWarp prst="textNoShape">
              <a:avLst/>
            </a:prstTxWarp>
          </a:bodyPr>
          <a:lstStyle>
            <a:lvl1pPr>
              <a:defRPr sz="1600">
                <a:solidFill>
                  <a:srgbClr val="898989"/>
                </a:solidFill>
                <a:latin typeface="Calibri" charset="0"/>
              </a:defRPr>
            </a:lvl1pPr>
          </a:lstStyle>
          <a:p>
            <a:fld id="{96090422-FAC2-1B47-B696-15B7C4FF0E2E}" type="datetime1">
              <a:rPr lang="en-US"/>
              <a:pPr/>
              <a:t>4/24/25</a:t>
            </a:fld>
            <a:endParaRPr lang="en-US"/>
          </a:p>
        </p:txBody>
      </p:sp>
      <p:sp>
        <p:nvSpPr>
          <p:cNvPr id="5" name="Footer Placeholder 4"/>
          <p:cNvSpPr>
            <a:spLocks noGrp="1"/>
          </p:cNvSpPr>
          <p:nvPr>
            <p:ph type="ftr" sz="quarter" idx="3"/>
          </p:nvPr>
        </p:nvSpPr>
        <p:spPr>
          <a:xfrm>
            <a:off x="4165600" y="6492876"/>
            <a:ext cx="3860800" cy="365125"/>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1600752803"/>
      </p:ext>
    </p:extLst>
  </p:cSld>
  <p:clrMap bg1="lt1" tx1="dk1" bg2="lt2" tx2="dk2" accent1="accent1" accent2="accent2" accent3="accent3" accent4="accent4" accent5="accent5" accent6="accent6" hlink="hlink" folHlink="folHlink"/>
  <p:sldLayoutIdLst>
    <p:sldLayoutId id="2147484384" r:id="rId1"/>
    <p:sldLayoutId id="2147484385" r:id="rId2"/>
    <p:sldLayoutId id="2147484386" r:id="rId3"/>
    <p:sldLayoutId id="2147484387" r:id="rId4"/>
    <p:sldLayoutId id="2147484388" r:id="rId5"/>
    <p:sldLayoutId id="2147484389" r:id="rId6"/>
    <p:sldLayoutId id="2147484390" r:id="rId7"/>
    <p:sldLayoutId id="2147484391" r:id="rId8"/>
    <p:sldLayoutId id="2147484392" r:id="rId9"/>
    <p:sldLayoutId id="2147484393" r:id="rId10"/>
    <p:sldLayoutId id="2147484394" r:id="rId11"/>
    <p:sldLayoutId id="2147484395" r:id="rId12"/>
    <p:sldLayoutId id="2147484396" r:id="rId13"/>
    <p:sldLayoutId id="2147484397" r:id="rId14"/>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270778152"/>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 id="2147484410" r:id="rId12"/>
    <p:sldLayoutId id="2147484411" r:id="rId13"/>
    <p:sldLayoutId id="2147484412" r:id="rId14"/>
    <p:sldLayoutId id="2147484413" r:id="rId15"/>
    <p:sldLayoutId id="2147484414" r:id="rId16"/>
    <p:sldLayoutId id="2147484415"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586740" y="854120"/>
            <a:ext cx="10767060" cy="276999"/>
          </a:xfrm>
          <a:prstGeom prst="rect">
            <a:avLst/>
          </a:prstGeom>
        </p:spPr>
        <p:txBody>
          <a:bodyPr vert="horz" wrap="square" lIns="0" tIns="0" rIns="0" bIns="0" rtlCol="0" anchor="t" anchorCtr="0">
            <a:spAutoFit/>
          </a:bodyPr>
          <a:lstStyle/>
          <a:p>
            <a:r>
              <a:rPr lang="en-US" dirty="0"/>
              <a:t>Click to edit Master title style</a:t>
            </a:r>
          </a:p>
        </p:txBody>
      </p:sp>
      <p:sp>
        <p:nvSpPr>
          <p:cNvPr id="6" name="Text Placeholder 2"/>
          <p:cNvSpPr>
            <a:spLocks noGrp="1"/>
          </p:cNvSpPr>
          <p:nvPr>
            <p:ph type="body" idx="1"/>
          </p:nvPr>
        </p:nvSpPr>
        <p:spPr>
          <a:xfrm>
            <a:off x="586740" y="1825625"/>
            <a:ext cx="10767060" cy="4351338"/>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0219081"/>
      </p:ext>
    </p:extLst>
  </p:cSld>
  <p:clrMap bg1="lt1" tx1="dk1" bg2="lt2" tx2="dk2" accent1="accent1" accent2="accent2" accent3="accent3" accent4="accent4" accent5="accent5" accent6="accent6" hlink="hlink" folHlink="folHlink"/>
  <p:sldLayoutIdLst>
    <p:sldLayoutId id="2147484293" r:id="rId1"/>
    <p:sldLayoutId id="2147484300" r:id="rId2"/>
    <p:sldLayoutId id="2147484299" r:id="rId3"/>
  </p:sldLayoutIdLst>
  <p:hf sldNum="0" hdr="0" ftr="0" dt="0"/>
  <p:txStyles>
    <p:titleStyle>
      <a:lvl1pPr algn="l" defTabSz="914400" rtl="0" eaLnBrk="1" latinLnBrk="0" hangingPunct="1">
        <a:lnSpc>
          <a:spcPct val="90000"/>
        </a:lnSpc>
        <a:spcBef>
          <a:spcPct val="0"/>
        </a:spcBef>
        <a:buNone/>
        <a:defRPr sz="2000" b="1" i="0" kern="0" cap="all" baseline="0">
          <a:solidFill>
            <a:schemeClr val="tx2"/>
          </a:solidFill>
          <a:latin typeface="+mj-lt"/>
          <a:ea typeface="+mj-ea"/>
          <a:cs typeface="+mj-cs"/>
        </a:defRPr>
      </a:lvl1pPr>
    </p:titleStyle>
    <p:bodyStyle>
      <a:lvl1pPr marL="0" indent="0" algn="l" defTabSz="914400" rtl="0" eaLnBrk="1" latinLnBrk="0" hangingPunct="1">
        <a:lnSpc>
          <a:spcPct val="120000"/>
        </a:lnSpc>
        <a:spcBef>
          <a:spcPts val="0"/>
        </a:spcBef>
        <a:spcAft>
          <a:spcPts val="1200"/>
        </a:spcAft>
        <a:buFont typeface="Arial" panose="020B0604020202020204" pitchFamily="34" charset="0"/>
        <a:buNone/>
        <a:defRPr sz="1200" b="0" i="0" kern="1200" baseline="0">
          <a:solidFill>
            <a:schemeClr val="tx1"/>
          </a:solidFill>
          <a:latin typeface="Arial" panose="020B0604020202020204" pitchFamily="34" charset="0"/>
          <a:ea typeface="+mn-ea"/>
          <a:cs typeface="+mn-cs"/>
        </a:defRPr>
      </a:lvl1pPr>
      <a:lvl2pPr marL="180000" indent="180000" algn="l" defTabSz="914400" rtl="0" eaLnBrk="1" latinLnBrk="0" hangingPunct="1">
        <a:lnSpc>
          <a:spcPct val="120000"/>
        </a:lnSpc>
        <a:spcBef>
          <a:spcPts val="0"/>
        </a:spcBef>
        <a:spcAft>
          <a:spcPts val="600"/>
        </a:spcAft>
        <a:buClr>
          <a:schemeClr val="accent2"/>
        </a:buClr>
        <a:buFont typeface="Wingdings" panose="05000000000000000000" pitchFamily="2" charset="2"/>
        <a:buChar char="§"/>
        <a:defRPr sz="1200" b="0" i="0" kern="1200" baseline="0">
          <a:solidFill>
            <a:schemeClr val="tx1"/>
          </a:solidFill>
          <a:latin typeface="Arial" panose="020B0604020202020204" pitchFamily="34" charset="0"/>
          <a:ea typeface="+mn-ea"/>
          <a:cs typeface="+mn-cs"/>
        </a:defRPr>
      </a:lvl2pPr>
      <a:lvl3pPr marL="36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3pPr>
      <a:lvl4pPr marL="54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200" b="0" i="0" kern="1200" baseline="0">
          <a:solidFill>
            <a:schemeClr val="tx1"/>
          </a:solidFill>
          <a:latin typeface="Arial" panose="020B0604020202020204" pitchFamily="34" charset="0"/>
          <a:ea typeface="+mn-ea"/>
          <a:cs typeface="+mn-cs"/>
        </a:defRPr>
      </a:lvl4pPr>
      <a:lvl5pPr marL="72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200" b="0" i="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902FF0C5-A667-5144-84A0-151212437B98}"/>
              </a:ext>
            </a:extLst>
          </p:cNvPr>
          <p:cNvSpPr txBox="1"/>
          <p:nvPr userDrawn="1"/>
        </p:nvSpPr>
        <p:spPr>
          <a:xfrm>
            <a:off x="664363" y="6642556"/>
            <a:ext cx="10863276" cy="230832"/>
          </a:xfrm>
          <a:prstGeom prst="rect">
            <a:avLst/>
          </a:prstGeom>
          <a:noFill/>
        </p:spPr>
        <p:txBody>
          <a:bodyPr wrap="square" rtlCol="0">
            <a:spAutoFit/>
          </a:bodyPr>
          <a:lstStyle>
            <a:defPPr>
              <a:defRPr lang="de-DE"/>
            </a:defPPr>
            <a:lvl1pPr marL="0" marR="0" lvl="0" indent="0" algn="ctr" defTabSz="914400" latinLnBrk="0">
              <a:lnSpc>
                <a:spcPct val="100000"/>
              </a:lnSpc>
              <a:buClrTx/>
              <a:buSzTx/>
              <a:buFontTx/>
              <a:buNone/>
              <a:tabLst/>
              <a:defRPr kumimoji="0" sz="900" b="0" i="0" u="none" strike="noStrike" cap="none" normalizeH="0" baseline="0">
                <a:ln>
                  <a:noFill/>
                </a:ln>
                <a:solidFill>
                  <a:schemeClr val="accent6"/>
                </a:solidFill>
                <a:effectLst/>
                <a:latin typeface="+mj-lt"/>
                <a:cs typeface="Segoe UI" panose="020B0502040204020203" pitchFamily="34" charset="0"/>
              </a:defRPr>
            </a:lvl1pPr>
          </a:lstStyle>
          <a:p>
            <a:pPr lvl="0"/>
            <a:r>
              <a:rPr lang="en-US" altLang="en-US" sz="900" b="0" i="0" dirty="0">
                <a:solidFill>
                  <a:srgbClr val="7F7F7F"/>
                </a:solidFill>
                <a:latin typeface="Arial" panose="020B0604020202020204" pitchFamily="34" charset="0"/>
              </a:rPr>
              <a:t>These materials are provided to you solely as an educational resource for your personal use. Any commercial use or distribution of these materials or any portion thereof is strictly prohibited.</a:t>
            </a:r>
          </a:p>
        </p:txBody>
      </p:sp>
    </p:spTree>
    <p:extLst>
      <p:ext uri="{BB962C8B-B14F-4D97-AF65-F5344CB8AC3E}">
        <p14:creationId xmlns:p14="http://schemas.microsoft.com/office/powerpoint/2010/main" val="3776179457"/>
      </p:ext>
    </p:extLst>
  </p:cSld>
  <p:clrMap bg1="lt1" tx1="dk1" bg2="lt2" tx2="dk2" accent1="accent1" accent2="accent2" accent3="accent3" accent4="accent4" accent5="accent5" accent6="accent6" hlink="hlink" folHlink="folHlink"/>
  <p:sldLayoutIdLst>
    <p:sldLayoutId id="2147483862" r:id="rId1"/>
    <p:sldLayoutId id="2147483936" r:id="rId2"/>
    <p:sldLayoutId id="2147483872" r:id="rId3"/>
    <p:sldLayoutId id="2147483873" r:id="rId4"/>
    <p:sldLayoutId id="2147483921" r:id="rId5"/>
    <p:sldLayoutId id="2147483881" r:id="rId6"/>
    <p:sldLayoutId id="2147483879" r:id="rId7"/>
    <p:sldLayoutId id="2147483925" r:id="rId8"/>
    <p:sldLayoutId id="2147483876" r:id="rId9"/>
    <p:sldLayoutId id="2147483885" r:id="rId10"/>
    <p:sldLayoutId id="2147483923" r:id="rId11"/>
    <p:sldLayoutId id="2147483882" r:id="rId12"/>
    <p:sldLayoutId id="2147483880" r:id="rId13"/>
    <p:sldLayoutId id="2147483927" r:id="rId14"/>
    <p:sldLayoutId id="2147483929" r:id="rId15"/>
    <p:sldLayoutId id="2147483931" r:id="rId16"/>
    <p:sldLayoutId id="2147483933" r:id="rId17"/>
    <p:sldLayoutId id="2147483935" r:id="rId18"/>
    <p:sldLayoutId id="2147483884" r:id="rId19"/>
    <p:sldLayoutId id="2147483887" r:id="rId20"/>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orient="horz" pos="663" userDrawn="1">
          <p15:clr>
            <a:srgbClr val="F26B43"/>
          </p15:clr>
        </p15:guide>
        <p15:guide id="3" pos="7227" userDrawn="1">
          <p15:clr>
            <a:srgbClr val="F26B43"/>
          </p15:clr>
        </p15:guide>
        <p15:guide id="4" orient="horz" pos="3816" userDrawn="1">
          <p15:clr>
            <a:srgbClr val="F26B43"/>
          </p15:clr>
        </p15:guide>
        <p15:guide id="5" orient="horz" pos="845" userDrawn="1">
          <p15:clr>
            <a:srgbClr val="F26B43"/>
          </p15:clr>
        </p15:guide>
        <p15:guide id="6" orient="horz" pos="595" userDrawn="1">
          <p15:clr>
            <a:srgbClr val="F26B43"/>
          </p15:clr>
        </p15:guide>
        <p15:guide id="7" orient="horz" pos="73" userDrawn="1">
          <p15:clr>
            <a:srgbClr val="F26B43"/>
          </p15:clr>
        </p15:guide>
        <p15:guide id="8" orient="horz" pos="113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12192000" cy="1085088"/>
          </a:xfrm>
          <a:prstGeom prst="rect">
            <a:avLst/>
          </a:prstGeom>
          <a:solidFill>
            <a:srgbClr val="851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Arial" panose="020B0604020202020204" pitchFamily="34" charset="0"/>
            </a:endParaRPr>
          </a:p>
        </p:txBody>
      </p:sp>
      <p:sp>
        <p:nvSpPr>
          <p:cNvPr id="14" name="Text Placeholder 2"/>
          <p:cNvSpPr>
            <a:spLocks noGrp="1"/>
          </p:cNvSpPr>
          <p:nvPr>
            <p:ph type="body" idx="1"/>
          </p:nvPr>
        </p:nvSpPr>
        <p:spPr>
          <a:xfrm>
            <a:off x="524256" y="1341440"/>
            <a:ext cx="11161776" cy="4716461"/>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7046019"/>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134" r:id="rId3"/>
    <p:sldLayoutId id="2147484135" r:id="rId4"/>
  </p:sldLayoutIdLst>
  <p:txStyles>
    <p:titleStyle>
      <a:lvl1pPr algn="l" defTabSz="914400" rtl="0" eaLnBrk="1" latinLnBrk="0" hangingPunct="1">
        <a:lnSpc>
          <a:spcPct val="100000"/>
        </a:lnSpc>
        <a:spcBef>
          <a:spcPct val="0"/>
        </a:spcBef>
        <a:buNone/>
        <a:defRPr sz="3600" kern="1200" cap="none" baseline="0">
          <a:solidFill>
            <a:schemeClr val="bg1"/>
          </a:solidFill>
          <a:latin typeface="+mj-lt"/>
          <a:ea typeface="+mj-ea"/>
          <a:cs typeface="+mj-cs"/>
        </a:defRPr>
      </a:lvl1pPr>
    </p:titleStyle>
    <p:bodyStyle>
      <a:lvl1pPr marL="0" indent="0" algn="l" defTabSz="914400" rtl="0" eaLnBrk="1" latinLnBrk="0" hangingPunct="1">
        <a:lnSpc>
          <a:spcPct val="120000"/>
        </a:lnSpc>
        <a:spcBef>
          <a:spcPts val="0"/>
        </a:spcBef>
        <a:spcAft>
          <a:spcPts val="1800"/>
        </a:spcAft>
        <a:buFontTx/>
        <a:buNone/>
        <a:defRPr sz="2000" b="0" i="0" kern="1200">
          <a:solidFill>
            <a:schemeClr val="tx1"/>
          </a:solidFill>
          <a:latin typeface="Arial" panose="020B0604020202020204" pitchFamily="34" charset="0"/>
          <a:ea typeface="+mn-ea"/>
          <a:cs typeface="+mn-cs"/>
        </a:defRPr>
      </a:lvl1pPr>
      <a:lvl2pPr marL="360000" indent="-180000" algn="l" defTabSz="914400" rtl="0" eaLnBrk="1" latinLnBrk="0" hangingPunct="1">
        <a:lnSpc>
          <a:spcPct val="120000"/>
        </a:lnSpc>
        <a:spcBef>
          <a:spcPts val="0"/>
        </a:spcBef>
        <a:spcAft>
          <a:spcPts val="600"/>
        </a:spcAft>
        <a:buClr>
          <a:schemeClr val="accent6"/>
        </a:buClr>
        <a:buFont typeface="Wingdings" panose="05000000000000000000" pitchFamily="2" charset="2"/>
        <a:buChar char="§"/>
        <a:defRPr sz="2000" b="0" i="0" kern="1200">
          <a:solidFill>
            <a:schemeClr val="tx1"/>
          </a:solidFill>
          <a:latin typeface="Arial" panose="020B0604020202020204" pitchFamily="34" charset="0"/>
          <a:ea typeface="+mn-ea"/>
          <a:cs typeface="+mn-cs"/>
        </a:defRPr>
      </a:lvl2pPr>
      <a:lvl3pPr marL="540000" indent="-180000" algn="l" defTabSz="914400" rtl="0" eaLnBrk="1" latinLnBrk="0" hangingPunct="1">
        <a:lnSpc>
          <a:spcPct val="120000"/>
        </a:lnSpc>
        <a:spcBef>
          <a:spcPts val="0"/>
        </a:spcBef>
        <a:spcAft>
          <a:spcPts val="600"/>
        </a:spcAft>
        <a:buClr>
          <a:srgbClr val="FFC000"/>
        </a:buClr>
        <a:buFont typeface="Arial" panose="020B0604020202020204" pitchFamily="34" charset="0"/>
        <a:buChar char="•"/>
        <a:defRPr sz="1800" b="0" i="0" kern="1200">
          <a:solidFill>
            <a:schemeClr val="tx1"/>
          </a:solidFill>
          <a:latin typeface="Arial" panose="020B0604020202020204" pitchFamily="34" charset="0"/>
          <a:ea typeface="+mn-ea"/>
          <a:cs typeface="+mn-cs"/>
        </a:defRPr>
      </a:lvl3pPr>
      <a:lvl4pPr marL="720000" indent="-180000" algn="l" defTabSz="914400" rtl="0" eaLnBrk="1" latinLnBrk="0" hangingPunct="1">
        <a:lnSpc>
          <a:spcPct val="120000"/>
        </a:lnSpc>
        <a:spcBef>
          <a:spcPts val="0"/>
        </a:spcBef>
        <a:spcAft>
          <a:spcPts val="600"/>
        </a:spcAft>
        <a:buClr>
          <a:schemeClr val="accent2"/>
        </a:buClr>
        <a:buFont typeface="Proxima Nova Rg" panose="02000506030000020004" pitchFamily="50" charset="0"/>
        <a:buChar char="-"/>
        <a:defRPr sz="1600" b="0" i="0" kern="1200">
          <a:solidFill>
            <a:schemeClr val="tx1"/>
          </a:solidFill>
          <a:latin typeface="Arial" panose="020B0604020202020204" pitchFamily="34" charset="0"/>
          <a:ea typeface="+mn-ea"/>
          <a:cs typeface="+mn-cs"/>
        </a:defRPr>
      </a:lvl4pPr>
      <a:lvl5pPr marL="900000" indent="-180000" algn="l" defTabSz="914400" rtl="0" eaLnBrk="1" latinLnBrk="0" hangingPunct="1">
        <a:lnSpc>
          <a:spcPct val="120000"/>
        </a:lnSpc>
        <a:spcBef>
          <a:spcPts val="0"/>
        </a:spcBef>
        <a:spcAft>
          <a:spcPts val="600"/>
        </a:spcAft>
        <a:buClr>
          <a:schemeClr val="accent2"/>
        </a:buClr>
        <a:buFont typeface="Arial" panose="020B0604020202020204" pitchFamily="34" charset="0"/>
        <a:buChar char="•"/>
        <a:defRPr sz="16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3" userDrawn="1">
          <p15:clr>
            <a:srgbClr val="F26B43"/>
          </p15:clr>
        </p15:guide>
        <p15:guide id="2" orient="horz" pos="663" userDrawn="1">
          <p15:clr>
            <a:srgbClr val="F26B43"/>
          </p15:clr>
        </p15:guide>
        <p15:guide id="3" pos="7227" userDrawn="1">
          <p15:clr>
            <a:srgbClr val="F26B43"/>
          </p15:clr>
        </p15:guide>
        <p15:guide id="4" orient="horz" pos="3816" userDrawn="1">
          <p15:clr>
            <a:srgbClr val="F26B43"/>
          </p15:clr>
        </p15:guide>
        <p15:guide id="5" orient="horz" pos="845" userDrawn="1">
          <p15:clr>
            <a:srgbClr val="F26B43"/>
          </p15:clr>
        </p15:guide>
        <p15:guide id="6" orient="horz" pos="595" userDrawn="1">
          <p15:clr>
            <a:srgbClr val="F26B43"/>
          </p15:clr>
        </p15:guide>
        <p15:guide id="7" orient="horz" pos="73" userDrawn="1">
          <p15:clr>
            <a:srgbClr val="F26B43"/>
          </p15:clr>
        </p15:guide>
        <p15:guide id="8" orient="horz" pos="1139"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4/24/25</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1114935659"/>
      </p:ext>
    </p:extLst>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D26ECAE0-3F1E-41BC-A58B-BF43FD8D8B2F}"/>
              </a:ext>
            </a:extLst>
          </p:cNvPr>
          <p:cNvSpPr>
            <a:spLocks noGrp="1"/>
          </p:cNvSpPr>
          <p:nvPr>
            <p:ph type="title"/>
          </p:nvPr>
        </p:nvSpPr>
        <p:spPr>
          <a:xfrm>
            <a:off x="338138" y="392635"/>
            <a:ext cx="11521440" cy="535531"/>
          </a:xfrm>
          <a:prstGeom prst="rect">
            <a:avLst/>
          </a:prstGeom>
        </p:spPr>
        <p:txBody>
          <a:bodyPr vert="horz" lIns="0" tIns="45720" rIns="91440" bIns="45720" rtlCol="0" anchor="ctr">
            <a:spAutoFit/>
          </a:bodyPr>
          <a:lstStyle/>
          <a:p>
            <a:r>
              <a:rPr lang="en-US"/>
              <a:t>Click to edit Master title style</a:t>
            </a:r>
          </a:p>
        </p:txBody>
      </p:sp>
      <p:sp>
        <p:nvSpPr>
          <p:cNvPr id="8" name="Text Placeholder 7">
            <a:extLst>
              <a:ext uri="{FF2B5EF4-FFF2-40B4-BE49-F238E27FC236}">
                <a16:creationId xmlns:a16="http://schemas.microsoft.com/office/drawing/2014/main" id="{8E02C4F3-425D-426C-8A78-E75AFDF887A9}"/>
              </a:ext>
            </a:extLst>
          </p:cNvPr>
          <p:cNvSpPr>
            <a:spLocks noGrp="1"/>
          </p:cNvSpPr>
          <p:nvPr>
            <p:ph type="body" idx="1"/>
          </p:nvPr>
        </p:nvSpPr>
        <p:spPr>
          <a:xfrm>
            <a:off x="338138" y="1219199"/>
            <a:ext cx="11521440" cy="4846320"/>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lue footer">
            <a:extLst>
              <a:ext uri="{FF2B5EF4-FFF2-40B4-BE49-F238E27FC236}">
                <a16:creationId xmlns:a16="http://schemas.microsoft.com/office/drawing/2014/main" id="{0A156B0F-261B-47A3-9F57-A4BFBCD0D029}"/>
              </a:ext>
            </a:extLst>
          </p:cNvPr>
          <p:cNvSpPr/>
          <p:nvPr userDrawn="1"/>
        </p:nvSpPr>
        <p:spPr>
          <a:xfrm>
            <a:off x="0" y="6429375"/>
            <a:ext cx="12192000" cy="43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extBox 1">
            <a:extLst>
              <a:ext uri="{FF2B5EF4-FFF2-40B4-BE49-F238E27FC236}">
                <a16:creationId xmlns:a16="http://schemas.microsoft.com/office/drawing/2014/main" id="{1524B6A8-5FEC-0620-B643-C6FFDFB0DAE4}"/>
              </a:ext>
            </a:extLst>
          </p:cNvPr>
          <p:cNvSpPr txBox="1"/>
          <p:nvPr userDrawn="1"/>
        </p:nvSpPr>
        <p:spPr>
          <a:xfrm>
            <a:off x="338138" y="6503029"/>
            <a:ext cx="7516145" cy="284693"/>
          </a:xfrm>
          <a:prstGeom prst="rect">
            <a:avLst/>
          </a:prstGeom>
          <a:noFill/>
        </p:spPr>
        <p:txBody>
          <a:bodyPr wrap="square" lIns="0" tIns="0" rIns="0" bIns="0" rtlCol="0">
            <a:spAutoFit/>
          </a:bodyPr>
          <a:lstStyle/>
          <a:p>
            <a:pPr marL="0" marR="0" lvl="0" indent="0" algn="l" defTabSz="914400" rtl="0" eaLnBrk="0" fontAlgn="base" latinLnBrk="0" hangingPunct="0">
              <a:lnSpc>
                <a:spcPct val="100000"/>
              </a:lnSpc>
              <a:spcBef>
                <a:spcPts val="800"/>
              </a:spcBef>
              <a:spcAft>
                <a:spcPct val="0"/>
              </a:spcAft>
              <a:buClrTx/>
              <a:buSzTx/>
              <a:buFontTx/>
              <a:buNone/>
              <a:tabLst/>
              <a:defRPr/>
            </a:pPr>
            <a:r>
              <a:rPr lang="en-US" sz="1050" b="1">
                <a:solidFill>
                  <a:schemeClr val="bg1"/>
                </a:solidFill>
                <a:latin typeface="+mj-lt"/>
                <a:ea typeface="Roboto Condensed" panose="02000000000000000000" pitchFamily="2" charset="0"/>
                <a:cs typeface="Roboto Condensed" panose="02000000000000000000" pitchFamily="2" charset="0"/>
              </a:rPr>
              <a:t>PRESENTED BY: </a:t>
            </a:r>
            <a:r>
              <a:rPr lang="en-US" sz="1050" b="0">
                <a:solidFill>
                  <a:schemeClr val="bg1"/>
                </a:solidFill>
                <a:latin typeface="+mj-lt"/>
                <a:ea typeface="Roboto Condensed" panose="02000000000000000000" pitchFamily="2" charset="0"/>
                <a:cs typeface="Roboto Condensed" panose="02000000000000000000" pitchFamily="2" charset="0"/>
              </a:rPr>
              <a:t>John O. Mascarenhas</a:t>
            </a:r>
            <a:r>
              <a:rPr lang="nl-NL" sz="1050" b="0" kern="1200">
                <a:solidFill>
                  <a:schemeClr val="bg1"/>
                </a:solidFill>
                <a:latin typeface="+mj-lt"/>
                <a:ea typeface="Roboto Condensed" panose="02000000000000000000" pitchFamily="2" charset="0"/>
                <a:cs typeface="Roboto Condensed" panose="02000000000000000000" pitchFamily="2" charset="0"/>
              </a:rPr>
              <a:t>, MD</a:t>
            </a:r>
            <a:br>
              <a:rPr lang="en-GB" sz="900" b="0" kern="1200">
                <a:solidFill>
                  <a:schemeClr val="bg1"/>
                </a:solidFill>
                <a:latin typeface="+mj-lt"/>
                <a:ea typeface="Roboto Condensed" panose="02000000000000000000" pitchFamily="2" charset="0"/>
                <a:cs typeface="Roboto Condensed" panose="02000000000000000000" pitchFamily="2" charset="0"/>
              </a:rPr>
            </a:br>
            <a:r>
              <a:rPr lang="en-GB" sz="800" b="0" kern="1200">
                <a:solidFill>
                  <a:schemeClr val="bg1"/>
                </a:solidFill>
                <a:latin typeface="+mj-lt"/>
                <a:ea typeface="Roboto Condensed" panose="02000000000000000000" pitchFamily="2" charset="0"/>
                <a:cs typeface="Roboto Condensed" panose="02000000000000000000" pitchFamily="2" charset="0"/>
              </a:rPr>
              <a:t>Presentation is property of the author and ASH. Permission required for reuse: john.mascarenhas@mssm.edu</a:t>
            </a:r>
            <a:endParaRPr lang="en-GB" sz="900" b="0" kern="1200">
              <a:solidFill>
                <a:schemeClr val="bg1"/>
              </a:solidFill>
              <a:latin typeface="+mj-lt"/>
              <a:ea typeface="Roboto Condensed" panose="02000000000000000000" pitchFamily="2" charset="0"/>
              <a:cs typeface="Roboto Condensed" panose="02000000000000000000" pitchFamily="2" charset="0"/>
            </a:endParaRPr>
          </a:p>
        </p:txBody>
      </p:sp>
      <p:pic>
        <p:nvPicPr>
          <p:cNvPr id="11" name="Graphic 10">
            <a:extLst>
              <a:ext uri="{FF2B5EF4-FFF2-40B4-BE49-F238E27FC236}">
                <a16:creationId xmlns:a16="http://schemas.microsoft.com/office/drawing/2014/main" id="{8A614B0D-C061-714F-7AA8-1AD9087862D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25997" y="6539481"/>
            <a:ext cx="3480153" cy="227903"/>
          </a:xfrm>
          <a:prstGeom prst="rect">
            <a:avLst/>
          </a:prstGeom>
        </p:spPr>
      </p:pic>
      <p:pic>
        <p:nvPicPr>
          <p:cNvPr id="14" name="Graphic 13">
            <a:extLst>
              <a:ext uri="{FF2B5EF4-FFF2-40B4-BE49-F238E27FC236}">
                <a16:creationId xmlns:a16="http://schemas.microsoft.com/office/drawing/2014/main" id="{5CC30820-63D0-3285-A79E-0DEFC22921A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254131" y="6471283"/>
            <a:ext cx="346372" cy="348185"/>
          </a:xfrm>
          <a:prstGeom prst="rect">
            <a:avLst/>
          </a:prstGeom>
        </p:spPr>
      </p:pic>
      <p:sp>
        <p:nvSpPr>
          <p:cNvPr id="5" name="Rectangle 4">
            <a:extLst>
              <a:ext uri="{FF2B5EF4-FFF2-40B4-BE49-F238E27FC236}">
                <a16:creationId xmlns:a16="http://schemas.microsoft.com/office/drawing/2014/main" id="{23BC1700-8F92-6FDC-81A6-F1840D49D562}"/>
              </a:ext>
            </a:extLst>
          </p:cNvPr>
          <p:cNvSpPr/>
          <p:nvPr userDrawn="1"/>
        </p:nvSpPr>
        <p:spPr>
          <a:xfrm>
            <a:off x="0" y="6392383"/>
            <a:ext cx="12192000" cy="396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47F83FF2-8E43-1F4B-263F-1B52A7BE63E1}"/>
              </a:ext>
            </a:extLst>
          </p:cNvPr>
          <p:cNvSpPr/>
          <p:nvPr userDrawn="1"/>
        </p:nvSpPr>
        <p:spPr>
          <a:xfrm>
            <a:off x="0" y="6355871"/>
            <a:ext cx="12192000" cy="365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BBE38C2C-38DF-128D-C071-C23899A8F535}"/>
              </a:ext>
            </a:extLst>
          </p:cNvPr>
          <p:cNvSpPr/>
          <p:nvPr userDrawn="1"/>
        </p:nvSpPr>
        <p:spPr>
          <a:xfrm>
            <a:off x="0" y="6319358"/>
            <a:ext cx="12192000" cy="365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Rectangle 11">
            <a:extLst>
              <a:ext uri="{FF2B5EF4-FFF2-40B4-BE49-F238E27FC236}">
                <a16:creationId xmlns:a16="http://schemas.microsoft.com/office/drawing/2014/main" id="{B7E7A8DB-6CEC-4282-3B4A-D7FD0FC3F32C}"/>
              </a:ext>
            </a:extLst>
          </p:cNvPr>
          <p:cNvSpPr/>
          <p:nvPr userDrawn="1"/>
        </p:nvSpPr>
        <p:spPr>
          <a:xfrm>
            <a:off x="0" y="6284433"/>
            <a:ext cx="12192000" cy="3651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Tree>
    <p:extLst>
      <p:ext uri="{BB962C8B-B14F-4D97-AF65-F5344CB8AC3E}">
        <p14:creationId xmlns:p14="http://schemas.microsoft.com/office/powerpoint/2010/main" val="3365948081"/>
      </p:ext>
    </p:extLst>
  </p:cSld>
  <p:clrMap bg1="lt1" tx1="dk1" bg2="lt2" tx2="dk2" accent1="accent1" accent2="accent2" accent3="accent3" accent4="accent4" accent5="accent5" accent6="accent6" hlink="hlink" folHlink="folHlink"/>
  <p:sldLayoutIdLst>
    <p:sldLayoutId id="2147484308" r:id="rId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Clr>
          <a:schemeClr val="tx2"/>
        </a:buClr>
        <a:buFont typeface="Arial" panose="020B0604020202020204" pitchFamily="34" charset="0"/>
        <a:buChar char="•"/>
        <a:defRPr sz="1800" kern="1200">
          <a:solidFill>
            <a:schemeClr val="tx1"/>
          </a:solidFill>
          <a:latin typeface="+mn-lt"/>
          <a:ea typeface="+mn-ea"/>
          <a:cs typeface="+mn-cs"/>
        </a:defRPr>
      </a:lvl1pPr>
      <a:lvl2pPr marL="685800" indent="-342900" algn="l" defTabSz="914400" rtl="0" eaLnBrk="1" latinLnBrk="0" hangingPunct="1">
        <a:lnSpc>
          <a:spcPct val="90000"/>
        </a:lnSpc>
        <a:spcBef>
          <a:spcPts val="1000"/>
        </a:spcBef>
        <a:buClr>
          <a:schemeClr val="tx2"/>
        </a:buClr>
        <a:buFont typeface="Roboto" panose="02000000000000000000" pitchFamily="2"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600"/>
        </a:spcBef>
        <a:buClr>
          <a:schemeClr val="tx2"/>
        </a:buClr>
        <a:buFont typeface="Arial" panose="020B0604020202020204" pitchFamily="34" charset="0"/>
        <a:buChar char="•"/>
        <a:defRPr sz="1600" kern="1200">
          <a:solidFill>
            <a:schemeClr val="tx1"/>
          </a:solidFill>
          <a:latin typeface="+mn-lt"/>
          <a:ea typeface="+mn-ea"/>
          <a:cs typeface="+mn-cs"/>
        </a:defRPr>
      </a:lvl3pPr>
      <a:lvl4pPr marL="1143000" indent="-228600" algn="l" defTabSz="914400" rtl="0" eaLnBrk="1" latinLnBrk="0" hangingPunct="1">
        <a:lnSpc>
          <a:spcPct val="90000"/>
        </a:lnSpc>
        <a:spcBef>
          <a:spcPts val="600"/>
        </a:spcBef>
        <a:buClr>
          <a:schemeClr val="tx2"/>
        </a:buClr>
        <a:buFont typeface="Roboto" panose="02000000000000000000" pitchFamily="2" charset="0"/>
        <a:buChar char="⁻"/>
        <a:defRPr sz="1400" kern="1200">
          <a:solidFill>
            <a:schemeClr val="tx1"/>
          </a:solidFill>
          <a:latin typeface="+mn-lt"/>
          <a:ea typeface="+mn-ea"/>
          <a:cs typeface="+mn-cs"/>
        </a:defRPr>
      </a:lvl4pPr>
      <a:lvl5pPr marL="1314450" indent="-158750" algn="l" defTabSz="914400" rtl="0" eaLnBrk="1" latinLnBrk="0" hangingPunct="1">
        <a:lnSpc>
          <a:spcPct val="90000"/>
        </a:lnSpc>
        <a:spcBef>
          <a:spcPts val="600"/>
        </a:spcBef>
        <a:buClr>
          <a:schemeClr val="tx2"/>
        </a:buClr>
        <a:buFont typeface="Wingdings" panose="05000000000000000000" pitchFamily="2" charset="2"/>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205">
          <p15:clr>
            <a:srgbClr val="F26B43"/>
          </p15:clr>
        </p15:guide>
        <p15:guide id="3" pos="7480">
          <p15:clr>
            <a:srgbClr val="F26B43"/>
          </p15:clr>
        </p15:guide>
        <p15:guide id="4" orient="horz" pos="2160">
          <p15:clr>
            <a:srgbClr val="F26B43"/>
          </p15:clr>
        </p15:guide>
        <p15:guide id="5" orient="horz" pos="2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4/24/25</a:t>
            </a:fld>
            <a:endParaRPr lang="en-US"/>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2977276940"/>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8833CC-59AC-6DA7-1CAE-25AD22A9029B}"/>
              </a:ext>
            </a:extLst>
          </p:cNvPr>
          <p:cNvSpPr/>
          <p:nvPr userDrawn="1"/>
        </p:nvSpPr>
        <p:spPr>
          <a:xfrm>
            <a:off x="0" y="-1"/>
            <a:ext cx="12192000" cy="79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04E3102-B1BD-6F42-D23F-9839C4945A58}"/>
              </a:ext>
            </a:extLst>
          </p:cNvPr>
          <p:cNvSpPr>
            <a:spLocks noGrp="1"/>
          </p:cNvSpPr>
          <p:nvPr>
            <p:ph type="body" idx="1"/>
          </p:nvPr>
        </p:nvSpPr>
        <p:spPr>
          <a:xfrm>
            <a:off x="604838" y="1089026"/>
            <a:ext cx="10977562" cy="4877666"/>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A8B61785-315A-7A76-7C7E-594293B9756B}"/>
              </a:ext>
            </a:extLst>
          </p:cNvPr>
          <p:cNvSpPr>
            <a:spLocks noGrp="1"/>
          </p:cNvSpPr>
          <p:nvPr>
            <p:ph type="sldNum" sz="quarter" idx="4"/>
          </p:nvPr>
        </p:nvSpPr>
        <p:spPr>
          <a:xfrm>
            <a:off x="11582400" y="6345238"/>
            <a:ext cx="465174" cy="215900"/>
          </a:xfrm>
          <a:prstGeom prst="rect">
            <a:avLst/>
          </a:prstGeom>
        </p:spPr>
        <p:txBody>
          <a:bodyPr vert="horz" lIns="0" tIns="0" rIns="0" bIns="0" rtlCol="0" anchor="b" anchorCtr="0">
            <a:noAutofit/>
          </a:bodyPr>
          <a:lstStyle>
            <a:lvl1pPr algn="l">
              <a:defRPr sz="800" b="0">
                <a:solidFill>
                  <a:schemeClr val="tx1"/>
                </a:solidFill>
              </a:defRPr>
            </a:lvl1pPr>
          </a:lstStyle>
          <a:p>
            <a:fld id="{03CB0E19-F4C8-4F98-96D2-CE1ECDE59975}" type="slidenum">
              <a:rPr lang="en-GB" smtClean="0"/>
              <a:pPr/>
              <a:t>‹#›</a:t>
            </a:fld>
            <a:endParaRPr lang="en-GB"/>
          </a:p>
        </p:txBody>
      </p:sp>
      <p:sp>
        <p:nvSpPr>
          <p:cNvPr id="5" name="Footer Placeholder 17">
            <a:extLst>
              <a:ext uri="{FF2B5EF4-FFF2-40B4-BE49-F238E27FC236}">
                <a16:creationId xmlns:a16="http://schemas.microsoft.com/office/drawing/2014/main" id="{00696D13-80EF-14CE-0232-C764E9172534}"/>
              </a:ext>
            </a:extLst>
          </p:cNvPr>
          <p:cNvSpPr txBox="1">
            <a:spLocks/>
          </p:cNvSpPr>
          <p:nvPr userDrawn="1"/>
        </p:nvSpPr>
        <p:spPr>
          <a:xfrm>
            <a:off x="604839" y="6563678"/>
            <a:ext cx="10977562" cy="296862"/>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900">
                <a:solidFill>
                  <a:schemeClr val="accent1"/>
                </a:solidFill>
              </a:rPr>
              <a:t>Mascarenhas J, et al. Presented at ASH 2024 [Abstract 3178].		                            Pelabresib (CPI-0610) is an investigational new drug and has not been approved by any regulatory authority.</a:t>
            </a:r>
          </a:p>
        </p:txBody>
      </p:sp>
      <p:sp>
        <p:nvSpPr>
          <p:cNvPr id="7" name="Footer Placeholder 4">
            <a:extLst>
              <a:ext uri="{FF2B5EF4-FFF2-40B4-BE49-F238E27FC236}">
                <a16:creationId xmlns:a16="http://schemas.microsoft.com/office/drawing/2014/main" id="{FA0A11D2-7A81-A611-8FE7-7583B2883449}"/>
              </a:ext>
            </a:extLst>
          </p:cNvPr>
          <p:cNvSpPr>
            <a:spLocks noGrp="1"/>
          </p:cNvSpPr>
          <p:nvPr>
            <p:ph type="ftr" sz="quarter" idx="3"/>
          </p:nvPr>
        </p:nvSpPr>
        <p:spPr>
          <a:xfrm>
            <a:off x="604838" y="6057900"/>
            <a:ext cx="10705891" cy="503238"/>
          </a:xfrm>
          <a:prstGeom prst="rect">
            <a:avLst/>
          </a:prstGeom>
        </p:spPr>
        <p:txBody>
          <a:bodyPr vert="horz" lIns="0" tIns="0" rIns="0" bIns="0" rtlCol="0" anchor="b" anchorCtr="0">
            <a:noAutofit/>
          </a:bodyPr>
          <a:lstStyle>
            <a:lvl1pPr>
              <a:defRPr lang="en-US" sz="1000" smtClean="0">
                <a:solidFill>
                  <a:schemeClr val="tx1"/>
                </a:solidFill>
                <a:latin typeface="Arial" panose="020B0604020202020204" pitchFamily="34" charset="0"/>
                <a:cs typeface="Arial" panose="020B0604020202020204" pitchFamily="34" charset="0"/>
              </a:defRPr>
            </a:lvl1pPr>
          </a:lstStyle>
          <a:p>
            <a:r>
              <a:rPr lang="en-IN"/>
              <a:t>Footer</a:t>
            </a:r>
          </a:p>
        </p:txBody>
      </p:sp>
    </p:spTree>
    <p:extLst>
      <p:ext uri="{BB962C8B-B14F-4D97-AF65-F5344CB8AC3E}">
        <p14:creationId xmlns:p14="http://schemas.microsoft.com/office/powerpoint/2010/main" val="307130636"/>
      </p:ext>
    </p:extLst>
  </p:cSld>
  <p:clrMap bg1="lt1" tx1="dk1" bg2="lt2" tx2="dk2" accent1="accent1" accent2="accent2" accent3="accent3" accent4="accent4" accent5="accent5" accent6="accent6" hlink="hlink" folHlink="folHlink"/>
  <p:sldLayoutIdLst>
    <p:sldLayoutId id="2147484323" r:id="rId1"/>
    <p:sldLayoutId id="2147484324" r:id="rId2"/>
    <p:sldLayoutId id="2147484325" r:id="rId3"/>
    <p:sldLayoutId id="2147484326" r:id="rId4"/>
    <p:sldLayoutId id="2147484327" r:id="rId5"/>
    <p:sldLayoutId id="2147484328" r:id="rId6"/>
    <p:sldLayoutId id="2147484329" r:id="rId7"/>
  </p:sldLayoutIdLst>
  <p:hf hdr="0" dt="0"/>
  <p:txStyles>
    <p:titleStyle>
      <a:lvl1pPr algn="l" defTabSz="914400" rtl="0" eaLnBrk="1" latinLnBrk="0" hangingPunct="1">
        <a:lnSpc>
          <a:spcPct val="95000"/>
        </a:lnSpc>
        <a:spcBef>
          <a:spcPct val="0"/>
        </a:spcBef>
        <a:buNone/>
        <a:defRPr sz="3000" b="1" kern="1200">
          <a:solidFill>
            <a:srgbClr val="002068"/>
          </a:solidFill>
          <a:latin typeface="+mj-lt"/>
          <a:ea typeface="+mj-ea"/>
          <a:cs typeface="+mj-cs"/>
        </a:defRPr>
      </a:lvl1pPr>
    </p:titleStyle>
    <p:bodyStyle>
      <a:lvl1pPr marL="0" indent="0" algn="l" defTabSz="914400" rtl="0" eaLnBrk="1" latinLnBrk="0" hangingPunct="1">
        <a:lnSpc>
          <a:spcPct val="95000"/>
        </a:lnSpc>
        <a:spcBef>
          <a:spcPts val="1000"/>
        </a:spcBef>
        <a:spcAft>
          <a:spcPts val="600"/>
        </a:spcAft>
        <a:buFontTx/>
        <a:buNone/>
        <a:defRPr sz="2200" b="1" kern="1200">
          <a:solidFill>
            <a:srgbClr val="0460A9"/>
          </a:solidFill>
          <a:latin typeface="+mn-lt"/>
          <a:ea typeface="+mn-ea"/>
          <a:cs typeface="+mn-cs"/>
        </a:defRPr>
      </a:lvl1pPr>
      <a:lvl2pPr marL="0" indent="0" algn="l" defTabSz="914400" rtl="0" eaLnBrk="1" latinLnBrk="0" hangingPunct="1">
        <a:lnSpc>
          <a:spcPct val="95000"/>
        </a:lnSpc>
        <a:spcBef>
          <a:spcPts val="700"/>
        </a:spcBef>
        <a:spcAft>
          <a:spcPts val="600"/>
        </a:spcAft>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spcAft>
          <a:spcPts val="600"/>
        </a:spcAft>
        <a:buClrTx/>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spcAft>
          <a:spcPts val="600"/>
        </a:spcAft>
        <a:buClrTx/>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spcAft>
          <a:spcPts val="600"/>
        </a:spcAft>
        <a:buClrTx/>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975">
          <p15:clr>
            <a:srgbClr val="F26B43"/>
          </p15:clr>
        </p15:guide>
        <p15:guide id="3" orient="horz" pos="243">
          <p15:clr>
            <a:srgbClr val="F26B43"/>
          </p15:clr>
        </p15:guide>
        <p15:guide id="4" orient="horz" pos="3816">
          <p15:clr>
            <a:srgbClr val="F26B43"/>
          </p15:clr>
        </p15:guide>
        <p15:guide id="5" orient="horz" pos="686">
          <p15:clr>
            <a:srgbClr val="F26B43"/>
          </p15:clr>
        </p15:guide>
        <p15:guide id="12" pos="7296">
          <p15:clr>
            <a:srgbClr val="F26B43"/>
          </p15:clr>
        </p15:guide>
        <p15:guide id="13" pos="381">
          <p15:clr>
            <a:srgbClr val="F26B43"/>
          </p15:clr>
        </p15:guide>
        <p15:guide id="18" pos="3840">
          <p15:clr>
            <a:srgbClr val="F26B43"/>
          </p15:clr>
        </p15:guide>
        <p15:guide id="19" orient="horz" pos="413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7315200" y="6492876"/>
            <a:ext cx="3318933"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96090422-FAC2-1B47-B696-15B7C4FF0E2E}" type="datetime1">
              <a:rPr lang="en-US" smtClean="0"/>
              <a:pPr/>
              <a:t>4/24/25</a:t>
            </a:fld>
            <a:endParaRPr lang="en-US" dirty="0"/>
          </a:p>
        </p:txBody>
      </p:sp>
      <p:sp>
        <p:nvSpPr>
          <p:cNvPr id="6" name="Slide Number Placeholder 5"/>
          <p:cNvSpPr>
            <a:spLocks noGrp="1"/>
          </p:cNvSpPr>
          <p:nvPr>
            <p:ph type="sldNum" sz="quarter" idx="4"/>
          </p:nvPr>
        </p:nvSpPr>
        <p:spPr>
          <a:xfrm>
            <a:off x="8737600" y="6492876"/>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Calibri" charset="0"/>
              </a:defRPr>
            </a:lvl1pPr>
          </a:lstStyle>
          <a:p>
            <a:fld id="{B0ABAB64-726D-C943-9B15-2E81C6025A8E}" type="slidenum">
              <a:rPr lang="en-US"/>
              <a:pPr/>
              <a:t>‹#›</a:t>
            </a:fld>
            <a:endParaRPr lang="en-US"/>
          </a:p>
        </p:txBody>
      </p:sp>
    </p:spTree>
    <p:extLst>
      <p:ext uri="{BB962C8B-B14F-4D97-AF65-F5344CB8AC3E}">
        <p14:creationId xmlns:p14="http://schemas.microsoft.com/office/powerpoint/2010/main" val="1637724670"/>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Lst>
  <p:txStyles>
    <p:titleStyle>
      <a:lvl1pPr algn="l" defTabSz="609585" rtl="0" eaLnBrk="0" fontAlgn="base" hangingPunct="0">
        <a:spcBef>
          <a:spcPct val="0"/>
        </a:spcBef>
        <a:spcAft>
          <a:spcPct val="0"/>
        </a:spcAft>
        <a:defRPr sz="4267" kern="1200">
          <a:solidFill>
            <a:srgbClr val="CD113B"/>
          </a:solidFill>
          <a:latin typeface="Arial"/>
          <a:ea typeface="Geneva" pitchFamily="37" charset="-128"/>
          <a:cs typeface="Arial"/>
        </a:defRPr>
      </a:lvl1pPr>
      <a:lvl2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2pPr>
      <a:lvl3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3pPr>
      <a:lvl4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4pPr>
      <a:lvl5pPr algn="l" defTabSz="609585" rtl="0" eaLnBrk="0" fontAlgn="base" hangingPunct="0">
        <a:spcBef>
          <a:spcPct val="0"/>
        </a:spcBef>
        <a:spcAft>
          <a:spcPct val="0"/>
        </a:spcAft>
        <a:defRPr sz="4267">
          <a:solidFill>
            <a:srgbClr val="800000"/>
          </a:solidFill>
          <a:latin typeface="Times New Roman" pitchFamily="37" charset="0"/>
          <a:ea typeface="Geneva" pitchFamily="37" charset="-128"/>
          <a:cs typeface="Times New Roman" pitchFamily="18" charset="0"/>
        </a:defRPr>
      </a:lvl5pPr>
      <a:lvl6pPr marL="609585" algn="l" defTabSz="609585" rtl="0" fontAlgn="base">
        <a:spcBef>
          <a:spcPct val="0"/>
        </a:spcBef>
        <a:spcAft>
          <a:spcPct val="0"/>
        </a:spcAft>
        <a:defRPr sz="4267">
          <a:solidFill>
            <a:srgbClr val="800000"/>
          </a:solidFill>
          <a:latin typeface="Times New Roman" pitchFamily="37" charset="0"/>
          <a:ea typeface="Geneva" pitchFamily="37" charset="-128"/>
        </a:defRPr>
      </a:lvl6pPr>
      <a:lvl7pPr marL="1219170" algn="l" defTabSz="609585" rtl="0" fontAlgn="base">
        <a:spcBef>
          <a:spcPct val="0"/>
        </a:spcBef>
        <a:spcAft>
          <a:spcPct val="0"/>
        </a:spcAft>
        <a:defRPr sz="4267">
          <a:solidFill>
            <a:srgbClr val="800000"/>
          </a:solidFill>
          <a:latin typeface="Times New Roman" pitchFamily="37" charset="0"/>
          <a:ea typeface="Geneva" pitchFamily="37" charset="-128"/>
        </a:defRPr>
      </a:lvl7pPr>
      <a:lvl8pPr marL="1828754" algn="l" defTabSz="609585" rtl="0" fontAlgn="base">
        <a:spcBef>
          <a:spcPct val="0"/>
        </a:spcBef>
        <a:spcAft>
          <a:spcPct val="0"/>
        </a:spcAft>
        <a:defRPr sz="4267">
          <a:solidFill>
            <a:srgbClr val="800000"/>
          </a:solidFill>
          <a:latin typeface="Times New Roman" pitchFamily="37" charset="0"/>
          <a:ea typeface="Geneva" pitchFamily="37" charset="-128"/>
        </a:defRPr>
      </a:lvl8pPr>
      <a:lvl9pPr marL="2438339" algn="l" defTabSz="609585" rtl="0" fontAlgn="base">
        <a:spcBef>
          <a:spcPct val="0"/>
        </a:spcBef>
        <a:spcAft>
          <a:spcPct val="0"/>
        </a:spcAft>
        <a:defRPr sz="4267">
          <a:solidFill>
            <a:srgbClr val="800000"/>
          </a:solidFill>
          <a:latin typeface="Times New Roman" pitchFamily="37" charset="0"/>
          <a:ea typeface="Geneva" pitchFamily="37" charset="-128"/>
        </a:defRPr>
      </a:lvl9pPr>
    </p:titleStyle>
    <p:bodyStyle>
      <a:lvl1pPr marL="457189" indent="-457189" algn="l" defTabSz="609585" rtl="0" eaLnBrk="0" fontAlgn="base" hangingPunct="0">
        <a:spcBef>
          <a:spcPct val="20000"/>
        </a:spcBef>
        <a:spcAft>
          <a:spcPct val="0"/>
        </a:spcAft>
        <a:buFont typeface="Arial" charset="0"/>
        <a:buChar char="•"/>
        <a:defRPr sz="3200" kern="1200">
          <a:solidFill>
            <a:schemeClr val="tx1"/>
          </a:solidFill>
          <a:latin typeface="+mn-lt"/>
          <a:ea typeface="Geneva" pitchFamily="37" charset="-128"/>
          <a:cs typeface="Geneva" pitchFamily="37" charset="-128"/>
        </a:defRPr>
      </a:lvl1pPr>
      <a:lvl2pPr marL="990575" indent="-380990" algn="l" defTabSz="609585" rtl="0" eaLnBrk="0" fontAlgn="base" hangingPunct="0">
        <a:spcBef>
          <a:spcPct val="20000"/>
        </a:spcBef>
        <a:spcAft>
          <a:spcPct val="0"/>
        </a:spcAft>
        <a:buFont typeface="Arial" charset="0"/>
        <a:buChar char="–"/>
        <a:defRPr sz="2667" kern="1200">
          <a:solidFill>
            <a:schemeClr val="tx1"/>
          </a:solidFill>
          <a:latin typeface="+mn-lt"/>
          <a:ea typeface="Geneva" pitchFamily="37" charset="-128"/>
          <a:cs typeface="+mn-cs"/>
        </a:defRPr>
      </a:lvl2pPr>
      <a:lvl3pPr marL="1523962" indent="-304792" algn="l" defTabSz="609585" rtl="0" eaLnBrk="0" fontAlgn="base" hangingPunct="0">
        <a:spcBef>
          <a:spcPct val="20000"/>
        </a:spcBef>
        <a:spcAft>
          <a:spcPct val="0"/>
        </a:spcAft>
        <a:buFont typeface="Arial" charset="0"/>
        <a:buChar char="•"/>
        <a:defRPr kern="1200">
          <a:solidFill>
            <a:schemeClr val="tx1"/>
          </a:solidFill>
          <a:latin typeface="+mn-lt"/>
          <a:ea typeface="Geneva" pitchFamily="37" charset="-128"/>
          <a:cs typeface="+mn-cs"/>
        </a:defRPr>
      </a:lvl3pPr>
      <a:lvl4pPr marL="2133547"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4pPr>
      <a:lvl5pPr marL="2743131" indent="-304792" algn="l" defTabSz="609585" rtl="0" eaLnBrk="0" fontAlgn="base" hangingPunct="0">
        <a:spcBef>
          <a:spcPct val="20000"/>
        </a:spcBef>
        <a:spcAft>
          <a:spcPct val="0"/>
        </a:spcAft>
        <a:buFont typeface="Arial" charset="0"/>
        <a:buChar char="»"/>
        <a:defRPr sz="2133" kern="1200">
          <a:solidFill>
            <a:schemeClr val="tx1"/>
          </a:solidFill>
          <a:latin typeface="+mn-lt"/>
          <a:ea typeface="Geneva" pitchFamily="37"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98.xml"/><Relationship Id="rId4" Type="http://schemas.openxmlformats.org/officeDocument/2006/relationships/image" Target="../media/image2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tags" Target="../tags/tag14.xml"/><Relationship Id="rId7" Type="http://schemas.openxmlformats.org/officeDocument/2006/relationships/tags" Target="../tags/tag18.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tags" Target="../tags/tag21.xml"/><Relationship Id="rId7" Type="http://schemas.microsoft.com/office/2007/relationships/hdphoto" Target="../media/hdphoto1.wdp"/><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29.png"/><Relationship Id="rId5" Type="http://schemas.openxmlformats.org/officeDocument/2006/relationships/chart" Target="../charts/chart7.xml"/><Relationship Id="rId4"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tags" Target="../tags/tag23.xml"/><Relationship Id="rId1" Type="http://schemas.openxmlformats.org/officeDocument/2006/relationships/tags" Target="../tags/tag22.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1.xml"/><Relationship Id="rId1" Type="http://schemas.openxmlformats.org/officeDocument/2006/relationships/tags" Target="../tags/tag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6.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0.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2.png"/><Relationship Id="rId1" Type="http://schemas.openxmlformats.org/officeDocument/2006/relationships/slideLayout" Target="../slideLayouts/slideLayout3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microsoft.com/office/2007/relationships/hdphoto" Target="../media/hdphoto11.wdp"/><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1.png"/><Relationship Id="rId4" Type="http://schemas.microsoft.com/office/2007/relationships/hdphoto" Target="../media/hdphoto10.wdp"/></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59.xml"/><Relationship Id="rId1" Type="http://schemas.openxmlformats.org/officeDocument/2006/relationships/tags" Target="../tags/tag25.xml"/><Relationship Id="rId4" Type="http://schemas.openxmlformats.org/officeDocument/2006/relationships/image" Target="../media/image45.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57.xml"/><Relationship Id="rId1" Type="http://schemas.openxmlformats.org/officeDocument/2006/relationships/tags" Target="../tags/tag26.xml"/><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21.xml"/><Relationship Id="rId7" Type="http://schemas.openxmlformats.org/officeDocument/2006/relationships/image" Target="../media/image47.emf"/><Relationship Id="rId2" Type="http://schemas.openxmlformats.org/officeDocument/2006/relationships/slideLayout" Target="../slideLayouts/slideLayout57.xml"/><Relationship Id="rId1" Type="http://schemas.openxmlformats.org/officeDocument/2006/relationships/tags" Target="../tags/tag27.xml"/><Relationship Id="rId6" Type="http://schemas.openxmlformats.org/officeDocument/2006/relationships/oleObject" Target="../embeddings/oleObject6.bin"/><Relationship Id="rId11" Type="http://schemas.openxmlformats.org/officeDocument/2006/relationships/image" Target="../media/image49.png"/><Relationship Id="rId5" Type="http://schemas.openxmlformats.org/officeDocument/2006/relationships/image" Target="../media/image46.emf"/><Relationship Id="rId10" Type="http://schemas.openxmlformats.org/officeDocument/2006/relationships/image" Target="../media/image48.png"/><Relationship Id="rId4" Type="http://schemas.openxmlformats.org/officeDocument/2006/relationships/oleObject" Target="../embeddings/oleObject5.bin"/><Relationship Id="rId9" Type="http://schemas.openxmlformats.org/officeDocument/2006/relationships/image" Target="../media/image45.e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22.xml"/><Relationship Id="rId7" Type="http://schemas.openxmlformats.org/officeDocument/2006/relationships/image" Target="../media/image45.emf"/><Relationship Id="rId2" Type="http://schemas.openxmlformats.org/officeDocument/2006/relationships/slideLayout" Target="../slideLayouts/slideLayout57.xml"/><Relationship Id="rId1" Type="http://schemas.openxmlformats.org/officeDocument/2006/relationships/tags" Target="../tags/tag28.xml"/><Relationship Id="rId6" Type="http://schemas.openxmlformats.org/officeDocument/2006/relationships/oleObject" Target="../embeddings/oleObject9.bin"/><Relationship Id="rId11" Type="http://schemas.openxmlformats.org/officeDocument/2006/relationships/image" Target="../media/image48.png"/><Relationship Id="rId5" Type="http://schemas.openxmlformats.org/officeDocument/2006/relationships/image" Target="../media/image50.emf"/><Relationship Id="rId10" Type="http://schemas.openxmlformats.org/officeDocument/2006/relationships/image" Target="../media/image49.png"/><Relationship Id="rId4" Type="http://schemas.openxmlformats.org/officeDocument/2006/relationships/oleObject" Target="../embeddings/oleObject8.bin"/><Relationship Id="rId9" Type="http://schemas.openxmlformats.org/officeDocument/2006/relationships/image" Target="../media/image51.emf"/></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chart" Target="../charts/chart9.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7" Type="http://schemas.openxmlformats.org/officeDocument/2006/relationships/image" Target="../media/image58.emf"/><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ags" Target="../tags/tag29.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microsoft.com/office/2018/10/relationships/comments" Target="../comments/modernComment_1B6_48810095.xml"/><Relationship Id="rId2" Type="http://schemas.openxmlformats.org/officeDocument/2006/relationships/notesSlide" Target="../notesSlides/notesSlide6.xml"/><Relationship Id="rId1" Type="http://schemas.openxmlformats.org/officeDocument/2006/relationships/slideLayout" Target="../slideLayouts/slideLayout7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8C_D5EB5305.xml"/><Relationship Id="rId2" Type="http://schemas.openxmlformats.org/officeDocument/2006/relationships/notesSlide" Target="../notesSlides/notesSlide7.xml"/><Relationship Id="rId1" Type="http://schemas.openxmlformats.org/officeDocument/2006/relationships/slideLayout" Target="../slideLayouts/slideLayout76.xml"/><Relationship Id="rId5" Type="http://schemas.openxmlformats.org/officeDocument/2006/relationships/chart" Target="../charts/chart2.xml"/><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8F_F2527D49.xml"/><Relationship Id="rId2" Type="http://schemas.openxmlformats.org/officeDocument/2006/relationships/notesSlide" Target="../notesSlides/notesSlide8.xml"/><Relationship Id="rId1" Type="http://schemas.openxmlformats.org/officeDocument/2006/relationships/slideLayout" Target="../slideLayouts/slideLayout76.xml"/><Relationship Id="rId5" Type="http://schemas.openxmlformats.org/officeDocument/2006/relationships/chart" Target="../charts/chart4.xml"/><Relationship Id="rId4" Type="http://schemas.openxmlformats.org/officeDocument/2006/relationships/chart" Target="../charts/chart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285_5DA89F75.xml"/><Relationship Id="rId2" Type="http://schemas.openxmlformats.org/officeDocument/2006/relationships/notesSlide" Target="../notesSlides/notesSlide9.xml"/><Relationship Id="rId1" Type="http://schemas.openxmlformats.org/officeDocument/2006/relationships/slideLayout" Target="../slideLayouts/slideLayout76.xml"/><Relationship Id="rId5" Type="http://schemas.openxmlformats.org/officeDocument/2006/relationships/chart" Target="../charts/chart6.xml"/><Relationship Id="rId4" Type="http://schemas.openxmlformats.org/officeDocument/2006/relationships/chart" Target="../charts/char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828800" y="5367409"/>
            <a:ext cx="8534400" cy="1251711"/>
          </a:xfrm>
        </p:spPr>
        <p:txBody>
          <a:bodyPr>
            <a:normAutofit fontScale="70000" lnSpcReduction="20000"/>
          </a:bodyPr>
          <a:lstStyle/>
          <a:p>
            <a:r>
              <a:rPr lang="en-US" sz="2667" b="1" dirty="0"/>
              <a:t>John Mascarenhas, MD</a:t>
            </a:r>
          </a:p>
          <a:p>
            <a:r>
              <a:rPr lang="en-US" sz="2667" b="1" dirty="0"/>
              <a:t>Professor of Medicine</a:t>
            </a:r>
          </a:p>
          <a:p>
            <a:r>
              <a:rPr lang="en-US" sz="2667" b="1" dirty="0"/>
              <a:t>Icahn School of Medicine at Mount Sinai</a:t>
            </a:r>
          </a:p>
          <a:p>
            <a:r>
              <a:rPr lang="en-US" sz="2667" b="1" dirty="0"/>
              <a:t>New York, NY</a:t>
            </a:r>
          </a:p>
          <a:p>
            <a:endParaRPr lang="en-US" sz="2667" dirty="0"/>
          </a:p>
        </p:txBody>
      </p:sp>
      <p:pic>
        <p:nvPicPr>
          <p:cNvPr id="5" name="Picture 4" descr="A picture containing drawing&#10;&#10;Description automatically generated">
            <a:extLst>
              <a:ext uri="{FF2B5EF4-FFF2-40B4-BE49-F238E27FC236}">
                <a16:creationId xmlns:a16="http://schemas.microsoft.com/office/drawing/2014/main" id="{B36DEFF0-311B-429E-8FF2-CB54BE8790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8944" y="5251269"/>
            <a:ext cx="1070653" cy="1483993"/>
          </a:xfrm>
          <a:prstGeom prst="rect">
            <a:avLst/>
          </a:prstGeom>
        </p:spPr>
      </p:pic>
      <p:pic>
        <p:nvPicPr>
          <p:cNvPr id="4" name="Picture 3">
            <a:extLst>
              <a:ext uri="{FF2B5EF4-FFF2-40B4-BE49-F238E27FC236}">
                <a16:creationId xmlns:a16="http://schemas.microsoft.com/office/drawing/2014/main" id="{14A12559-AC3E-4AD6-8376-0C83498D7462}"/>
              </a:ext>
            </a:extLst>
          </p:cNvPr>
          <p:cNvPicPr>
            <a:picLocks noChangeAspect="1"/>
          </p:cNvPicPr>
          <p:nvPr/>
        </p:nvPicPr>
        <p:blipFill>
          <a:blip r:embed="rId4"/>
          <a:stretch>
            <a:fillRect/>
          </a:stretch>
        </p:blipFill>
        <p:spPr>
          <a:xfrm>
            <a:off x="2684024" y="0"/>
            <a:ext cx="6479431" cy="4319620"/>
          </a:xfrm>
          <a:prstGeom prst="rect">
            <a:avLst/>
          </a:prstGeom>
        </p:spPr>
      </p:pic>
      <p:sp>
        <p:nvSpPr>
          <p:cNvPr id="2" name="Title 1"/>
          <p:cNvSpPr>
            <a:spLocks noGrp="1"/>
          </p:cNvSpPr>
          <p:nvPr>
            <p:ph type="ctrTitle"/>
          </p:nvPr>
        </p:nvSpPr>
        <p:spPr>
          <a:xfrm>
            <a:off x="914400" y="3758421"/>
            <a:ext cx="10363200" cy="2429397"/>
          </a:xfrm>
        </p:spPr>
        <p:txBody>
          <a:bodyPr>
            <a:noAutofit/>
          </a:bodyPr>
          <a:lstStyle/>
          <a:p>
            <a:r>
              <a:rPr lang="en-US" sz="3600" dirty="0">
                <a:solidFill>
                  <a:srgbClr val="17365D"/>
                </a:solidFill>
                <a:latin typeface="Calibri" panose="020F0502020204030204" pitchFamily="34" charset="0"/>
                <a:ea typeface="Calibri" panose="020F0502020204030204" pitchFamily="34" charset="0"/>
                <a:cs typeface="Times New Roman" panose="02020603050405020304" pitchFamily="18" charset="0"/>
              </a:rPr>
              <a:t> Year in Review Live Webinar | Myelofibrosis Edition</a:t>
            </a:r>
            <a:br>
              <a:rPr lang="en-US" sz="1400" b="1" dirty="0">
                <a:solidFill>
                  <a:schemeClr val="tx1"/>
                </a:solidFill>
              </a:rPr>
            </a:br>
            <a:endParaRPr lang="en-US" sz="1400" b="1" dirty="0">
              <a:solidFill>
                <a:schemeClr val="tx1"/>
              </a:solidFill>
            </a:endParaRPr>
          </a:p>
        </p:txBody>
      </p:sp>
    </p:spTree>
    <p:extLst>
      <p:ext uri="{BB962C8B-B14F-4D97-AF65-F5344CB8AC3E}">
        <p14:creationId xmlns:p14="http://schemas.microsoft.com/office/powerpoint/2010/main" val="31101177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14400" y="3127803"/>
            <a:ext cx="10363200" cy="891931"/>
          </a:xfrm>
        </p:spPr>
        <p:txBody>
          <a:bodyPr lIns="121920" tIns="60960" rIns="121920" bIns="60960" anchor="t">
            <a:noAutofit/>
          </a:bodyPr>
          <a:lstStyle/>
          <a:p>
            <a:r>
              <a:rPr lang="en-US" sz="2667">
                <a:solidFill>
                  <a:srgbClr val="B62B30"/>
                </a:solidFill>
              </a:rPr>
              <a:t>The Efficacy and Safety of Selinexor in Combination with Ruxolitinib in Ruxolitinib-Treated Myelofibrosis Patients: the Interim Analysis of a Prospective, Open-Label, Multicenter, Parallel-Cohort, Phase 2 Study</a:t>
            </a:r>
          </a:p>
        </p:txBody>
      </p:sp>
      <p:sp>
        <p:nvSpPr>
          <p:cNvPr id="3" name="Subtitle 2"/>
          <p:cNvSpPr>
            <a:spLocks noGrp="1"/>
          </p:cNvSpPr>
          <p:nvPr>
            <p:ph type="subTitle" idx="1"/>
          </p:nvPr>
        </p:nvSpPr>
        <p:spPr/>
        <p:txBody>
          <a:bodyPr lIns="121920" tIns="60960" rIns="121920" bIns="60960" anchor="t">
            <a:normAutofit/>
          </a:bodyPr>
          <a:lstStyle/>
          <a:p>
            <a:endParaRPr lang="en-US">
              <a:ea typeface="Geneva" panose="020B0503030404040204"/>
            </a:endParaRPr>
          </a:p>
          <a:p>
            <a:endParaRPr lang="en-US"/>
          </a:p>
        </p:txBody>
      </p:sp>
      <p:sp>
        <p:nvSpPr>
          <p:cNvPr id="2" name="文本框 1"/>
          <p:cNvSpPr txBox="1"/>
          <p:nvPr/>
        </p:nvSpPr>
        <p:spPr>
          <a:xfrm>
            <a:off x="1454573" y="5123181"/>
            <a:ext cx="9482667" cy="584775"/>
          </a:xfrm>
          <a:prstGeom prst="rect">
            <a:avLst/>
          </a:prstGeom>
          <a:noFill/>
          <a:ln>
            <a:solidFill>
              <a:srgbClr val="FFFFFF"/>
            </a:solidFill>
          </a:ln>
        </p:spPr>
        <p:txBody>
          <a:bodyPr wrap="square" rtlCol="0">
            <a:spAutoFit/>
          </a:bodyPr>
          <a:lstStyle/>
          <a:p>
            <a:pPr defTabSz="609585" fontAlgn="base">
              <a:spcBef>
                <a:spcPct val="0"/>
              </a:spcBef>
              <a:spcAft>
                <a:spcPct val="0"/>
              </a:spcAft>
            </a:pPr>
            <a:r>
              <a:rPr lang="zh-CN" altLang="en-US" sz="1600">
                <a:solidFill>
                  <a:srgbClr val="B62B30"/>
                </a:solidFill>
                <a:latin typeface="Arial" panose="020B0604020202090204" pitchFamily="34" charset="0"/>
              </a:rPr>
              <a:t>Minghui Duan, Lan Ma , Qiuling Wu, Hong Liang, Wei Wang, Shaoling Wu, Lijun Mu, Hai Lin, Hebing Zhou, Hong-Xia Shi, MD, Jinghua Wang, Hongmei Jing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Methods</a:t>
            </a:r>
          </a:p>
        </p:txBody>
      </p:sp>
      <p:sp>
        <p:nvSpPr>
          <p:cNvPr id="4" name="文本框 3"/>
          <p:cNvSpPr txBox="1"/>
          <p:nvPr/>
        </p:nvSpPr>
        <p:spPr>
          <a:xfrm>
            <a:off x="763694" y="1443567"/>
            <a:ext cx="10161693" cy="1077026"/>
          </a:xfrm>
          <a:prstGeom prst="rect">
            <a:avLst/>
          </a:prstGeom>
          <a:noFill/>
        </p:spPr>
        <p:txBody>
          <a:bodyPr wrap="square" rtlCol="0">
            <a:spAutoFit/>
          </a:bodyPr>
          <a:lstStyle/>
          <a:p>
            <a:pPr defTabSz="609585" fontAlgn="base">
              <a:spcBef>
                <a:spcPct val="0"/>
              </a:spcBef>
              <a:spcAft>
                <a:spcPct val="0"/>
              </a:spcAft>
            </a:pPr>
            <a:r>
              <a:rPr lang="zh-CN" altLang="en-US" sz="2133">
                <a:solidFill>
                  <a:prstClr val="black"/>
                </a:solidFill>
                <a:latin typeface="Arial" panose="020B0604020202090204" pitchFamily="34" charset="0"/>
              </a:rPr>
              <a:t>This is a prospective, open-label, multi-center, parallel-cohort phase 2 study, examining SEL plus RUX regimen in RUX-treated MF pts. The study includes MF pts with suboptimal RUX responses or intolerable to RUX treatment.</a:t>
            </a:r>
          </a:p>
        </p:txBody>
      </p:sp>
      <p:sp>
        <p:nvSpPr>
          <p:cNvPr id="43" name="矩形: 圆角 42"/>
          <p:cNvSpPr/>
          <p:nvPr>
            <p:custDataLst>
              <p:tags r:id="rId1"/>
            </p:custDataLst>
          </p:nvPr>
        </p:nvSpPr>
        <p:spPr>
          <a:xfrm>
            <a:off x="764540" y="2675468"/>
            <a:ext cx="10305627" cy="3118273"/>
          </a:xfrm>
          <a:prstGeom prst="roundRect">
            <a:avLst>
              <a:gd name="adj" fmla="val 2381"/>
            </a:avLst>
          </a:prstGeom>
          <a:solidFill>
            <a:schemeClr val="bg1"/>
          </a:solidFill>
          <a:ln>
            <a:noFill/>
          </a:ln>
          <a:effectLst>
            <a:outerShdw blurRad="63500" algn="ctr" rotWithShape="0">
              <a:schemeClr val="accent1">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zh-CN" altLang="en-US" sz="2400">
              <a:solidFill>
                <a:prstClr val="white"/>
              </a:solidFill>
              <a:latin typeface="Arial" panose="020B0604020202090204" pitchFamily="34" charset="0"/>
              <a:ea typeface="微软雅黑" charset="-122"/>
              <a:sym typeface="Arial" panose="020B0604020202090204" pitchFamily="34" charset="0"/>
            </a:endParaRPr>
          </a:p>
        </p:txBody>
      </p:sp>
      <p:sp>
        <p:nvSpPr>
          <p:cNvPr id="5" name="矩形: 圆角 3"/>
          <p:cNvSpPr/>
          <p:nvPr>
            <p:custDataLst>
              <p:tags r:id="rId2"/>
            </p:custDataLst>
          </p:nvPr>
        </p:nvSpPr>
        <p:spPr>
          <a:xfrm>
            <a:off x="1107440" y="2740661"/>
            <a:ext cx="2035387" cy="2928620"/>
          </a:xfrm>
          <a:prstGeom prst="roundRect">
            <a:avLst>
              <a:gd name="adj" fmla="val 10959"/>
            </a:avLst>
          </a:prstGeom>
          <a:solidFill>
            <a:srgbClr val="191B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lnSpc>
                <a:spcPct val="120000"/>
              </a:lnSpc>
              <a:defRPr/>
            </a:pPr>
            <a:r>
              <a:rPr lang="zh-CN" altLang="en-US" sz="1867">
                <a:solidFill>
                  <a:prstClr val="white"/>
                </a:solidFill>
                <a:latin typeface="Calibri"/>
                <a:ea typeface="宋体" panose="02010600030101010101" pitchFamily="2" charset="-122"/>
                <a:sym typeface="+mn-ea"/>
              </a:rPr>
              <a:t>MF pts with suboptimal RUX responses or intolerable</a:t>
            </a:r>
            <a:endParaRPr lang="zh-CN" altLang="en-US" sz="1867" b="1" dirty="0">
              <a:solidFill>
                <a:prstClr val="white"/>
              </a:solidFill>
              <a:latin typeface="Arial" panose="020B0604020202090204" pitchFamily="34" charset="0"/>
              <a:ea typeface="微软雅黑" charset="-122"/>
              <a:sym typeface="Arial" panose="020B0604020202090204" pitchFamily="34" charset="0"/>
            </a:endParaRPr>
          </a:p>
        </p:txBody>
      </p:sp>
      <p:sp>
        <p:nvSpPr>
          <p:cNvPr id="10" name="矩形: 圆角 9"/>
          <p:cNvSpPr/>
          <p:nvPr>
            <p:custDataLst>
              <p:tags r:id="rId3"/>
            </p:custDataLst>
          </p:nvPr>
        </p:nvSpPr>
        <p:spPr>
          <a:xfrm>
            <a:off x="3634741" y="2741507"/>
            <a:ext cx="3314700" cy="2927773"/>
          </a:xfrm>
          <a:prstGeom prst="roundRect">
            <a:avLst>
              <a:gd name="adj" fmla="val 1095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defRPr/>
            </a:pPr>
            <a:r>
              <a:rPr lang="en-US" altLang="zh-CN" sz="1867" b="1" dirty="0">
                <a:solidFill>
                  <a:prstClr val="white"/>
                </a:solidFill>
                <a:latin typeface="Arial" panose="020B0604020202090204" pitchFamily="34" charset="0"/>
                <a:ea typeface="微软雅黑" charset="-122"/>
                <a:sym typeface="Arial" panose="020B0604020202090204" pitchFamily="34" charset="0"/>
              </a:rPr>
              <a:t>SEL40mg or 60mg QW plus RUX</a:t>
            </a:r>
          </a:p>
          <a:p>
            <a:pPr algn="ctr" defTabSz="1219170">
              <a:defRPr/>
            </a:pPr>
            <a:r>
              <a:rPr sz="1867" b="1" dirty="0">
                <a:solidFill>
                  <a:prstClr val="white"/>
                </a:solidFill>
                <a:latin typeface="Arial" panose="020B0604020202090204" pitchFamily="34" charset="0"/>
                <a:ea typeface="微软雅黑" charset="-122"/>
                <a:sym typeface="Arial" panose="020B0604020202090204" pitchFamily="34" charset="0"/>
              </a:rPr>
              <a:t>(dosage per investigator judgement, RUX intolerable pts will receive reduced dose of RUX)</a:t>
            </a:r>
          </a:p>
        </p:txBody>
      </p:sp>
      <p:sp>
        <p:nvSpPr>
          <p:cNvPr id="19" name="矩形: 圆角 18"/>
          <p:cNvSpPr/>
          <p:nvPr>
            <p:custDataLst>
              <p:tags r:id="rId4"/>
            </p:custDataLst>
          </p:nvPr>
        </p:nvSpPr>
        <p:spPr>
          <a:xfrm>
            <a:off x="7250007" y="2741507"/>
            <a:ext cx="3644900" cy="2927773"/>
          </a:xfrm>
          <a:prstGeom prst="roundRect">
            <a:avLst>
              <a:gd name="adj" fmla="val 10959"/>
            </a:avLst>
          </a:prstGeom>
          <a:solidFill>
            <a:srgbClr val="A40B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1219170">
              <a:defRPr/>
            </a:pPr>
            <a:r>
              <a:rPr lang="en-US" altLang="zh-CN" sz="1867" b="1" dirty="0">
                <a:solidFill>
                  <a:prstClr val="white"/>
                </a:solidFill>
                <a:latin typeface="Arial" panose="020B0604020202090204" pitchFamily="34" charset="0"/>
                <a:ea typeface="微软雅黑" charset="-122"/>
                <a:sym typeface="Arial" panose="020B0604020202090204" pitchFamily="34" charset="0"/>
              </a:rPr>
              <a:t>P</a:t>
            </a:r>
            <a:r>
              <a:rPr lang="zh-CN" altLang="en-US" sz="1867" b="1" dirty="0">
                <a:solidFill>
                  <a:prstClr val="white"/>
                </a:solidFill>
                <a:latin typeface="Arial" panose="020B0604020202090204" pitchFamily="34" charset="0"/>
                <a:ea typeface="微软雅黑" charset="-122"/>
                <a:sym typeface="Arial" panose="020B0604020202090204" pitchFamily="34" charset="0"/>
              </a:rPr>
              <a:t>rimary endpoint：</a:t>
            </a:r>
            <a:endParaRPr lang="en-US" altLang="zh-CN" sz="1867" b="1" dirty="0">
              <a:solidFill>
                <a:prstClr val="white"/>
              </a:solidFill>
              <a:latin typeface="Arial" panose="020B0604020202090204" pitchFamily="34" charset="0"/>
              <a:ea typeface="微软雅黑" charset="-122"/>
              <a:sym typeface="Arial" panose="020B0604020202090204" pitchFamily="34" charset="0"/>
            </a:endParaRPr>
          </a:p>
          <a:p>
            <a:pPr marL="239601" indent="-239601" defTabSz="1219170">
              <a:buFont typeface="Arial" panose="020B0604020202090204" pitchFamily="34" charset="0"/>
              <a:buChar char="•"/>
              <a:defRPr/>
            </a:pPr>
            <a:r>
              <a:rPr sz="1600" dirty="0">
                <a:solidFill>
                  <a:prstClr val="white"/>
                </a:solidFill>
                <a:latin typeface="Arial" panose="020B0604020202090204" pitchFamily="34" charset="0"/>
                <a:ea typeface="微软雅黑" charset="-122"/>
                <a:sym typeface="Arial" panose="020B0604020202090204" pitchFamily="34" charset="0"/>
              </a:rPr>
              <a:t>spleen response assessed by palpation or CT/MRI scan per IWG-MRT and ELN response criteria</a:t>
            </a:r>
          </a:p>
          <a:p>
            <a:pPr defTabSz="1219170">
              <a:defRPr/>
            </a:pPr>
            <a:r>
              <a:rPr lang="zh-CN" altLang="en-US" sz="1867" b="1" dirty="0">
                <a:solidFill>
                  <a:prstClr val="white"/>
                </a:solidFill>
                <a:latin typeface="Arial" panose="020B0604020202090204" pitchFamily="34" charset="0"/>
                <a:ea typeface="微软雅黑" charset="-122"/>
                <a:sym typeface="Arial" panose="020B0604020202090204" pitchFamily="34" charset="0"/>
              </a:rPr>
              <a:t>Key secondary</a:t>
            </a:r>
            <a:r>
              <a:rPr lang="en-US" altLang="zh-CN" sz="1867" b="1" dirty="0">
                <a:solidFill>
                  <a:prstClr val="white"/>
                </a:solidFill>
                <a:latin typeface="Arial" panose="020B0604020202090204" pitchFamily="34" charset="0"/>
                <a:ea typeface="微软雅黑" charset="-122"/>
                <a:sym typeface="Arial" panose="020B0604020202090204" pitchFamily="34" charset="0"/>
              </a:rPr>
              <a:t> </a:t>
            </a:r>
            <a:r>
              <a:rPr lang="zh-CN" altLang="en-US" sz="1867" b="1" dirty="0">
                <a:solidFill>
                  <a:prstClr val="white"/>
                </a:solidFill>
                <a:latin typeface="Arial" panose="020B0604020202090204" pitchFamily="34" charset="0"/>
                <a:ea typeface="微软雅黑" charset="-122"/>
                <a:sym typeface="Arial" panose="020B0604020202090204" pitchFamily="34" charset="0"/>
              </a:rPr>
              <a:t>endpoints：</a:t>
            </a:r>
            <a:endParaRPr lang="en-US" altLang="zh-CN" sz="1867" b="1" dirty="0">
              <a:solidFill>
                <a:prstClr val="white"/>
              </a:solidFill>
              <a:latin typeface="Arial" panose="020B0604020202090204" pitchFamily="34" charset="0"/>
              <a:ea typeface="微软雅黑" charset="-122"/>
              <a:sym typeface="Arial" panose="020B0604020202090204" pitchFamily="34" charset="0"/>
            </a:endParaRPr>
          </a:p>
          <a:p>
            <a:pPr marL="239601" indent="-239601" defTabSz="1219170">
              <a:buFont typeface="Arial" panose="020B0604020202090204" pitchFamily="34" charset="0"/>
              <a:buChar char="•"/>
              <a:defRPr/>
            </a:pPr>
            <a:r>
              <a:rPr lang="zh-CN" altLang="en-US" sz="1600" dirty="0">
                <a:solidFill>
                  <a:prstClr val="white"/>
                </a:solidFill>
                <a:latin typeface="Arial" panose="020B0604020202090204" pitchFamily="34" charset="0"/>
                <a:ea typeface="微软雅黑" charset="-122"/>
                <a:sym typeface="Arial" panose="020B0604020202090204" pitchFamily="34" charset="0"/>
              </a:rPr>
              <a:t>anemia response</a:t>
            </a:r>
          </a:p>
          <a:p>
            <a:pPr marL="239601" indent="-239601" defTabSz="1219170">
              <a:buFont typeface="Arial" panose="020B0604020202090204" pitchFamily="34" charset="0"/>
              <a:buChar char="•"/>
              <a:defRPr/>
            </a:pPr>
            <a:r>
              <a:rPr lang="zh-CN" altLang="en-US" sz="1600" dirty="0">
                <a:solidFill>
                  <a:prstClr val="white"/>
                </a:solidFill>
                <a:latin typeface="Arial" panose="020B0604020202090204" pitchFamily="34" charset="0"/>
                <a:ea typeface="微软雅黑" charset="-122"/>
                <a:sym typeface="Arial" panose="020B0604020202090204" pitchFamily="34" charset="0"/>
              </a:rPr>
              <a:t>symptom response</a:t>
            </a:r>
            <a:endParaRPr lang="en-US" altLang="zh-CN" sz="1600" dirty="0">
              <a:solidFill>
                <a:prstClr val="white"/>
              </a:solidFill>
              <a:latin typeface="Arial" panose="020B0604020202090204" pitchFamily="34" charset="0"/>
              <a:ea typeface="微软雅黑" charset="-122"/>
              <a:sym typeface="Arial" panose="020B0604020202090204" pitchFamily="34" charset="0"/>
            </a:endParaRPr>
          </a:p>
          <a:p>
            <a:pPr marL="239601" indent="-239601" defTabSz="1219170">
              <a:buFont typeface="Arial" panose="020B0604020202090204" pitchFamily="34" charset="0"/>
              <a:buChar char="•"/>
              <a:defRPr/>
            </a:pPr>
            <a:r>
              <a:rPr sz="1600" dirty="0">
                <a:solidFill>
                  <a:prstClr val="white"/>
                </a:solidFill>
                <a:latin typeface="Arial" panose="020B0604020202090204" pitchFamily="34" charset="0"/>
                <a:ea typeface="微软雅黑" charset="-122"/>
                <a:sym typeface="Arial" panose="020B0604020202090204" pitchFamily="34" charset="0"/>
              </a:rPr>
              <a:t>safety</a:t>
            </a:r>
          </a:p>
        </p:txBody>
      </p:sp>
      <p:cxnSp>
        <p:nvCxnSpPr>
          <p:cNvPr id="24" name="直接箭头连接符 23"/>
          <p:cNvCxnSpPr>
            <a:endCxn id="10" idx="1"/>
          </p:cNvCxnSpPr>
          <p:nvPr>
            <p:custDataLst>
              <p:tags r:id="rId5"/>
            </p:custDataLst>
          </p:nvPr>
        </p:nvCxnSpPr>
        <p:spPr>
          <a:xfrm>
            <a:off x="3142801" y="4205232"/>
            <a:ext cx="491913"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custDataLst>
              <p:tags r:id="rId6"/>
            </p:custDataLst>
          </p:nvPr>
        </p:nvCxnSpPr>
        <p:spPr>
          <a:xfrm>
            <a:off x="6951889" y="4205815"/>
            <a:ext cx="295287" cy="0"/>
          </a:xfrm>
          <a:prstGeom prst="straightConnector1">
            <a:avLst/>
          </a:prstGeom>
          <a:ln w="158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764541" y="5919047"/>
            <a:ext cx="4599940" cy="297454"/>
          </a:xfrm>
          <a:prstGeom prst="rect">
            <a:avLst/>
          </a:prstGeom>
          <a:noFill/>
        </p:spPr>
        <p:txBody>
          <a:bodyPr wrap="square" rtlCol="0">
            <a:spAutoFit/>
          </a:bodyPr>
          <a:lstStyle/>
          <a:p>
            <a:pPr defTabSz="609585" fontAlgn="base">
              <a:spcBef>
                <a:spcPct val="0"/>
              </a:spcBef>
              <a:spcAft>
                <a:spcPct val="0"/>
              </a:spcAft>
            </a:pPr>
            <a:r>
              <a:rPr lang="en-US" altLang="zh-CN" sz="1333">
                <a:solidFill>
                  <a:prstClr val="black"/>
                </a:solidFill>
                <a:latin typeface="Arial Regular" panose="020B0604020202090204" charset="0"/>
                <a:cs typeface="Arial Regular" panose="020B0604020202090204" charset="0"/>
              </a:rPr>
              <a:t>*</a:t>
            </a:r>
            <a:r>
              <a:rPr lang="zh-CN" altLang="en-US" sz="1333">
                <a:solidFill>
                  <a:prstClr val="black"/>
                </a:solidFill>
                <a:latin typeface="Arial Regular" panose="020B0604020202090204" charset="0"/>
                <a:cs typeface="Arial Regular" panose="020B0604020202090204" charset="0"/>
                <a:sym typeface="+mn-ea"/>
              </a:rPr>
              <a:t>SEL：Selinexor；RUX：Ruxolitinib</a:t>
            </a:r>
            <a:endParaRPr lang="en-US" altLang="zh-CN" sz="1333">
              <a:solidFill>
                <a:prstClr val="black"/>
              </a:solidFill>
              <a:latin typeface="Arial Regular" panose="020B0604020202090204" charset="0"/>
              <a:cs typeface="Arial Regular" panose="020B0604020202090204" charset="0"/>
            </a:endParaRPr>
          </a:p>
        </p:txBody>
      </p:sp>
      <p:sp>
        <p:nvSpPr>
          <p:cNvPr id="7" name="TextBox 6">
            <a:extLst>
              <a:ext uri="{FF2B5EF4-FFF2-40B4-BE49-F238E27FC236}">
                <a16:creationId xmlns:a16="http://schemas.microsoft.com/office/drawing/2014/main" id="{A86E4492-F2FD-10D4-9EEE-D2B595ABB94D}"/>
              </a:ext>
            </a:extLst>
          </p:cNvPr>
          <p:cNvSpPr txBox="1"/>
          <p:nvPr/>
        </p:nvSpPr>
        <p:spPr>
          <a:xfrm>
            <a:off x="9367521" y="6550223"/>
            <a:ext cx="2802466" cy="307777"/>
          </a:xfrm>
          <a:prstGeom prst="rect">
            <a:avLst/>
          </a:prstGeom>
          <a:noFill/>
        </p:spPr>
        <p:txBody>
          <a:bodyPr wrap="square">
            <a:spAutoFit/>
          </a:bodyPr>
          <a:lstStyle/>
          <a:p>
            <a:r>
              <a:rPr lang="en-US" sz="1400" dirty="0"/>
              <a:t>Duan et al. ASH 2024;Abstract 1002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Efficacy Analysis</a:t>
            </a:r>
            <a:r>
              <a:rPr lang="en-US" altLang="zh-CN" sz="2667" dirty="0"/>
              <a:t>:Spleen reduction and response</a:t>
            </a:r>
            <a:endParaRPr lang="zh-CN" altLang="en-US" dirty="0"/>
          </a:p>
        </p:txBody>
      </p:sp>
      <p:sp>
        <p:nvSpPr>
          <p:cNvPr id="3" name="内容占位符 2"/>
          <p:cNvSpPr>
            <a:spLocks noGrp="1"/>
          </p:cNvSpPr>
          <p:nvPr>
            <p:ph idx="1"/>
          </p:nvPr>
        </p:nvSpPr>
        <p:spPr>
          <a:xfrm>
            <a:off x="609600" y="1369060"/>
            <a:ext cx="11283576" cy="746611"/>
          </a:xfrm>
        </p:spPr>
        <p:txBody>
          <a:bodyPr/>
          <a:lstStyle/>
          <a:p>
            <a:pPr marL="0" indent="0">
              <a:buNone/>
            </a:pPr>
            <a:r>
              <a:rPr lang="zh-CN" altLang="en-US" sz="1867" dirty="0"/>
              <a:t>The analysis of spleen response included 25pts with spleen length assessment data by either palpation or CT/MRI. Spleen response is defined as length reduction more than 50% per IWG-MRT and ELN response criteria. </a:t>
            </a:r>
          </a:p>
        </p:txBody>
      </p:sp>
      <p:graphicFrame>
        <p:nvGraphicFramePr>
          <p:cNvPr id="6" name="图表 5"/>
          <p:cNvGraphicFramePr/>
          <p:nvPr>
            <p:custDataLst>
              <p:tags r:id="rId1"/>
            </p:custDataLst>
          </p:nvPr>
        </p:nvGraphicFramePr>
        <p:xfrm>
          <a:off x="1851661" y="2471420"/>
          <a:ext cx="8922444" cy="3657600"/>
        </p:xfrm>
        <a:graphic>
          <a:graphicData uri="http://schemas.openxmlformats.org/drawingml/2006/chart">
            <c:chart xmlns:c="http://schemas.openxmlformats.org/drawingml/2006/chart" xmlns:r="http://schemas.openxmlformats.org/officeDocument/2006/relationships" r:id="rId5"/>
          </a:graphicData>
        </a:graphic>
      </p:graphicFrame>
      <p:sp>
        <p:nvSpPr>
          <p:cNvPr id="4" name="文本框 3"/>
          <p:cNvSpPr txBox="1"/>
          <p:nvPr>
            <p:custDataLst>
              <p:tags r:id="rId2"/>
            </p:custDataLst>
          </p:nvPr>
        </p:nvSpPr>
        <p:spPr>
          <a:xfrm>
            <a:off x="5049520" y="2280921"/>
            <a:ext cx="3295227" cy="379656"/>
          </a:xfrm>
          <a:prstGeom prst="rect">
            <a:avLst/>
          </a:prstGeom>
          <a:noFill/>
        </p:spPr>
        <p:txBody>
          <a:bodyPr wrap="square" rtlCol="0">
            <a:spAutoFit/>
          </a:bodyPr>
          <a:lstStyle/>
          <a:p>
            <a:pPr defTabSz="609585" fontAlgn="base">
              <a:spcBef>
                <a:spcPct val="0"/>
              </a:spcBef>
              <a:spcAft>
                <a:spcPct val="0"/>
              </a:spcAft>
            </a:pPr>
            <a:r>
              <a:rPr lang="en-US" altLang="zh-CN" sz="1867">
                <a:solidFill>
                  <a:prstClr val="black"/>
                </a:solidFill>
                <a:latin typeface="Arial" panose="020B0604020202090204" pitchFamily="34" charset="0"/>
              </a:rPr>
              <a:t>Change in </a:t>
            </a:r>
            <a:r>
              <a:rPr lang="en-US" altLang="zh-CN" sz="1867" dirty="0">
                <a:solidFill>
                  <a:prstClr val="black"/>
                </a:solidFill>
                <a:latin typeface="Arial" panose="020B0604020202090204" pitchFamily="34" charset="0"/>
                <a:sym typeface="+mn-ea"/>
              </a:rPr>
              <a:t>Spleen length</a:t>
            </a:r>
          </a:p>
        </p:txBody>
      </p:sp>
      <p:pic>
        <p:nvPicPr>
          <p:cNvPr id="11" name="图片 10"/>
          <p:cNvPicPr>
            <a:picLocks noChangeAspect="1"/>
          </p:cNvPicPr>
          <p:nvPr>
            <p:custDataLst>
              <p:tags r:id="rId3"/>
            </p:custDataLst>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8485294" y="5639647"/>
            <a:ext cx="2195407" cy="376767"/>
          </a:xfrm>
          <a:prstGeom prst="rect">
            <a:avLst/>
          </a:prstGeom>
        </p:spPr>
      </p:pic>
      <p:sp>
        <p:nvSpPr>
          <p:cNvPr id="5" name="矩形 4"/>
          <p:cNvSpPr/>
          <p:nvPr/>
        </p:nvSpPr>
        <p:spPr>
          <a:xfrm>
            <a:off x="3048000" y="2855110"/>
            <a:ext cx="6096000" cy="830997"/>
          </a:xfrm>
          <a:prstGeom prst="rect">
            <a:avLst/>
          </a:prstGeom>
        </p:spPr>
        <p:txBody>
          <a:bodyPr>
            <a:spAutoFit/>
          </a:bodyPr>
          <a:lstStyle/>
          <a:p>
            <a:pPr defTabSz="609585" fontAlgn="base">
              <a:spcBef>
                <a:spcPct val="0"/>
              </a:spcBef>
              <a:spcAft>
                <a:spcPct val="0"/>
              </a:spcAft>
            </a:pPr>
            <a:r>
              <a:rPr lang="en-US" altLang="zh-CN" sz="2400" dirty="0">
                <a:solidFill>
                  <a:prstClr val="black"/>
                </a:solidFill>
                <a:latin typeface="Arial" panose="020B0604020202090204" pitchFamily="34" charset="0"/>
              </a:rPr>
              <a:t>88% had a reduction in spleen length</a:t>
            </a:r>
          </a:p>
          <a:p>
            <a:pPr defTabSz="609585" fontAlgn="base">
              <a:spcBef>
                <a:spcPct val="0"/>
              </a:spcBef>
              <a:spcAft>
                <a:spcPct val="0"/>
              </a:spcAft>
            </a:pPr>
            <a:r>
              <a:rPr lang="en-US" altLang="zh-CN" sz="2400" dirty="0">
                <a:solidFill>
                  <a:prstClr val="black"/>
                </a:solidFill>
                <a:latin typeface="Arial" panose="020B0604020202090204" pitchFamily="34" charset="0"/>
              </a:rPr>
              <a:t>36% achieved spleen response</a:t>
            </a:r>
            <a:endParaRPr lang="zh-CN" altLang="en-US" sz="2400" dirty="0">
              <a:solidFill>
                <a:prstClr val="black"/>
              </a:solidFill>
              <a:latin typeface="Arial" panose="020B0604020202090204" pitchFamily="34" charset="0"/>
            </a:endParaRPr>
          </a:p>
        </p:txBody>
      </p:sp>
      <p:sp>
        <p:nvSpPr>
          <p:cNvPr id="7" name="TextBox 6">
            <a:extLst>
              <a:ext uri="{FF2B5EF4-FFF2-40B4-BE49-F238E27FC236}">
                <a16:creationId xmlns:a16="http://schemas.microsoft.com/office/drawing/2014/main" id="{A249D280-938E-D9B3-9D32-EB2D077F61D9}"/>
              </a:ext>
            </a:extLst>
          </p:cNvPr>
          <p:cNvSpPr txBox="1"/>
          <p:nvPr/>
        </p:nvSpPr>
        <p:spPr>
          <a:xfrm>
            <a:off x="9367521" y="6550223"/>
            <a:ext cx="2802466" cy="307777"/>
          </a:xfrm>
          <a:prstGeom prst="rect">
            <a:avLst/>
          </a:prstGeom>
          <a:noFill/>
        </p:spPr>
        <p:txBody>
          <a:bodyPr wrap="square">
            <a:spAutoFit/>
          </a:bodyPr>
          <a:lstStyle/>
          <a:p>
            <a:r>
              <a:rPr lang="en-US" sz="1400" dirty="0"/>
              <a:t>Duan et al. ASH 2024;Abstract 1002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custDataLst>
              <p:tags r:id="rId1"/>
            </p:custDataLst>
          </p:nvPr>
        </p:nvGraphicFramePr>
        <p:xfrm>
          <a:off x="1020234" y="2516293"/>
          <a:ext cx="9468273" cy="3474720"/>
        </p:xfrm>
        <a:graphic>
          <a:graphicData uri="http://schemas.openxmlformats.org/drawingml/2006/chart">
            <c:chart xmlns:c="http://schemas.openxmlformats.org/drawingml/2006/chart" xmlns:r="http://schemas.openxmlformats.org/officeDocument/2006/relationships" r:id="rId4"/>
          </a:graphicData>
        </a:graphic>
      </p:graphicFrame>
      <p:sp>
        <p:nvSpPr>
          <p:cNvPr id="2" name="标题 1"/>
          <p:cNvSpPr>
            <a:spLocks noGrp="1"/>
          </p:cNvSpPr>
          <p:nvPr>
            <p:ph type="title"/>
          </p:nvPr>
        </p:nvSpPr>
        <p:spPr/>
        <p:txBody>
          <a:bodyPr/>
          <a:lstStyle/>
          <a:p>
            <a:r>
              <a:rPr lang="zh-CN" altLang="en-US" dirty="0"/>
              <a:t>Efficacy Analysis</a:t>
            </a:r>
            <a:r>
              <a:rPr lang="en-US" altLang="zh-CN" dirty="0"/>
              <a:t>:</a:t>
            </a:r>
            <a:r>
              <a:rPr lang="zh-CN" altLang="en-US" dirty="0"/>
              <a:t> symptom response </a:t>
            </a:r>
          </a:p>
        </p:txBody>
      </p:sp>
      <p:sp>
        <p:nvSpPr>
          <p:cNvPr id="3" name="内容占位符 2"/>
          <p:cNvSpPr>
            <a:spLocks noGrp="1"/>
          </p:cNvSpPr>
          <p:nvPr>
            <p:ph idx="1"/>
          </p:nvPr>
        </p:nvSpPr>
        <p:spPr>
          <a:xfrm>
            <a:off x="358589" y="1369061"/>
            <a:ext cx="11570447" cy="722705"/>
          </a:xfrm>
        </p:spPr>
        <p:txBody>
          <a:bodyPr/>
          <a:lstStyle/>
          <a:p>
            <a:pPr marL="0" indent="0">
              <a:buNone/>
            </a:pPr>
            <a:r>
              <a:rPr lang="zh-CN" altLang="en-US" sz="1867" dirty="0"/>
              <a:t>For symptom response, 30 pts are with available data. </a:t>
            </a:r>
            <a:r>
              <a:rPr lang="zh-CN" altLang="en-US" sz="1867" b="1" dirty="0">
                <a:solidFill>
                  <a:srgbClr val="FF0000"/>
                </a:solidFill>
              </a:rPr>
              <a:t>26 (86.67%)</a:t>
            </a:r>
            <a:r>
              <a:rPr lang="zh-CN" altLang="en-US" sz="1867" dirty="0"/>
              <a:t> pts had symptom alleviation</a:t>
            </a:r>
            <a:r>
              <a:rPr lang="zh-CN" altLang="en-US" sz="1867" b="1" dirty="0">
                <a:solidFill>
                  <a:srgbClr val="FF0000"/>
                </a:solidFill>
              </a:rPr>
              <a:t>, 9 (40.91%) </a:t>
            </a:r>
            <a:r>
              <a:rPr lang="zh-CN" altLang="en-US" sz="1867" dirty="0"/>
              <a:t>achieved </a:t>
            </a:r>
            <a:r>
              <a:rPr lang="en-US" altLang="zh-CN" sz="1867" dirty="0"/>
              <a:t> </a:t>
            </a:r>
            <a:r>
              <a:rPr lang="zh-CN" altLang="en-US" sz="1867" dirty="0"/>
              <a:t>50% reduction in TSS or symptom response assessed by physician, of which 1 achieved symptom resolution.</a:t>
            </a:r>
          </a:p>
        </p:txBody>
      </p:sp>
      <p:sp>
        <p:nvSpPr>
          <p:cNvPr id="6" name="文本框 5"/>
          <p:cNvSpPr txBox="1"/>
          <p:nvPr/>
        </p:nvSpPr>
        <p:spPr>
          <a:xfrm>
            <a:off x="5049520" y="2516293"/>
            <a:ext cx="2760133" cy="379656"/>
          </a:xfrm>
          <a:prstGeom prst="rect">
            <a:avLst/>
          </a:prstGeom>
          <a:noFill/>
        </p:spPr>
        <p:txBody>
          <a:bodyPr wrap="square" rtlCol="0">
            <a:spAutoFit/>
          </a:bodyPr>
          <a:lstStyle/>
          <a:p>
            <a:pPr defTabSz="609585" fontAlgn="base">
              <a:spcBef>
                <a:spcPct val="0"/>
              </a:spcBef>
              <a:spcAft>
                <a:spcPct val="0"/>
              </a:spcAft>
            </a:pPr>
            <a:r>
              <a:rPr lang="en-US" altLang="zh-CN" sz="1867">
                <a:solidFill>
                  <a:prstClr val="black"/>
                </a:solidFill>
                <a:latin typeface="Arial" panose="020B0604020202090204" pitchFamily="34" charset="0"/>
              </a:rPr>
              <a:t>Change in TSS</a:t>
            </a:r>
          </a:p>
        </p:txBody>
      </p:sp>
      <p:pic>
        <p:nvPicPr>
          <p:cNvPr id="11" name="图片 10"/>
          <p:cNvPicPr>
            <a:picLocks noChangeAspect="1"/>
          </p:cNvPicPr>
          <p:nvPr>
            <p:custDataLst>
              <p:tags r:id="rId2"/>
            </p:custDataLst>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8084821" y="5389881"/>
            <a:ext cx="2195407" cy="376767"/>
          </a:xfrm>
          <a:prstGeom prst="rect">
            <a:avLst/>
          </a:prstGeom>
        </p:spPr>
      </p:pic>
      <p:sp>
        <p:nvSpPr>
          <p:cNvPr id="5" name="TextBox 4">
            <a:extLst>
              <a:ext uri="{FF2B5EF4-FFF2-40B4-BE49-F238E27FC236}">
                <a16:creationId xmlns:a16="http://schemas.microsoft.com/office/drawing/2014/main" id="{7AFD1E1C-9989-8B4F-45B4-ADBDFC2141F8}"/>
              </a:ext>
            </a:extLst>
          </p:cNvPr>
          <p:cNvSpPr txBox="1"/>
          <p:nvPr/>
        </p:nvSpPr>
        <p:spPr>
          <a:xfrm>
            <a:off x="9367521" y="6550223"/>
            <a:ext cx="2802466" cy="307777"/>
          </a:xfrm>
          <a:prstGeom prst="rect">
            <a:avLst/>
          </a:prstGeom>
          <a:noFill/>
        </p:spPr>
        <p:txBody>
          <a:bodyPr wrap="square">
            <a:spAutoFit/>
          </a:bodyPr>
          <a:lstStyle/>
          <a:p>
            <a:r>
              <a:rPr lang="en-US" sz="1400" dirty="0"/>
              <a:t>Duan et al. ASH 2024;Abstract 1002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600" y="270116"/>
            <a:ext cx="10972800" cy="713539"/>
          </a:xfrm>
        </p:spPr>
        <p:txBody>
          <a:bodyPr/>
          <a:lstStyle/>
          <a:p>
            <a:r>
              <a:rPr lang="zh-CN" altLang="en-US" sz="3200" dirty="0"/>
              <a:t>SENTRY (XPORT-MF-034*) Phase 3 Trial</a:t>
            </a:r>
            <a:r>
              <a:rPr lang="en-US" altLang="zh-CN" sz="3200" dirty="0"/>
              <a:t> of Selinexor in Combination with </a:t>
            </a:r>
            <a:r>
              <a:rPr lang="en-US" altLang="zh-CN" sz="3200" dirty="0" err="1"/>
              <a:t>Ruxolitinib</a:t>
            </a:r>
            <a:r>
              <a:rPr lang="en-US" altLang="zh-CN" sz="3200" dirty="0"/>
              <a:t> in </a:t>
            </a:r>
            <a:r>
              <a:rPr lang="en-US" altLang="zh-CN" sz="3200" dirty="0" err="1"/>
              <a:t>JAKi</a:t>
            </a:r>
            <a:r>
              <a:rPr lang="en-US" altLang="zh-CN" sz="3200" dirty="0"/>
              <a:t>-naïve Myelofibrosis</a:t>
            </a:r>
          </a:p>
        </p:txBody>
      </p:sp>
      <p:pic>
        <p:nvPicPr>
          <p:cNvPr id="4" name="图片 3"/>
          <p:cNvPicPr>
            <a:picLocks noChangeAspect="1"/>
          </p:cNvPicPr>
          <p:nvPr>
            <p:custDataLst>
              <p:tags r:id="rId1"/>
            </p:custDataLst>
          </p:nvPr>
        </p:nvPicPr>
        <p:blipFill>
          <a:blip r:embed="rId3"/>
          <a:stretch>
            <a:fillRect/>
          </a:stretch>
        </p:blipFill>
        <p:spPr>
          <a:xfrm>
            <a:off x="0" y="1659263"/>
            <a:ext cx="12192000" cy="3098800"/>
          </a:xfrm>
          <a:prstGeom prst="rect">
            <a:avLst/>
          </a:prstGeom>
        </p:spPr>
      </p:pic>
      <p:sp>
        <p:nvSpPr>
          <p:cNvPr id="5" name="矩形 4"/>
          <p:cNvSpPr/>
          <p:nvPr/>
        </p:nvSpPr>
        <p:spPr>
          <a:xfrm>
            <a:off x="441114" y="4758064"/>
            <a:ext cx="10575753" cy="1318260"/>
          </a:xfrm>
          <a:prstGeom prst="rect">
            <a:avLst/>
          </a:prstGeom>
        </p:spPr>
        <p:style>
          <a:lnRef idx="1">
            <a:schemeClr val="accent1"/>
          </a:lnRef>
          <a:fillRef idx="3">
            <a:schemeClr val="accent1"/>
          </a:fillRef>
          <a:effectRef idx="2">
            <a:schemeClr val="accent1"/>
          </a:effectRef>
          <a:fontRef idx="minor">
            <a:schemeClr val="lt1"/>
          </a:fontRef>
        </p:style>
        <p:txBody>
          <a:bodyPr/>
          <a:lstStyle/>
          <a:p>
            <a:pPr defTabSz="609585" fontAlgn="base">
              <a:spcBef>
                <a:spcPct val="0"/>
              </a:spcBef>
              <a:spcAft>
                <a:spcPct val="0"/>
              </a:spcAft>
            </a:pPr>
            <a:r>
              <a:rPr lang="zh-CN" altLang="en-US" sz="1600" dirty="0">
                <a:solidFill>
                  <a:prstClr val="white"/>
                </a:solidFill>
                <a:latin typeface="微软雅黑" charset="0"/>
                <a:ea typeface="微软雅黑" charset="0"/>
              </a:rPr>
              <a:t>Randomization stratified by:</a:t>
            </a:r>
          </a:p>
          <a:p>
            <a:pPr defTabSz="609585" fontAlgn="base">
              <a:spcBef>
                <a:spcPct val="0"/>
              </a:spcBef>
              <a:spcAft>
                <a:spcPct val="0"/>
              </a:spcAft>
            </a:pPr>
            <a:r>
              <a:rPr lang="zh-CN" altLang="en-US" sz="1600" dirty="0">
                <a:solidFill>
                  <a:prstClr val="white"/>
                </a:solidFill>
                <a:latin typeface="微软雅黑" charset="0"/>
                <a:ea typeface="微软雅黑" charset="0"/>
              </a:rPr>
              <a:t>• Dynamic International Prognostic Scoring System (DIPSS) risk category intermediate -1 vs. intermediate -2 or high-risk </a:t>
            </a:r>
          </a:p>
          <a:p>
            <a:pPr defTabSz="609585" fontAlgn="base">
              <a:spcBef>
                <a:spcPct val="0"/>
              </a:spcBef>
              <a:spcAft>
                <a:spcPct val="0"/>
              </a:spcAft>
            </a:pPr>
            <a:r>
              <a:rPr lang="zh-CN" altLang="en-US" sz="1600" dirty="0">
                <a:solidFill>
                  <a:prstClr val="white"/>
                </a:solidFill>
                <a:latin typeface="微软雅黑" charset="0"/>
                <a:ea typeface="微软雅黑" charset="0"/>
              </a:rPr>
              <a:t>• Spleen volume &lt;1800 cm3 vs. &gt;1800 cm3 by MRI/CT scan</a:t>
            </a:r>
          </a:p>
          <a:p>
            <a:pPr defTabSz="609585" fontAlgn="base">
              <a:spcBef>
                <a:spcPct val="0"/>
              </a:spcBef>
              <a:spcAft>
                <a:spcPct val="0"/>
              </a:spcAft>
            </a:pPr>
            <a:r>
              <a:rPr lang="zh-CN" altLang="en-US" sz="1600" dirty="0">
                <a:solidFill>
                  <a:prstClr val="white"/>
                </a:solidFill>
                <a:latin typeface="微软雅黑" charset="0"/>
                <a:ea typeface="微软雅黑" charset="0"/>
              </a:rPr>
              <a:t>• Baseline platelet counts 100-200 x 10</a:t>
            </a:r>
            <a:r>
              <a:rPr lang="zh-CN" altLang="en-US" sz="1600" baseline="30000" dirty="0">
                <a:solidFill>
                  <a:prstClr val="white"/>
                </a:solidFill>
                <a:latin typeface="微软雅黑" charset="0"/>
                <a:ea typeface="微软雅黑" charset="0"/>
              </a:rPr>
              <a:t>9 </a:t>
            </a:r>
            <a:r>
              <a:rPr lang="zh-CN" altLang="en-US" sz="1600" dirty="0">
                <a:solidFill>
                  <a:prstClr val="white"/>
                </a:solidFill>
                <a:latin typeface="微软雅黑" charset="0"/>
                <a:ea typeface="微软雅黑" charset="0"/>
              </a:rPr>
              <a:t>L vs. &gt;200 x 10</a:t>
            </a:r>
            <a:r>
              <a:rPr lang="zh-CN" altLang="en-US" sz="1600" baseline="30000" dirty="0">
                <a:solidFill>
                  <a:prstClr val="white"/>
                </a:solidFill>
                <a:latin typeface="微软雅黑" charset="0"/>
                <a:ea typeface="微软雅黑" charset="0"/>
              </a:rPr>
              <a:t>9</a:t>
            </a:r>
            <a:r>
              <a:rPr lang="zh-CN" altLang="en-US" sz="1600" dirty="0">
                <a:solidFill>
                  <a:prstClr val="white"/>
                </a:solidFill>
                <a:latin typeface="微软雅黑" charset="0"/>
                <a:ea typeface="微软雅黑" charset="0"/>
              </a:rPr>
              <a:t>/L</a:t>
            </a:r>
          </a:p>
        </p:txBody>
      </p:sp>
      <p:sp>
        <p:nvSpPr>
          <p:cNvPr id="3" name="TextBox 2">
            <a:extLst>
              <a:ext uri="{FF2B5EF4-FFF2-40B4-BE49-F238E27FC236}">
                <a16:creationId xmlns:a16="http://schemas.microsoft.com/office/drawing/2014/main" id="{0A29C290-4BE0-716B-BFF1-7921C7957056}"/>
              </a:ext>
            </a:extLst>
          </p:cNvPr>
          <p:cNvSpPr txBox="1"/>
          <p:nvPr/>
        </p:nvSpPr>
        <p:spPr>
          <a:xfrm>
            <a:off x="9367521" y="6550223"/>
            <a:ext cx="2802466" cy="307777"/>
          </a:xfrm>
          <a:prstGeom prst="rect">
            <a:avLst/>
          </a:prstGeom>
          <a:noFill/>
        </p:spPr>
        <p:txBody>
          <a:bodyPr wrap="square">
            <a:spAutoFit/>
          </a:bodyPr>
          <a:lstStyle/>
          <a:p>
            <a:r>
              <a:rPr lang="en-US" sz="1400" dirty="0"/>
              <a:t>Duan et al. ASH 2024;Abstract 1002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2F0476-1966-4CD5-9E2F-6332FDA7F5A3}"/>
              </a:ext>
            </a:extLst>
          </p:cNvPr>
          <p:cNvSpPr>
            <a:spLocks noGrp="1"/>
          </p:cNvSpPr>
          <p:nvPr>
            <p:ph type="ctrTitle"/>
          </p:nvPr>
        </p:nvSpPr>
        <p:spPr>
          <a:xfrm>
            <a:off x="914400" y="3227933"/>
            <a:ext cx="10363200" cy="891931"/>
          </a:xfrm>
        </p:spPr>
        <p:txBody>
          <a:bodyPr lIns="121920" tIns="60960" rIns="121920" bIns="60960" anchor="t">
            <a:noAutofit/>
          </a:bodyPr>
          <a:lstStyle/>
          <a:p>
            <a:r>
              <a:rPr lang="en-US" dirty="0">
                <a:solidFill>
                  <a:srgbClr val="B62B30"/>
                </a:solidFill>
              </a:rPr>
              <a:t>Trial Update from IMproveMF, an Ongoing, Open-label, Dose-Escalation and -Expansion </a:t>
            </a:r>
            <a:br>
              <a:rPr lang="en-US" dirty="0">
                <a:solidFill>
                  <a:srgbClr val="B62B30"/>
                </a:solidFill>
              </a:rPr>
            </a:br>
            <a:r>
              <a:rPr lang="en-US" dirty="0">
                <a:solidFill>
                  <a:srgbClr val="B62B30"/>
                </a:solidFill>
              </a:rPr>
              <a:t>Phase 1/1b Trial to Evaluate the Safety, Pharmacokinetics, and Clinical Activity of the Novel Combination of Imetelstat with Ruxolitinib in Patients with Intermediate-1, Intermediate-2, or High-Risk Myelofibrosis</a:t>
            </a:r>
          </a:p>
        </p:txBody>
      </p:sp>
      <p:sp>
        <p:nvSpPr>
          <p:cNvPr id="4" name="Subtitle 3">
            <a:extLst>
              <a:ext uri="{FF2B5EF4-FFF2-40B4-BE49-F238E27FC236}">
                <a16:creationId xmlns:a16="http://schemas.microsoft.com/office/drawing/2014/main" id="{C1E51DAD-BF58-4408-75FD-929EC250415D}"/>
              </a:ext>
            </a:extLst>
          </p:cNvPr>
          <p:cNvSpPr>
            <a:spLocks noGrp="1"/>
          </p:cNvSpPr>
          <p:nvPr>
            <p:ph type="subTitle" idx="1"/>
          </p:nvPr>
        </p:nvSpPr>
        <p:spPr>
          <a:xfrm>
            <a:off x="536713" y="4727663"/>
            <a:ext cx="11118575" cy="1338469"/>
          </a:xfrm>
        </p:spPr>
        <p:txBody>
          <a:bodyPr anchor="t">
            <a:normAutofit/>
          </a:bodyPr>
          <a:lstStyle/>
          <a:p>
            <a:pPr>
              <a:lnSpc>
                <a:spcPct val="115000"/>
              </a:lnSpc>
              <a:spcBef>
                <a:spcPts val="0"/>
              </a:spcBef>
              <a:spcAft>
                <a:spcPts val="1467"/>
              </a:spcAft>
            </a:pPr>
            <a:r>
              <a:rPr lang="en-US" dirty="0"/>
              <a:t>John O. Mascarenhas, MD,</a:t>
            </a:r>
            <a:r>
              <a:rPr lang="en-US" baseline="30000" dirty="0"/>
              <a:t>1</a:t>
            </a:r>
            <a:r>
              <a:rPr lang="en-US" dirty="0"/>
              <a:t> Salman Otoukesh, MD,</a:t>
            </a:r>
            <a:r>
              <a:rPr lang="en-US" baseline="30000" dirty="0"/>
              <a:t>2</a:t>
            </a:r>
            <a:r>
              <a:rPr lang="en-US" dirty="0"/>
              <a:t> Terrence Bradley, MD,</a:t>
            </a:r>
            <a:r>
              <a:rPr lang="en-US" baseline="30000" dirty="0"/>
              <a:t>3</a:t>
            </a:r>
            <a:r>
              <a:rPr lang="en-US" dirty="0"/>
              <a:t> Bart L. Scott, MD,</a:t>
            </a:r>
            <a:r>
              <a:rPr lang="en-US" baseline="30000" dirty="0"/>
              <a:t>4</a:t>
            </a:r>
            <a:r>
              <a:rPr lang="en-US" dirty="0"/>
              <a:t> Habte A. Yimer, MD,</a:t>
            </a:r>
            <a:r>
              <a:rPr lang="en-US" baseline="30000" dirty="0"/>
              <a:t>5</a:t>
            </a:r>
            <a:r>
              <a:rPr lang="en-US" dirty="0"/>
              <a:t> Souria Dougherty, MBA,</a:t>
            </a:r>
            <a:r>
              <a:rPr lang="en-US" baseline="30000" dirty="0"/>
              <a:t>6</a:t>
            </a:r>
            <a:r>
              <a:rPr lang="en-US" dirty="0"/>
              <a:t> Lixian Peng, PhD,</a:t>
            </a:r>
            <a:r>
              <a:rPr lang="en-US" baseline="30000" dirty="0"/>
              <a:t>6</a:t>
            </a:r>
            <a:r>
              <a:rPr lang="en-US" dirty="0"/>
              <a:t> Fei Huang, PhD,</a:t>
            </a:r>
            <a:r>
              <a:rPr lang="en-US" baseline="30000" dirty="0"/>
              <a:t>6</a:t>
            </a:r>
            <a:r>
              <a:rPr lang="en-US" dirty="0"/>
              <a:t> </a:t>
            </a:r>
            <a:br>
              <a:rPr lang="en-US" dirty="0"/>
            </a:br>
            <a:r>
              <a:rPr lang="en-US" dirty="0"/>
              <a:t>Ying Wan, MD, PhD,</a:t>
            </a:r>
            <a:r>
              <a:rPr lang="en-US" baseline="30000" dirty="0"/>
              <a:t>6</a:t>
            </a:r>
            <a:r>
              <a:rPr lang="en-US" dirty="0"/>
              <a:t> Faye M. Feller, MD,</a:t>
            </a:r>
            <a:r>
              <a:rPr lang="en-US" baseline="30000" dirty="0"/>
              <a:t>6</a:t>
            </a:r>
            <a:r>
              <a:rPr lang="en-US" dirty="0"/>
              <a:t> Vivian Rodolf, MD,</a:t>
            </a:r>
            <a:r>
              <a:rPr lang="en-US" baseline="30000" dirty="0"/>
              <a:t>6</a:t>
            </a:r>
            <a:r>
              <a:rPr lang="en-US" dirty="0"/>
              <a:t> Judy Ho, BS,</a:t>
            </a:r>
            <a:r>
              <a:rPr lang="en-US" baseline="30000" dirty="0"/>
              <a:t>6</a:t>
            </a:r>
            <a:r>
              <a:rPr lang="en-US" dirty="0"/>
              <a:t> Tymara Berry, MD,</a:t>
            </a:r>
            <a:r>
              <a:rPr lang="en-US" baseline="30000" dirty="0"/>
              <a:t>6</a:t>
            </a:r>
            <a:r>
              <a:rPr lang="en-US" dirty="0"/>
              <a:t> Andrew T. Kuykendall, MD</a:t>
            </a:r>
            <a:r>
              <a:rPr lang="en-US" baseline="30000" dirty="0"/>
              <a:t>7</a:t>
            </a:r>
            <a:endParaRPr lang="en-US" dirty="0"/>
          </a:p>
          <a:p>
            <a:r>
              <a:rPr lang="en-US" baseline="30000" dirty="0"/>
              <a:t>1</a:t>
            </a:r>
            <a:r>
              <a:rPr lang="en-US" dirty="0"/>
              <a:t>Tisch Cancer Institute, Icahn School of Medicine at Mount Sinai, New York, NY, USA; </a:t>
            </a:r>
            <a:r>
              <a:rPr lang="en-US" baseline="30000" dirty="0"/>
              <a:t>2</a:t>
            </a:r>
            <a:r>
              <a:rPr lang="en-US" dirty="0"/>
              <a:t>City of Hope Comprehensive Cancer Center, Duarte, CA, USA; </a:t>
            </a:r>
            <a:r>
              <a:rPr lang="en-US" baseline="30000" dirty="0"/>
              <a:t>3</a:t>
            </a:r>
            <a:r>
              <a:rPr lang="en-US" dirty="0"/>
              <a:t>University of Miami Sylvester Comprehensive Cancer Center, Miami, FL, USA; </a:t>
            </a:r>
            <a:r>
              <a:rPr lang="en-US" baseline="30000" dirty="0"/>
              <a:t>4</a:t>
            </a:r>
            <a:r>
              <a:rPr lang="en-US" dirty="0"/>
              <a:t>Fred Hutchinson Cancer Center, Seattle, WA, USA; </a:t>
            </a:r>
            <a:r>
              <a:rPr lang="en-US" baseline="30000" dirty="0"/>
              <a:t>5</a:t>
            </a:r>
            <a:r>
              <a:rPr lang="en-US" dirty="0"/>
              <a:t>Texas Oncology/US Oncology Research, Tyler, TX, USA; </a:t>
            </a:r>
            <a:r>
              <a:rPr lang="en-US" baseline="30000" dirty="0"/>
              <a:t>6</a:t>
            </a:r>
            <a:r>
              <a:rPr lang="en-US" dirty="0"/>
              <a:t>Geron Corporation, Foster City, CA, USA; </a:t>
            </a:r>
            <a:r>
              <a:rPr lang="en-US" baseline="30000" dirty="0"/>
              <a:t>7</a:t>
            </a:r>
            <a:r>
              <a:rPr lang="en-US" dirty="0"/>
              <a:t>Moffitt Cancer Center, Tampa, FL, USA</a:t>
            </a:r>
          </a:p>
        </p:txBody>
      </p:sp>
      <p:sp>
        <p:nvSpPr>
          <p:cNvPr id="6" name="TextBox 5">
            <a:extLst>
              <a:ext uri="{FF2B5EF4-FFF2-40B4-BE49-F238E27FC236}">
                <a16:creationId xmlns:a16="http://schemas.microsoft.com/office/drawing/2014/main" id="{D985D33C-09DD-A33F-99B3-38C222AFB456}"/>
              </a:ext>
            </a:extLst>
          </p:cNvPr>
          <p:cNvSpPr txBox="1"/>
          <p:nvPr/>
        </p:nvSpPr>
        <p:spPr>
          <a:xfrm>
            <a:off x="-1703071" y="6461315"/>
            <a:ext cx="15291412" cy="263470"/>
          </a:xfrm>
          <a:prstGeom prst="rect">
            <a:avLst/>
          </a:prstGeom>
          <a:noFill/>
        </p:spPr>
        <p:txBody>
          <a:bodyPr wrap="square">
            <a:spAutoFit/>
          </a:bodyPr>
          <a:lstStyle/>
          <a:p>
            <a:pPr algn="ctr" defTabSz="812760" fontAlgn="base">
              <a:lnSpc>
                <a:spcPct val="110000"/>
              </a:lnSpc>
              <a:spcBef>
                <a:spcPct val="0"/>
              </a:spcBef>
              <a:spcAft>
                <a:spcPct val="0"/>
              </a:spcAft>
              <a:defRPr/>
            </a:pPr>
            <a:r>
              <a:rPr lang="en-GB" sz="1067" b="1" dirty="0">
                <a:solidFill>
                  <a:srgbClr val="CD113B"/>
                </a:solidFill>
                <a:latin typeface="Source Sans Pro" panose="020B0503030403020204" pitchFamily="34" charset="0"/>
                <a:ea typeface="Source Sans Pro" panose="020B0503030403020204" pitchFamily="34" charset="0"/>
                <a:cs typeface="Arial" panose="020B0604020202020204" pitchFamily="34" charset="0"/>
              </a:rPr>
              <a:t>Presentation 998 | Presented at the 66th American Society of Hematology (ASH) Annual Meeting and Exposition; December 7-10, 2024; San Diego, CA, USA </a:t>
            </a:r>
          </a:p>
        </p:txBody>
      </p:sp>
    </p:spTree>
    <p:extLst>
      <p:ext uri="{BB962C8B-B14F-4D97-AF65-F5344CB8AC3E}">
        <p14:creationId xmlns:p14="http://schemas.microsoft.com/office/powerpoint/2010/main" val="632115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A96B-DCFA-EE13-A78D-7CBB8C8C6481}"/>
              </a:ext>
            </a:extLst>
          </p:cNvPr>
          <p:cNvSpPr>
            <a:spLocks noGrp="1"/>
          </p:cNvSpPr>
          <p:nvPr>
            <p:ph type="title"/>
          </p:nvPr>
        </p:nvSpPr>
        <p:spPr/>
        <p:txBody>
          <a:bodyPr>
            <a:noAutofit/>
          </a:bodyPr>
          <a:lstStyle/>
          <a:p>
            <a:r>
              <a:rPr lang="en-US" dirty="0"/>
              <a:t>Imetelstat Combined With Ruxolitinib Was Well Tolerated</a:t>
            </a:r>
          </a:p>
        </p:txBody>
      </p:sp>
      <p:sp>
        <p:nvSpPr>
          <p:cNvPr id="6" name="Content Placeholder 5">
            <a:extLst>
              <a:ext uri="{FF2B5EF4-FFF2-40B4-BE49-F238E27FC236}">
                <a16:creationId xmlns:a16="http://schemas.microsoft.com/office/drawing/2014/main" id="{30198C39-AFB7-14A9-506D-B94628C97890}"/>
              </a:ext>
            </a:extLst>
          </p:cNvPr>
          <p:cNvSpPr>
            <a:spLocks noGrp="1"/>
          </p:cNvSpPr>
          <p:nvPr>
            <p:ph idx="1"/>
          </p:nvPr>
        </p:nvSpPr>
        <p:spPr>
          <a:xfrm>
            <a:off x="724935" y="1215699"/>
            <a:ext cx="10972799" cy="1272679"/>
          </a:xfrm>
        </p:spPr>
        <p:txBody>
          <a:bodyPr/>
          <a:lstStyle/>
          <a:p>
            <a:r>
              <a:rPr lang="en-US" sz="2133" dirty="0"/>
              <a:t>No DLTs</a:t>
            </a:r>
            <a:r>
              <a:rPr lang="en-US" sz="2133" baseline="30000" dirty="0"/>
              <a:t>a</a:t>
            </a:r>
            <a:r>
              <a:rPr lang="en-US" sz="2133" dirty="0"/>
              <a:t> were reported at any </a:t>
            </a:r>
            <a:r>
              <a:rPr lang="en-US" sz="2133" dirty="0" err="1"/>
              <a:t>imetelstat</a:t>
            </a:r>
            <a:r>
              <a:rPr lang="en-US" sz="2133" dirty="0"/>
              <a:t> dose level within the first 28 days of cycle 1</a:t>
            </a:r>
          </a:p>
        </p:txBody>
      </p:sp>
      <p:graphicFrame>
        <p:nvGraphicFramePr>
          <p:cNvPr id="7" name="Content Placeholder 2">
            <a:extLst>
              <a:ext uri="{FF2B5EF4-FFF2-40B4-BE49-F238E27FC236}">
                <a16:creationId xmlns:a16="http://schemas.microsoft.com/office/drawing/2014/main" id="{94E355B1-EDAD-1DE8-8459-7B51AD9EA2C4}"/>
              </a:ext>
            </a:extLst>
          </p:cNvPr>
          <p:cNvGraphicFramePr>
            <a:graphicFrameLocks/>
          </p:cNvGraphicFramePr>
          <p:nvPr>
            <p:extLst>
              <p:ext uri="{D42A27DB-BD31-4B8C-83A1-F6EECF244321}">
                <p14:modId xmlns:p14="http://schemas.microsoft.com/office/powerpoint/2010/main" val="799033089"/>
              </p:ext>
            </p:extLst>
          </p:nvPr>
        </p:nvGraphicFramePr>
        <p:xfrm>
          <a:off x="724935" y="2017519"/>
          <a:ext cx="5242560" cy="3505200"/>
        </p:xfrm>
        <a:graphic>
          <a:graphicData uri="http://schemas.openxmlformats.org/drawingml/2006/table">
            <a:tbl>
              <a:tblPr firstRow="1" bandRow="1">
                <a:tableStyleId>{8EC20E35-A176-4012-BC5E-935CFFF8708E}</a:tableStyleId>
              </a:tblPr>
              <a:tblGrid>
                <a:gridCol w="3294927">
                  <a:extLst>
                    <a:ext uri="{9D8B030D-6E8A-4147-A177-3AD203B41FA5}">
                      <a16:colId xmlns:a16="http://schemas.microsoft.com/office/drawing/2014/main" val="46333049"/>
                    </a:ext>
                  </a:extLst>
                </a:gridCol>
                <a:gridCol w="1947633">
                  <a:extLst>
                    <a:ext uri="{9D8B030D-6E8A-4147-A177-3AD203B41FA5}">
                      <a16:colId xmlns:a16="http://schemas.microsoft.com/office/drawing/2014/main" val="2677299999"/>
                    </a:ext>
                  </a:extLst>
                </a:gridCol>
              </a:tblGrid>
              <a:tr h="345440">
                <a:tc>
                  <a:txBody>
                    <a:bodyPr/>
                    <a:lstStyle/>
                    <a:p>
                      <a:r>
                        <a:rPr lang="en-US" sz="1500" dirty="0">
                          <a:latin typeface="Source Sans Pro" panose="020B0503030403020204" pitchFamily="34" charset="0"/>
                          <a:ea typeface="Source Sans Pro" panose="020B0503030403020204" pitchFamily="34" charset="0"/>
                        </a:rPr>
                        <a:t>Preferred term, n (%)</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B5C"/>
                    </a:solidFill>
                  </a:tcPr>
                </a:tc>
                <a:tc>
                  <a:txBody>
                    <a:bodyPr/>
                    <a:lstStyle/>
                    <a:p>
                      <a:pPr algn="ctr"/>
                      <a:r>
                        <a:rPr lang="en-US" sz="1500" dirty="0">
                          <a:latin typeface="Source Sans Pro" panose="020B0503030403020204" pitchFamily="34" charset="0"/>
                          <a:ea typeface="Source Sans Pro" panose="020B0503030403020204" pitchFamily="34" charset="0"/>
                        </a:rPr>
                        <a:t>Total (N=17)</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B5C"/>
                    </a:solidFill>
                  </a:tcPr>
                </a:tc>
                <a:extLst>
                  <a:ext uri="{0D108BD9-81ED-4DB2-BD59-A6C34878D82A}">
                    <a16:rowId xmlns:a16="http://schemas.microsoft.com/office/drawing/2014/main" val="2506505387"/>
                  </a:ext>
                </a:extLst>
              </a:tr>
              <a:tr h="345440">
                <a:tc>
                  <a:txBody>
                    <a:bodyPr/>
                    <a:lstStyle/>
                    <a:p>
                      <a:r>
                        <a:rPr lang="en-US" sz="1500" b="1" dirty="0">
                          <a:latin typeface="Source Sans Pro" panose="020B0503030403020204" pitchFamily="34" charset="0"/>
                          <a:ea typeface="Source Sans Pro" panose="020B0503030403020204" pitchFamily="34" charset="0"/>
                        </a:rPr>
                        <a:t>Patients with ≥1 TEAE</a:t>
                      </a:r>
                      <a:endParaRPr lang="en-US" sz="1500" b="1"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T w="12700" cap="flat" cmpd="sng" algn="ctr">
                      <a:noFill/>
                      <a:prstDash val="solid"/>
                      <a:round/>
                      <a:headEnd type="none" w="med" len="med"/>
                      <a:tailEnd type="none" w="med" len="med"/>
                    </a:lnT>
                  </a:tcPr>
                </a:tc>
                <a:tc>
                  <a:txBody>
                    <a:bodyPr/>
                    <a:lstStyle/>
                    <a:p>
                      <a:pPr algn="ctr"/>
                      <a:r>
                        <a:rPr lang="en-US" sz="1500" b="1" dirty="0">
                          <a:latin typeface="Source Sans Pro" panose="020B0503030403020204" pitchFamily="34" charset="0"/>
                          <a:ea typeface="Source Sans Pro" panose="020B0503030403020204" pitchFamily="34" charset="0"/>
                        </a:rPr>
                        <a:t>15 (88)</a:t>
                      </a:r>
                      <a:endParaRPr lang="en-US" sz="1500" b="1"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T w="12700" cap="flat" cmpd="sng" algn="ctr">
                      <a:noFill/>
                      <a:prstDash val="solid"/>
                      <a:round/>
                      <a:headEnd type="none" w="med" len="med"/>
                      <a:tailEnd type="none" w="med" len="med"/>
                    </a:lnT>
                  </a:tcPr>
                </a:tc>
                <a:extLst>
                  <a:ext uri="{0D108BD9-81ED-4DB2-BD59-A6C34878D82A}">
                    <a16:rowId xmlns:a16="http://schemas.microsoft.com/office/drawing/2014/main" val="1745854458"/>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Source Sans Pro" panose="020B0503030403020204" pitchFamily="34" charset="0"/>
                          <a:ea typeface="Source Sans Pro" panose="020B0503030403020204" pitchFamily="34" charset="0"/>
                        </a:rPr>
                        <a:t>Pain in extremity</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algn="ctr"/>
                      <a:r>
                        <a:rPr lang="en-US" sz="1500" dirty="0">
                          <a:latin typeface="Source Sans Pro" panose="020B0503030403020204" pitchFamily="34" charset="0"/>
                          <a:ea typeface="Source Sans Pro" panose="020B0503030403020204" pitchFamily="34" charset="0"/>
                        </a:rPr>
                        <a:t>7 (41)</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2948129229"/>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Nausea</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6 (35)</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969857302"/>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Source Sans Pro" panose="020B0503030403020204" pitchFamily="34" charset="0"/>
                          <a:ea typeface="Source Sans Pro" panose="020B0503030403020204" pitchFamily="34" charset="0"/>
                        </a:rPr>
                        <a:t>ALT increased</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5 (29)</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529672544"/>
                  </a:ext>
                </a:extLst>
              </a:tr>
              <a:tr h="345440">
                <a:tc>
                  <a:txBody>
                    <a:bodyPr/>
                    <a:lstStyle/>
                    <a:p>
                      <a:pPr marL="114300" indent="0"/>
                      <a:r>
                        <a:rPr lang="en-US" sz="1500" dirty="0">
                          <a:latin typeface="Source Sans Pro" panose="020B0503030403020204" pitchFamily="34" charset="0"/>
                          <a:ea typeface="Source Sans Pro" panose="020B0503030403020204" pitchFamily="34" charset="0"/>
                          <a:cs typeface="Arial" panose="020B0604020202020204" pitchFamily="34" charset="0"/>
                        </a:rPr>
                        <a:t>Anemia</a:t>
                      </a: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5 (29)</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074977937"/>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Thrombocytopenia</a:t>
                      </a:r>
                      <a:r>
                        <a:rPr lang="en-US" sz="1500" baseline="30000" dirty="0">
                          <a:latin typeface="Source Sans Pro" panose="020B0503030403020204" pitchFamily="34" charset="0"/>
                          <a:ea typeface="Source Sans Pro" panose="020B0503030403020204" pitchFamily="34" charset="0"/>
                        </a:rPr>
                        <a:t>b</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4 (24)</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874647314"/>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Fatigue</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4 (24)</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B w="12700" cap="flat" cmpd="sng" algn="ctr">
                      <a:noFill/>
                      <a:prstDash val="solid"/>
                      <a:round/>
                      <a:headEnd type="none" w="med" len="med"/>
                      <a:tailEnd type="none" w="med" len="med"/>
                    </a:lnB>
                  </a:tcPr>
                </a:tc>
                <a:extLst>
                  <a:ext uri="{0D108BD9-81ED-4DB2-BD59-A6C34878D82A}">
                    <a16:rowId xmlns:a16="http://schemas.microsoft.com/office/drawing/2014/main" val="1264152523"/>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AST increased</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3 (18)</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47172181"/>
                  </a:ext>
                </a:extLst>
              </a:tr>
              <a:tr h="345440">
                <a:tc>
                  <a:txBody>
                    <a:bodyPr/>
                    <a:lstStyle/>
                    <a:p>
                      <a:pPr marL="114300" marR="0" lvl="0" indent="0" algn="l" defTabSz="457200" rtl="0" eaLnBrk="1" fontAlgn="auto" latinLnBrk="0" hangingPunct="1">
                        <a:lnSpc>
                          <a:spcPct val="100000"/>
                        </a:lnSpc>
                        <a:spcBef>
                          <a:spcPts val="0"/>
                        </a:spcBef>
                        <a:spcAft>
                          <a:spcPts val="0"/>
                        </a:spcAft>
                        <a:buClrTx/>
                        <a:buSzTx/>
                        <a:buFontTx/>
                        <a:buNone/>
                        <a:tabLst/>
                        <a:defRPr/>
                      </a:pPr>
                      <a:r>
                        <a:rPr lang="en-US" sz="1500" dirty="0">
                          <a:latin typeface="Source Sans Pro" panose="020B0503030403020204" pitchFamily="34" charset="0"/>
                          <a:ea typeface="Source Sans Pro" panose="020B0503030403020204" pitchFamily="34" charset="0"/>
                        </a:rPr>
                        <a:t>Neutropenia</a:t>
                      </a:r>
                      <a:r>
                        <a:rPr lang="en-US" sz="1500" baseline="30000" dirty="0">
                          <a:latin typeface="Source Sans Pro" panose="020B0503030403020204" pitchFamily="34" charset="0"/>
                          <a:ea typeface="Source Sans Pro" panose="020B0503030403020204" pitchFamily="34" charset="0"/>
                        </a:rPr>
                        <a:t>c</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rPr>
                        <a:t>3 (18)</a:t>
                      </a:r>
                      <a:endPar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538513917"/>
                  </a:ext>
                </a:extLst>
              </a:tr>
            </a:tbl>
          </a:graphicData>
        </a:graphic>
      </p:graphicFrame>
      <p:graphicFrame>
        <p:nvGraphicFramePr>
          <p:cNvPr id="8" name="Content Placeholder 2">
            <a:extLst>
              <a:ext uri="{FF2B5EF4-FFF2-40B4-BE49-F238E27FC236}">
                <a16:creationId xmlns:a16="http://schemas.microsoft.com/office/drawing/2014/main" id="{C20561DB-3877-221E-ED90-E45B96B3ADAB}"/>
              </a:ext>
            </a:extLst>
          </p:cNvPr>
          <p:cNvGraphicFramePr>
            <a:graphicFrameLocks/>
          </p:cNvGraphicFramePr>
          <p:nvPr/>
        </p:nvGraphicFramePr>
        <p:xfrm>
          <a:off x="6340202" y="2017519"/>
          <a:ext cx="5242197" cy="3154680"/>
        </p:xfrm>
        <a:graphic>
          <a:graphicData uri="http://schemas.openxmlformats.org/drawingml/2006/table">
            <a:tbl>
              <a:tblPr firstRow="1" bandRow="1">
                <a:tableStyleId>{8EC20E35-A176-4012-BC5E-935CFFF8708E}</a:tableStyleId>
              </a:tblPr>
              <a:tblGrid>
                <a:gridCol w="3169557">
                  <a:extLst>
                    <a:ext uri="{9D8B030D-6E8A-4147-A177-3AD203B41FA5}">
                      <a16:colId xmlns:a16="http://schemas.microsoft.com/office/drawing/2014/main" val="46333049"/>
                    </a:ext>
                  </a:extLst>
                </a:gridCol>
                <a:gridCol w="2072640">
                  <a:extLst>
                    <a:ext uri="{9D8B030D-6E8A-4147-A177-3AD203B41FA5}">
                      <a16:colId xmlns:a16="http://schemas.microsoft.com/office/drawing/2014/main" val="2677299999"/>
                    </a:ext>
                  </a:extLst>
                </a:gridCol>
              </a:tblGrid>
              <a:tr h="345440">
                <a:tc>
                  <a:txBody>
                    <a:bodyPr/>
                    <a:lstStyle/>
                    <a:p>
                      <a:r>
                        <a:rPr lang="en-US" sz="1500" dirty="0">
                          <a:latin typeface="Source Sans Pro" panose="020B0503030403020204" pitchFamily="34" charset="0"/>
                          <a:ea typeface="Source Sans Pro" panose="020B0503030403020204" pitchFamily="34" charset="0"/>
                        </a:rPr>
                        <a:t>Preferred term, n (%)</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B5C"/>
                    </a:solidFill>
                  </a:tcPr>
                </a:tc>
                <a:tc>
                  <a:txBody>
                    <a:bodyPr/>
                    <a:lstStyle/>
                    <a:p>
                      <a:pPr algn="ctr"/>
                      <a:r>
                        <a:rPr lang="en-US" sz="1500" dirty="0">
                          <a:latin typeface="Source Sans Pro" panose="020B0503030403020204" pitchFamily="34" charset="0"/>
                          <a:ea typeface="Source Sans Pro" panose="020B0503030403020204" pitchFamily="34" charset="0"/>
                        </a:rPr>
                        <a:t>Total (N=17)</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3B5C"/>
                    </a:solidFill>
                  </a:tcPr>
                </a:tc>
                <a:extLst>
                  <a:ext uri="{0D108BD9-81ED-4DB2-BD59-A6C34878D82A}">
                    <a16:rowId xmlns:a16="http://schemas.microsoft.com/office/drawing/2014/main" val="2506505387"/>
                  </a:ext>
                </a:extLst>
              </a:tr>
              <a:tr h="3454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b="1" dirty="0">
                          <a:latin typeface="Source Sans Pro" panose="020B0503030403020204" pitchFamily="34" charset="0"/>
                          <a:ea typeface="Source Sans Pro" panose="020B0503030403020204" pitchFamily="34" charset="0"/>
                        </a:rPr>
                        <a:t>Patients with ≥1 grade 3 TEAE</a:t>
                      </a:r>
                      <a:endParaRPr lang="en-US" sz="1500" b="1"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T w="25400" cmpd="sng">
                      <a:noFill/>
                    </a:lnT>
                    <a:lnB>
                      <a:noFill/>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8 (47)</a:t>
                      </a:r>
                    </a:p>
                  </a:txBody>
                  <a:tcPr marL="121920" marR="121920" marT="60960" marB="60960">
                    <a:lnT w="25400" cmpd="sng">
                      <a:noFill/>
                    </a:lnT>
                    <a:lnB>
                      <a:noFill/>
                    </a:lnB>
                  </a:tcPr>
                </a:tc>
                <a:extLst>
                  <a:ext uri="{0D108BD9-81ED-4DB2-BD59-A6C34878D82A}">
                    <a16:rowId xmlns:a16="http://schemas.microsoft.com/office/drawing/2014/main" val="3713521621"/>
                  </a:ext>
                </a:extLst>
              </a:tr>
              <a:tr h="345440">
                <a:tc>
                  <a:txBody>
                    <a:bodyPr/>
                    <a:lstStyle/>
                    <a:p>
                      <a:pPr marL="114300" indent="0"/>
                      <a:r>
                        <a:rPr lang="en-US" sz="1500" dirty="0" err="1">
                          <a:latin typeface="Source Sans Pro" panose="020B0503030403020204" pitchFamily="34" charset="0"/>
                          <a:ea typeface="Source Sans Pro" panose="020B0503030403020204" pitchFamily="34" charset="0"/>
                        </a:rPr>
                        <a:t>Anemia</a:t>
                      </a:r>
                      <a:r>
                        <a:rPr lang="en-US" sz="1500" baseline="30000" dirty="0" err="1">
                          <a:latin typeface="Source Sans Pro" panose="020B0503030403020204" pitchFamily="34" charset="0"/>
                          <a:ea typeface="Source Sans Pro" panose="020B0503030403020204" pitchFamily="34" charset="0"/>
                        </a:rPr>
                        <a:t>d</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T w="25400" cmpd="sng">
                      <a:noFill/>
                    </a:lnT>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4 (24)</a:t>
                      </a:r>
                    </a:p>
                  </a:txBody>
                  <a:tcPr marL="121920" marR="121920" marT="60960" marB="60960">
                    <a:lnT w="25400" cmpd="sng">
                      <a:noFill/>
                    </a:lnT>
                  </a:tcPr>
                </a:tc>
                <a:extLst>
                  <a:ext uri="{0D108BD9-81ED-4DB2-BD59-A6C34878D82A}">
                    <a16:rowId xmlns:a16="http://schemas.microsoft.com/office/drawing/2014/main" val="1357786964"/>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Neutropenia</a:t>
                      </a:r>
                      <a:r>
                        <a:rPr lang="en-US" sz="1500" baseline="30000" dirty="0">
                          <a:latin typeface="Source Sans Pro" panose="020B0503030403020204" pitchFamily="34" charset="0"/>
                          <a:ea typeface="Source Sans Pro" panose="020B0503030403020204" pitchFamily="34" charset="0"/>
                        </a:rPr>
                        <a:t>c</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3 (18)</a:t>
                      </a:r>
                    </a:p>
                  </a:txBody>
                  <a:tcPr marL="121920" marR="121920" marT="60960" marB="60960"/>
                </a:tc>
                <a:extLst>
                  <a:ext uri="{0D108BD9-81ED-4DB2-BD59-A6C34878D82A}">
                    <a16:rowId xmlns:a16="http://schemas.microsoft.com/office/drawing/2014/main" val="871529863"/>
                  </a:ext>
                </a:extLst>
              </a:tr>
              <a:tr h="345440">
                <a:tc>
                  <a:txBody>
                    <a:bodyPr/>
                    <a:lstStyle/>
                    <a:p>
                      <a:pPr marL="114300" indent="0"/>
                      <a:r>
                        <a:rPr lang="en-US" sz="1500" dirty="0" err="1">
                          <a:latin typeface="Source Sans Pro" panose="020B0503030403020204" pitchFamily="34" charset="0"/>
                          <a:ea typeface="Source Sans Pro" panose="020B0503030403020204" pitchFamily="34" charset="0"/>
                        </a:rPr>
                        <a:t>Leukopenia</a:t>
                      </a:r>
                      <a:r>
                        <a:rPr lang="en-US" sz="1500" baseline="30000" dirty="0" err="1">
                          <a:latin typeface="Source Sans Pro" panose="020B0503030403020204" pitchFamily="34" charset="0"/>
                          <a:ea typeface="Source Sans Pro" panose="020B0503030403020204" pitchFamily="34" charset="0"/>
                        </a:rPr>
                        <a:t>e</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2 (12)</a:t>
                      </a:r>
                    </a:p>
                  </a:txBody>
                  <a:tcPr marL="121920" marR="121920" marT="60960" marB="60960"/>
                </a:tc>
                <a:extLst>
                  <a:ext uri="{0D108BD9-81ED-4DB2-BD59-A6C34878D82A}">
                    <a16:rowId xmlns:a16="http://schemas.microsoft.com/office/drawing/2014/main" val="900651678"/>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Abdominal pain</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1 (6)</a:t>
                      </a:r>
                    </a:p>
                  </a:txBody>
                  <a:tcPr marL="121920" marR="121920" marT="60960" marB="60960"/>
                </a:tc>
                <a:extLst>
                  <a:ext uri="{0D108BD9-81ED-4DB2-BD59-A6C34878D82A}">
                    <a16:rowId xmlns:a16="http://schemas.microsoft.com/office/drawing/2014/main" val="1539088818"/>
                  </a:ext>
                </a:extLst>
              </a:tr>
              <a:tr h="345440">
                <a:tc>
                  <a:txBody>
                    <a:bodyPr/>
                    <a:lstStyle/>
                    <a:p>
                      <a:pPr marL="114300" indent="0"/>
                      <a:r>
                        <a:rPr lang="en-US" sz="1500" dirty="0">
                          <a:latin typeface="Source Sans Pro" panose="020B0503030403020204" pitchFamily="34" charset="0"/>
                          <a:ea typeface="Source Sans Pro" panose="020B0503030403020204" pitchFamily="34" charset="0"/>
                        </a:rPr>
                        <a:t>Fatigue</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B w="12700" cap="flat" cmpd="sng" algn="ctr">
                      <a:noFill/>
                      <a:prstDash val="solid"/>
                      <a:round/>
                      <a:headEnd type="none" w="med" len="med"/>
                      <a:tailEnd type="none" w="med" len="med"/>
                    </a:lnB>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1 (6)</a:t>
                      </a:r>
                    </a:p>
                  </a:txBody>
                  <a:tcPr marL="121920" marR="121920" marT="60960" marB="60960">
                    <a:lnB w="12700" cap="flat" cmpd="sng" algn="ctr">
                      <a:noFill/>
                      <a:prstDash val="solid"/>
                      <a:round/>
                      <a:headEnd type="none" w="med" len="med"/>
                      <a:tailEnd type="none" w="med" len="med"/>
                    </a:lnB>
                  </a:tcPr>
                </a:tc>
                <a:extLst>
                  <a:ext uri="{0D108BD9-81ED-4DB2-BD59-A6C34878D82A}">
                    <a16:rowId xmlns:a16="http://schemas.microsoft.com/office/drawing/2014/main" val="3975582394"/>
                  </a:ext>
                </a:extLst>
              </a:tr>
              <a:tr h="345440">
                <a:tc>
                  <a:txBody>
                    <a:bodyPr/>
                    <a:lstStyle/>
                    <a:p>
                      <a:pPr marL="114300" indent="0"/>
                      <a:r>
                        <a:rPr lang="en-US" sz="1500" dirty="0" err="1">
                          <a:latin typeface="Source Sans Pro" panose="020B0503030403020204" pitchFamily="34" charset="0"/>
                          <a:ea typeface="Source Sans Pro" panose="020B0503030403020204" pitchFamily="34" charset="0"/>
                        </a:rPr>
                        <a:t>Pneumonia</a:t>
                      </a:r>
                      <a:r>
                        <a:rPr lang="en-US" sz="1500" baseline="30000" dirty="0" err="1">
                          <a:latin typeface="Source Sans Pro" panose="020B0503030403020204" pitchFamily="34" charset="0"/>
                          <a:ea typeface="Source Sans Pro" panose="020B0503030403020204" pitchFamily="34" charset="0"/>
                        </a:rPr>
                        <a:t>f</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1 (6)</a:t>
                      </a:r>
                    </a:p>
                  </a:txBody>
                  <a:tcPr marL="121920" marR="121920"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336652"/>
                  </a:ext>
                </a:extLst>
              </a:tr>
              <a:tr h="345440">
                <a:tc>
                  <a:txBody>
                    <a:bodyPr/>
                    <a:lstStyle/>
                    <a:p>
                      <a:pPr marL="114300" indent="0"/>
                      <a:r>
                        <a:rPr lang="en-US" sz="1500" dirty="0" err="1">
                          <a:latin typeface="Source Sans Pro" panose="020B0503030403020204" pitchFamily="34" charset="0"/>
                          <a:ea typeface="Source Sans Pro" panose="020B0503030403020204" pitchFamily="34" charset="0"/>
                          <a:cs typeface="Arial" panose="020B0604020202020204" pitchFamily="34" charset="0"/>
                        </a:rPr>
                        <a:t>Epistaxis</a:t>
                      </a:r>
                      <a:r>
                        <a:rPr lang="en-US" sz="1500" baseline="30000" dirty="0" err="1">
                          <a:latin typeface="Source Sans Pro" panose="020B0503030403020204" pitchFamily="34" charset="0"/>
                          <a:ea typeface="Source Sans Pro" panose="020B0503030403020204" pitchFamily="34" charset="0"/>
                        </a:rPr>
                        <a:t>f</a:t>
                      </a:r>
                      <a:endParaRPr lang="en-US" sz="1500" dirty="0">
                        <a:latin typeface="Source Sans Pro" panose="020B0503030403020204" pitchFamily="34" charset="0"/>
                        <a:ea typeface="Source Sans Pro" panose="020B0503030403020204" pitchFamily="34" charset="0"/>
                        <a:cs typeface="Arial" panose="020B0604020202020204" pitchFamily="34" charset="0"/>
                      </a:endParaRPr>
                    </a:p>
                  </a:txBody>
                  <a:tcPr marL="121920" marR="121920" marT="60960" marB="6096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Arial" panose="020B0604020202020204" pitchFamily="34" charset="0"/>
                        </a:rPr>
                        <a:t>1 (6)</a:t>
                      </a:r>
                    </a:p>
                  </a:txBody>
                  <a:tcPr marL="121920" marR="121920" marT="60960" marB="60960">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2069347"/>
                  </a:ext>
                </a:extLst>
              </a:tr>
            </a:tbl>
          </a:graphicData>
        </a:graphic>
      </p:graphicFrame>
      <p:sp>
        <p:nvSpPr>
          <p:cNvPr id="3" name="TextBox 2">
            <a:extLst>
              <a:ext uri="{FF2B5EF4-FFF2-40B4-BE49-F238E27FC236}">
                <a16:creationId xmlns:a16="http://schemas.microsoft.com/office/drawing/2014/main" id="{2ABB367C-D6CA-C85C-DCD0-34388233F9B4}"/>
              </a:ext>
            </a:extLst>
          </p:cNvPr>
          <p:cNvSpPr txBox="1"/>
          <p:nvPr/>
        </p:nvSpPr>
        <p:spPr>
          <a:xfrm>
            <a:off x="216381" y="5680927"/>
            <a:ext cx="11759239" cy="666593"/>
          </a:xfrm>
          <a:prstGeom prst="rect">
            <a:avLst/>
          </a:prstGeom>
          <a:noFill/>
        </p:spPr>
        <p:txBody>
          <a:bodyPr wrap="square" rtlCol="0" anchor="b">
            <a:spAutoFit/>
          </a:bodyPr>
          <a:lstStyle/>
          <a:p>
            <a:pP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ALT, alanine aminotransferase; AST, aspartate aminotransferase; DLT, dose-limiting toxicity; SAE, serious adverse event; TEAE, treatment-emergent adverse event.</a:t>
            </a:r>
          </a:p>
          <a:p>
            <a:pPr defTabSz="609585" fontAlgn="base">
              <a:spcBef>
                <a:spcPct val="0"/>
              </a:spcBef>
              <a:spcAft>
                <a:spcPct val="0"/>
              </a:spcAft>
            </a:pPr>
            <a:r>
              <a:rPr lang="en-US" sz="933" baseline="30000" dirty="0">
                <a:solidFill>
                  <a:prstClr val="black"/>
                </a:solidFill>
                <a:latin typeface="Source Sans Pro" panose="020B0503030403020204" pitchFamily="34" charset="0"/>
                <a:ea typeface="Source Sans Pro" panose="020B0503030403020204" pitchFamily="34" charset="0"/>
              </a:rPr>
              <a:t>a</a:t>
            </a:r>
            <a:r>
              <a:rPr lang="en-US" sz="933" dirty="0">
                <a:solidFill>
                  <a:prstClr val="black"/>
                </a:solidFill>
                <a:latin typeface="Source Sans Pro" panose="020B0503030403020204" pitchFamily="34" charset="0"/>
                <a:ea typeface="Source Sans Pro" panose="020B0503030403020204" pitchFamily="34" charset="0"/>
              </a:rPr>
              <a:t>Toxicities determined by the investigator to be possibly, probably, or definitely related to </a:t>
            </a:r>
            <a:r>
              <a:rPr lang="en-US" sz="933" dirty="0" err="1">
                <a:solidFill>
                  <a:prstClr val="black"/>
                </a:solidFill>
                <a:latin typeface="Source Sans Pro" panose="020B0503030403020204" pitchFamily="34" charset="0"/>
                <a:ea typeface="Source Sans Pro" panose="020B0503030403020204" pitchFamily="34" charset="0"/>
              </a:rPr>
              <a:t>imetelstat</a:t>
            </a:r>
            <a:r>
              <a:rPr lang="en-US" sz="933" dirty="0">
                <a:solidFill>
                  <a:prstClr val="black"/>
                </a:solidFill>
                <a:latin typeface="Source Sans Pro" panose="020B0503030403020204" pitchFamily="34" charset="0"/>
                <a:ea typeface="Source Sans Pro" panose="020B0503030403020204" pitchFamily="34" charset="0"/>
              </a:rPr>
              <a:t> treatment, and not attributable to the underlying disease, or toxicities with ruxolitinib increasing in grade and/or clinically significant from before </a:t>
            </a:r>
            <a:r>
              <a:rPr lang="en-US" sz="933" dirty="0" err="1">
                <a:solidFill>
                  <a:prstClr val="black"/>
                </a:solidFill>
                <a:latin typeface="Source Sans Pro" panose="020B0503030403020204" pitchFamily="34" charset="0"/>
                <a:ea typeface="Source Sans Pro" panose="020B0503030403020204" pitchFamily="34" charset="0"/>
              </a:rPr>
              <a:t>imetelstat</a:t>
            </a:r>
            <a:r>
              <a:rPr lang="en-US" sz="933" dirty="0">
                <a:solidFill>
                  <a:prstClr val="black"/>
                </a:solidFill>
                <a:latin typeface="Source Sans Pro" panose="020B0503030403020204" pitchFamily="34" charset="0"/>
                <a:ea typeface="Source Sans Pro" panose="020B0503030403020204" pitchFamily="34" charset="0"/>
              </a:rPr>
              <a:t> initiation. </a:t>
            </a:r>
            <a:r>
              <a:rPr lang="en-US" sz="933" baseline="30000" dirty="0">
                <a:solidFill>
                  <a:prstClr val="black"/>
                </a:solidFill>
                <a:latin typeface="Source Sans Pro" panose="020B0503030403020204" pitchFamily="34" charset="0"/>
                <a:ea typeface="Source Sans Pro" panose="020B0503030403020204" pitchFamily="34" charset="0"/>
              </a:rPr>
              <a:t>b</a:t>
            </a:r>
            <a:r>
              <a:rPr lang="en-US" sz="933" dirty="0">
                <a:solidFill>
                  <a:prstClr val="black"/>
                </a:solidFill>
                <a:latin typeface="Source Sans Pro" panose="020B0503030403020204" pitchFamily="34" charset="0"/>
                <a:ea typeface="Source Sans Pro" panose="020B0503030403020204" pitchFamily="34" charset="0"/>
              </a:rPr>
              <a:t>Combined term includes decreased platelet count. </a:t>
            </a:r>
            <a:r>
              <a:rPr lang="en-US" sz="933" baseline="30000" dirty="0">
                <a:solidFill>
                  <a:prstClr val="black"/>
                </a:solidFill>
                <a:latin typeface="Source Sans Pro" panose="020B0503030403020204" pitchFamily="34" charset="0"/>
                <a:ea typeface="Source Sans Pro" panose="020B0503030403020204" pitchFamily="34" charset="0"/>
              </a:rPr>
              <a:t>c</a:t>
            </a:r>
            <a:r>
              <a:rPr lang="en-US" sz="933" dirty="0">
                <a:solidFill>
                  <a:prstClr val="black"/>
                </a:solidFill>
                <a:latin typeface="Source Sans Pro" panose="020B0503030403020204" pitchFamily="34" charset="0"/>
                <a:ea typeface="Source Sans Pro" panose="020B0503030403020204" pitchFamily="34" charset="0"/>
              </a:rPr>
              <a:t>Combined term includes decreased neutrophil count. </a:t>
            </a:r>
            <a:r>
              <a:rPr lang="en-US" sz="933" baseline="30000" dirty="0" err="1">
                <a:solidFill>
                  <a:prstClr val="black"/>
                </a:solidFill>
                <a:latin typeface="Source Sans Pro" panose="020B0503030403020204" pitchFamily="34" charset="0"/>
                <a:ea typeface="Source Sans Pro" panose="020B0503030403020204" pitchFamily="34" charset="0"/>
              </a:rPr>
              <a:t>d</a:t>
            </a:r>
            <a:r>
              <a:rPr lang="en-US" sz="933" dirty="0" err="1">
                <a:solidFill>
                  <a:prstClr val="black"/>
                </a:solidFill>
                <a:latin typeface="Source Sans Pro" panose="020B0503030403020204" pitchFamily="34" charset="0"/>
                <a:ea typeface="Source Sans Pro" panose="020B0503030403020204" pitchFamily="34" charset="0"/>
              </a:rPr>
              <a:t>One</a:t>
            </a:r>
            <a:r>
              <a:rPr lang="en-US" sz="933" dirty="0">
                <a:solidFill>
                  <a:prstClr val="black"/>
                </a:solidFill>
                <a:latin typeface="Source Sans Pro" panose="020B0503030403020204" pitchFamily="34" charset="0"/>
                <a:ea typeface="Source Sans Pro" panose="020B0503030403020204" pitchFamily="34" charset="0"/>
              </a:rPr>
              <a:t> was a SAE considered related to study treatments and resulted in dose reduction to     6.0 mg/kg. </a:t>
            </a:r>
            <a:r>
              <a:rPr lang="en-US" sz="933" baseline="30000" dirty="0" err="1">
                <a:solidFill>
                  <a:prstClr val="black"/>
                </a:solidFill>
                <a:latin typeface="Source Sans Pro" panose="020B0503030403020204" pitchFamily="34" charset="0"/>
                <a:ea typeface="Source Sans Pro" panose="020B0503030403020204" pitchFamily="34" charset="0"/>
              </a:rPr>
              <a:t>e</a:t>
            </a:r>
            <a:r>
              <a:rPr lang="en-US" sz="933" dirty="0" err="1">
                <a:solidFill>
                  <a:prstClr val="black"/>
                </a:solidFill>
                <a:latin typeface="Source Sans Pro" panose="020B0503030403020204" pitchFamily="34" charset="0"/>
                <a:ea typeface="Source Sans Pro" panose="020B0503030403020204" pitchFamily="34" charset="0"/>
              </a:rPr>
              <a:t>Combined</a:t>
            </a:r>
            <a:r>
              <a:rPr lang="en-US" sz="933" dirty="0">
                <a:solidFill>
                  <a:prstClr val="black"/>
                </a:solidFill>
                <a:latin typeface="Source Sans Pro" panose="020B0503030403020204" pitchFamily="34" charset="0"/>
                <a:ea typeface="Source Sans Pro" panose="020B0503030403020204" pitchFamily="34" charset="0"/>
              </a:rPr>
              <a:t> term includes decreased white blood cell count. </a:t>
            </a:r>
            <a:r>
              <a:rPr lang="en-US" sz="933" baseline="30000" dirty="0" err="1">
                <a:solidFill>
                  <a:prstClr val="black"/>
                </a:solidFill>
                <a:latin typeface="Source Sans Pro" panose="020B0503030403020204" pitchFamily="34" charset="0"/>
                <a:ea typeface="Source Sans Pro" panose="020B0503030403020204" pitchFamily="34" charset="0"/>
              </a:rPr>
              <a:t>f</a:t>
            </a:r>
            <a:r>
              <a:rPr lang="en-US" sz="933" dirty="0" err="1">
                <a:solidFill>
                  <a:prstClr val="black"/>
                </a:solidFill>
                <a:latin typeface="Source Sans Pro" panose="020B0503030403020204" pitchFamily="34" charset="0"/>
                <a:ea typeface="Source Sans Pro" panose="020B0503030403020204" pitchFamily="34" charset="0"/>
              </a:rPr>
              <a:t>SAE</a:t>
            </a:r>
            <a:r>
              <a:rPr lang="en-US" sz="933" dirty="0">
                <a:solidFill>
                  <a:prstClr val="black"/>
                </a:solidFill>
                <a:latin typeface="Source Sans Pro" panose="020B0503030403020204" pitchFamily="34" charset="0"/>
                <a:ea typeface="Source Sans Pro" panose="020B0503030403020204" pitchFamily="34" charset="0"/>
              </a:rPr>
              <a:t> considered to be related to underlying disease and resolved without dose modification.</a:t>
            </a:r>
          </a:p>
        </p:txBody>
      </p:sp>
      <p:sp>
        <p:nvSpPr>
          <p:cNvPr id="5" name="TextBox 4">
            <a:extLst>
              <a:ext uri="{FF2B5EF4-FFF2-40B4-BE49-F238E27FC236}">
                <a16:creationId xmlns:a16="http://schemas.microsoft.com/office/drawing/2014/main" id="{4B7E0A44-E83D-D058-A929-298EF5DDB943}"/>
              </a:ext>
            </a:extLst>
          </p:cNvPr>
          <p:cNvSpPr txBox="1"/>
          <p:nvPr/>
        </p:nvSpPr>
        <p:spPr>
          <a:xfrm>
            <a:off x="1528838" y="1659729"/>
            <a:ext cx="3541485" cy="338554"/>
          </a:xfrm>
          <a:prstGeom prst="rect">
            <a:avLst/>
          </a:prstGeom>
          <a:noFill/>
        </p:spPr>
        <p:txBody>
          <a:bodyPr wrap="square">
            <a:spAutoFit/>
          </a:bodyPr>
          <a:lstStyle/>
          <a:p>
            <a:pPr defTabSz="609585" fontAlgn="base">
              <a:spcBef>
                <a:spcPct val="0"/>
              </a:spcBef>
              <a:spcAft>
                <a:spcPct val="0"/>
              </a:spcAft>
            </a:pPr>
            <a:r>
              <a:rPr lang="en-US" sz="1600" b="1" dirty="0">
                <a:solidFill>
                  <a:prstClr val="black"/>
                </a:solidFill>
                <a:latin typeface="Source Sans Pro" panose="020B0503030403020204" pitchFamily="34" charset="0"/>
                <a:ea typeface="Source Sans Pro" panose="020B0503030403020204" pitchFamily="34" charset="0"/>
              </a:rPr>
              <a:t>Any-grade TEAEs in ≥15% of patients</a:t>
            </a:r>
            <a:endParaRPr lang="en-US" sz="1600" b="1" dirty="0">
              <a:solidFill>
                <a:prstClr val="black"/>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2314817-789F-29D8-776E-215B4E4E3E58}"/>
              </a:ext>
            </a:extLst>
          </p:cNvPr>
          <p:cNvSpPr txBox="1"/>
          <p:nvPr/>
        </p:nvSpPr>
        <p:spPr>
          <a:xfrm>
            <a:off x="8156248" y="1636480"/>
            <a:ext cx="3541485" cy="338554"/>
          </a:xfrm>
          <a:prstGeom prst="rect">
            <a:avLst/>
          </a:prstGeom>
          <a:noFill/>
        </p:spPr>
        <p:txBody>
          <a:bodyPr wrap="square">
            <a:spAutoFit/>
          </a:bodyPr>
          <a:lstStyle/>
          <a:p>
            <a:pPr defTabSz="609585" fontAlgn="base">
              <a:spcBef>
                <a:spcPct val="0"/>
              </a:spcBef>
              <a:spcAft>
                <a:spcPct val="0"/>
              </a:spcAft>
            </a:pPr>
            <a:r>
              <a:rPr lang="en-US" sz="1600" b="1" dirty="0">
                <a:solidFill>
                  <a:prstClr val="black"/>
                </a:solidFill>
                <a:latin typeface="Source Sans Pro" panose="020B0503030403020204" pitchFamily="34" charset="0"/>
                <a:ea typeface="Source Sans Pro" panose="020B0503030403020204" pitchFamily="34" charset="0"/>
              </a:rPr>
              <a:t>Grade 3 TEAEs</a:t>
            </a:r>
            <a:endParaRPr lang="en-US" sz="1600" b="1" dirty="0">
              <a:solidFill>
                <a:prstClr val="black"/>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Content Placeholder 5">
            <a:extLst>
              <a:ext uri="{FF2B5EF4-FFF2-40B4-BE49-F238E27FC236}">
                <a16:creationId xmlns:a16="http://schemas.microsoft.com/office/drawing/2014/main" id="{5C46F708-78E7-B169-3A2C-44F634D69DC7}"/>
              </a:ext>
            </a:extLst>
          </p:cNvPr>
          <p:cNvSpPr txBox="1">
            <a:spLocks/>
          </p:cNvSpPr>
          <p:nvPr/>
        </p:nvSpPr>
        <p:spPr>
          <a:xfrm>
            <a:off x="6340202" y="5138186"/>
            <a:ext cx="4923665" cy="487311"/>
          </a:xfrm>
          <a:prstGeom prst="rect">
            <a:avLst/>
          </a:prstGeom>
        </p:spPr>
        <p:txBody>
          <a:bodyPr/>
          <a:lstStyle>
            <a:lvl1pPr marL="230188" indent="-230188" algn="l" defTabSz="457200" rtl="0" eaLnBrk="0" fontAlgn="base" hangingPunct="0">
              <a:spcBef>
                <a:spcPct val="20000"/>
              </a:spcBef>
              <a:spcAft>
                <a:spcPct val="0"/>
              </a:spcAft>
              <a:buClr>
                <a:srgbClr val="C00000"/>
              </a:buClr>
              <a:buFont typeface="Arial" charset="0"/>
              <a:buChar char="•"/>
              <a:defRPr sz="20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1pPr>
            <a:lvl2pPr marL="460375" indent="-227013" algn="l" defTabSz="457200" rtl="0" eaLnBrk="0" fontAlgn="base" hangingPunct="0">
              <a:spcBef>
                <a:spcPct val="20000"/>
              </a:spcBef>
              <a:spcAft>
                <a:spcPct val="0"/>
              </a:spcAft>
              <a:buClr>
                <a:srgbClr val="C00000"/>
              </a:buClr>
              <a:buFont typeface="Arial" charset="0"/>
              <a:buChar char="–"/>
              <a:defRPr sz="18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2pPr>
            <a:lvl3pPr marL="684213" indent="-228600" algn="l" defTabSz="457200" rtl="0" eaLnBrk="0" fontAlgn="base" hangingPunct="0">
              <a:spcBef>
                <a:spcPct val="20000"/>
              </a:spcBef>
              <a:spcAft>
                <a:spcPct val="0"/>
              </a:spcAft>
              <a:buClr>
                <a:srgbClr val="C00000"/>
              </a:buClr>
              <a:buFont typeface="Arial" charset="0"/>
              <a:buChar char="•"/>
              <a:defRPr sz="16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3pPr>
            <a:lvl4pPr marL="914400" indent="-228600" algn="l" defTabSz="457200" rtl="0" eaLnBrk="0" fontAlgn="base" hangingPunct="0">
              <a:spcBef>
                <a:spcPct val="20000"/>
              </a:spcBef>
              <a:spcAft>
                <a:spcPct val="0"/>
              </a:spcAft>
              <a:buClr>
                <a:srgbClr val="C00000"/>
              </a:buClr>
              <a:buFont typeface="Arial" charset="0"/>
              <a:buChar char="–"/>
              <a:defRPr sz="14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4pPr>
            <a:lvl5pPr marL="1144588" indent="-228600" algn="l" defTabSz="457200" rtl="0" eaLnBrk="0" fontAlgn="base" hangingPunct="0">
              <a:spcBef>
                <a:spcPct val="20000"/>
              </a:spcBef>
              <a:spcAft>
                <a:spcPct val="0"/>
              </a:spcAft>
              <a:buClr>
                <a:srgbClr val="C00000"/>
              </a:buClr>
              <a:buFont typeface="Arial" charset="0"/>
              <a:buChar char="»"/>
              <a:defRPr sz="1400" kern="1200">
                <a:solidFill>
                  <a:schemeClr val="tx1"/>
                </a:solidFill>
                <a:latin typeface="Source Sans Pro" panose="020B0503030403020204" pitchFamily="34" charset="0"/>
                <a:ea typeface="Source Sans Pro" panose="020B0503030403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06910" indent="-306910" defTabSz="609585"/>
            <a:r>
              <a:rPr lang="en-US" sz="2133" dirty="0">
                <a:solidFill>
                  <a:prstClr val="black"/>
                </a:solidFill>
              </a:rPr>
              <a:t>No grade 4 or 5 events were reported</a:t>
            </a:r>
          </a:p>
        </p:txBody>
      </p:sp>
      <p:sp>
        <p:nvSpPr>
          <p:cNvPr id="10" name="TextBox 9">
            <a:extLst>
              <a:ext uri="{FF2B5EF4-FFF2-40B4-BE49-F238E27FC236}">
                <a16:creationId xmlns:a16="http://schemas.microsoft.com/office/drawing/2014/main" id="{D70BADD2-DCA7-5E49-AAEA-DA46297535F9}"/>
              </a:ext>
            </a:extLst>
          </p:cNvPr>
          <p:cNvSpPr txBox="1"/>
          <p:nvPr/>
        </p:nvSpPr>
        <p:spPr>
          <a:xfrm>
            <a:off x="8899798" y="6451969"/>
            <a:ext cx="3292202" cy="307777"/>
          </a:xfrm>
          <a:prstGeom prst="rect">
            <a:avLst/>
          </a:prstGeom>
          <a:noFill/>
        </p:spPr>
        <p:txBody>
          <a:bodyPr wrap="square">
            <a:spAutoFit/>
          </a:bodyPr>
          <a:lstStyle/>
          <a:p>
            <a:r>
              <a:rPr lang="en-US" sz="1400" dirty="0"/>
              <a:t>Mascarenhas et al. ASH 2024;Abstract 998</a:t>
            </a:r>
          </a:p>
        </p:txBody>
      </p:sp>
    </p:spTree>
    <p:extLst>
      <p:ext uri="{BB962C8B-B14F-4D97-AF65-F5344CB8AC3E}">
        <p14:creationId xmlns:p14="http://schemas.microsoft.com/office/powerpoint/2010/main" val="1471385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C886-BA34-1526-8988-189906A55441}"/>
              </a:ext>
            </a:extLst>
          </p:cNvPr>
          <p:cNvSpPr>
            <a:spLocks noGrp="1"/>
          </p:cNvSpPr>
          <p:nvPr>
            <p:ph type="title"/>
          </p:nvPr>
        </p:nvSpPr>
        <p:spPr/>
        <p:txBody>
          <a:bodyPr/>
          <a:lstStyle/>
          <a:p>
            <a:r>
              <a:rPr lang="en-US" dirty="0"/>
              <a:t>Hematology Values Were Stable Over Time</a:t>
            </a:r>
          </a:p>
        </p:txBody>
      </p:sp>
      <p:grpSp>
        <p:nvGrpSpPr>
          <p:cNvPr id="5" name="Group 4">
            <a:extLst>
              <a:ext uri="{FF2B5EF4-FFF2-40B4-BE49-F238E27FC236}">
                <a16:creationId xmlns:a16="http://schemas.microsoft.com/office/drawing/2014/main" id="{A2990926-B101-38EF-E993-09ED91D0C60D}"/>
              </a:ext>
            </a:extLst>
          </p:cNvPr>
          <p:cNvGrpSpPr/>
          <p:nvPr/>
        </p:nvGrpSpPr>
        <p:grpSpPr>
          <a:xfrm>
            <a:off x="1642667" y="1467240"/>
            <a:ext cx="8322957" cy="4627657"/>
            <a:chOff x="1232000" y="1100430"/>
            <a:chExt cx="6242218" cy="3470743"/>
          </a:xfrm>
        </p:grpSpPr>
        <p:grpSp>
          <p:nvGrpSpPr>
            <p:cNvPr id="6" name="Graphic 2">
              <a:extLst>
                <a:ext uri="{FF2B5EF4-FFF2-40B4-BE49-F238E27FC236}">
                  <a16:creationId xmlns:a16="http://schemas.microsoft.com/office/drawing/2014/main" id="{688931FE-F551-E6CE-B98F-0F50EDD84612}"/>
                </a:ext>
              </a:extLst>
            </p:cNvPr>
            <p:cNvGrpSpPr/>
            <p:nvPr/>
          </p:nvGrpSpPr>
          <p:grpSpPr>
            <a:xfrm>
              <a:off x="1737360" y="1147495"/>
              <a:ext cx="5612284" cy="2930839"/>
              <a:chOff x="1737360" y="1147495"/>
              <a:chExt cx="5612284" cy="2930839"/>
            </a:xfrm>
            <a:noFill/>
          </p:grpSpPr>
          <p:sp>
            <p:nvSpPr>
              <p:cNvPr id="339" name="Freeform: Shape 338">
                <a:extLst>
                  <a:ext uri="{FF2B5EF4-FFF2-40B4-BE49-F238E27FC236}">
                    <a16:creationId xmlns:a16="http://schemas.microsoft.com/office/drawing/2014/main" id="{A5D4E4DC-FED6-C83F-3C6C-AAFD02F443D1}"/>
                  </a:ext>
                </a:extLst>
              </p:cNvPr>
              <p:cNvSpPr/>
              <p:nvPr/>
            </p:nvSpPr>
            <p:spPr>
              <a:xfrm>
                <a:off x="1784807" y="1147495"/>
                <a:ext cx="5564836" cy="2887149"/>
              </a:xfrm>
              <a:custGeom>
                <a:avLst/>
                <a:gdLst>
                  <a:gd name="connsiteX0" fmla="*/ 0 w 5564836"/>
                  <a:gd name="connsiteY0" fmla="*/ 0 h 2887149"/>
                  <a:gd name="connsiteX1" fmla="*/ 5564837 w 5564836"/>
                  <a:gd name="connsiteY1" fmla="*/ 0 h 2887149"/>
                  <a:gd name="connsiteX2" fmla="*/ 5564837 w 5564836"/>
                  <a:gd name="connsiteY2" fmla="*/ 2887150 h 2887149"/>
                  <a:gd name="connsiteX3" fmla="*/ 0 w 5564836"/>
                  <a:gd name="connsiteY3" fmla="*/ 2887150 h 2887149"/>
                </a:gdLst>
                <a:ahLst/>
                <a:cxnLst>
                  <a:cxn ang="0">
                    <a:pos x="connsiteX0" y="connsiteY0"/>
                  </a:cxn>
                  <a:cxn ang="0">
                    <a:pos x="connsiteX1" y="connsiteY1"/>
                  </a:cxn>
                  <a:cxn ang="0">
                    <a:pos x="connsiteX2" y="connsiteY2"/>
                  </a:cxn>
                  <a:cxn ang="0">
                    <a:pos x="connsiteX3" y="connsiteY3"/>
                  </a:cxn>
                </a:cxnLst>
                <a:rect l="l" t="t" r="r" b="b"/>
                <a:pathLst>
                  <a:path w="5564836" h="2887149">
                    <a:moveTo>
                      <a:pt x="0" y="0"/>
                    </a:moveTo>
                    <a:lnTo>
                      <a:pt x="5564837" y="0"/>
                    </a:lnTo>
                    <a:lnTo>
                      <a:pt x="5564837" y="2887150"/>
                    </a:lnTo>
                    <a:lnTo>
                      <a:pt x="0" y="2887150"/>
                    </a:lnTo>
                    <a:close/>
                  </a:path>
                </a:pathLst>
              </a:custGeom>
              <a:noFill/>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0" name="Freeform: Shape 339">
                <a:extLst>
                  <a:ext uri="{FF2B5EF4-FFF2-40B4-BE49-F238E27FC236}">
                    <a16:creationId xmlns:a16="http://schemas.microsoft.com/office/drawing/2014/main" id="{9DD8E7AD-5D01-BCD9-C4C6-B6D0ACB88D71}"/>
                  </a:ext>
                </a:extLst>
              </p:cNvPr>
              <p:cNvSpPr/>
              <p:nvPr/>
            </p:nvSpPr>
            <p:spPr>
              <a:xfrm>
                <a:off x="1737360" y="1325055"/>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1" name="Freeform: Shape 340">
                <a:extLst>
                  <a:ext uri="{FF2B5EF4-FFF2-40B4-BE49-F238E27FC236}">
                    <a16:creationId xmlns:a16="http://schemas.microsoft.com/office/drawing/2014/main" id="{6B7DCB75-0461-D5C1-3FCB-5D8F9288848C}"/>
                  </a:ext>
                </a:extLst>
              </p:cNvPr>
              <p:cNvSpPr/>
              <p:nvPr/>
            </p:nvSpPr>
            <p:spPr>
              <a:xfrm>
                <a:off x="1737360" y="1513740"/>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2" name="Freeform: Shape 341">
                <a:extLst>
                  <a:ext uri="{FF2B5EF4-FFF2-40B4-BE49-F238E27FC236}">
                    <a16:creationId xmlns:a16="http://schemas.microsoft.com/office/drawing/2014/main" id="{C598F0F4-3973-68AC-4856-0B8D8EAC6FD1}"/>
                  </a:ext>
                </a:extLst>
              </p:cNvPr>
              <p:cNvSpPr/>
              <p:nvPr/>
            </p:nvSpPr>
            <p:spPr>
              <a:xfrm>
                <a:off x="1737360" y="1702498"/>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3" name="Freeform: Shape 342">
                <a:extLst>
                  <a:ext uri="{FF2B5EF4-FFF2-40B4-BE49-F238E27FC236}">
                    <a16:creationId xmlns:a16="http://schemas.microsoft.com/office/drawing/2014/main" id="{D7474F49-5116-8877-3D9D-798BA5FD88E2}"/>
                  </a:ext>
                </a:extLst>
              </p:cNvPr>
              <p:cNvSpPr/>
              <p:nvPr/>
            </p:nvSpPr>
            <p:spPr>
              <a:xfrm>
                <a:off x="1737360" y="2048629"/>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4" name="Freeform: Shape 343">
                <a:extLst>
                  <a:ext uri="{FF2B5EF4-FFF2-40B4-BE49-F238E27FC236}">
                    <a16:creationId xmlns:a16="http://schemas.microsoft.com/office/drawing/2014/main" id="{1BFB45D1-849A-73D4-0BE9-B874DFB53D60}"/>
                  </a:ext>
                </a:extLst>
              </p:cNvPr>
              <p:cNvSpPr/>
              <p:nvPr/>
            </p:nvSpPr>
            <p:spPr>
              <a:xfrm>
                <a:off x="1737360" y="2228546"/>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5" name="Freeform: Shape 344">
                <a:extLst>
                  <a:ext uri="{FF2B5EF4-FFF2-40B4-BE49-F238E27FC236}">
                    <a16:creationId xmlns:a16="http://schemas.microsoft.com/office/drawing/2014/main" id="{5C281AE4-C789-D56B-A2AE-418D7B703ADA}"/>
                  </a:ext>
                </a:extLst>
              </p:cNvPr>
              <p:cNvSpPr/>
              <p:nvPr/>
            </p:nvSpPr>
            <p:spPr>
              <a:xfrm>
                <a:off x="1737360" y="2408537"/>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6" name="Freeform: Shape 345">
                <a:extLst>
                  <a:ext uri="{FF2B5EF4-FFF2-40B4-BE49-F238E27FC236}">
                    <a16:creationId xmlns:a16="http://schemas.microsoft.com/office/drawing/2014/main" id="{B5A7DF8C-D689-A584-A43F-FD5448B5B4F2}"/>
                  </a:ext>
                </a:extLst>
              </p:cNvPr>
              <p:cNvSpPr/>
              <p:nvPr/>
            </p:nvSpPr>
            <p:spPr>
              <a:xfrm>
                <a:off x="1737360" y="2840575"/>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7" name="Freeform: Shape 346">
                <a:extLst>
                  <a:ext uri="{FF2B5EF4-FFF2-40B4-BE49-F238E27FC236}">
                    <a16:creationId xmlns:a16="http://schemas.microsoft.com/office/drawing/2014/main" id="{42C1235D-9077-0957-A8D2-F7348AC69368}"/>
                  </a:ext>
                </a:extLst>
              </p:cNvPr>
              <p:cNvSpPr/>
              <p:nvPr/>
            </p:nvSpPr>
            <p:spPr>
              <a:xfrm>
                <a:off x="1737360" y="2966413"/>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8" name="Freeform: Shape 347">
                <a:extLst>
                  <a:ext uri="{FF2B5EF4-FFF2-40B4-BE49-F238E27FC236}">
                    <a16:creationId xmlns:a16="http://schemas.microsoft.com/office/drawing/2014/main" id="{F191D763-ECFE-0D4E-2870-902C9C63A25C}"/>
                  </a:ext>
                </a:extLst>
              </p:cNvPr>
              <p:cNvSpPr/>
              <p:nvPr/>
            </p:nvSpPr>
            <p:spPr>
              <a:xfrm>
                <a:off x="1737360" y="3092326"/>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49" name="Freeform: Shape 348">
                <a:extLst>
                  <a:ext uri="{FF2B5EF4-FFF2-40B4-BE49-F238E27FC236}">
                    <a16:creationId xmlns:a16="http://schemas.microsoft.com/office/drawing/2014/main" id="{AA771820-A59C-D584-642D-436CBE123031}"/>
                  </a:ext>
                </a:extLst>
              </p:cNvPr>
              <p:cNvSpPr/>
              <p:nvPr/>
            </p:nvSpPr>
            <p:spPr>
              <a:xfrm>
                <a:off x="1737360" y="3497987"/>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0" name="Freeform: Shape 349">
                <a:extLst>
                  <a:ext uri="{FF2B5EF4-FFF2-40B4-BE49-F238E27FC236}">
                    <a16:creationId xmlns:a16="http://schemas.microsoft.com/office/drawing/2014/main" id="{8C170F27-250E-C648-3E71-4739347DB8A1}"/>
                  </a:ext>
                </a:extLst>
              </p:cNvPr>
              <p:cNvSpPr/>
              <p:nvPr/>
            </p:nvSpPr>
            <p:spPr>
              <a:xfrm>
                <a:off x="1737360" y="3681736"/>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1" name="Freeform: Shape 350">
                <a:extLst>
                  <a:ext uri="{FF2B5EF4-FFF2-40B4-BE49-F238E27FC236}">
                    <a16:creationId xmlns:a16="http://schemas.microsoft.com/office/drawing/2014/main" id="{59658B24-883B-E718-CA58-027E1DA86616}"/>
                  </a:ext>
                </a:extLst>
              </p:cNvPr>
              <p:cNvSpPr/>
              <p:nvPr/>
            </p:nvSpPr>
            <p:spPr>
              <a:xfrm>
                <a:off x="1737360" y="3865411"/>
                <a:ext cx="47447" cy="7367"/>
              </a:xfrm>
              <a:custGeom>
                <a:avLst/>
                <a:gdLst>
                  <a:gd name="connsiteX0" fmla="*/ 0 w 47447"/>
                  <a:gd name="connsiteY0" fmla="*/ 0 h 7367"/>
                  <a:gd name="connsiteX1" fmla="*/ 47447 w 47447"/>
                  <a:gd name="connsiteY1" fmla="*/ 0 h 7367"/>
                </a:gdLst>
                <a:ahLst/>
                <a:cxnLst>
                  <a:cxn ang="0">
                    <a:pos x="connsiteX0" y="connsiteY0"/>
                  </a:cxn>
                  <a:cxn ang="0">
                    <a:pos x="connsiteX1" y="connsiteY1"/>
                  </a:cxn>
                </a:cxnLst>
                <a:rect l="l" t="t" r="r" b="b"/>
                <a:pathLst>
                  <a:path w="47447" h="7367">
                    <a:moveTo>
                      <a:pt x="0" y="0"/>
                    </a:moveTo>
                    <a:lnTo>
                      <a:pt x="47447"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2" name="Freeform: Shape 351">
                <a:extLst>
                  <a:ext uri="{FF2B5EF4-FFF2-40B4-BE49-F238E27FC236}">
                    <a16:creationId xmlns:a16="http://schemas.microsoft.com/office/drawing/2014/main" id="{57492220-9EA1-3A1A-07BB-E5F9E612598E}"/>
                  </a:ext>
                </a:extLst>
              </p:cNvPr>
              <p:cNvSpPr/>
              <p:nvPr/>
            </p:nvSpPr>
            <p:spPr>
              <a:xfrm>
                <a:off x="1948073"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3" name="Freeform: Shape 352">
                <a:extLst>
                  <a:ext uri="{FF2B5EF4-FFF2-40B4-BE49-F238E27FC236}">
                    <a16:creationId xmlns:a16="http://schemas.microsoft.com/office/drawing/2014/main" id="{BCB40C70-5DCB-D72D-51FF-324EB9E45C45}"/>
                  </a:ext>
                </a:extLst>
              </p:cNvPr>
              <p:cNvSpPr/>
              <p:nvPr/>
            </p:nvSpPr>
            <p:spPr>
              <a:xfrm>
                <a:off x="2428663"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4" name="Freeform: Shape 353">
                <a:extLst>
                  <a:ext uri="{FF2B5EF4-FFF2-40B4-BE49-F238E27FC236}">
                    <a16:creationId xmlns:a16="http://schemas.microsoft.com/office/drawing/2014/main" id="{78342417-689E-1FF2-6991-DF2C8A97797E}"/>
                  </a:ext>
                </a:extLst>
              </p:cNvPr>
              <p:cNvSpPr/>
              <p:nvPr/>
            </p:nvSpPr>
            <p:spPr>
              <a:xfrm>
                <a:off x="2909327"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5" name="Freeform: Shape 354">
                <a:extLst>
                  <a:ext uri="{FF2B5EF4-FFF2-40B4-BE49-F238E27FC236}">
                    <a16:creationId xmlns:a16="http://schemas.microsoft.com/office/drawing/2014/main" id="{9325B11F-2453-0670-185B-7029540892C3}"/>
                  </a:ext>
                </a:extLst>
              </p:cNvPr>
              <p:cNvSpPr/>
              <p:nvPr/>
            </p:nvSpPr>
            <p:spPr>
              <a:xfrm>
                <a:off x="3389990"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6" name="Freeform: Shape 355">
                <a:extLst>
                  <a:ext uri="{FF2B5EF4-FFF2-40B4-BE49-F238E27FC236}">
                    <a16:creationId xmlns:a16="http://schemas.microsoft.com/office/drawing/2014/main" id="{586ACAA2-7858-7F7F-689C-228D9202382F}"/>
                  </a:ext>
                </a:extLst>
              </p:cNvPr>
              <p:cNvSpPr/>
              <p:nvPr/>
            </p:nvSpPr>
            <p:spPr>
              <a:xfrm>
                <a:off x="3870654"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7" name="Freeform: Shape 356">
                <a:extLst>
                  <a:ext uri="{FF2B5EF4-FFF2-40B4-BE49-F238E27FC236}">
                    <a16:creationId xmlns:a16="http://schemas.microsoft.com/office/drawing/2014/main" id="{8606E73E-7660-5401-8F89-5A3EE5FBEE09}"/>
                  </a:ext>
                </a:extLst>
              </p:cNvPr>
              <p:cNvSpPr/>
              <p:nvPr/>
            </p:nvSpPr>
            <p:spPr>
              <a:xfrm>
                <a:off x="4351317"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8" name="Freeform: Shape 357">
                <a:extLst>
                  <a:ext uri="{FF2B5EF4-FFF2-40B4-BE49-F238E27FC236}">
                    <a16:creationId xmlns:a16="http://schemas.microsoft.com/office/drawing/2014/main" id="{C273EBA2-EE57-129A-D279-0D79CAA3C4B8}"/>
                  </a:ext>
                </a:extLst>
              </p:cNvPr>
              <p:cNvSpPr/>
              <p:nvPr/>
            </p:nvSpPr>
            <p:spPr>
              <a:xfrm>
                <a:off x="4831981"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59" name="Freeform: Shape 358">
                <a:extLst>
                  <a:ext uri="{FF2B5EF4-FFF2-40B4-BE49-F238E27FC236}">
                    <a16:creationId xmlns:a16="http://schemas.microsoft.com/office/drawing/2014/main" id="{F57F9B49-B437-6F5E-A83D-4EB566A1FF36}"/>
                  </a:ext>
                </a:extLst>
              </p:cNvPr>
              <p:cNvSpPr/>
              <p:nvPr/>
            </p:nvSpPr>
            <p:spPr>
              <a:xfrm>
                <a:off x="5312644"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0" name="Freeform: Shape 359">
                <a:extLst>
                  <a:ext uri="{FF2B5EF4-FFF2-40B4-BE49-F238E27FC236}">
                    <a16:creationId xmlns:a16="http://schemas.microsoft.com/office/drawing/2014/main" id="{E8B0B648-9709-62AC-6D02-455352507103}"/>
                  </a:ext>
                </a:extLst>
              </p:cNvPr>
              <p:cNvSpPr/>
              <p:nvPr/>
            </p:nvSpPr>
            <p:spPr>
              <a:xfrm>
                <a:off x="5793308"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1" name="Freeform: Shape 360">
                <a:extLst>
                  <a:ext uri="{FF2B5EF4-FFF2-40B4-BE49-F238E27FC236}">
                    <a16:creationId xmlns:a16="http://schemas.microsoft.com/office/drawing/2014/main" id="{136116E5-6BDC-A573-DDF9-684736EB9CCC}"/>
                  </a:ext>
                </a:extLst>
              </p:cNvPr>
              <p:cNvSpPr/>
              <p:nvPr/>
            </p:nvSpPr>
            <p:spPr>
              <a:xfrm>
                <a:off x="6273971"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2" name="Freeform: Shape 361">
                <a:extLst>
                  <a:ext uri="{FF2B5EF4-FFF2-40B4-BE49-F238E27FC236}">
                    <a16:creationId xmlns:a16="http://schemas.microsoft.com/office/drawing/2014/main" id="{1B864DDC-AC10-FD41-397F-97FA228D463F}"/>
                  </a:ext>
                </a:extLst>
              </p:cNvPr>
              <p:cNvSpPr/>
              <p:nvPr/>
            </p:nvSpPr>
            <p:spPr>
              <a:xfrm>
                <a:off x="6754561"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3" name="Freeform: Shape 362">
                <a:extLst>
                  <a:ext uri="{FF2B5EF4-FFF2-40B4-BE49-F238E27FC236}">
                    <a16:creationId xmlns:a16="http://schemas.microsoft.com/office/drawing/2014/main" id="{2F730954-8004-BF6A-9972-523B3125EBF8}"/>
                  </a:ext>
                </a:extLst>
              </p:cNvPr>
              <p:cNvSpPr/>
              <p:nvPr/>
            </p:nvSpPr>
            <p:spPr>
              <a:xfrm>
                <a:off x="7235224" y="4034645"/>
                <a:ext cx="7367" cy="43689"/>
              </a:xfrm>
              <a:custGeom>
                <a:avLst/>
                <a:gdLst>
                  <a:gd name="connsiteX0" fmla="*/ 0 w 7367"/>
                  <a:gd name="connsiteY0" fmla="*/ 43690 h 43689"/>
                  <a:gd name="connsiteX1" fmla="*/ 0 w 7367"/>
                  <a:gd name="connsiteY1" fmla="*/ 0 h 43689"/>
                </a:gdLst>
                <a:ahLst/>
                <a:cxnLst>
                  <a:cxn ang="0">
                    <a:pos x="connsiteX0" y="connsiteY0"/>
                  </a:cxn>
                  <a:cxn ang="0">
                    <a:pos x="connsiteX1" y="connsiteY1"/>
                  </a:cxn>
                </a:cxnLst>
                <a:rect l="l" t="t" r="r" b="b"/>
                <a:pathLst>
                  <a:path w="7367" h="43689">
                    <a:moveTo>
                      <a:pt x="0" y="43690"/>
                    </a:moveTo>
                    <a:lnTo>
                      <a:pt x="0" y="0"/>
                    </a:lnTo>
                  </a:path>
                </a:pathLst>
              </a:custGeom>
              <a:ln w="7363"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4" name="Freeform: Shape 363">
                <a:extLst>
                  <a:ext uri="{FF2B5EF4-FFF2-40B4-BE49-F238E27FC236}">
                    <a16:creationId xmlns:a16="http://schemas.microsoft.com/office/drawing/2014/main" id="{502F2DB8-DF16-9A0D-A34F-CC923B5D44A2}"/>
                  </a:ext>
                </a:extLst>
              </p:cNvPr>
              <p:cNvSpPr/>
              <p:nvPr/>
            </p:nvSpPr>
            <p:spPr>
              <a:xfrm>
                <a:off x="1784807" y="3432784"/>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5" name="Freeform: Shape 364">
                <a:extLst>
                  <a:ext uri="{FF2B5EF4-FFF2-40B4-BE49-F238E27FC236}">
                    <a16:creationId xmlns:a16="http://schemas.microsoft.com/office/drawing/2014/main" id="{D749C3F1-8F98-4AEF-5394-A6AF68EF1B0F}"/>
                  </a:ext>
                </a:extLst>
              </p:cNvPr>
              <p:cNvSpPr/>
              <p:nvPr/>
            </p:nvSpPr>
            <p:spPr>
              <a:xfrm>
                <a:off x="1784807" y="3315197"/>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6" name="Freeform: Shape 365">
                <a:extLst>
                  <a:ext uri="{FF2B5EF4-FFF2-40B4-BE49-F238E27FC236}">
                    <a16:creationId xmlns:a16="http://schemas.microsoft.com/office/drawing/2014/main" id="{D80167EC-7BF8-4771-F2B7-8993F407ECCC}"/>
                  </a:ext>
                </a:extLst>
              </p:cNvPr>
              <p:cNvSpPr/>
              <p:nvPr/>
            </p:nvSpPr>
            <p:spPr>
              <a:xfrm>
                <a:off x="1784807" y="2708620"/>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7" name="Freeform: Shape 366">
                <a:extLst>
                  <a:ext uri="{FF2B5EF4-FFF2-40B4-BE49-F238E27FC236}">
                    <a16:creationId xmlns:a16="http://schemas.microsoft.com/office/drawing/2014/main" id="{D25B510B-3940-2BFE-D18B-29CA1141D591}"/>
                  </a:ext>
                </a:extLst>
              </p:cNvPr>
              <p:cNvSpPr/>
              <p:nvPr/>
            </p:nvSpPr>
            <p:spPr>
              <a:xfrm>
                <a:off x="1784807" y="2591033"/>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8" name="Freeform: Shape 367">
                <a:extLst>
                  <a:ext uri="{FF2B5EF4-FFF2-40B4-BE49-F238E27FC236}">
                    <a16:creationId xmlns:a16="http://schemas.microsoft.com/office/drawing/2014/main" id="{A0182C6C-41F5-0BEB-79A4-C35311A5A66C}"/>
                  </a:ext>
                </a:extLst>
              </p:cNvPr>
              <p:cNvSpPr/>
              <p:nvPr/>
            </p:nvSpPr>
            <p:spPr>
              <a:xfrm>
                <a:off x="1784807" y="1986520"/>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69" name="Freeform: Shape 368">
                <a:extLst>
                  <a:ext uri="{FF2B5EF4-FFF2-40B4-BE49-F238E27FC236}">
                    <a16:creationId xmlns:a16="http://schemas.microsoft.com/office/drawing/2014/main" id="{FCEC318B-16FB-41FA-75A0-379D67D8CAB4}"/>
                  </a:ext>
                </a:extLst>
              </p:cNvPr>
              <p:cNvSpPr/>
              <p:nvPr/>
            </p:nvSpPr>
            <p:spPr>
              <a:xfrm>
                <a:off x="1784807" y="1869006"/>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70" name="Freeform: Shape 369">
                <a:extLst>
                  <a:ext uri="{FF2B5EF4-FFF2-40B4-BE49-F238E27FC236}">
                    <a16:creationId xmlns:a16="http://schemas.microsoft.com/office/drawing/2014/main" id="{62DF8EBC-F39C-F688-8243-BE4B7C4A4572}"/>
                  </a:ext>
                </a:extLst>
              </p:cNvPr>
              <p:cNvSpPr/>
              <p:nvPr/>
            </p:nvSpPr>
            <p:spPr>
              <a:xfrm>
                <a:off x="1784807" y="1264419"/>
                <a:ext cx="5564762" cy="7367"/>
              </a:xfrm>
              <a:custGeom>
                <a:avLst/>
                <a:gdLst>
                  <a:gd name="connsiteX0" fmla="*/ 0 w 5564762"/>
                  <a:gd name="connsiteY0" fmla="*/ 0 h 7367"/>
                  <a:gd name="connsiteX1" fmla="*/ 5564763 w 5564762"/>
                  <a:gd name="connsiteY1" fmla="*/ 0 h 7367"/>
                </a:gdLst>
                <a:ahLst/>
                <a:cxnLst>
                  <a:cxn ang="0">
                    <a:pos x="connsiteX0" y="connsiteY0"/>
                  </a:cxn>
                  <a:cxn ang="0">
                    <a:pos x="connsiteX1" y="connsiteY1"/>
                  </a:cxn>
                </a:cxnLst>
                <a:rect l="l" t="t" r="r" b="b"/>
                <a:pathLst>
                  <a:path w="5564762" h="7367">
                    <a:moveTo>
                      <a:pt x="0" y="0"/>
                    </a:moveTo>
                    <a:lnTo>
                      <a:pt x="5564763" y="0"/>
                    </a:lnTo>
                  </a:path>
                </a:pathLst>
              </a:custGeom>
              <a:ln w="14725" cap="flat">
                <a:solidFill>
                  <a:srgbClr val="231F20"/>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7" name="Graphic 2">
              <a:extLst>
                <a:ext uri="{FF2B5EF4-FFF2-40B4-BE49-F238E27FC236}">
                  <a16:creationId xmlns:a16="http://schemas.microsoft.com/office/drawing/2014/main" id="{BDE24A80-6EA8-5091-7C3C-CD4314016B08}"/>
                </a:ext>
              </a:extLst>
            </p:cNvPr>
            <p:cNvGrpSpPr/>
            <p:nvPr/>
          </p:nvGrpSpPr>
          <p:grpSpPr>
            <a:xfrm>
              <a:off x="1911014" y="3517143"/>
              <a:ext cx="5361195" cy="358655"/>
              <a:chOff x="1911014" y="3517143"/>
              <a:chExt cx="5361195" cy="358655"/>
            </a:xfrm>
            <a:noFill/>
          </p:grpSpPr>
          <p:sp>
            <p:nvSpPr>
              <p:cNvPr id="278" name="Freeform: Shape 277">
                <a:extLst>
                  <a:ext uri="{FF2B5EF4-FFF2-40B4-BE49-F238E27FC236}">
                    <a16:creationId xmlns:a16="http://schemas.microsoft.com/office/drawing/2014/main" id="{8D461A75-98BA-183D-F6F7-724F53A9AE86}"/>
                  </a:ext>
                </a:extLst>
              </p:cNvPr>
              <p:cNvSpPr/>
              <p:nvPr/>
            </p:nvSpPr>
            <p:spPr>
              <a:xfrm>
                <a:off x="1948073" y="3580431"/>
                <a:ext cx="5287150" cy="262139"/>
              </a:xfrm>
              <a:custGeom>
                <a:avLst/>
                <a:gdLst>
                  <a:gd name="connsiteX0" fmla="*/ 0 w 5287150"/>
                  <a:gd name="connsiteY0" fmla="*/ 60341 h 262139"/>
                  <a:gd name="connsiteX1" fmla="*/ 480590 w 5287150"/>
                  <a:gd name="connsiteY1" fmla="*/ 95337 h 262139"/>
                  <a:gd name="connsiteX2" fmla="*/ 961253 w 5287150"/>
                  <a:gd name="connsiteY2" fmla="*/ 0 h 262139"/>
                  <a:gd name="connsiteX3" fmla="*/ 1441917 w 5287150"/>
                  <a:gd name="connsiteY3" fmla="*/ 112872 h 262139"/>
                  <a:gd name="connsiteX4" fmla="*/ 1922580 w 5287150"/>
                  <a:gd name="connsiteY4" fmla="*/ 146763 h 262139"/>
                  <a:gd name="connsiteX5" fmla="*/ 2403244 w 5287150"/>
                  <a:gd name="connsiteY5" fmla="*/ 178075 h 262139"/>
                  <a:gd name="connsiteX6" fmla="*/ 2883907 w 5287150"/>
                  <a:gd name="connsiteY6" fmla="*/ 116629 h 262139"/>
                  <a:gd name="connsiteX7" fmla="*/ 3364571 w 5287150"/>
                  <a:gd name="connsiteY7" fmla="*/ 114124 h 262139"/>
                  <a:gd name="connsiteX8" fmla="*/ 3845234 w 5287150"/>
                  <a:gd name="connsiteY8" fmla="*/ 205704 h 262139"/>
                  <a:gd name="connsiteX9" fmla="*/ 4325898 w 5287150"/>
                  <a:gd name="connsiteY9" fmla="*/ 216977 h 262139"/>
                  <a:gd name="connsiteX10" fmla="*/ 4806488 w 5287150"/>
                  <a:gd name="connsiteY10" fmla="*/ 260003 h 262139"/>
                  <a:gd name="connsiteX11" fmla="*/ 5287151 w 5287150"/>
                  <a:gd name="connsiteY11" fmla="*/ 262140 h 26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7150" h="262139">
                    <a:moveTo>
                      <a:pt x="0" y="60341"/>
                    </a:moveTo>
                    <a:lnTo>
                      <a:pt x="480590" y="95337"/>
                    </a:lnTo>
                    <a:lnTo>
                      <a:pt x="961253" y="0"/>
                    </a:lnTo>
                    <a:lnTo>
                      <a:pt x="1441917" y="112872"/>
                    </a:lnTo>
                    <a:lnTo>
                      <a:pt x="1922580" y="146763"/>
                    </a:lnTo>
                    <a:lnTo>
                      <a:pt x="2403244" y="178075"/>
                    </a:lnTo>
                    <a:lnTo>
                      <a:pt x="2883907" y="116629"/>
                    </a:lnTo>
                    <a:lnTo>
                      <a:pt x="3364571" y="114124"/>
                    </a:lnTo>
                    <a:lnTo>
                      <a:pt x="3845234" y="205704"/>
                    </a:lnTo>
                    <a:lnTo>
                      <a:pt x="4325898" y="216977"/>
                    </a:lnTo>
                    <a:lnTo>
                      <a:pt x="4806488" y="260003"/>
                    </a:lnTo>
                    <a:lnTo>
                      <a:pt x="5287151" y="262140"/>
                    </a:lnTo>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nvGrpSpPr>
              <p:cNvPr id="279" name="Graphic 2">
                <a:extLst>
                  <a:ext uri="{FF2B5EF4-FFF2-40B4-BE49-F238E27FC236}">
                    <a16:creationId xmlns:a16="http://schemas.microsoft.com/office/drawing/2014/main" id="{DD29120C-479C-85F1-6543-C3FF911BEAA4}"/>
                  </a:ext>
                </a:extLst>
              </p:cNvPr>
              <p:cNvGrpSpPr/>
              <p:nvPr/>
            </p:nvGrpSpPr>
            <p:grpSpPr>
              <a:xfrm>
                <a:off x="7198239" y="3811848"/>
                <a:ext cx="73970" cy="63950"/>
                <a:chOff x="7198239" y="3811848"/>
                <a:chExt cx="73970" cy="63950"/>
              </a:xfrm>
            </p:grpSpPr>
            <p:sp>
              <p:nvSpPr>
                <p:cNvPr id="336" name="Freeform: Shape 335">
                  <a:extLst>
                    <a:ext uri="{FF2B5EF4-FFF2-40B4-BE49-F238E27FC236}">
                      <a16:creationId xmlns:a16="http://schemas.microsoft.com/office/drawing/2014/main" id="{72395F38-6537-3188-797A-EC115E87EA8D}"/>
                    </a:ext>
                  </a:extLst>
                </p:cNvPr>
                <p:cNvSpPr/>
                <p:nvPr/>
              </p:nvSpPr>
              <p:spPr>
                <a:xfrm>
                  <a:off x="7235224" y="3811848"/>
                  <a:ext cx="7367" cy="63950"/>
                </a:xfrm>
                <a:custGeom>
                  <a:avLst/>
                  <a:gdLst>
                    <a:gd name="connsiteX0" fmla="*/ 0 w 7367"/>
                    <a:gd name="connsiteY0" fmla="*/ 0 h 63950"/>
                    <a:gd name="connsiteX1" fmla="*/ 0 w 7367"/>
                    <a:gd name="connsiteY1" fmla="*/ 63951 h 63950"/>
                  </a:gdLst>
                  <a:ahLst/>
                  <a:cxnLst>
                    <a:cxn ang="0">
                      <a:pos x="connsiteX0" y="connsiteY0"/>
                    </a:cxn>
                    <a:cxn ang="0">
                      <a:pos x="connsiteX1" y="connsiteY1"/>
                    </a:cxn>
                  </a:cxnLst>
                  <a:rect l="l" t="t" r="r" b="b"/>
                  <a:pathLst>
                    <a:path w="7367" h="63950">
                      <a:moveTo>
                        <a:pt x="0" y="0"/>
                      </a:moveTo>
                      <a:lnTo>
                        <a:pt x="0" y="6395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7" name="Freeform: Shape 336">
                  <a:extLst>
                    <a:ext uri="{FF2B5EF4-FFF2-40B4-BE49-F238E27FC236}">
                      <a16:creationId xmlns:a16="http://schemas.microsoft.com/office/drawing/2014/main" id="{D063DF40-E67F-4DDD-6E88-17F3305FC318}"/>
                    </a:ext>
                  </a:extLst>
                </p:cNvPr>
                <p:cNvSpPr/>
                <p:nvPr/>
              </p:nvSpPr>
              <p:spPr>
                <a:xfrm>
                  <a:off x="7198239" y="381184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8" name="Freeform: Shape 337">
                  <a:extLst>
                    <a:ext uri="{FF2B5EF4-FFF2-40B4-BE49-F238E27FC236}">
                      <a16:creationId xmlns:a16="http://schemas.microsoft.com/office/drawing/2014/main" id="{15C83F6D-2D84-D8BA-D000-B22B8FCD12F1}"/>
                    </a:ext>
                  </a:extLst>
                </p:cNvPr>
                <p:cNvSpPr/>
                <p:nvPr/>
              </p:nvSpPr>
              <p:spPr>
                <a:xfrm>
                  <a:off x="7198239" y="387579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0" name="Graphic 2">
                <a:extLst>
                  <a:ext uri="{FF2B5EF4-FFF2-40B4-BE49-F238E27FC236}">
                    <a16:creationId xmlns:a16="http://schemas.microsoft.com/office/drawing/2014/main" id="{50C0F04F-D099-A200-DF50-5612D4577979}"/>
                  </a:ext>
                </a:extLst>
              </p:cNvPr>
              <p:cNvGrpSpPr/>
              <p:nvPr/>
            </p:nvGrpSpPr>
            <p:grpSpPr>
              <a:xfrm>
                <a:off x="6717576" y="3808680"/>
                <a:ext cx="74044" cy="60856"/>
                <a:chOff x="6717576" y="3808680"/>
                <a:chExt cx="74044" cy="60856"/>
              </a:xfrm>
            </p:grpSpPr>
            <p:sp>
              <p:nvSpPr>
                <p:cNvPr id="333" name="Freeform: Shape 332">
                  <a:extLst>
                    <a:ext uri="{FF2B5EF4-FFF2-40B4-BE49-F238E27FC236}">
                      <a16:creationId xmlns:a16="http://schemas.microsoft.com/office/drawing/2014/main" id="{F6DDB240-2937-34C0-0CBB-A3BAE2450956}"/>
                    </a:ext>
                  </a:extLst>
                </p:cNvPr>
                <p:cNvSpPr/>
                <p:nvPr/>
              </p:nvSpPr>
              <p:spPr>
                <a:xfrm>
                  <a:off x="6754561" y="3808680"/>
                  <a:ext cx="7367" cy="60856"/>
                </a:xfrm>
                <a:custGeom>
                  <a:avLst/>
                  <a:gdLst>
                    <a:gd name="connsiteX0" fmla="*/ 0 w 7367"/>
                    <a:gd name="connsiteY0" fmla="*/ 0 h 60856"/>
                    <a:gd name="connsiteX1" fmla="*/ 0 w 7367"/>
                    <a:gd name="connsiteY1" fmla="*/ 60856 h 60856"/>
                  </a:gdLst>
                  <a:ahLst/>
                  <a:cxnLst>
                    <a:cxn ang="0">
                      <a:pos x="connsiteX0" y="connsiteY0"/>
                    </a:cxn>
                    <a:cxn ang="0">
                      <a:pos x="connsiteX1" y="connsiteY1"/>
                    </a:cxn>
                  </a:cxnLst>
                  <a:rect l="l" t="t" r="r" b="b"/>
                  <a:pathLst>
                    <a:path w="7367" h="60856">
                      <a:moveTo>
                        <a:pt x="0" y="0"/>
                      </a:moveTo>
                      <a:lnTo>
                        <a:pt x="0" y="60856"/>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4" name="Freeform: Shape 333">
                  <a:extLst>
                    <a:ext uri="{FF2B5EF4-FFF2-40B4-BE49-F238E27FC236}">
                      <a16:creationId xmlns:a16="http://schemas.microsoft.com/office/drawing/2014/main" id="{1983D18B-7020-5E1A-D39D-F55C3DAD97C5}"/>
                    </a:ext>
                  </a:extLst>
                </p:cNvPr>
                <p:cNvSpPr/>
                <p:nvPr/>
              </p:nvSpPr>
              <p:spPr>
                <a:xfrm>
                  <a:off x="6717576" y="3808680"/>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5" name="Freeform: Shape 334">
                  <a:extLst>
                    <a:ext uri="{FF2B5EF4-FFF2-40B4-BE49-F238E27FC236}">
                      <a16:creationId xmlns:a16="http://schemas.microsoft.com/office/drawing/2014/main" id="{6F979FF9-20E3-2875-589A-DAAA861A0FB9}"/>
                    </a:ext>
                  </a:extLst>
                </p:cNvPr>
                <p:cNvSpPr/>
                <p:nvPr/>
              </p:nvSpPr>
              <p:spPr>
                <a:xfrm>
                  <a:off x="6717576" y="3869536"/>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1" name="Graphic 2">
                <a:extLst>
                  <a:ext uri="{FF2B5EF4-FFF2-40B4-BE49-F238E27FC236}">
                    <a16:creationId xmlns:a16="http://schemas.microsoft.com/office/drawing/2014/main" id="{05C65697-2298-39DE-9F89-2FA44661F8F4}"/>
                  </a:ext>
                </a:extLst>
              </p:cNvPr>
              <p:cNvGrpSpPr/>
              <p:nvPr/>
            </p:nvGrpSpPr>
            <p:grpSpPr>
              <a:xfrm>
                <a:off x="6236912" y="3777367"/>
                <a:ext cx="74044" cy="39490"/>
                <a:chOff x="6236912" y="3777367"/>
                <a:chExt cx="74044" cy="39490"/>
              </a:xfrm>
            </p:grpSpPr>
            <p:sp>
              <p:nvSpPr>
                <p:cNvPr id="330" name="Freeform: Shape 329">
                  <a:extLst>
                    <a:ext uri="{FF2B5EF4-FFF2-40B4-BE49-F238E27FC236}">
                      <a16:creationId xmlns:a16="http://schemas.microsoft.com/office/drawing/2014/main" id="{14833200-74C0-C280-34F0-4349C02DF664}"/>
                    </a:ext>
                  </a:extLst>
                </p:cNvPr>
                <p:cNvSpPr/>
                <p:nvPr/>
              </p:nvSpPr>
              <p:spPr>
                <a:xfrm>
                  <a:off x="6273971" y="3777367"/>
                  <a:ext cx="7367" cy="39490"/>
                </a:xfrm>
                <a:custGeom>
                  <a:avLst/>
                  <a:gdLst>
                    <a:gd name="connsiteX0" fmla="*/ 0 w 7367"/>
                    <a:gd name="connsiteY0" fmla="*/ 0 h 39490"/>
                    <a:gd name="connsiteX1" fmla="*/ 0 w 7367"/>
                    <a:gd name="connsiteY1" fmla="*/ 39490 h 39490"/>
                  </a:gdLst>
                  <a:ahLst/>
                  <a:cxnLst>
                    <a:cxn ang="0">
                      <a:pos x="connsiteX0" y="connsiteY0"/>
                    </a:cxn>
                    <a:cxn ang="0">
                      <a:pos x="connsiteX1" y="connsiteY1"/>
                    </a:cxn>
                  </a:cxnLst>
                  <a:rect l="l" t="t" r="r" b="b"/>
                  <a:pathLst>
                    <a:path w="7367" h="39490">
                      <a:moveTo>
                        <a:pt x="0" y="0"/>
                      </a:moveTo>
                      <a:lnTo>
                        <a:pt x="0" y="3949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1" name="Freeform: Shape 330">
                  <a:extLst>
                    <a:ext uri="{FF2B5EF4-FFF2-40B4-BE49-F238E27FC236}">
                      <a16:creationId xmlns:a16="http://schemas.microsoft.com/office/drawing/2014/main" id="{08EC906C-C304-8A0A-3CC7-3887B53AC5C0}"/>
                    </a:ext>
                  </a:extLst>
                </p:cNvPr>
                <p:cNvSpPr/>
                <p:nvPr/>
              </p:nvSpPr>
              <p:spPr>
                <a:xfrm>
                  <a:off x="6236912" y="3777367"/>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32" name="Freeform: Shape 331">
                  <a:extLst>
                    <a:ext uri="{FF2B5EF4-FFF2-40B4-BE49-F238E27FC236}">
                      <a16:creationId xmlns:a16="http://schemas.microsoft.com/office/drawing/2014/main" id="{C5E1675C-916C-869F-35A0-4680B030C5CA}"/>
                    </a:ext>
                  </a:extLst>
                </p:cNvPr>
                <p:cNvSpPr/>
                <p:nvPr/>
              </p:nvSpPr>
              <p:spPr>
                <a:xfrm>
                  <a:off x="6236912" y="3816858"/>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2" name="Graphic 2">
                <a:extLst>
                  <a:ext uri="{FF2B5EF4-FFF2-40B4-BE49-F238E27FC236}">
                    <a16:creationId xmlns:a16="http://schemas.microsoft.com/office/drawing/2014/main" id="{1FFB0D31-3632-62EC-7DFB-39DF56C69B20}"/>
                  </a:ext>
                </a:extLst>
              </p:cNvPr>
              <p:cNvGrpSpPr/>
              <p:nvPr/>
            </p:nvGrpSpPr>
            <p:grpSpPr>
              <a:xfrm>
                <a:off x="5756322" y="3754159"/>
                <a:ext cx="73970" cy="65792"/>
                <a:chOff x="5756322" y="3754159"/>
                <a:chExt cx="73970" cy="65792"/>
              </a:xfrm>
            </p:grpSpPr>
            <p:sp>
              <p:nvSpPr>
                <p:cNvPr id="327" name="Freeform: Shape 326">
                  <a:extLst>
                    <a:ext uri="{FF2B5EF4-FFF2-40B4-BE49-F238E27FC236}">
                      <a16:creationId xmlns:a16="http://schemas.microsoft.com/office/drawing/2014/main" id="{02BAD025-0F76-4364-BE9A-3F9D5A15AE8D}"/>
                    </a:ext>
                  </a:extLst>
                </p:cNvPr>
                <p:cNvSpPr/>
                <p:nvPr/>
              </p:nvSpPr>
              <p:spPr>
                <a:xfrm>
                  <a:off x="5793308" y="3754159"/>
                  <a:ext cx="7367" cy="65792"/>
                </a:xfrm>
                <a:custGeom>
                  <a:avLst/>
                  <a:gdLst>
                    <a:gd name="connsiteX0" fmla="*/ 0 w 7367"/>
                    <a:gd name="connsiteY0" fmla="*/ 0 h 65792"/>
                    <a:gd name="connsiteX1" fmla="*/ 0 w 7367"/>
                    <a:gd name="connsiteY1" fmla="*/ 65793 h 65792"/>
                  </a:gdLst>
                  <a:ahLst/>
                  <a:cxnLst>
                    <a:cxn ang="0">
                      <a:pos x="connsiteX0" y="connsiteY0"/>
                    </a:cxn>
                    <a:cxn ang="0">
                      <a:pos x="connsiteX1" y="connsiteY1"/>
                    </a:cxn>
                  </a:cxnLst>
                  <a:rect l="l" t="t" r="r" b="b"/>
                  <a:pathLst>
                    <a:path w="7367" h="65792">
                      <a:moveTo>
                        <a:pt x="0" y="0"/>
                      </a:moveTo>
                      <a:lnTo>
                        <a:pt x="0" y="65793"/>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8" name="Freeform: Shape 327">
                  <a:extLst>
                    <a:ext uri="{FF2B5EF4-FFF2-40B4-BE49-F238E27FC236}">
                      <a16:creationId xmlns:a16="http://schemas.microsoft.com/office/drawing/2014/main" id="{26909C74-17F5-7339-909A-91B3DE2ED40E}"/>
                    </a:ext>
                  </a:extLst>
                </p:cNvPr>
                <p:cNvSpPr/>
                <p:nvPr/>
              </p:nvSpPr>
              <p:spPr>
                <a:xfrm>
                  <a:off x="5756322" y="375415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9" name="Freeform: Shape 328">
                  <a:extLst>
                    <a:ext uri="{FF2B5EF4-FFF2-40B4-BE49-F238E27FC236}">
                      <a16:creationId xmlns:a16="http://schemas.microsoft.com/office/drawing/2014/main" id="{28A323D8-A16F-8834-BE7C-1D55B5174B15}"/>
                    </a:ext>
                  </a:extLst>
                </p:cNvPr>
                <p:cNvSpPr/>
                <p:nvPr/>
              </p:nvSpPr>
              <p:spPr>
                <a:xfrm>
                  <a:off x="5756322" y="381995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3" name="Graphic 2">
                <a:extLst>
                  <a:ext uri="{FF2B5EF4-FFF2-40B4-BE49-F238E27FC236}">
                    <a16:creationId xmlns:a16="http://schemas.microsoft.com/office/drawing/2014/main" id="{90D2C23B-C2F2-871B-D214-0E808DF7BE8A}"/>
                  </a:ext>
                </a:extLst>
              </p:cNvPr>
              <p:cNvGrpSpPr/>
              <p:nvPr/>
            </p:nvGrpSpPr>
            <p:grpSpPr>
              <a:xfrm>
                <a:off x="5275659" y="3637530"/>
                <a:ext cx="73970" cy="111619"/>
                <a:chOff x="5275659" y="3637530"/>
                <a:chExt cx="73970" cy="111619"/>
              </a:xfrm>
            </p:grpSpPr>
            <p:sp>
              <p:nvSpPr>
                <p:cNvPr id="324" name="Freeform: Shape 323">
                  <a:extLst>
                    <a:ext uri="{FF2B5EF4-FFF2-40B4-BE49-F238E27FC236}">
                      <a16:creationId xmlns:a16="http://schemas.microsoft.com/office/drawing/2014/main" id="{A53D6BF0-984C-5864-2DF8-71CA235FB03C}"/>
                    </a:ext>
                  </a:extLst>
                </p:cNvPr>
                <p:cNvSpPr/>
                <p:nvPr/>
              </p:nvSpPr>
              <p:spPr>
                <a:xfrm>
                  <a:off x="5312644" y="3637530"/>
                  <a:ext cx="7367" cy="111619"/>
                </a:xfrm>
                <a:custGeom>
                  <a:avLst/>
                  <a:gdLst>
                    <a:gd name="connsiteX0" fmla="*/ 0 w 7367"/>
                    <a:gd name="connsiteY0" fmla="*/ 0 h 111619"/>
                    <a:gd name="connsiteX1" fmla="*/ 0 w 7367"/>
                    <a:gd name="connsiteY1" fmla="*/ 111619 h 111619"/>
                  </a:gdLst>
                  <a:ahLst/>
                  <a:cxnLst>
                    <a:cxn ang="0">
                      <a:pos x="connsiteX0" y="connsiteY0"/>
                    </a:cxn>
                    <a:cxn ang="0">
                      <a:pos x="connsiteX1" y="connsiteY1"/>
                    </a:cxn>
                  </a:cxnLst>
                  <a:rect l="l" t="t" r="r" b="b"/>
                  <a:pathLst>
                    <a:path w="7367" h="111619">
                      <a:moveTo>
                        <a:pt x="0" y="0"/>
                      </a:moveTo>
                      <a:lnTo>
                        <a:pt x="0" y="11161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5" name="Freeform: Shape 324">
                  <a:extLst>
                    <a:ext uri="{FF2B5EF4-FFF2-40B4-BE49-F238E27FC236}">
                      <a16:creationId xmlns:a16="http://schemas.microsoft.com/office/drawing/2014/main" id="{0C4418EA-D090-756B-CB72-8429C68FC051}"/>
                    </a:ext>
                  </a:extLst>
                </p:cNvPr>
                <p:cNvSpPr/>
                <p:nvPr/>
              </p:nvSpPr>
              <p:spPr>
                <a:xfrm>
                  <a:off x="5275659" y="3637530"/>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6" name="Freeform: Shape 325">
                  <a:extLst>
                    <a:ext uri="{FF2B5EF4-FFF2-40B4-BE49-F238E27FC236}">
                      <a16:creationId xmlns:a16="http://schemas.microsoft.com/office/drawing/2014/main" id="{44B5A72B-FA6D-92F8-703E-6750AA24CCAF}"/>
                    </a:ext>
                  </a:extLst>
                </p:cNvPr>
                <p:cNvSpPr/>
                <p:nvPr/>
              </p:nvSpPr>
              <p:spPr>
                <a:xfrm>
                  <a:off x="5275659" y="374914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4" name="Graphic 2">
                <a:extLst>
                  <a:ext uri="{FF2B5EF4-FFF2-40B4-BE49-F238E27FC236}">
                    <a16:creationId xmlns:a16="http://schemas.microsoft.com/office/drawing/2014/main" id="{B65B61FB-9991-C76E-B3C3-255C103227BC}"/>
                  </a:ext>
                </a:extLst>
              </p:cNvPr>
              <p:cNvGrpSpPr/>
              <p:nvPr/>
            </p:nvGrpSpPr>
            <p:grpSpPr>
              <a:xfrm>
                <a:off x="4794995" y="3648139"/>
                <a:ext cx="73970" cy="101010"/>
                <a:chOff x="4794995" y="3648139"/>
                <a:chExt cx="73970" cy="101010"/>
              </a:xfrm>
            </p:grpSpPr>
            <p:sp>
              <p:nvSpPr>
                <p:cNvPr id="321" name="Freeform: Shape 320">
                  <a:extLst>
                    <a:ext uri="{FF2B5EF4-FFF2-40B4-BE49-F238E27FC236}">
                      <a16:creationId xmlns:a16="http://schemas.microsoft.com/office/drawing/2014/main" id="{99739394-3CC4-B89A-8702-BE06D6B32C2B}"/>
                    </a:ext>
                  </a:extLst>
                </p:cNvPr>
                <p:cNvSpPr/>
                <p:nvPr/>
              </p:nvSpPr>
              <p:spPr>
                <a:xfrm>
                  <a:off x="4831981" y="3648139"/>
                  <a:ext cx="7367" cy="101010"/>
                </a:xfrm>
                <a:custGeom>
                  <a:avLst/>
                  <a:gdLst>
                    <a:gd name="connsiteX0" fmla="*/ 0 w 7367"/>
                    <a:gd name="connsiteY0" fmla="*/ 0 h 101010"/>
                    <a:gd name="connsiteX1" fmla="*/ 0 w 7367"/>
                    <a:gd name="connsiteY1" fmla="*/ 101010 h 101010"/>
                  </a:gdLst>
                  <a:ahLst/>
                  <a:cxnLst>
                    <a:cxn ang="0">
                      <a:pos x="connsiteX0" y="connsiteY0"/>
                    </a:cxn>
                    <a:cxn ang="0">
                      <a:pos x="connsiteX1" y="connsiteY1"/>
                    </a:cxn>
                  </a:cxnLst>
                  <a:rect l="l" t="t" r="r" b="b"/>
                  <a:pathLst>
                    <a:path w="7367" h="101010">
                      <a:moveTo>
                        <a:pt x="0" y="0"/>
                      </a:moveTo>
                      <a:lnTo>
                        <a:pt x="0" y="10101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2" name="Freeform: Shape 321">
                  <a:extLst>
                    <a:ext uri="{FF2B5EF4-FFF2-40B4-BE49-F238E27FC236}">
                      <a16:creationId xmlns:a16="http://schemas.microsoft.com/office/drawing/2014/main" id="{3742C5AD-DEC4-9E9B-ABEB-212BDB7CEC01}"/>
                    </a:ext>
                  </a:extLst>
                </p:cNvPr>
                <p:cNvSpPr/>
                <p:nvPr/>
              </p:nvSpPr>
              <p:spPr>
                <a:xfrm>
                  <a:off x="4794995" y="364813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3" name="Freeform: Shape 322">
                  <a:extLst>
                    <a:ext uri="{FF2B5EF4-FFF2-40B4-BE49-F238E27FC236}">
                      <a16:creationId xmlns:a16="http://schemas.microsoft.com/office/drawing/2014/main" id="{E73ECD37-7733-755B-B7D4-B4D407D4C43C}"/>
                    </a:ext>
                  </a:extLst>
                </p:cNvPr>
                <p:cNvSpPr/>
                <p:nvPr/>
              </p:nvSpPr>
              <p:spPr>
                <a:xfrm>
                  <a:off x="4794995" y="374914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5" name="Graphic 2">
                <a:extLst>
                  <a:ext uri="{FF2B5EF4-FFF2-40B4-BE49-F238E27FC236}">
                    <a16:creationId xmlns:a16="http://schemas.microsoft.com/office/drawing/2014/main" id="{DC9EDC63-0B20-2FDB-7039-44596FE88EA9}"/>
                  </a:ext>
                </a:extLst>
              </p:cNvPr>
              <p:cNvGrpSpPr/>
              <p:nvPr/>
            </p:nvGrpSpPr>
            <p:grpSpPr>
              <a:xfrm>
                <a:off x="4314332" y="3731541"/>
                <a:ext cx="73970" cy="55846"/>
                <a:chOff x="4314332" y="3731541"/>
                <a:chExt cx="73970" cy="55846"/>
              </a:xfrm>
            </p:grpSpPr>
            <p:sp>
              <p:nvSpPr>
                <p:cNvPr id="318" name="Freeform: Shape 317">
                  <a:extLst>
                    <a:ext uri="{FF2B5EF4-FFF2-40B4-BE49-F238E27FC236}">
                      <a16:creationId xmlns:a16="http://schemas.microsoft.com/office/drawing/2014/main" id="{D1176ABA-1C41-26EF-9A5C-F760C28F4B30}"/>
                    </a:ext>
                  </a:extLst>
                </p:cNvPr>
                <p:cNvSpPr/>
                <p:nvPr/>
              </p:nvSpPr>
              <p:spPr>
                <a:xfrm>
                  <a:off x="4351317" y="3731541"/>
                  <a:ext cx="7367" cy="55846"/>
                </a:xfrm>
                <a:custGeom>
                  <a:avLst/>
                  <a:gdLst>
                    <a:gd name="connsiteX0" fmla="*/ 0 w 7367"/>
                    <a:gd name="connsiteY0" fmla="*/ 0 h 55846"/>
                    <a:gd name="connsiteX1" fmla="*/ 0 w 7367"/>
                    <a:gd name="connsiteY1" fmla="*/ 55847 h 55846"/>
                  </a:gdLst>
                  <a:ahLst/>
                  <a:cxnLst>
                    <a:cxn ang="0">
                      <a:pos x="connsiteX0" y="connsiteY0"/>
                    </a:cxn>
                    <a:cxn ang="0">
                      <a:pos x="connsiteX1" y="connsiteY1"/>
                    </a:cxn>
                  </a:cxnLst>
                  <a:rect l="l" t="t" r="r" b="b"/>
                  <a:pathLst>
                    <a:path w="7367" h="55846">
                      <a:moveTo>
                        <a:pt x="0" y="0"/>
                      </a:moveTo>
                      <a:lnTo>
                        <a:pt x="0" y="55847"/>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9" name="Freeform: Shape 318">
                  <a:extLst>
                    <a:ext uri="{FF2B5EF4-FFF2-40B4-BE49-F238E27FC236}">
                      <a16:creationId xmlns:a16="http://schemas.microsoft.com/office/drawing/2014/main" id="{C4622F00-C8BA-8EF5-206B-44E32EC2BAAC}"/>
                    </a:ext>
                  </a:extLst>
                </p:cNvPr>
                <p:cNvSpPr/>
                <p:nvPr/>
              </p:nvSpPr>
              <p:spPr>
                <a:xfrm>
                  <a:off x="4314332" y="373154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20" name="Freeform: Shape 319">
                  <a:extLst>
                    <a:ext uri="{FF2B5EF4-FFF2-40B4-BE49-F238E27FC236}">
                      <a16:creationId xmlns:a16="http://schemas.microsoft.com/office/drawing/2014/main" id="{3366DB30-F215-1992-7BAB-6461DF8E2DD7}"/>
                    </a:ext>
                  </a:extLst>
                </p:cNvPr>
                <p:cNvSpPr/>
                <p:nvPr/>
              </p:nvSpPr>
              <p:spPr>
                <a:xfrm>
                  <a:off x="4314332" y="378738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6" name="Graphic 2">
                <a:extLst>
                  <a:ext uri="{FF2B5EF4-FFF2-40B4-BE49-F238E27FC236}">
                    <a16:creationId xmlns:a16="http://schemas.microsoft.com/office/drawing/2014/main" id="{9DC828C6-FAE4-8B68-74D3-18BF6D5B7999}"/>
                  </a:ext>
                </a:extLst>
              </p:cNvPr>
              <p:cNvGrpSpPr/>
              <p:nvPr/>
            </p:nvGrpSpPr>
            <p:grpSpPr>
              <a:xfrm>
                <a:off x="3833668" y="3678273"/>
                <a:ext cx="73970" cy="97178"/>
                <a:chOff x="3833668" y="3678273"/>
                <a:chExt cx="73970" cy="97178"/>
              </a:xfrm>
            </p:grpSpPr>
            <p:sp>
              <p:nvSpPr>
                <p:cNvPr id="315" name="Freeform: Shape 314">
                  <a:extLst>
                    <a:ext uri="{FF2B5EF4-FFF2-40B4-BE49-F238E27FC236}">
                      <a16:creationId xmlns:a16="http://schemas.microsoft.com/office/drawing/2014/main" id="{0479D5C5-958C-80B9-D7CC-74CC04A182C2}"/>
                    </a:ext>
                  </a:extLst>
                </p:cNvPr>
                <p:cNvSpPr/>
                <p:nvPr/>
              </p:nvSpPr>
              <p:spPr>
                <a:xfrm>
                  <a:off x="3870654" y="3678273"/>
                  <a:ext cx="7367" cy="97178"/>
                </a:xfrm>
                <a:custGeom>
                  <a:avLst/>
                  <a:gdLst>
                    <a:gd name="connsiteX0" fmla="*/ 0 w 7367"/>
                    <a:gd name="connsiteY0" fmla="*/ 0 h 97178"/>
                    <a:gd name="connsiteX1" fmla="*/ 0 w 7367"/>
                    <a:gd name="connsiteY1" fmla="*/ 97179 h 97178"/>
                  </a:gdLst>
                  <a:ahLst/>
                  <a:cxnLst>
                    <a:cxn ang="0">
                      <a:pos x="connsiteX0" y="connsiteY0"/>
                    </a:cxn>
                    <a:cxn ang="0">
                      <a:pos x="connsiteX1" y="connsiteY1"/>
                    </a:cxn>
                  </a:cxnLst>
                  <a:rect l="l" t="t" r="r" b="b"/>
                  <a:pathLst>
                    <a:path w="7367" h="97178">
                      <a:moveTo>
                        <a:pt x="0" y="0"/>
                      </a:moveTo>
                      <a:lnTo>
                        <a:pt x="0" y="9717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6" name="Freeform: Shape 315">
                  <a:extLst>
                    <a:ext uri="{FF2B5EF4-FFF2-40B4-BE49-F238E27FC236}">
                      <a16:creationId xmlns:a16="http://schemas.microsoft.com/office/drawing/2014/main" id="{ACD65F1C-B40A-967E-6E1E-54A77B90E66D}"/>
                    </a:ext>
                  </a:extLst>
                </p:cNvPr>
                <p:cNvSpPr/>
                <p:nvPr/>
              </p:nvSpPr>
              <p:spPr>
                <a:xfrm>
                  <a:off x="3833668" y="367827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7" name="Freeform: Shape 316">
                  <a:extLst>
                    <a:ext uri="{FF2B5EF4-FFF2-40B4-BE49-F238E27FC236}">
                      <a16:creationId xmlns:a16="http://schemas.microsoft.com/office/drawing/2014/main" id="{4EEDC6E8-0C60-8E0B-764B-5C9D4A9FB7B6}"/>
                    </a:ext>
                  </a:extLst>
                </p:cNvPr>
                <p:cNvSpPr/>
                <p:nvPr/>
              </p:nvSpPr>
              <p:spPr>
                <a:xfrm>
                  <a:off x="3833668" y="377545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7" name="Graphic 2">
                <a:extLst>
                  <a:ext uri="{FF2B5EF4-FFF2-40B4-BE49-F238E27FC236}">
                    <a16:creationId xmlns:a16="http://schemas.microsoft.com/office/drawing/2014/main" id="{E6C3389C-2DEB-771D-7857-A418989C19AA}"/>
                  </a:ext>
                </a:extLst>
              </p:cNvPr>
              <p:cNvGrpSpPr/>
              <p:nvPr/>
            </p:nvGrpSpPr>
            <p:grpSpPr>
              <a:xfrm>
                <a:off x="3353005" y="3661991"/>
                <a:ext cx="73970" cy="62035"/>
                <a:chOff x="3353005" y="3661991"/>
                <a:chExt cx="73970" cy="62035"/>
              </a:xfrm>
            </p:grpSpPr>
            <p:sp>
              <p:nvSpPr>
                <p:cNvPr id="312" name="Freeform: Shape 311">
                  <a:extLst>
                    <a:ext uri="{FF2B5EF4-FFF2-40B4-BE49-F238E27FC236}">
                      <a16:creationId xmlns:a16="http://schemas.microsoft.com/office/drawing/2014/main" id="{A8BE2DB8-EB70-CFAA-DC1D-B3955CA9DB05}"/>
                    </a:ext>
                  </a:extLst>
                </p:cNvPr>
                <p:cNvSpPr/>
                <p:nvPr/>
              </p:nvSpPr>
              <p:spPr>
                <a:xfrm>
                  <a:off x="3389990" y="3661991"/>
                  <a:ext cx="7367" cy="62035"/>
                </a:xfrm>
                <a:custGeom>
                  <a:avLst/>
                  <a:gdLst>
                    <a:gd name="connsiteX0" fmla="*/ 0 w 7367"/>
                    <a:gd name="connsiteY0" fmla="*/ 0 h 62035"/>
                    <a:gd name="connsiteX1" fmla="*/ 0 w 7367"/>
                    <a:gd name="connsiteY1" fmla="*/ 62035 h 62035"/>
                  </a:gdLst>
                  <a:ahLst/>
                  <a:cxnLst>
                    <a:cxn ang="0">
                      <a:pos x="connsiteX0" y="connsiteY0"/>
                    </a:cxn>
                    <a:cxn ang="0">
                      <a:pos x="connsiteX1" y="connsiteY1"/>
                    </a:cxn>
                  </a:cxnLst>
                  <a:rect l="l" t="t" r="r" b="b"/>
                  <a:pathLst>
                    <a:path w="7367" h="62035">
                      <a:moveTo>
                        <a:pt x="0" y="0"/>
                      </a:moveTo>
                      <a:lnTo>
                        <a:pt x="0" y="62035"/>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3" name="Freeform: Shape 312">
                  <a:extLst>
                    <a:ext uri="{FF2B5EF4-FFF2-40B4-BE49-F238E27FC236}">
                      <a16:creationId xmlns:a16="http://schemas.microsoft.com/office/drawing/2014/main" id="{A98A0A00-C728-5317-6F66-DE63A22EDC5F}"/>
                    </a:ext>
                  </a:extLst>
                </p:cNvPr>
                <p:cNvSpPr/>
                <p:nvPr/>
              </p:nvSpPr>
              <p:spPr>
                <a:xfrm>
                  <a:off x="3353005" y="366199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4" name="Freeform: Shape 313">
                  <a:extLst>
                    <a:ext uri="{FF2B5EF4-FFF2-40B4-BE49-F238E27FC236}">
                      <a16:creationId xmlns:a16="http://schemas.microsoft.com/office/drawing/2014/main" id="{077741BB-8E82-98A2-E01B-817EFAE040B2}"/>
                    </a:ext>
                  </a:extLst>
                </p:cNvPr>
                <p:cNvSpPr/>
                <p:nvPr/>
              </p:nvSpPr>
              <p:spPr>
                <a:xfrm>
                  <a:off x="3353005" y="3724026"/>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8" name="Graphic 2">
                <a:extLst>
                  <a:ext uri="{FF2B5EF4-FFF2-40B4-BE49-F238E27FC236}">
                    <a16:creationId xmlns:a16="http://schemas.microsoft.com/office/drawing/2014/main" id="{1D9D5E8B-6F8F-A7E6-C4EB-8F0FEE6EDFC8}"/>
                  </a:ext>
                </a:extLst>
              </p:cNvPr>
              <p:cNvGrpSpPr/>
              <p:nvPr/>
            </p:nvGrpSpPr>
            <p:grpSpPr>
              <a:xfrm>
                <a:off x="2872341" y="3517143"/>
                <a:ext cx="73970" cy="124144"/>
                <a:chOff x="2872341" y="3517143"/>
                <a:chExt cx="73970" cy="124144"/>
              </a:xfrm>
            </p:grpSpPr>
            <p:sp>
              <p:nvSpPr>
                <p:cNvPr id="309" name="Freeform: Shape 308">
                  <a:extLst>
                    <a:ext uri="{FF2B5EF4-FFF2-40B4-BE49-F238E27FC236}">
                      <a16:creationId xmlns:a16="http://schemas.microsoft.com/office/drawing/2014/main" id="{779181C4-6BAE-B5F3-E168-5BAED856F132}"/>
                    </a:ext>
                  </a:extLst>
                </p:cNvPr>
                <p:cNvSpPr/>
                <p:nvPr/>
              </p:nvSpPr>
              <p:spPr>
                <a:xfrm>
                  <a:off x="2909327" y="3517143"/>
                  <a:ext cx="7367" cy="124144"/>
                </a:xfrm>
                <a:custGeom>
                  <a:avLst/>
                  <a:gdLst>
                    <a:gd name="connsiteX0" fmla="*/ 0 w 7367"/>
                    <a:gd name="connsiteY0" fmla="*/ 0 h 124144"/>
                    <a:gd name="connsiteX1" fmla="*/ 0 w 7367"/>
                    <a:gd name="connsiteY1" fmla="*/ 124144 h 124144"/>
                  </a:gdLst>
                  <a:ahLst/>
                  <a:cxnLst>
                    <a:cxn ang="0">
                      <a:pos x="connsiteX0" y="connsiteY0"/>
                    </a:cxn>
                    <a:cxn ang="0">
                      <a:pos x="connsiteX1" y="connsiteY1"/>
                    </a:cxn>
                  </a:cxnLst>
                  <a:rect l="l" t="t" r="r" b="b"/>
                  <a:pathLst>
                    <a:path w="7367" h="124144">
                      <a:moveTo>
                        <a:pt x="0" y="0"/>
                      </a:moveTo>
                      <a:lnTo>
                        <a:pt x="0" y="124144"/>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0" name="Freeform: Shape 309">
                  <a:extLst>
                    <a:ext uri="{FF2B5EF4-FFF2-40B4-BE49-F238E27FC236}">
                      <a16:creationId xmlns:a16="http://schemas.microsoft.com/office/drawing/2014/main" id="{E0B567B6-9A16-DC71-B61A-A5B23B23FEF3}"/>
                    </a:ext>
                  </a:extLst>
                </p:cNvPr>
                <p:cNvSpPr/>
                <p:nvPr/>
              </p:nvSpPr>
              <p:spPr>
                <a:xfrm>
                  <a:off x="2872341" y="351714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11" name="Freeform: Shape 310">
                  <a:extLst>
                    <a:ext uri="{FF2B5EF4-FFF2-40B4-BE49-F238E27FC236}">
                      <a16:creationId xmlns:a16="http://schemas.microsoft.com/office/drawing/2014/main" id="{D0DAE87F-9BD6-EFDF-CF65-2294155EEDCA}"/>
                    </a:ext>
                  </a:extLst>
                </p:cNvPr>
                <p:cNvSpPr/>
                <p:nvPr/>
              </p:nvSpPr>
              <p:spPr>
                <a:xfrm>
                  <a:off x="2872341" y="364128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89" name="Graphic 2">
                <a:extLst>
                  <a:ext uri="{FF2B5EF4-FFF2-40B4-BE49-F238E27FC236}">
                    <a16:creationId xmlns:a16="http://schemas.microsoft.com/office/drawing/2014/main" id="{5D1FFAE7-9FD4-99C3-4876-1D3C5FA6395F}"/>
                  </a:ext>
                </a:extLst>
              </p:cNvPr>
              <p:cNvGrpSpPr/>
              <p:nvPr/>
            </p:nvGrpSpPr>
            <p:grpSpPr>
              <a:xfrm>
                <a:off x="2391678" y="3626847"/>
                <a:ext cx="74044" cy="99094"/>
                <a:chOff x="2391678" y="3626847"/>
                <a:chExt cx="74044" cy="99094"/>
              </a:xfrm>
            </p:grpSpPr>
            <p:sp>
              <p:nvSpPr>
                <p:cNvPr id="306" name="Freeform: Shape 305">
                  <a:extLst>
                    <a:ext uri="{FF2B5EF4-FFF2-40B4-BE49-F238E27FC236}">
                      <a16:creationId xmlns:a16="http://schemas.microsoft.com/office/drawing/2014/main" id="{78E8F3D0-A356-FF69-9884-90502CA427A8}"/>
                    </a:ext>
                  </a:extLst>
                </p:cNvPr>
                <p:cNvSpPr/>
                <p:nvPr/>
              </p:nvSpPr>
              <p:spPr>
                <a:xfrm>
                  <a:off x="2428663" y="3626847"/>
                  <a:ext cx="7367" cy="99094"/>
                </a:xfrm>
                <a:custGeom>
                  <a:avLst/>
                  <a:gdLst>
                    <a:gd name="connsiteX0" fmla="*/ 0 w 7367"/>
                    <a:gd name="connsiteY0" fmla="*/ 0 h 99094"/>
                    <a:gd name="connsiteX1" fmla="*/ 0 w 7367"/>
                    <a:gd name="connsiteY1" fmla="*/ 99095 h 99094"/>
                  </a:gdLst>
                  <a:ahLst/>
                  <a:cxnLst>
                    <a:cxn ang="0">
                      <a:pos x="connsiteX0" y="connsiteY0"/>
                    </a:cxn>
                    <a:cxn ang="0">
                      <a:pos x="connsiteX1" y="connsiteY1"/>
                    </a:cxn>
                  </a:cxnLst>
                  <a:rect l="l" t="t" r="r" b="b"/>
                  <a:pathLst>
                    <a:path w="7367" h="99094">
                      <a:moveTo>
                        <a:pt x="0" y="0"/>
                      </a:moveTo>
                      <a:lnTo>
                        <a:pt x="0" y="99095"/>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7" name="Freeform: Shape 306">
                  <a:extLst>
                    <a:ext uri="{FF2B5EF4-FFF2-40B4-BE49-F238E27FC236}">
                      <a16:creationId xmlns:a16="http://schemas.microsoft.com/office/drawing/2014/main" id="{81D63D8A-9D67-4BCE-640C-9A1D427CABB9}"/>
                    </a:ext>
                  </a:extLst>
                </p:cNvPr>
                <p:cNvSpPr/>
                <p:nvPr/>
              </p:nvSpPr>
              <p:spPr>
                <a:xfrm>
                  <a:off x="2391678" y="3626847"/>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8" name="Freeform: Shape 307">
                  <a:extLst>
                    <a:ext uri="{FF2B5EF4-FFF2-40B4-BE49-F238E27FC236}">
                      <a16:creationId xmlns:a16="http://schemas.microsoft.com/office/drawing/2014/main" id="{3E69A674-687F-976E-C29E-F7628A764FCF}"/>
                    </a:ext>
                  </a:extLst>
                </p:cNvPr>
                <p:cNvSpPr/>
                <p:nvPr/>
              </p:nvSpPr>
              <p:spPr>
                <a:xfrm>
                  <a:off x="2391678" y="372594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90" name="Graphic 2">
                <a:extLst>
                  <a:ext uri="{FF2B5EF4-FFF2-40B4-BE49-F238E27FC236}">
                    <a16:creationId xmlns:a16="http://schemas.microsoft.com/office/drawing/2014/main" id="{FBECB930-5949-8111-6A69-3EBE4646FDAC}"/>
                  </a:ext>
                </a:extLst>
              </p:cNvPr>
              <p:cNvGrpSpPr/>
              <p:nvPr/>
            </p:nvGrpSpPr>
            <p:grpSpPr>
              <a:xfrm>
                <a:off x="1911014" y="3583083"/>
                <a:ext cx="74044" cy="117218"/>
                <a:chOff x="1911014" y="3583083"/>
                <a:chExt cx="74044" cy="117218"/>
              </a:xfrm>
            </p:grpSpPr>
            <p:sp>
              <p:nvSpPr>
                <p:cNvPr id="303" name="Freeform: Shape 302">
                  <a:extLst>
                    <a:ext uri="{FF2B5EF4-FFF2-40B4-BE49-F238E27FC236}">
                      <a16:creationId xmlns:a16="http://schemas.microsoft.com/office/drawing/2014/main" id="{94B38BF0-77A7-4380-4B4C-622C3195B056}"/>
                    </a:ext>
                  </a:extLst>
                </p:cNvPr>
                <p:cNvSpPr/>
                <p:nvPr/>
              </p:nvSpPr>
              <p:spPr>
                <a:xfrm>
                  <a:off x="1948073" y="3583083"/>
                  <a:ext cx="7367" cy="117218"/>
                </a:xfrm>
                <a:custGeom>
                  <a:avLst/>
                  <a:gdLst>
                    <a:gd name="connsiteX0" fmla="*/ 0 w 7367"/>
                    <a:gd name="connsiteY0" fmla="*/ 0 h 117218"/>
                    <a:gd name="connsiteX1" fmla="*/ 0 w 7367"/>
                    <a:gd name="connsiteY1" fmla="*/ 117219 h 117218"/>
                  </a:gdLst>
                  <a:ahLst/>
                  <a:cxnLst>
                    <a:cxn ang="0">
                      <a:pos x="connsiteX0" y="connsiteY0"/>
                    </a:cxn>
                    <a:cxn ang="0">
                      <a:pos x="connsiteX1" y="connsiteY1"/>
                    </a:cxn>
                  </a:cxnLst>
                  <a:rect l="l" t="t" r="r" b="b"/>
                  <a:pathLst>
                    <a:path w="7367" h="117218">
                      <a:moveTo>
                        <a:pt x="0" y="0"/>
                      </a:moveTo>
                      <a:lnTo>
                        <a:pt x="0" y="11721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4" name="Freeform: Shape 303">
                  <a:extLst>
                    <a:ext uri="{FF2B5EF4-FFF2-40B4-BE49-F238E27FC236}">
                      <a16:creationId xmlns:a16="http://schemas.microsoft.com/office/drawing/2014/main" id="{D16D1C08-BCC8-7839-07A3-6771FCF1282F}"/>
                    </a:ext>
                  </a:extLst>
                </p:cNvPr>
                <p:cNvSpPr/>
                <p:nvPr/>
              </p:nvSpPr>
              <p:spPr>
                <a:xfrm>
                  <a:off x="1911014" y="3583083"/>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5" name="Freeform: Shape 304">
                  <a:extLst>
                    <a:ext uri="{FF2B5EF4-FFF2-40B4-BE49-F238E27FC236}">
                      <a16:creationId xmlns:a16="http://schemas.microsoft.com/office/drawing/2014/main" id="{2EF42B8A-04F2-71CE-C7EF-54A3F469DA7B}"/>
                    </a:ext>
                  </a:extLst>
                </p:cNvPr>
                <p:cNvSpPr/>
                <p:nvPr/>
              </p:nvSpPr>
              <p:spPr>
                <a:xfrm>
                  <a:off x="1911014" y="3700302"/>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sp>
            <p:nvSpPr>
              <p:cNvPr id="291" name="Freeform: Shape 290">
                <a:extLst>
                  <a:ext uri="{FF2B5EF4-FFF2-40B4-BE49-F238E27FC236}">
                    <a16:creationId xmlns:a16="http://schemas.microsoft.com/office/drawing/2014/main" id="{1C199D7F-64EB-2B32-F8FB-187B19F69768}"/>
                  </a:ext>
                </a:extLst>
              </p:cNvPr>
              <p:cNvSpPr/>
              <p:nvPr/>
            </p:nvSpPr>
            <p:spPr>
              <a:xfrm>
                <a:off x="7221152" y="382849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2" name="Freeform: Shape 291">
                <a:extLst>
                  <a:ext uri="{FF2B5EF4-FFF2-40B4-BE49-F238E27FC236}">
                    <a16:creationId xmlns:a16="http://schemas.microsoft.com/office/drawing/2014/main" id="{ACA5E560-0A29-CF39-46E3-F330A8077C03}"/>
                  </a:ext>
                </a:extLst>
              </p:cNvPr>
              <p:cNvSpPr/>
              <p:nvPr/>
            </p:nvSpPr>
            <p:spPr>
              <a:xfrm>
                <a:off x="6740489" y="3826362"/>
                <a:ext cx="28144" cy="28144"/>
              </a:xfrm>
              <a:custGeom>
                <a:avLst/>
                <a:gdLst>
                  <a:gd name="connsiteX0" fmla="*/ 28144 w 28144"/>
                  <a:gd name="connsiteY0" fmla="*/ 14072 h 28144"/>
                  <a:gd name="connsiteX1" fmla="*/ 14072 w 28144"/>
                  <a:gd name="connsiteY1" fmla="*/ 28144 h 28144"/>
                  <a:gd name="connsiteX2" fmla="*/ 1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1" y="21844"/>
                      <a:pt x="1" y="14072"/>
                    </a:cubicBezTo>
                    <a:cubicBezTo>
                      <a:pt x="1"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3" name="Freeform: Shape 292">
                <a:extLst>
                  <a:ext uri="{FF2B5EF4-FFF2-40B4-BE49-F238E27FC236}">
                    <a16:creationId xmlns:a16="http://schemas.microsoft.com/office/drawing/2014/main" id="{17C28CF4-D500-7D0D-9618-356BE47FC58F}"/>
                  </a:ext>
                </a:extLst>
              </p:cNvPr>
              <p:cNvSpPr/>
              <p:nvPr/>
            </p:nvSpPr>
            <p:spPr>
              <a:xfrm>
                <a:off x="6259899" y="378333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4" name="Freeform: Shape 293">
                <a:extLst>
                  <a:ext uri="{FF2B5EF4-FFF2-40B4-BE49-F238E27FC236}">
                    <a16:creationId xmlns:a16="http://schemas.microsoft.com/office/drawing/2014/main" id="{0235B5A7-2B41-575E-4822-6874EC48AAAF}"/>
                  </a:ext>
                </a:extLst>
              </p:cNvPr>
              <p:cNvSpPr/>
              <p:nvPr/>
            </p:nvSpPr>
            <p:spPr>
              <a:xfrm>
                <a:off x="5779236" y="3773021"/>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5" name="Freeform: Shape 294">
                <a:extLst>
                  <a:ext uri="{FF2B5EF4-FFF2-40B4-BE49-F238E27FC236}">
                    <a16:creationId xmlns:a16="http://schemas.microsoft.com/office/drawing/2014/main" id="{46C8E7D2-4E2E-51A1-E7D2-742DCFDC5055}"/>
                  </a:ext>
                </a:extLst>
              </p:cNvPr>
              <p:cNvSpPr/>
              <p:nvPr/>
            </p:nvSpPr>
            <p:spPr>
              <a:xfrm>
                <a:off x="5298572" y="3679231"/>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6" name="Freeform: Shape 295">
                <a:extLst>
                  <a:ext uri="{FF2B5EF4-FFF2-40B4-BE49-F238E27FC236}">
                    <a16:creationId xmlns:a16="http://schemas.microsoft.com/office/drawing/2014/main" id="{C77A94BA-A335-5019-B368-C72EF982F19D}"/>
                  </a:ext>
                </a:extLst>
              </p:cNvPr>
              <p:cNvSpPr/>
              <p:nvPr/>
            </p:nvSpPr>
            <p:spPr>
              <a:xfrm>
                <a:off x="4817909" y="3683357"/>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7" name="Freeform: Shape 296">
                <a:extLst>
                  <a:ext uri="{FF2B5EF4-FFF2-40B4-BE49-F238E27FC236}">
                    <a16:creationId xmlns:a16="http://schemas.microsoft.com/office/drawing/2014/main" id="{5C63C282-5327-5072-A7A3-E543886B6C96}"/>
                  </a:ext>
                </a:extLst>
              </p:cNvPr>
              <p:cNvSpPr/>
              <p:nvPr/>
            </p:nvSpPr>
            <p:spPr>
              <a:xfrm>
                <a:off x="4337245" y="3745392"/>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8" name="Freeform: Shape 297">
                <a:extLst>
                  <a:ext uri="{FF2B5EF4-FFF2-40B4-BE49-F238E27FC236}">
                    <a16:creationId xmlns:a16="http://schemas.microsoft.com/office/drawing/2014/main" id="{5D4BB3BF-4FEF-3F36-D31A-F7B938518CAC}"/>
                  </a:ext>
                </a:extLst>
              </p:cNvPr>
              <p:cNvSpPr/>
              <p:nvPr/>
            </p:nvSpPr>
            <p:spPr>
              <a:xfrm>
                <a:off x="3856582" y="3712827"/>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99" name="Freeform: Shape 298">
                <a:extLst>
                  <a:ext uri="{FF2B5EF4-FFF2-40B4-BE49-F238E27FC236}">
                    <a16:creationId xmlns:a16="http://schemas.microsoft.com/office/drawing/2014/main" id="{029F08F8-F37B-C514-CF0E-BA60AD3EFF29}"/>
                  </a:ext>
                </a:extLst>
              </p:cNvPr>
              <p:cNvSpPr/>
              <p:nvPr/>
            </p:nvSpPr>
            <p:spPr>
              <a:xfrm>
                <a:off x="3375918" y="3678936"/>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0" name="Freeform: Shape 299">
                <a:extLst>
                  <a:ext uri="{FF2B5EF4-FFF2-40B4-BE49-F238E27FC236}">
                    <a16:creationId xmlns:a16="http://schemas.microsoft.com/office/drawing/2014/main" id="{BB83EF7C-A97A-A533-2EE9-1B1C395C7874}"/>
                  </a:ext>
                </a:extLst>
              </p:cNvPr>
              <p:cNvSpPr/>
              <p:nvPr/>
            </p:nvSpPr>
            <p:spPr>
              <a:xfrm>
                <a:off x="2895255" y="356635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1" name="Freeform: Shape 300">
                <a:extLst>
                  <a:ext uri="{FF2B5EF4-FFF2-40B4-BE49-F238E27FC236}">
                    <a16:creationId xmlns:a16="http://schemas.microsoft.com/office/drawing/2014/main" id="{3580CEB3-7BF6-570D-E95C-76AABE5F6CF3}"/>
                  </a:ext>
                </a:extLst>
              </p:cNvPr>
              <p:cNvSpPr/>
              <p:nvPr/>
            </p:nvSpPr>
            <p:spPr>
              <a:xfrm>
                <a:off x="2414591" y="366228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302" name="Freeform: Shape 301">
                <a:extLst>
                  <a:ext uri="{FF2B5EF4-FFF2-40B4-BE49-F238E27FC236}">
                    <a16:creationId xmlns:a16="http://schemas.microsoft.com/office/drawing/2014/main" id="{C68F70C6-2348-2FCB-E949-44657C161EC1}"/>
                  </a:ext>
                </a:extLst>
              </p:cNvPr>
              <p:cNvSpPr/>
              <p:nvPr/>
            </p:nvSpPr>
            <p:spPr>
              <a:xfrm>
                <a:off x="1934001" y="3627510"/>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8" name="Graphic 2">
              <a:extLst>
                <a:ext uri="{FF2B5EF4-FFF2-40B4-BE49-F238E27FC236}">
                  <a16:creationId xmlns:a16="http://schemas.microsoft.com/office/drawing/2014/main" id="{3BEAA8B3-FC3C-5C79-1F5F-532E32B1C5F0}"/>
                </a:ext>
              </a:extLst>
            </p:cNvPr>
            <p:cNvGrpSpPr/>
            <p:nvPr/>
          </p:nvGrpSpPr>
          <p:grpSpPr>
            <a:xfrm>
              <a:off x="1911014" y="2764025"/>
              <a:ext cx="5361195" cy="397851"/>
              <a:chOff x="1911014" y="2764025"/>
              <a:chExt cx="5361195" cy="397851"/>
            </a:xfrm>
            <a:noFill/>
          </p:grpSpPr>
          <p:sp>
            <p:nvSpPr>
              <p:cNvPr id="217" name="Freeform: Shape 216">
                <a:extLst>
                  <a:ext uri="{FF2B5EF4-FFF2-40B4-BE49-F238E27FC236}">
                    <a16:creationId xmlns:a16="http://schemas.microsoft.com/office/drawing/2014/main" id="{E9D826A6-B53E-F3F9-014A-654C51F389F8}"/>
                  </a:ext>
                </a:extLst>
              </p:cNvPr>
              <p:cNvSpPr/>
              <p:nvPr/>
            </p:nvSpPr>
            <p:spPr>
              <a:xfrm>
                <a:off x="1948073" y="2903862"/>
                <a:ext cx="5287150" cy="243941"/>
              </a:xfrm>
              <a:custGeom>
                <a:avLst/>
                <a:gdLst>
                  <a:gd name="connsiteX0" fmla="*/ 0 w 5287150"/>
                  <a:gd name="connsiteY0" fmla="*/ 62993 h 243941"/>
                  <a:gd name="connsiteX1" fmla="*/ 480590 w 5287150"/>
                  <a:gd name="connsiteY1" fmla="*/ 77286 h 243941"/>
                  <a:gd name="connsiteX2" fmla="*/ 961253 w 5287150"/>
                  <a:gd name="connsiteY2" fmla="*/ 0 h 243941"/>
                  <a:gd name="connsiteX3" fmla="*/ 1441917 w 5287150"/>
                  <a:gd name="connsiteY3" fmla="*/ 86275 h 243941"/>
                  <a:gd name="connsiteX4" fmla="*/ 1922580 w 5287150"/>
                  <a:gd name="connsiteY4" fmla="*/ 98137 h 243941"/>
                  <a:gd name="connsiteX5" fmla="*/ 2403244 w 5287150"/>
                  <a:gd name="connsiteY5" fmla="*/ 108157 h 243941"/>
                  <a:gd name="connsiteX6" fmla="*/ 2883907 w 5287150"/>
                  <a:gd name="connsiteY6" fmla="*/ 91874 h 243941"/>
                  <a:gd name="connsiteX7" fmla="*/ 3364571 w 5287150"/>
                  <a:gd name="connsiteY7" fmla="*/ 157446 h 243941"/>
                  <a:gd name="connsiteX8" fmla="*/ 3845234 w 5287150"/>
                  <a:gd name="connsiteY8" fmla="*/ 152068 h 243941"/>
                  <a:gd name="connsiteX9" fmla="*/ 4325898 w 5287150"/>
                  <a:gd name="connsiteY9" fmla="*/ 153320 h 243941"/>
                  <a:gd name="connsiteX10" fmla="*/ 4806488 w 5287150"/>
                  <a:gd name="connsiteY10" fmla="*/ 243942 h 243941"/>
                  <a:gd name="connsiteX11" fmla="*/ 5287151 w 5287150"/>
                  <a:gd name="connsiteY11" fmla="*/ 238195 h 24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7150" h="243941">
                    <a:moveTo>
                      <a:pt x="0" y="62993"/>
                    </a:moveTo>
                    <a:lnTo>
                      <a:pt x="480590" y="77286"/>
                    </a:lnTo>
                    <a:lnTo>
                      <a:pt x="961253" y="0"/>
                    </a:lnTo>
                    <a:lnTo>
                      <a:pt x="1441917" y="86275"/>
                    </a:lnTo>
                    <a:lnTo>
                      <a:pt x="1922580" y="98137"/>
                    </a:lnTo>
                    <a:lnTo>
                      <a:pt x="2403244" y="108157"/>
                    </a:lnTo>
                    <a:lnTo>
                      <a:pt x="2883907" y="91874"/>
                    </a:lnTo>
                    <a:lnTo>
                      <a:pt x="3364571" y="157446"/>
                    </a:lnTo>
                    <a:lnTo>
                      <a:pt x="3845234" y="152068"/>
                    </a:lnTo>
                    <a:lnTo>
                      <a:pt x="4325898" y="153320"/>
                    </a:lnTo>
                    <a:lnTo>
                      <a:pt x="4806488" y="243942"/>
                    </a:lnTo>
                    <a:lnTo>
                      <a:pt x="5287151" y="238195"/>
                    </a:lnTo>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nvGrpSpPr>
              <p:cNvPr id="218" name="Graphic 2">
                <a:extLst>
                  <a:ext uri="{FF2B5EF4-FFF2-40B4-BE49-F238E27FC236}">
                    <a16:creationId xmlns:a16="http://schemas.microsoft.com/office/drawing/2014/main" id="{3C9A7A26-CE8B-9C7B-259A-B3D360C32063}"/>
                  </a:ext>
                </a:extLst>
              </p:cNvPr>
              <p:cNvGrpSpPr/>
              <p:nvPr/>
            </p:nvGrpSpPr>
            <p:grpSpPr>
              <a:xfrm>
                <a:off x="7198239" y="3131153"/>
                <a:ext cx="73970" cy="19818"/>
                <a:chOff x="7198239" y="3131153"/>
                <a:chExt cx="73970" cy="19818"/>
              </a:xfrm>
            </p:grpSpPr>
            <p:sp>
              <p:nvSpPr>
                <p:cNvPr id="275" name="Freeform: Shape 274">
                  <a:extLst>
                    <a:ext uri="{FF2B5EF4-FFF2-40B4-BE49-F238E27FC236}">
                      <a16:creationId xmlns:a16="http://schemas.microsoft.com/office/drawing/2014/main" id="{DCA34C87-91A7-575C-DFBA-910F8E012BFB}"/>
                    </a:ext>
                  </a:extLst>
                </p:cNvPr>
                <p:cNvSpPr/>
                <p:nvPr/>
              </p:nvSpPr>
              <p:spPr>
                <a:xfrm>
                  <a:off x="7235224" y="3131153"/>
                  <a:ext cx="7367" cy="19818"/>
                </a:xfrm>
                <a:custGeom>
                  <a:avLst/>
                  <a:gdLst>
                    <a:gd name="connsiteX0" fmla="*/ 0 w 7367"/>
                    <a:gd name="connsiteY0" fmla="*/ 0 h 19818"/>
                    <a:gd name="connsiteX1" fmla="*/ 0 w 7367"/>
                    <a:gd name="connsiteY1" fmla="*/ 19819 h 19818"/>
                  </a:gdLst>
                  <a:ahLst/>
                  <a:cxnLst>
                    <a:cxn ang="0">
                      <a:pos x="connsiteX0" y="connsiteY0"/>
                    </a:cxn>
                    <a:cxn ang="0">
                      <a:pos x="connsiteX1" y="connsiteY1"/>
                    </a:cxn>
                  </a:cxnLst>
                  <a:rect l="l" t="t" r="r" b="b"/>
                  <a:pathLst>
                    <a:path w="7367" h="19818">
                      <a:moveTo>
                        <a:pt x="0" y="0"/>
                      </a:moveTo>
                      <a:lnTo>
                        <a:pt x="0" y="1981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6" name="Freeform: Shape 275">
                  <a:extLst>
                    <a:ext uri="{FF2B5EF4-FFF2-40B4-BE49-F238E27FC236}">
                      <a16:creationId xmlns:a16="http://schemas.microsoft.com/office/drawing/2014/main" id="{95E204E3-7BF0-FCE3-CE1D-01A1A364EA15}"/>
                    </a:ext>
                  </a:extLst>
                </p:cNvPr>
                <p:cNvSpPr/>
                <p:nvPr/>
              </p:nvSpPr>
              <p:spPr>
                <a:xfrm>
                  <a:off x="7198239" y="313115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7" name="Freeform: Shape 276">
                  <a:extLst>
                    <a:ext uri="{FF2B5EF4-FFF2-40B4-BE49-F238E27FC236}">
                      <a16:creationId xmlns:a16="http://schemas.microsoft.com/office/drawing/2014/main" id="{D912D7C3-A59E-F5F1-49EF-4877CFBC6C10}"/>
                    </a:ext>
                  </a:extLst>
                </p:cNvPr>
                <p:cNvSpPr/>
                <p:nvPr/>
              </p:nvSpPr>
              <p:spPr>
                <a:xfrm>
                  <a:off x="7198239" y="315097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19" name="Graphic 2">
                <a:extLst>
                  <a:ext uri="{FF2B5EF4-FFF2-40B4-BE49-F238E27FC236}">
                    <a16:creationId xmlns:a16="http://schemas.microsoft.com/office/drawing/2014/main" id="{84265C82-CE01-8B3F-147F-B75D3CCC5EDA}"/>
                  </a:ext>
                </a:extLst>
              </p:cNvPr>
              <p:cNvGrpSpPr/>
              <p:nvPr/>
            </p:nvGrpSpPr>
            <p:grpSpPr>
              <a:xfrm>
                <a:off x="6717576" y="3141026"/>
                <a:ext cx="74044" cy="12451"/>
                <a:chOff x="6717576" y="3141026"/>
                <a:chExt cx="74044" cy="12451"/>
              </a:xfrm>
            </p:grpSpPr>
            <p:sp>
              <p:nvSpPr>
                <p:cNvPr id="272" name="Freeform: Shape 271">
                  <a:extLst>
                    <a:ext uri="{FF2B5EF4-FFF2-40B4-BE49-F238E27FC236}">
                      <a16:creationId xmlns:a16="http://schemas.microsoft.com/office/drawing/2014/main" id="{D47E6F5B-4F1E-1F50-36B6-C3CBEF4359CF}"/>
                    </a:ext>
                  </a:extLst>
                </p:cNvPr>
                <p:cNvSpPr/>
                <p:nvPr/>
              </p:nvSpPr>
              <p:spPr>
                <a:xfrm>
                  <a:off x="6754561" y="3141026"/>
                  <a:ext cx="7367" cy="12451"/>
                </a:xfrm>
                <a:custGeom>
                  <a:avLst/>
                  <a:gdLst>
                    <a:gd name="connsiteX0" fmla="*/ 0 w 7367"/>
                    <a:gd name="connsiteY0" fmla="*/ 0 h 12451"/>
                    <a:gd name="connsiteX1" fmla="*/ 0 w 7367"/>
                    <a:gd name="connsiteY1" fmla="*/ 12451 h 12451"/>
                  </a:gdLst>
                  <a:ahLst/>
                  <a:cxnLst>
                    <a:cxn ang="0">
                      <a:pos x="connsiteX0" y="connsiteY0"/>
                    </a:cxn>
                    <a:cxn ang="0">
                      <a:pos x="connsiteX1" y="connsiteY1"/>
                    </a:cxn>
                  </a:cxnLst>
                  <a:rect l="l" t="t" r="r" b="b"/>
                  <a:pathLst>
                    <a:path w="7367" h="12451">
                      <a:moveTo>
                        <a:pt x="0" y="0"/>
                      </a:moveTo>
                      <a:lnTo>
                        <a:pt x="0" y="1245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3" name="Freeform: Shape 272">
                  <a:extLst>
                    <a:ext uri="{FF2B5EF4-FFF2-40B4-BE49-F238E27FC236}">
                      <a16:creationId xmlns:a16="http://schemas.microsoft.com/office/drawing/2014/main" id="{B6C03689-72DF-B058-5B7B-F6C2F5D12846}"/>
                    </a:ext>
                  </a:extLst>
                </p:cNvPr>
                <p:cNvSpPr/>
                <p:nvPr/>
              </p:nvSpPr>
              <p:spPr>
                <a:xfrm>
                  <a:off x="6717576" y="3141026"/>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4" name="Freeform: Shape 273">
                  <a:extLst>
                    <a:ext uri="{FF2B5EF4-FFF2-40B4-BE49-F238E27FC236}">
                      <a16:creationId xmlns:a16="http://schemas.microsoft.com/office/drawing/2014/main" id="{2E4A084E-4B25-BD06-4C21-07A3EFA9B773}"/>
                    </a:ext>
                  </a:extLst>
                </p:cNvPr>
                <p:cNvSpPr/>
                <p:nvPr/>
              </p:nvSpPr>
              <p:spPr>
                <a:xfrm>
                  <a:off x="6717576" y="3153477"/>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0" name="Graphic 2">
                <a:extLst>
                  <a:ext uri="{FF2B5EF4-FFF2-40B4-BE49-F238E27FC236}">
                    <a16:creationId xmlns:a16="http://schemas.microsoft.com/office/drawing/2014/main" id="{252EF380-E20D-9F6B-8FD4-DBE0AA20F91A}"/>
                  </a:ext>
                </a:extLst>
              </p:cNvPr>
              <p:cNvGrpSpPr/>
              <p:nvPr/>
            </p:nvGrpSpPr>
            <p:grpSpPr>
              <a:xfrm>
                <a:off x="6236912" y="2981664"/>
                <a:ext cx="74044" cy="152067"/>
                <a:chOff x="6236912" y="2981664"/>
                <a:chExt cx="74044" cy="152067"/>
              </a:xfrm>
            </p:grpSpPr>
            <p:sp>
              <p:nvSpPr>
                <p:cNvPr id="269" name="Freeform: Shape 268">
                  <a:extLst>
                    <a:ext uri="{FF2B5EF4-FFF2-40B4-BE49-F238E27FC236}">
                      <a16:creationId xmlns:a16="http://schemas.microsoft.com/office/drawing/2014/main" id="{464042DB-0BF7-EC08-42E0-D8032620950A}"/>
                    </a:ext>
                  </a:extLst>
                </p:cNvPr>
                <p:cNvSpPr/>
                <p:nvPr/>
              </p:nvSpPr>
              <p:spPr>
                <a:xfrm>
                  <a:off x="6273971" y="2981664"/>
                  <a:ext cx="7367" cy="152067"/>
                </a:xfrm>
                <a:custGeom>
                  <a:avLst/>
                  <a:gdLst>
                    <a:gd name="connsiteX0" fmla="*/ 0 w 7367"/>
                    <a:gd name="connsiteY0" fmla="*/ 0 h 152067"/>
                    <a:gd name="connsiteX1" fmla="*/ 0 w 7367"/>
                    <a:gd name="connsiteY1" fmla="*/ 152068 h 152067"/>
                  </a:gdLst>
                  <a:ahLst/>
                  <a:cxnLst>
                    <a:cxn ang="0">
                      <a:pos x="connsiteX0" y="connsiteY0"/>
                    </a:cxn>
                    <a:cxn ang="0">
                      <a:pos x="connsiteX1" y="connsiteY1"/>
                    </a:cxn>
                  </a:cxnLst>
                  <a:rect l="l" t="t" r="r" b="b"/>
                  <a:pathLst>
                    <a:path w="7367" h="152067">
                      <a:moveTo>
                        <a:pt x="0" y="0"/>
                      </a:moveTo>
                      <a:lnTo>
                        <a:pt x="0" y="152068"/>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0" name="Freeform: Shape 269">
                  <a:extLst>
                    <a:ext uri="{FF2B5EF4-FFF2-40B4-BE49-F238E27FC236}">
                      <a16:creationId xmlns:a16="http://schemas.microsoft.com/office/drawing/2014/main" id="{46A25CC4-C59D-F1F2-0A3C-FA16C1BC6956}"/>
                    </a:ext>
                  </a:extLst>
                </p:cNvPr>
                <p:cNvSpPr/>
                <p:nvPr/>
              </p:nvSpPr>
              <p:spPr>
                <a:xfrm>
                  <a:off x="6236912" y="2981664"/>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71" name="Freeform: Shape 270">
                  <a:extLst>
                    <a:ext uri="{FF2B5EF4-FFF2-40B4-BE49-F238E27FC236}">
                      <a16:creationId xmlns:a16="http://schemas.microsoft.com/office/drawing/2014/main" id="{1ED33954-7A2A-D3AF-97AD-2CBAEA81C6DA}"/>
                    </a:ext>
                  </a:extLst>
                </p:cNvPr>
                <p:cNvSpPr/>
                <p:nvPr/>
              </p:nvSpPr>
              <p:spPr>
                <a:xfrm>
                  <a:off x="6236912" y="3133732"/>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1" name="Graphic 2">
                <a:extLst>
                  <a:ext uri="{FF2B5EF4-FFF2-40B4-BE49-F238E27FC236}">
                    <a16:creationId xmlns:a16="http://schemas.microsoft.com/office/drawing/2014/main" id="{B9EA643B-1DAD-6B5E-95E1-7804842B5B0A}"/>
                  </a:ext>
                </a:extLst>
              </p:cNvPr>
              <p:cNvGrpSpPr/>
              <p:nvPr/>
            </p:nvGrpSpPr>
            <p:grpSpPr>
              <a:xfrm>
                <a:off x="5756322" y="2991021"/>
                <a:ext cx="73970" cy="130480"/>
                <a:chOff x="5756322" y="2991021"/>
                <a:chExt cx="73970" cy="130480"/>
              </a:xfrm>
            </p:grpSpPr>
            <p:sp>
              <p:nvSpPr>
                <p:cNvPr id="266" name="Freeform: Shape 265">
                  <a:extLst>
                    <a:ext uri="{FF2B5EF4-FFF2-40B4-BE49-F238E27FC236}">
                      <a16:creationId xmlns:a16="http://schemas.microsoft.com/office/drawing/2014/main" id="{1627A4EF-09C6-9A01-F315-ECB02E19CD3C}"/>
                    </a:ext>
                  </a:extLst>
                </p:cNvPr>
                <p:cNvSpPr/>
                <p:nvPr/>
              </p:nvSpPr>
              <p:spPr>
                <a:xfrm>
                  <a:off x="5793308" y="2991021"/>
                  <a:ext cx="7367" cy="130480"/>
                </a:xfrm>
                <a:custGeom>
                  <a:avLst/>
                  <a:gdLst>
                    <a:gd name="connsiteX0" fmla="*/ 0 w 7367"/>
                    <a:gd name="connsiteY0" fmla="*/ 0 h 130480"/>
                    <a:gd name="connsiteX1" fmla="*/ 0 w 7367"/>
                    <a:gd name="connsiteY1" fmla="*/ 130481 h 130480"/>
                  </a:gdLst>
                  <a:ahLst/>
                  <a:cxnLst>
                    <a:cxn ang="0">
                      <a:pos x="connsiteX0" y="connsiteY0"/>
                    </a:cxn>
                    <a:cxn ang="0">
                      <a:pos x="connsiteX1" y="connsiteY1"/>
                    </a:cxn>
                  </a:cxnLst>
                  <a:rect l="l" t="t" r="r" b="b"/>
                  <a:pathLst>
                    <a:path w="7367" h="130480">
                      <a:moveTo>
                        <a:pt x="0" y="0"/>
                      </a:moveTo>
                      <a:lnTo>
                        <a:pt x="0" y="13048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7" name="Freeform: Shape 266">
                  <a:extLst>
                    <a:ext uri="{FF2B5EF4-FFF2-40B4-BE49-F238E27FC236}">
                      <a16:creationId xmlns:a16="http://schemas.microsoft.com/office/drawing/2014/main" id="{D80981F3-1094-8ED7-3B7F-AF8794CB7C5E}"/>
                    </a:ext>
                  </a:extLst>
                </p:cNvPr>
                <p:cNvSpPr/>
                <p:nvPr/>
              </p:nvSpPr>
              <p:spPr>
                <a:xfrm>
                  <a:off x="5756322" y="299102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8" name="Freeform: Shape 267">
                  <a:extLst>
                    <a:ext uri="{FF2B5EF4-FFF2-40B4-BE49-F238E27FC236}">
                      <a16:creationId xmlns:a16="http://schemas.microsoft.com/office/drawing/2014/main" id="{6BFF849B-28EE-058A-2079-A13606F96E11}"/>
                    </a:ext>
                  </a:extLst>
                </p:cNvPr>
                <p:cNvSpPr/>
                <p:nvPr/>
              </p:nvSpPr>
              <p:spPr>
                <a:xfrm>
                  <a:off x="5756322" y="312150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2" name="Graphic 2">
                <a:extLst>
                  <a:ext uri="{FF2B5EF4-FFF2-40B4-BE49-F238E27FC236}">
                    <a16:creationId xmlns:a16="http://schemas.microsoft.com/office/drawing/2014/main" id="{A83E4433-BE5D-98FD-255D-034EFD202538}"/>
                  </a:ext>
                </a:extLst>
              </p:cNvPr>
              <p:cNvGrpSpPr/>
              <p:nvPr/>
            </p:nvGrpSpPr>
            <p:grpSpPr>
              <a:xfrm>
                <a:off x="5275659" y="3010177"/>
                <a:ext cx="73970" cy="102483"/>
                <a:chOff x="5275659" y="3010177"/>
                <a:chExt cx="73970" cy="102483"/>
              </a:xfrm>
            </p:grpSpPr>
            <p:sp>
              <p:nvSpPr>
                <p:cNvPr id="263" name="Freeform: Shape 262">
                  <a:extLst>
                    <a:ext uri="{FF2B5EF4-FFF2-40B4-BE49-F238E27FC236}">
                      <a16:creationId xmlns:a16="http://schemas.microsoft.com/office/drawing/2014/main" id="{8FD5C8CF-1652-26C0-3E78-135CD72C4E72}"/>
                    </a:ext>
                  </a:extLst>
                </p:cNvPr>
                <p:cNvSpPr/>
                <p:nvPr/>
              </p:nvSpPr>
              <p:spPr>
                <a:xfrm>
                  <a:off x="5312644" y="3010177"/>
                  <a:ext cx="7367" cy="102483"/>
                </a:xfrm>
                <a:custGeom>
                  <a:avLst/>
                  <a:gdLst>
                    <a:gd name="connsiteX0" fmla="*/ 0 w 7367"/>
                    <a:gd name="connsiteY0" fmla="*/ 0 h 102483"/>
                    <a:gd name="connsiteX1" fmla="*/ 0 w 7367"/>
                    <a:gd name="connsiteY1" fmla="*/ 102484 h 102483"/>
                  </a:gdLst>
                  <a:ahLst/>
                  <a:cxnLst>
                    <a:cxn ang="0">
                      <a:pos x="connsiteX0" y="connsiteY0"/>
                    </a:cxn>
                    <a:cxn ang="0">
                      <a:pos x="connsiteX1" y="connsiteY1"/>
                    </a:cxn>
                  </a:cxnLst>
                  <a:rect l="l" t="t" r="r" b="b"/>
                  <a:pathLst>
                    <a:path w="7367" h="102483">
                      <a:moveTo>
                        <a:pt x="0" y="0"/>
                      </a:moveTo>
                      <a:lnTo>
                        <a:pt x="0" y="102484"/>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4" name="Freeform: Shape 263">
                  <a:extLst>
                    <a:ext uri="{FF2B5EF4-FFF2-40B4-BE49-F238E27FC236}">
                      <a16:creationId xmlns:a16="http://schemas.microsoft.com/office/drawing/2014/main" id="{3972C322-C027-FB60-2F58-A238C9D03F23}"/>
                    </a:ext>
                  </a:extLst>
                </p:cNvPr>
                <p:cNvSpPr/>
                <p:nvPr/>
              </p:nvSpPr>
              <p:spPr>
                <a:xfrm>
                  <a:off x="5275659" y="301017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5" name="Freeform: Shape 264">
                  <a:extLst>
                    <a:ext uri="{FF2B5EF4-FFF2-40B4-BE49-F238E27FC236}">
                      <a16:creationId xmlns:a16="http://schemas.microsoft.com/office/drawing/2014/main" id="{D17F77DE-CA7E-DCE7-6388-62B5623531E5}"/>
                    </a:ext>
                  </a:extLst>
                </p:cNvPr>
                <p:cNvSpPr/>
                <p:nvPr/>
              </p:nvSpPr>
              <p:spPr>
                <a:xfrm>
                  <a:off x="5275659" y="311266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3" name="Graphic 2">
                <a:extLst>
                  <a:ext uri="{FF2B5EF4-FFF2-40B4-BE49-F238E27FC236}">
                    <a16:creationId xmlns:a16="http://schemas.microsoft.com/office/drawing/2014/main" id="{48072DAD-3E5F-D008-ABED-D5891FB01D64}"/>
                  </a:ext>
                </a:extLst>
              </p:cNvPr>
              <p:cNvGrpSpPr/>
              <p:nvPr/>
            </p:nvGrpSpPr>
            <p:grpSpPr>
              <a:xfrm>
                <a:off x="4794995" y="2906367"/>
                <a:ext cx="73970" cy="179990"/>
                <a:chOff x="4794995" y="2906367"/>
                <a:chExt cx="73970" cy="179990"/>
              </a:xfrm>
            </p:grpSpPr>
            <p:sp>
              <p:nvSpPr>
                <p:cNvPr id="260" name="Freeform: Shape 259">
                  <a:extLst>
                    <a:ext uri="{FF2B5EF4-FFF2-40B4-BE49-F238E27FC236}">
                      <a16:creationId xmlns:a16="http://schemas.microsoft.com/office/drawing/2014/main" id="{DF262EDF-F760-51CF-22F2-192954A091D2}"/>
                    </a:ext>
                  </a:extLst>
                </p:cNvPr>
                <p:cNvSpPr/>
                <p:nvPr/>
              </p:nvSpPr>
              <p:spPr>
                <a:xfrm>
                  <a:off x="4831981" y="2906367"/>
                  <a:ext cx="7367" cy="179990"/>
                </a:xfrm>
                <a:custGeom>
                  <a:avLst/>
                  <a:gdLst>
                    <a:gd name="connsiteX0" fmla="*/ 0 w 7367"/>
                    <a:gd name="connsiteY0" fmla="*/ 0 h 179990"/>
                    <a:gd name="connsiteX1" fmla="*/ 0 w 7367"/>
                    <a:gd name="connsiteY1" fmla="*/ 179991 h 179990"/>
                  </a:gdLst>
                  <a:ahLst/>
                  <a:cxnLst>
                    <a:cxn ang="0">
                      <a:pos x="connsiteX0" y="connsiteY0"/>
                    </a:cxn>
                    <a:cxn ang="0">
                      <a:pos x="connsiteX1" y="connsiteY1"/>
                    </a:cxn>
                  </a:cxnLst>
                  <a:rect l="l" t="t" r="r" b="b"/>
                  <a:pathLst>
                    <a:path w="7367" h="179990">
                      <a:moveTo>
                        <a:pt x="0" y="0"/>
                      </a:moveTo>
                      <a:lnTo>
                        <a:pt x="0" y="17999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1" name="Freeform: Shape 260">
                  <a:extLst>
                    <a:ext uri="{FF2B5EF4-FFF2-40B4-BE49-F238E27FC236}">
                      <a16:creationId xmlns:a16="http://schemas.microsoft.com/office/drawing/2014/main" id="{EB7C0003-BDE6-ECB4-A46E-BE6A47200A15}"/>
                    </a:ext>
                  </a:extLst>
                </p:cNvPr>
                <p:cNvSpPr/>
                <p:nvPr/>
              </p:nvSpPr>
              <p:spPr>
                <a:xfrm>
                  <a:off x="4794995" y="290636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62" name="Freeform: Shape 261">
                  <a:extLst>
                    <a:ext uri="{FF2B5EF4-FFF2-40B4-BE49-F238E27FC236}">
                      <a16:creationId xmlns:a16="http://schemas.microsoft.com/office/drawing/2014/main" id="{16BEF675-EF13-C655-5CF9-D0A5C4B963D3}"/>
                    </a:ext>
                  </a:extLst>
                </p:cNvPr>
                <p:cNvSpPr/>
                <p:nvPr/>
              </p:nvSpPr>
              <p:spPr>
                <a:xfrm>
                  <a:off x="4794995" y="308635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4" name="Graphic 2">
                <a:extLst>
                  <a:ext uri="{FF2B5EF4-FFF2-40B4-BE49-F238E27FC236}">
                    <a16:creationId xmlns:a16="http://schemas.microsoft.com/office/drawing/2014/main" id="{FE98B59B-60D1-5775-5847-5663306A8940}"/>
                  </a:ext>
                </a:extLst>
              </p:cNvPr>
              <p:cNvGrpSpPr/>
              <p:nvPr/>
            </p:nvGrpSpPr>
            <p:grpSpPr>
              <a:xfrm>
                <a:off x="4314332" y="2932743"/>
                <a:ext cx="73970" cy="156782"/>
                <a:chOff x="4314332" y="2932743"/>
                <a:chExt cx="73970" cy="156782"/>
              </a:xfrm>
            </p:grpSpPr>
            <p:sp>
              <p:nvSpPr>
                <p:cNvPr id="257" name="Freeform: Shape 256">
                  <a:extLst>
                    <a:ext uri="{FF2B5EF4-FFF2-40B4-BE49-F238E27FC236}">
                      <a16:creationId xmlns:a16="http://schemas.microsoft.com/office/drawing/2014/main" id="{38FD05FC-1F83-2511-69EC-83E77B9EE3BF}"/>
                    </a:ext>
                  </a:extLst>
                </p:cNvPr>
                <p:cNvSpPr/>
                <p:nvPr/>
              </p:nvSpPr>
              <p:spPr>
                <a:xfrm>
                  <a:off x="4351317" y="2932743"/>
                  <a:ext cx="7367" cy="156782"/>
                </a:xfrm>
                <a:custGeom>
                  <a:avLst/>
                  <a:gdLst>
                    <a:gd name="connsiteX0" fmla="*/ 0 w 7367"/>
                    <a:gd name="connsiteY0" fmla="*/ 0 h 156782"/>
                    <a:gd name="connsiteX1" fmla="*/ 0 w 7367"/>
                    <a:gd name="connsiteY1" fmla="*/ 156783 h 156782"/>
                  </a:gdLst>
                  <a:ahLst/>
                  <a:cxnLst>
                    <a:cxn ang="0">
                      <a:pos x="connsiteX0" y="connsiteY0"/>
                    </a:cxn>
                    <a:cxn ang="0">
                      <a:pos x="connsiteX1" y="connsiteY1"/>
                    </a:cxn>
                  </a:cxnLst>
                  <a:rect l="l" t="t" r="r" b="b"/>
                  <a:pathLst>
                    <a:path w="7367" h="156782">
                      <a:moveTo>
                        <a:pt x="0" y="0"/>
                      </a:moveTo>
                      <a:lnTo>
                        <a:pt x="0" y="156783"/>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8" name="Freeform: Shape 257">
                  <a:extLst>
                    <a:ext uri="{FF2B5EF4-FFF2-40B4-BE49-F238E27FC236}">
                      <a16:creationId xmlns:a16="http://schemas.microsoft.com/office/drawing/2014/main" id="{40F60ED0-FEB8-C6AC-00E7-14E770B4DD1D}"/>
                    </a:ext>
                  </a:extLst>
                </p:cNvPr>
                <p:cNvSpPr/>
                <p:nvPr/>
              </p:nvSpPr>
              <p:spPr>
                <a:xfrm>
                  <a:off x="4314332" y="293274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9" name="Freeform: Shape 258">
                  <a:extLst>
                    <a:ext uri="{FF2B5EF4-FFF2-40B4-BE49-F238E27FC236}">
                      <a16:creationId xmlns:a16="http://schemas.microsoft.com/office/drawing/2014/main" id="{EB762834-044C-DBA1-889A-19594D0D1DD5}"/>
                    </a:ext>
                  </a:extLst>
                </p:cNvPr>
                <p:cNvSpPr/>
                <p:nvPr/>
              </p:nvSpPr>
              <p:spPr>
                <a:xfrm>
                  <a:off x="4314332" y="3089526"/>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5" name="Graphic 2">
                <a:extLst>
                  <a:ext uri="{FF2B5EF4-FFF2-40B4-BE49-F238E27FC236}">
                    <a16:creationId xmlns:a16="http://schemas.microsoft.com/office/drawing/2014/main" id="{DDF16C87-D20E-E4E8-24A3-8C9FF2387081}"/>
                  </a:ext>
                </a:extLst>
              </p:cNvPr>
              <p:cNvGrpSpPr/>
              <p:nvPr/>
            </p:nvGrpSpPr>
            <p:grpSpPr>
              <a:xfrm>
                <a:off x="3833668" y="2925818"/>
                <a:ext cx="73970" cy="158624"/>
                <a:chOff x="3833668" y="2925818"/>
                <a:chExt cx="73970" cy="158624"/>
              </a:xfrm>
            </p:grpSpPr>
            <p:sp>
              <p:nvSpPr>
                <p:cNvPr id="254" name="Freeform: Shape 253">
                  <a:extLst>
                    <a:ext uri="{FF2B5EF4-FFF2-40B4-BE49-F238E27FC236}">
                      <a16:creationId xmlns:a16="http://schemas.microsoft.com/office/drawing/2014/main" id="{A233349B-31E9-1585-347E-271F024D1F9B}"/>
                    </a:ext>
                  </a:extLst>
                </p:cNvPr>
                <p:cNvSpPr/>
                <p:nvPr/>
              </p:nvSpPr>
              <p:spPr>
                <a:xfrm>
                  <a:off x="3870654" y="2925818"/>
                  <a:ext cx="7367" cy="158624"/>
                </a:xfrm>
                <a:custGeom>
                  <a:avLst/>
                  <a:gdLst>
                    <a:gd name="connsiteX0" fmla="*/ 0 w 7367"/>
                    <a:gd name="connsiteY0" fmla="*/ 0 h 158624"/>
                    <a:gd name="connsiteX1" fmla="*/ 0 w 7367"/>
                    <a:gd name="connsiteY1" fmla="*/ 158625 h 158624"/>
                  </a:gdLst>
                  <a:ahLst/>
                  <a:cxnLst>
                    <a:cxn ang="0">
                      <a:pos x="connsiteX0" y="connsiteY0"/>
                    </a:cxn>
                    <a:cxn ang="0">
                      <a:pos x="connsiteX1" y="connsiteY1"/>
                    </a:cxn>
                  </a:cxnLst>
                  <a:rect l="l" t="t" r="r" b="b"/>
                  <a:pathLst>
                    <a:path w="7367" h="158624">
                      <a:moveTo>
                        <a:pt x="0" y="0"/>
                      </a:moveTo>
                      <a:lnTo>
                        <a:pt x="0" y="158625"/>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5" name="Freeform: Shape 254">
                  <a:extLst>
                    <a:ext uri="{FF2B5EF4-FFF2-40B4-BE49-F238E27FC236}">
                      <a16:creationId xmlns:a16="http://schemas.microsoft.com/office/drawing/2014/main" id="{573FEAE0-A738-C710-662B-9F6BA9F74B6B}"/>
                    </a:ext>
                  </a:extLst>
                </p:cNvPr>
                <p:cNvSpPr/>
                <p:nvPr/>
              </p:nvSpPr>
              <p:spPr>
                <a:xfrm>
                  <a:off x="3833668" y="292581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6" name="Freeform: Shape 255">
                  <a:extLst>
                    <a:ext uri="{FF2B5EF4-FFF2-40B4-BE49-F238E27FC236}">
                      <a16:creationId xmlns:a16="http://schemas.microsoft.com/office/drawing/2014/main" id="{3D435865-7296-EF39-9743-76F72CBF6646}"/>
                    </a:ext>
                  </a:extLst>
                </p:cNvPr>
                <p:cNvSpPr/>
                <p:nvPr/>
              </p:nvSpPr>
              <p:spPr>
                <a:xfrm>
                  <a:off x="3833668" y="308444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6" name="Graphic 2">
                <a:extLst>
                  <a:ext uri="{FF2B5EF4-FFF2-40B4-BE49-F238E27FC236}">
                    <a16:creationId xmlns:a16="http://schemas.microsoft.com/office/drawing/2014/main" id="{8E34992A-BFCB-2313-4B26-325474F5817E}"/>
                  </a:ext>
                </a:extLst>
              </p:cNvPr>
              <p:cNvGrpSpPr/>
              <p:nvPr/>
            </p:nvGrpSpPr>
            <p:grpSpPr>
              <a:xfrm>
                <a:off x="3353005" y="2908872"/>
                <a:ext cx="73970" cy="164297"/>
                <a:chOff x="3353005" y="2908872"/>
                <a:chExt cx="73970" cy="164297"/>
              </a:xfrm>
            </p:grpSpPr>
            <p:sp>
              <p:nvSpPr>
                <p:cNvPr id="251" name="Freeform: Shape 250">
                  <a:extLst>
                    <a:ext uri="{FF2B5EF4-FFF2-40B4-BE49-F238E27FC236}">
                      <a16:creationId xmlns:a16="http://schemas.microsoft.com/office/drawing/2014/main" id="{14A3EA97-8FB6-E3D1-4C36-859275F847F7}"/>
                    </a:ext>
                  </a:extLst>
                </p:cNvPr>
                <p:cNvSpPr/>
                <p:nvPr/>
              </p:nvSpPr>
              <p:spPr>
                <a:xfrm>
                  <a:off x="3389990" y="2908872"/>
                  <a:ext cx="7367" cy="164297"/>
                </a:xfrm>
                <a:custGeom>
                  <a:avLst/>
                  <a:gdLst>
                    <a:gd name="connsiteX0" fmla="*/ 0 w 7367"/>
                    <a:gd name="connsiteY0" fmla="*/ 0 h 164297"/>
                    <a:gd name="connsiteX1" fmla="*/ 0 w 7367"/>
                    <a:gd name="connsiteY1" fmla="*/ 164298 h 164297"/>
                  </a:gdLst>
                  <a:ahLst/>
                  <a:cxnLst>
                    <a:cxn ang="0">
                      <a:pos x="connsiteX0" y="connsiteY0"/>
                    </a:cxn>
                    <a:cxn ang="0">
                      <a:pos x="connsiteX1" y="connsiteY1"/>
                    </a:cxn>
                  </a:cxnLst>
                  <a:rect l="l" t="t" r="r" b="b"/>
                  <a:pathLst>
                    <a:path w="7367" h="164297">
                      <a:moveTo>
                        <a:pt x="0" y="0"/>
                      </a:moveTo>
                      <a:lnTo>
                        <a:pt x="0" y="164298"/>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2" name="Freeform: Shape 251">
                  <a:extLst>
                    <a:ext uri="{FF2B5EF4-FFF2-40B4-BE49-F238E27FC236}">
                      <a16:creationId xmlns:a16="http://schemas.microsoft.com/office/drawing/2014/main" id="{171CB06C-CA2F-EB8B-9917-FC54FC0B9694}"/>
                    </a:ext>
                  </a:extLst>
                </p:cNvPr>
                <p:cNvSpPr/>
                <p:nvPr/>
              </p:nvSpPr>
              <p:spPr>
                <a:xfrm>
                  <a:off x="3353005" y="290887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3" name="Freeform: Shape 252">
                  <a:extLst>
                    <a:ext uri="{FF2B5EF4-FFF2-40B4-BE49-F238E27FC236}">
                      <a16:creationId xmlns:a16="http://schemas.microsoft.com/office/drawing/2014/main" id="{81ADA60B-96D1-FCB5-9256-A3B3CA96214E}"/>
                    </a:ext>
                  </a:extLst>
                </p:cNvPr>
                <p:cNvSpPr/>
                <p:nvPr/>
              </p:nvSpPr>
              <p:spPr>
                <a:xfrm>
                  <a:off x="3353005" y="3073170"/>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7" name="Graphic 2">
                <a:extLst>
                  <a:ext uri="{FF2B5EF4-FFF2-40B4-BE49-F238E27FC236}">
                    <a16:creationId xmlns:a16="http://schemas.microsoft.com/office/drawing/2014/main" id="{C6A7856D-BD06-0CB4-E96A-B54C1CFA44EB}"/>
                  </a:ext>
                </a:extLst>
              </p:cNvPr>
              <p:cNvGrpSpPr/>
              <p:nvPr/>
            </p:nvGrpSpPr>
            <p:grpSpPr>
              <a:xfrm>
                <a:off x="2872341" y="2764025"/>
                <a:ext cx="73970" cy="280927"/>
                <a:chOff x="2872341" y="2764025"/>
                <a:chExt cx="73970" cy="280927"/>
              </a:xfrm>
            </p:grpSpPr>
            <p:sp>
              <p:nvSpPr>
                <p:cNvPr id="248" name="Freeform: Shape 247">
                  <a:extLst>
                    <a:ext uri="{FF2B5EF4-FFF2-40B4-BE49-F238E27FC236}">
                      <a16:creationId xmlns:a16="http://schemas.microsoft.com/office/drawing/2014/main" id="{EBE6C772-BDD7-AA5C-96BF-54C04115CE38}"/>
                    </a:ext>
                  </a:extLst>
                </p:cNvPr>
                <p:cNvSpPr/>
                <p:nvPr/>
              </p:nvSpPr>
              <p:spPr>
                <a:xfrm>
                  <a:off x="2909327" y="2764025"/>
                  <a:ext cx="7367" cy="280927"/>
                </a:xfrm>
                <a:custGeom>
                  <a:avLst/>
                  <a:gdLst>
                    <a:gd name="connsiteX0" fmla="*/ 0 w 7367"/>
                    <a:gd name="connsiteY0" fmla="*/ 0 h 280927"/>
                    <a:gd name="connsiteX1" fmla="*/ 0 w 7367"/>
                    <a:gd name="connsiteY1" fmla="*/ 280927 h 280927"/>
                  </a:gdLst>
                  <a:ahLst/>
                  <a:cxnLst>
                    <a:cxn ang="0">
                      <a:pos x="connsiteX0" y="connsiteY0"/>
                    </a:cxn>
                    <a:cxn ang="0">
                      <a:pos x="connsiteX1" y="connsiteY1"/>
                    </a:cxn>
                  </a:cxnLst>
                  <a:rect l="l" t="t" r="r" b="b"/>
                  <a:pathLst>
                    <a:path w="7367" h="280927">
                      <a:moveTo>
                        <a:pt x="0" y="0"/>
                      </a:moveTo>
                      <a:lnTo>
                        <a:pt x="0" y="280927"/>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9" name="Freeform: Shape 248">
                  <a:extLst>
                    <a:ext uri="{FF2B5EF4-FFF2-40B4-BE49-F238E27FC236}">
                      <a16:creationId xmlns:a16="http://schemas.microsoft.com/office/drawing/2014/main" id="{D4CBAA2E-2016-EE90-ABCA-CC97DB445F0A}"/>
                    </a:ext>
                  </a:extLst>
                </p:cNvPr>
                <p:cNvSpPr/>
                <p:nvPr/>
              </p:nvSpPr>
              <p:spPr>
                <a:xfrm>
                  <a:off x="2872341" y="276402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50" name="Freeform: Shape 249">
                  <a:extLst>
                    <a:ext uri="{FF2B5EF4-FFF2-40B4-BE49-F238E27FC236}">
                      <a16:creationId xmlns:a16="http://schemas.microsoft.com/office/drawing/2014/main" id="{D35621E3-517F-433F-5949-706E789F4D30}"/>
                    </a:ext>
                  </a:extLst>
                </p:cNvPr>
                <p:cNvSpPr/>
                <p:nvPr/>
              </p:nvSpPr>
              <p:spPr>
                <a:xfrm>
                  <a:off x="2872341" y="304495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8" name="Graphic 2">
                <a:extLst>
                  <a:ext uri="{FF2B5EF4-FFF2-40B4-BE49-F238E27FC236}">
                    <a16:creationId xmlns:a16="http://schemas.microsoft.com/office/drawing/2014/main" id="{F70A0640-11DD-170E-1B59-98FE1A621DB0}"/>
                  </a:ext>
                </a:extLst>
              </p:cNvPr>
              <p:cNvGrpSpPr/>
              <p:nvPr/>
            </p:nvGrpSpPr>
            <p:grpSpPr>
              <a:xfrm>
                <a:off x="2391678" y="2893842"/>
                <a:ext cx="74044" cy="176822"/>
                <a:chOff x="2391678" y="2893842"/>
                <a:chExt cx="74044" cy="176822"/>
              </a:xfrm>
            </p:grpSpPr>
            <p:sp>
              <p:nvSpPr>
                <p:cNvPr id="245" name="Freeform: Shape 244">
                  <a:extLst>
                    <a:ext uri="{FF2B5EF4-FFF2-40B4-BE49-F238E27FC236}">
                      <a16:creationId xmlns:a16="http://schemas.microsoft.com/office/drawing/2014/main" id="{3195CCC7-3D0C-8EF6-5A0C-2FF5C5C50241}"/>
                    </a:ext>
                  </a:extLst>
                </p:cNvPr>
                <p:cNvSpPr/>
                <p:nvPr/>
              </p:nvSpPr>
              <p:spPr>
                <a:xfrm>
                  <a:off x="2428663" y="2893842"/>
                  <a:ext cx="7367" cy="176822"/>
                </a:xfrm>
                <a:custGeom>
                  <a:avLst/>
                  <a:gdLst>
                    <a:gd name="connsiteX0" fmla="*/ 0 w 7367"/>
                    <a:gd name="connsiteY0" fmla="*/ 0 h 176822"/>
                    <a:gd name="connsiteX1" fmla="*/ 0 w 7367"/>
                    <a:gd name="connsiteY1" fmla="*/ 176823 h 176822"/>
                  </a:gdLst>
                  <a:ahLst/>
                  <a:cxnLst>
                    <a:cxn ang="0">
                      <a:pos x="connsiteX0" y="connsiteY0"/>
                    </a:cxn>
                    <a:cxn ang="0">
                      <a:pos x="connsiteX1" y="connsiteY1"/>
                    </a:cxn>
                  </a:cxnLst>
                  <a:rect l="l" t="t" r="r" b="b"/>
                  <a:pathLst>
                    <a:path w="7367" h="176822">
                      <a:moveTo>
                        <a:pt x="0" y="0"/>
                      </a:moveTo>
                      <a:lnTo>
                        <a:pt x="0" y="176823"/>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6" name="Freeform: Shape 245">
                  <a:extLst>
                    <a:ext uri="{FF2B5EF4-FFF2-40B4-BE49-F238E27FC236}">
                      <a16:creationId xmlns:a16="http://schemas.microsoft.com/office/drawing/2014/main" id="{44EDDD53-8F18-546C-4A60-12332ADE4853}"/>
                    </a:ext>
                  </a:extLst>
                </p:cNvPr>
                <p:cNvSpPr/>
                <p:nvPr/>
              </p:nvSpPr>
              <p:spPr>
                <a:xfrm>
                  <a:off x="2391678" y="2893842"/>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7" name="Freeform: Shape 246">
                  <a:extLst>
                    <a:ext uri="{FF2B5EF4-FFF2-40B4-BE49-F238E27FC236}">
                      <a16:creationId xmlns:a16="http://schemas.microsoft.com/office/drawing/2014/main" id="{238B54A0-5C4E-223D-4FF0-DA71B7064E71}"/>
                    </a:ext>
                  </a:extLst>
                </p:cNvPr>
                <p:cNvSpPr/>
                <p:nvPr/>
              </p:nvSpPr>
              <p:spPr>
                <a:xfrm>
                  <a:off x="2391678" y="3070665"/>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229" name="Graphic 2">
                <a:extLst>
                  <a:ext uri="{FF2B5EF4-FFF2-40B4-BE49-F238E27FC236}">
                    <a16:creationId xmlns:a16="http://schemas.microsoft.com/office/drawing/2014/main" id="{CD4D6CA2-DCEC-7F21-28AF-750A2A5A8155}"/>
                  </a:ext>
                </a:extLst>
              </p:cNvPr>
              <p:cNvGrpSpPr/>
              <p:nvPr/>
            </p:nvGrpSpPr>
            <p:grpSpPr>
              <a:xfrm>
                <a:off x="1911014" y="2859362"/>
                <a:ext cx="74044" cy="211303"/>
                <a:chOff x="1911014" y="2859362"/>
                <a:chExt cx="74044" cy="211303"/>
              </a:xfrm>
            </p:grpSpPr>
            <p:sp>
              <p:nvSpPr>
                <p:cNvPr id="242" name="Freeform: Shape 241">
                  <a:extLst>
                    <a:ext uri="{FF2B5EF4-FFF2-40B4-BE49-F238E27FC236}">
                      <a16:creationId xmlns:a16="http://schemas.microsoft.com/office/drawing/2014/main" id="{C482C385-AAF6-3C2E-95C8-28BEC1B3AB5B}"/>
                    </a:ext>
                  </a:extLst>
                </p:cNvPr>
                <p:cNvSpPr/>
                <p:nvPr/>
              </p:nvSpPr>
              <p:spPr>
                <a:xfrm>
                  <a:off x="1948073" y="2859362"/>
                  <a:ext cx="7367" cy="211303"/>
                </a:xfrm>
                <a:custGeom>
                  <a:avLst/>
                  <a:gdLst>
                    <a:gd name="connsiteX0" fmla="*/ 0 w 7367"/>
                    <a:gd name="connsiteY0" fmla="*/ 0 h 211303"/>
                    <a:gd name="connsiteX1" fmla="*/ 0 w 7367"/>
                    <a:gd name="connsiteY1" fmla="*/ 211303 h 211303"/>
                  </a:gdLst>
                  <a:ahLst/>
                  <a:cxnLst>
                    <a:cxn ang="0">
                      <a:pos x="connsiteX0" y="connsiteY0"/>
                    </a:cxn>
                    <a:cxn ang="0">
                      <a:pos x="connsiteX1" y="connsiteY1"/>
                    </a:cxn>
                  </a:cxnLst>
                  <a:rect l="l" t="t" r="r" b="b"/>
                  <a:pathLst>
                    <a:path w="7367" h="211303">
                      <a:moveTo>
                        <a:pt x="0" y="0"/>
                      </a:moveTo>
                      <a:lnTo>
                        <a:pt x="0" y="211303"/>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3" name="Freeform: Shape 242">
                  <a:extLst>
                    <a:ext uri="{FF2B5EF4-FFF2-40B4-BE49-F238E27FC236}">
                      <a16:creationId xmlns:a16="http://schemas.microsoft.com/office/drawing/2014/main" id="{20840C3F-540E-FC57-E6D2-BFE9E5CBA8BB}"/>
                    </a:ext>
                  </a:extLst>
                </p:cNvPr>
                <p:cNvSpPr/>
                <p:nvPr/>
              </p:nvSpPr>
              <p:spPr>
                <a:xfrm>
                  <a:off x="1911014" y="2859362"/>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4" name="Freeform: Shape 243">
                  <a:extLst>
                    <a:ext uri="{FF2B5EF4-FFF2-40B4-BE49-F238E27FC236}">
                      <a16:creationId xmlns:a16="http://schemas.microsoft.com/office/drawing/2014/main" id="{4BEC2E38-787B-82DC-AB96-A8C87D1D651D}"/>
                    </a:ext>
                  </a:extLst>
                </p:cNvPr>
                <p:cNvSpPr/>
                <p:nvPr/>
              </p:nvSpPr>
              <p:spPr>
                <a:xfrm>
                  <a:off x="1911014" y="3070665"/>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sp>
            <p:nvSpPr>
              <p:cNvPr id="230" name="Freeform: Shape 229">
                <a:extLst>
                  <a:ext uri="{FF2B5EF4-FFF2-40B4-BE49-F238E27FC236}">
                    <a16:creationId xmlns:a16="http://schemas.microsoft.com/office/drawing/2014/main" id="{60A0994A-E74F-BF19-1D10-9B763D676E16}"/>
                  </a:ext>
                </a:extLst>
              </p:cNvPr>
              <p:cNvSpPr/>
              <p:nvPr/>
            </p:nvSpPr>
            <p:spPr>
              <a:xfrm>
                <a:off x="7221152" y="312798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1" name="Freeform: Shape 230">
                <a:extLst>
                  <a:ext uri="{FF2B5EF4-FFF2-40B4-BE49-F238E27FC236}">
                    <a16:creationId xmlns:a16="http://schemas.microsoft.com/office/drawing/2014/main" id="{FF698504-FA74-7F40-93E4-2DF0B86B4BCC}"/>
                  </a:ext>
                </a:extLst>
              </p:cNvPr>
              <p:cNvSpPr/>
              <p:nvPr/>
            </p:nvSpPr>
            <p:spPr>
              <a:xfrm>
                <a:off x="6740489" y="3133732"/>
                <a:ext cx="28144" cy="28144"/>
              </a:xfrm>
              <a:custGeom>
                <a:avLst/>
                <a:gdLst>
                  <a:gd name="connsiteX0" fmla="*/ 28144 w 28144"/>
                  <a:gd name="connsiteY0" fmla="*/ 14072 h 28144"/>
                  <a:gd name="connsiteX1" fmla="*/ 14072 w 28144"/>
                  <a:gd name="connsiteY1" fmla="*/ 28144 h 28144"/>
                  <a:gd name="connsiteX2" fmla="*/ 1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1" y="21844"/>
                      <a:pt x="1" y="14072"/>
                    </a:cubicBezTo>
                    <a:cubicBezTo>
                      <a:pt x="1"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2" name="Freeform: Shape 231">
                <a:extLst>
                  <a:ext uri="{FF2B5EF4-FFF2-40B4-BE49-F238E27FC236}">
                    <a16:creationId xmlns:a16="http://schemas.microsoft.com/office/drawing/2014/main" id="{F5445C03-8DE2-563F-00AA-CCE852ED2EEF}"/>
                  </a:ext>
                </a:extLst>
              </p:cNvPr>
              <p:cNvSpPr/>
              <p:nvPr/>
            </p:nvSpPr>
            <p:spPr>
              <a:xfrm>
                <a:off x="6259899" y="3043110"/>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3" name="Freeform: Shape 232">
                <a:extLst>
                  <a:ext uri="{FF2B5EF4-FFF2-40B4-BE49-F238E27FC236}">
                    <a16:creationId xmlns:a16="http://schemas.microsoft.com/office/drawing/2014/main" id="{EBB10180-BF82-081A-038D-76DC836090AB}"/>
                  </a:ext>
                </a:extLst>
              </p:cNvPr>
              <p:cNvSpPr/>
              <p:nvPr/>
            </p:nvSpPr>
            <p:spPr>
              <a:xfrm>
                <a:off x="5779236" y="3042816"/>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4" name="Freeform: Shape 233">
                <a:extLst>
                  <a:ext uri="{FF2B5EF4-FFF2-40B4-BE49-F238E27FC236}">
                    <a16:creationId xmlns:a16="http://schemas.microsoft.com/office/drawing/2014/main" id="{44D51E2E-65CC-BB7B-3B3D-890CE562C17F}"/>
                  </a:ext>
                </a:extLst>
              </p:cNvPr>
              <p:cNvSpPr/>
              <p:nvPr/>
            </p:nvSpPr>
            <p:spPr>
              <a:xfrm>
                <a:off x="5298572" y="3045984"/>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5" name="Freeform: Shape 234">
                <a:extLst>
                  <a:ext uri="{FF2B5EF4-FFF2-40B4-BE49-F238E27FC236}">
                    <a16:creationId xmlns:a16="http://schemas.microsoft.com/office/drawing/2014/main" id="{0CC61AAE-EDA8-678E-A0D3-6FCF983C4354}"/>
                  </a:ext>
                </a:extLst>
              </p:cNvPr>
              <p:cNvSpPr/>
              <p:nvPr/>
            </p:nvSpPr>
            <p:spPr>
              <a:xfrm>
                <a:off x="4817909" y="298195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6" name="Freeform: Shape 235">
                <a:extLst>
                  <a:ext uri="{FF2B5EF4-FFF2-40B4-BE49-F238E27FC236}">
                    <a16:creationId xmlns:a16="http://schemas.microsoft.com/office/drawing/2014/main" id="{16C72412-0656-CCA6-27FC-0C809916D100}"/>
                  </a:ext>
                </a:extLst>
              </p:cNvPr>
              <p:cNvSpPr/>
              <p:nvPr/>
            </p:nvSpPr>
            <p:spPr>
              <a:xfrm>
                <a:off x="4337245" y="299890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7" name="Freeform: Shape 236">
                <a:extLst>
                  <a:ext uri="{FF2B5EF4-FFF2-40B4-BE49-F238E27FC236}">
                    <a16:creationId xmlns:a16="http://schemas.microsoft.com/office/drawing/2014/main" id="{6E2944C2-2AF2-F88C-B3B5-794347E970CA}"/>
                  </a:ext>
                </a:extLst>
              </p:cNvPr>
              <p:cNvSpPr/>
              <p:nvPr/>
            </p:nvSpPr>
            <p:spPr>
              <a:xfrm>
                <a:off x="3856582" y="2987632"/>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8" name="Freeform: Shape 237">
                <a:extLst>
                  <a:ext uri="{FF2B5EF4-FFF2-40B4-BE49-F238E27FC236}">
                    <a16:creationId xmlns:a16="http://schemas.microsoft.com/office/drawing/2014/main" id="{A901C1B6-FE60-5CFE-4C82-DC6F7936D6D7}"/>
                  </a:ext>
                </a:extLst>
              </p:cNvPr>
              <p:cNvSpPr/>
              <p:nvPr/>
            </p:nvSpPr>
            <p:spPr>
              <a:xfrm>
                <a:off x="3375918" y="2975697"/>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39" name="Freeform: Shape 238">
                <a:extLst>
                  <a:ext uri="{FF2B5EF4-FFF2-40B4-BE49-F238E27FC236}">
                    <a16:creationId xmlns:a16="http://schemas.microsoft.com/office/drawing/2014/main" id="{51585A2D-0CB0-FF4F-2C4D-FBABC93C0F4B}"/>
                  </a:ext>
                </a:extLst>
              </p:cNvPr>
              <p:cNvSpPr/>
              <p:nvPr/>
            </p:nvSpPr>
            <p:spPr>
              <a:xfrm>
                <a:off x="2895255" y="2889790"/>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0" name="Freeform: Shape 239">
                <a:extLst>
                  <a:ext uri="{FF2B5EF4-FFF2-40B4-BE49-F238E27FC236}">
                    <a16:creationId xmlns:a16="http://schemas.microsoft.com/office/drawing/2014/main" id="{C7B7C6C8-BCF8-2207-548E-836294360C57}"/>
                  </a:ext>
                </a:extLst>
              </p:cNvPr>
              <p:cNvSpPr/>
              <p:nvPr/>
            </p:nvSpPr>
            <p:spPr>
              <a:xfrm>
                <a:off x="2414591" y="2967666"/>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41" name="Freeform: Shape 240">
                <a:extLst>
                  <a:ext uri="{FF2B5EF4-FFF2-40B4-BE49-F238E27FC236}">
                    <a16:creationId xmlns:a16="http://schemas.microsoft.com/office/drawing/2014/main" id="{CCF8CC63-87BD-06A8-E569-4A7651EFCCE5}"/>
                  </a:ext>
                </a:extLst>
              </p:cNvPr>
              <p:cNvSpPr/>
              <p:nvPr/>
            </p:nvSpPr>
            <p:spPr>
              <a:xfrm>
                <a:off x="1934001" y="2953594"/>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 name="Graphic 2">
              <a:extLst>
                <a:ext uri="{FF2B5EF4-FFF2-40B4-BE49-F238E27FC236}">
                  <a16:creationId xmlns:a16="http://schemas.microsoft.com/office/drawing/2014/main" id="{D49BB5F5-5693-80B4-18BF-714D187620BD}"/>
                </a:ext>
              </a:extLst>
            </p:cNvPr>
            <p:cNvGrpSpPr/>
            <p:nvPr/>
          </p:nvGrpSpPr>
          <p:grpSpPr>
            <a:xfrm>
              <a:off x="1911014" y="2048629"/>
              <a:ext cx="5361195" cy="392767"/>
              <a:chOff x="1911014" y="2048629"/>
              <a:chExt cx="5361195" cy="392767"/>
            </a:xfrm>
            <a:noFill/>
          </p:grpSpPr>
          <p:sp>
            <p:nvSpPr>
              <p:cNvPr id="156" name="Freeform: Shape 155">
                <a:extLst>
                  <a:ext uri="{FF2B5EF4-FFF2-40B4-BE49-F238E27FC236}">
                    <a16:creationId xmlns:a16="http://schemas.microsoft.com/office/drawing/2014/main" id="{A40707A7-E673-5520-7371-15C0A090E5EE}"/>
                  </a:ext>
                </a:extLst>
              </p:cNvPr>
              <p:cNvSpPr/>
              <p:nvPr/>
            </p:nvSpPr>
            <p:spPr>
              <a:xfrm>
                <a:off x="1948073" y="2187951"/>
                <a:ext cx="5287150" cy="239374"/>
              </a:xfrm>
              <a:custGeom>
                <a:avLst/>
                <a:gdLst>
                  <a:gd name="connsiteX0" fmla="*/ 0 w 5287150"/>
                  <a:gd name="connsiteY0" fmla="*/ 34849 h 239374"/>
                  <a:gd name="connsiteX1" fmla="*/ 480590 w 5287150"/>
                  <a:gd name="connsiteY1" fmla="*/ 73824 h 239374"/>
                  <a:gd name="connsiteX2" fmla="*/ 961253 w 5287150"/>
                  <a:gd name="connsiteY2" fmla="*/ 0 h 239374"/>
                  <a:gd name="connsiteX3" fmla="*/ 1441917 w 5287150"/>
                  <a:gd name="connsiteY3" fmla="*/ 62256 h 239374"/>
                  <a:gd name="connsiteX4" fmla="*/ 1922580 w 5287150"/>
                  <a:gd name="connsiteY4" fmla="*/ 100200 h 239374"/>
                  <a:gd name="connsiteX5" fmla="*/ 2403244 w 5287150"/>
                  <a:gd name="connsiteY5" fmla="*/ 103957 h 239374"/>
                  <a:gd name="connsiteX6" fmla="*/ 2883907 w 5287150"/>
                  <a:gd name="connsiteY6" fmla="*/ 92390 h 239374"/>
                  <a:gd name="connsiteX7" fmla="*/ 3364571 w 5287150"/>
                  <a:gd name="connsiteY7" fmla="*/ 149710 h 239374"/>
                  <a:gd name="connsiteX8" fmla="*/ 3845234 w 5287150"/>
                  <a:gd name="connsiteY8" fmla="*/ 153836 h 239374"/>
                  <a:gd name="connsiteX9" fmla="*/ 4325898 w 5287150"/>
                  <a:gd name="connsiteY9" fmla="*/ 159656 h 239374"/>
                  <a:gd name="connsiteX10" fmla="*/ 4806488 w 5287150"/>
                  <a:gd name="connsiteY10" fmla="*/ 239374 h 239374"/>
                  <a:gd name="connsiteX11" fmla="*/ 5287151 w 5287150"/>
                  <a:gd name="connsiteY11" fmla="*/ 232375 h 23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7150" h="239374">
                    <a:moveTo>
                      <a:pt x="0" y="34849"/>
                    </a:moveTo>
                    <a:lnTo>
                      <a:pt x="480590" y="73824"/>
                    </a:lnTo>
                    <a:lnTo>
                      <a:pt x="961253" y="0"/>
                    </a:lnTo>
                    <a:lnTo>
                      <a:pt x="1441917" y="62256"/>
                    </a:lnTo>
                    <a:lnTo>
                      <a:pt x="1922580" y="100200"/>
                    </a:lnTo>
                    <a:lnTo>
                      <a:pt x="2403244" y="103957"/>
                    </a:lnTo>
                    <a:lnTo>
                      <a:pt x="2883907" y="92390"/>
                    </a:lnTo>
                    <a:lnTo>
                      <a:pt x="3364571" y="149710"/>
                    </a:lnTo>
                    <a:lnTo>
                      <a:pt x="3845234" y="153836"/>
                    </a:lnTo>
                    <a:lnTo>
                      <a:pt x="4325898" y="159656"/>
                    </a:lnTo>
                    <a:lnTo>
                      <a:pt x="4806488" y="239374"/>
                    </a:lnTo>
                    <a:lnTo>
                      <a:pt x="5287151" y="232375"/>
                    </a:lnTo>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nvGrpSpPr>
              <p:cNvPr id="157" name="Graphic 2">
                <a:extLst>
                  <a:ext uri="{FF2B5EF4-FFF2-40B4-BE49-F238E27FC236}">
                    <a16:creationId xmlns:a16="http://schemas.microsoft.com/office/drawing/2014/main" id="{3C1C8C5A-295F-0DFD-262B-0D2709B75862}"/>
                  </a:ext>
                </a:extLst>
              </p:cNvPr>
              <p:cNvGrpSpPr/>
              <p:nvPr/>
            </p:nvGrpSpPr>
            <p:grpSpPr>
              <a:xfrm>
                <a:off x="7198239" y="2414210"/>
                <a:ext cx="73970" cy="13114"/>
                <a:chOff x="7198239" y="2414210"/>
                <a:chExt cx="73970" cy="13114"/>
              </a:xfrm>
            </p:grpSpPr>
            <p:sp>
              <p:nvSpPr>
                <p:cNvPr id="214" name="Freeform: Shape 213">
                  <a:extLst>
                    <a:ext uri="{FF2B5EF4-FFF2-40B4-BE49-F238E27FC236}">
                      <a16:creationId xmlns:a16="http://schemas.microsoft.com/office/drawing/2014/main" id="{CB2D6877-5ED0-5FBA-7119-B562807E163A}"/>
                    </a:ext>
                  </a:extLst>
                </p:cNvPr>
                <p:cNvSpPr/>
                <p:nvPr/>
              </p:nvSpPr>
              <p:spPr>
                <a:xfrm>
                  <a:off x="7235224" y="2414210"/>
                  <a:ext cx="7367" cy="13114"/>
                </a:xfrm>
                <a:custGeom>
                  <a:avLst/>
                  <a:gdLst>
                    <a:gd name="connsiteX0" fmla="*/ 0 w 7367"/>
                    <a:gd name="connsiteY0" fmla="*/ 0 h 13114"/>
                    <a:gd name="connsiteX1" fmla="*/ 0 w 7367"/>
                    <a:gd name="connsiteY1" fmla="*/ 13114 h 13114"/>
                  </a:gdLst>
                  <a:ahLst/>
                  <a:cxnLst>
                    <a:cxn ang="0">
                      <a:pos x="connsiteX0" y="connsiteY0"/>
                    </a:cxn>
                    <a:cxn ang="0">
                      <a:pos x="connsiteX1" y="connsiteY1"/>
                    </a:cxn>
                  </a:cxnLst>
                  <a:rect l="l" t="t" r="r" b="b"/>
                  <a:pathLst>
                    <a:path w="7367" h="13114">
                      <a:moveTo>
                        <a:pt x="0" y="0"/>
                      </a:moveTo>
                      <a:lnTo>
                        <a:pt x="0" y="13114"/>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15" name="Freeform: Shape 214">
                  <a:extLst>
                    <a:ext uri="{FF2B5EF4-FFF2-40B4-BE49-F238E27FC236}">
                      <a16:creationId xmlns:a16="http://schemas.microsoft.com/office/drawing/2014/main" id="{F6C2B770-C2D4-B415-2EA3-FDF3789DBC94}"/>
                    </a:ext>
                  </a:extLst>
                </p:cNvPr>
                <p:cNvSpPr/>
                <p:nvPr/>
              </p:nvSpPr>
              <p:spPr>
                <a:xfrm>
                  <a:off x="7198239" y="2414210"/>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16" name="Freeform: Shape 215">
                  <a:extLst>
                    <a:ext uri="{FF2B5EF4-FFF2-40B4-BE49-F238E27FC236}">
                      <a16:creationId xmlns:a16="http://schemas.microsoft.com/office/drawing/2014/main" id="{04FC60F3-78C1-8F8B-A167-1AC9D53906F1}"/>
                    </a:ext>
                  </a:extLst>
                </p:cNvPr>
                <p:cNvSpPr/>
                <p:nvPr/>
              </p:nvSpPr>
              <p:spPr>
                <a:xfrm>
                  <a:off x="7198239" y="242732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58" name="Graphic 2">
                <a:extLst>
                  <a:ext uri="{FF2B5EF4-FFF2-40B4-BE49-F238E27FC236}">
                    <a16:creationId xmlns:a16="http://schemas.microsoft.com/office/drawing/2014/main" id="{F29E422A-885F-C1F6-963D-D16EBC62A66B}"/>
                  </a:ext>
                </a:extLst>
              </p:cNvPr>
              <p:cNvGrpSpPr/>
              <p:nvPr/>
            </p:nvGrpSpPr>
            <p:grpSpPr>
              <a:xfrm>
                <a:off x="6717576" y="2423567"/>
                <a:ext cx="74044" cy="8251"/>
                <a:chOff x="6717576" y="2423567"/>
                <a:chExt cx="74044" cy="8251"/>
              </a:xfrm>
            </p:grpSpPr>
            <p:sp>
              <p:nvSpPr>
                <p:cNvPr id="211" name="Freeform: Shape 210">
                  <a:extLst>
                    <a:ext uri="{FF2B5EF4-FFF2-40B4-BE49-F238E27FC236}">
                      <a16:creationId xmlns:a16="http://schemas.microsoft.com/office/drawing/2014/main" id="{DABB92E7-3B6F-9491-7956-8490FEA04F96}"/>
                    </a:ext>
                  </a:extLst>
                </p:cNvPr>
                <p:cNvSpPr/>
                <p:nvPr/>
              </p:nvSpPr>
              <p:spPr>
                <a:xfrm>
                  <a:off x="6754561" y="2423567"/>
                  <a:ext cx="7367" cy="8251"/>
                </a:xfrm>
                <a:custGeom>
                  <a:avLst/>
                  <a:gdLst>
                    <a:gd name="connsiteX0" fmla="*/ 0 w 7367"/>
                    <a:gd name="connsiteY0" fmla="*/ 0 h 8251"/>
                    <a:gd name="connsiteX1" fmla="*/ 0 w 7367"/>
                    <a:gd name="connsiteY1" fmla="*/ 8252 h 8251"/>
                  </a:gdLst>
                  <a:ahLst/>
                  <a:cxnLst>
                    <a:cxn ang="0">
                      <a:pos x="connsiteX0" y="connsiteY0"/>
                    </a:cxn>
                    <a:cxn ang="0">
                      <a:pos x="connsiteX1" y="connsiteY1"/>
                    </a:cxn>
                  </a:cxnLst>
                  <a:rect l="l" t="t" r="r" b="b"/>
                  <a:pathLst>
                    <a:path w="7367" h="8251">
                      <a:moveTo>
                        <a:pt x="0" y="0"/>
                      </a:moveTo>
                      <a:lnTo>
                        <a:pt x="0" y="825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12" name="Freeform: Shape 211">
                  <a:extLst>
                    <a:ext uri="{FF2B5EF4-FFF2-40B4-BE49-F238E27FC236}">
                      <a16:creationId xmlns:a16="http://schemas.microsoft.com/office/drawing/2014/main" id="{88755304-3DCC-8914-DC0A-0B944E51A2F3}"/>
                    </a:ext>
                  </a:extLst>
                </p:cNvPr>
                <p:cNvSpPr/>
                <p:nvPr/>
              </p:nvSpPr>
              <p:spPr>
                <a:xfrm>
                  <a:off x="6717576" y="2423567"/>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13" name="Freeform: Shape 212">
                  <a:extLst>
                    <a:ext uri="{FF2B5EF4-FFF2-40B4-BE49-F238E27FC236}">
                      <a16:creationId xmlns:a16="http://schemas.microsoft.com/office/drawing/2014/main" id="{6709F63B-E31E-2627-2A43-C302EF4BA137}"/>
                    </a:ext>
                  </a:extLst>
                </p:cNvPr>
                <p:cNvSpPr/>
                <p:nvPr/>
              </p:nvSpPr>
              <p:spPr>
                <a:xfrm>
                  <a:off x="6717576" y="2431819"/>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59" name="Graphic 2">
                <a:extLst>
                  <a:ext uri="{FF2B5EF4-FFF2-40B4-BE49-F238E27FC236}">
                    <a16:creationId xmlns:a16="http://schemas.microsoft.com/office/drawing/2014/main" id="{9F0F8E00-E3BA-4231-0942-62897DCE6AF1}"/>
                  </a:ext>
                </a:extLst>
              </p:cNvPr>
              <p:cNvGrpSpPr/>
              <p:nvPr/>
            </p:nvGrpSpPr>
            <p:grpSpPr>
              <a:xfrm>
                <a:off x="6236912" y="2281593"/>
                <a:ext cx="74044" cy="130701"/>
                <a:chOff x="6236912" y="2281593"/>
                <a:chExt cx="74044" cy="130701"/>
              </a:xfrm>
            </p:grpSpPr>
            <p:sp>
              <p:nvSpPr>
                <p:cNvPr id="208" name="Freeform: Shape 207">
                  <a:extLst>
                    <a:ext uri="{FF2B5EF4-FFF2-40B4-BE49-F238E27FC236}">
                      <a16:creationId xmlns:a16="http://schemas.microsoft.com/office/drawing/2014/main" id="{65E4801A-C5B5-45D8-1CEA-07DDB0ADDE6D}"/>
                    </a:ext>
                  </a:extLst>
                </p:cNvPr>
                <p:cNvSpPr/>
                <p:nvPr/>
              </p:nvSpPr>
              <p:spPr>
                <a:xfrm>
                  <a:off x="6273971" y="2281593"/>
                  <a:ext cx="7367" cy="130701"/>
                </a:xfrm>
                <a:custGeom>
                  <a:avLst/>
                  <a:gdLst>
                    <a:gd name="connsiteX0" fmla="*/ 0 w 7367"/>
                    <a:gd name="connsiteY0" fmla="*/ 0 h 130701"/>
                    <a:gd name="connsiteX1" fmla="*/ 0 w 7367"/>
                    <a:gd name="connsiteY1" fmla="*/ 130702 h 130701"/>
                  </a:gdLst>
                  <a:ahLst/>
                  <a:cxnLst>
                    <a:cxn ang="0">
                      <a:pos x="connsiteX0" y="connsiteY0"/>
                    </a:cxn>
                    <a:cxn ang="0">
                      <a:pos x="connsiteX1" y="connsiteY1"/>
                    </a:cxn>
                  </a:cxnLst>
                  <a:rect l="l" t="t" r="r" b="b"/>
                  <a:pathLst>
                    <a:path w="7367" h="130701">
                      <a:moveTo>
                        <a:pt x="0" y="0"/>
                      </a:moveTo>
                      <a:lnTo>
                        <a:pt x="0" y="13070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9" name="Freeform: Shape 208">
                  <a:extLst>
                    <a:ext uri="{FF2B5EF4-FFF2-40B4-BE49-F238E27FC236}">
                      <a16:creationId xmlns:a16="http://schemas.microsoft.com/office/drawing/2014/main" id="{53740B72-4409-B9FE-613B-3883DD716958}"/>
                    </a:ext>
                  </a:extLst>
                </p:cNvPr>
                <p:cNvSpPr/>
                <p:nvPr/>
              </p:nvSpPr>
              <p:spPr>
                <a:xfrm>
                  <a:off x="6236912" y="2281593"/>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10" name="Freeform: Shape 209">
                  <a:extLst>
                    <a:ext uri="{FF2B5EF4-FFF2-40B4-BE49-F238E27FC236}">
                      <a16:creationId xmlns:a16="http://schemas.microsoft.com/office/drawing/2014/main" id="{831A39FE-EC04-9224-9584-6445A07CFC77}"/>
                    </a:ext>
                  </a:extLst>
                </p:cNvPr>
                <p:cNvSpPr/>
                <p:nvPr/>
              </p:nvSpPr>
              <p:spPr>
                <a:xfrm>
                  <a:off x="6236912" y="2412295"/>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0" name="Graphic 2">
                <a:extLst>
                  <a:ext uri="{FF2B5EF4-FFF2-40B4-BE49-F238E27FC236}">
                    <a16:creationId xmlns:a16="http://schemas.microsoft.com/office/drawing/2014/main" id="{10066234-BF95-1EFD-8B90-695B0FF52BE4}"/>
                  </a:ext>
                </a:extLst>
              </p:cNvPr>
              <p:cNvGrpSpPr/>
              <p:nvPr/>
            </p:nvGrpSpPr>
            <p:grpSpPr>
              <a:xfrm>
                <a:off x="5756322" y="2280635"/>
                <a:ext cx="73970" cy="119723"/>
                <a:chOff x="5756322" y="2280635"/>
                <a:chExt cx="73970" cy="119723"/>
              </a:xfrm>
            </p:grpSpPr>
            <p:sp>
              <p:nvSpPr>
                <p:cNvPr id="205" name="Freeform: Shape 204">
                  <a:extLst>
                    <a:ext uri="{FF2B5EF4-FFF2-40B4-BE49-F238E27FC236}">
                      <a16:creationId xmlns:a16="http://schemas.microsoft.com/office/drawing/2014/main" id="{24E78F35-5DF7-FB3C-6D02-91DB8B7B1212}"/>
                    </a:ext>
                  </a:extLst>
                </p:cNvPr>
                <p:cNvSpPr/>
                <p:nvPr/>
              </p:nvSpPr>
              <p:spPr>
                <a:xfrm>
                  <a:off x="5793308" y="2280635"/>
                  <a:ext cx="7367" cy="119723"/>
                </a:xfrm>
                <a:custGeom>
                  <a:avLst/>
                  <a:gdLst>
                    <a:gd name="connsiteX0" fmla="*/ 0 w 7367"/>
                    <a:gd name="connsiteY0" fmla="*/ 0 h 119723"/>
                    <a:gd name="connsiteX1" fmla="*/ 0 w 7367"/>
                    <a:gd name="connsiteY1" fmla="*/ 119724 h 119723"/>
                  </a:gdLst>
                  <a:ahLst/>
                  <a:cxnLst>
                    <a:cxn ang="0">
                      <a:pos x="connsiteX0" y="connsiteY0"/>
                    </a:cxn>
                    <a:cxn ang="0">
                      <a:pos x="connsiteX1" y="connsiteY1"/>
                    </a:cxn>
                  </a:cxnLst>
                  <a:rect l="l" t="t" r="r" b="b"/>
                  <a:pathLst>
                    <a:path w="7367" h="119723">
                      <a:moveTo>
                        <a:pt x="0" y="0"/>
                      </a:moveTo>
                      <a:lnTo>
                        <a:pt x="0" y="119724"/>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6" name="Freeform: Shape 205">
                  <a:extLst>
                    <a:ext uri="{FF2B5EF4-FFF2-40B4-BE49-F238E27FC236}">
                      <a16:creationId xmlns:a16="http://schemas.microsoft.com/office/drawing/2014/main" id="{6C0FAF7E-4C98-7E41-A035-BD0FA1A5815B}"/>
                    </a:ext>
                  </a:extLst>
                </p:cNvPr>
                <p:cNvSpPr/>
                <p:nvPr/>
              </p:nvSpPr>
              <p:spPr>
                <a:xfrm>
                  <a:off x="5756322" y="228063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7" name="Freeform: Shape 206">
                  <a:extLst>
                    <a:ext uri="{FF2B5EF4-FFF2-40B4-BE49-F238E27FC236}">
                      <a16:creationId xmlns:a16="http://schemas.microsoft.com/office/drawing/2014/main" id="{1C76CF7A-3F67-485D-1BAF-0B243FF175EE}"/>
                    </a:ext>
                  </a:extLst>
                </p:cNvPr>
                <p:cNvSpPr/>
                <p:nvPr/>
              </p:nvSpPr>
              <p:spPr>
                <a:xfrm>
                  <a:off x="5756322" y="240035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1" name="Graphic 2">
                <a:extLst>
                  <a:ext uri="{FF2B5EF4-FFF2-40B4-BE49-F238E27FC236}">
                    <a16:creationId xmlns:a16="http://schemas.microsoft.com/office/drawing/2014/main" id="{36F5EC24-9E6A-E1F9-B4CA-EE22C39CC6DD}"/>
                  </a:ext>
                </a:extLst>
              </p:cNvPr>
              <p:cNvGrpSpPr/>
              <p:nvPr/>
            </p:nvGrpSpPr>
            <p:grpSpPr>
              <a:xfrm>
                <a:off x="5275659" y="2280635"/>
                <a:ext cx="73970" cy="111619"/>
                <a:chOff x="5275659" y="2280635"/>
                <a:chExt cx="73970" cy="111619"/>
              </a:xfrm>
            </p:grpSpPr>
            <p:sp>
              <p:nvSpPr>
                <p:cNvPr id="202" name="Freeform: Shape 201">
                  <a:extLst>
                    <a:ext uri="{FF2B5EF4-FFF2-40B4-BE49-F238E27FC236}">
                      <a16:creationId xmlns:a16="http://schemas.microsoft.com/office/drawing/2014/main" id="{00D40418-527E-7792-90B8-BCE019E9CAD2}"/>
                    </a:ext>
                  </a:extLst>
                </p:cNvPr>
                <p:cNvSpPr/>
                <p:nvPr/>
              </p:nvSpPr>
              <p:spPr>
                <a:xfrm>
                  <a:off x="5312644" y="2280635"/>
                  <a:ext cx="7367" cy="111619"/>
                </a:xfrm>
                <a:custGeom>
                  <a:avLst/>
                  <a:gdLst>
                    <a:gd name="connsiteX0" fmla="*/ 0 w 7367"/>
                    <a:gd name="connsiteY0" fmla="*/ 0 h 111619"/>
                    <a:gd name="connsiteX1" fmla="*/ 0 w 7367"/>
                    <a:gd name="connsiteY1" fmla="*/ 111619 h 111619"/>
                  </a:gdLst>
                  <a:ahLst/>
                  <a:cxnLst>
                    <a:cxn ang="0">
                      <a:pos x="connsiteX0" y="connsiteY0"/>
                    </a:cxn>
                    <a:cxn ang="0">
                      <a:pos x="connsiteX1" y="connsiteY1"/>
                    </a:cxn>
                  </a:cxnLst>
                  <a:rect l="l" t="t" r="r" b="b"/>
                  <a:pathLst>
                    <a:path w="7367" h="111619">
                      <a:moveTo>
                        <a:pt x="0" y="0"/>
                      </a:moveTo>
                      <a:lnTo>
                        <a:pt x="0" y="11161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3" name="Freeform: Shape 202">
                  <a:extLst>
                    <a:ext uri="{FF2B5EF4-FFF2-40B4-BE49-F238E27FC236}">
                      <a16:creationId xmlns:a16="http://schemas.microsoft.com/office/drawing/2014/main" id="{C307FC0F-A969-0D38-7255-75ED4C8894B9}"/>
                    </a:ext>
                  </a:extLst>
                </p:cNvPr>
                <p:cNvSpPr/>
                <p:nvPr/>
              </p:nvSpPr>
              <p:spPr>
                <a:xfrm>
                  <a:off x="5275659" y="228063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4" name="Freeform: Shape 203">
                  <a:extLst>
                    <a:ext uri="{FF2B5EF4-FFF2-40B4-BE49-F238E27FC236}">
                      <a16:creationId xmlns:a16="http://schemas.microsoft.com/office/drawing/2014/main" id="{44E0D58A-71BF-6D40-8A3B-79266B322A4A}"/>
                    </a:ext>
                  </a:extLst>
                </p:cNvPr>
                <p:cNvSpPr/>
                <p:nvPr/>
              </p:nvSpPr>
              <p:spPr>
                <a:xfrm>
                  <a:off x="5275659" y="239225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2" name="Graphic 2">
                <a:extLst>
                  <a:ext uri="{FF2B5EF4-FFF2-40B4-BE49-F238E27FC236}">
                    <a16:creationId xmlns:a16="http://schemas.microsoft.com/office/drawing/2014/main" id="{0C3DC62C-64C8-D662-B82E-521D2838F9E6}"/>
                  </a:ext>
                </a:extLst>
              </p:cNvPr>
              <p:cNvGrpSpPr/>
              <p:nvPr/>
            </p:nvGrpSpPr>
            <p:grpSpPr>
              <a:xfrm>
                <a:off x="4794995" y="2200328"/>
                <a:ext cx="73970" cy="160540"/>
                <a:chOff x="4794995" y="2200328"/>
                <a:chExt cx="73970" cy="160540"/>
              </a:xfrm>
            </p:grpSpPr>
            <p:sp>
              <p:nvSpPr>
                <p:cNvPr id="199" name="Freeform: Shape 198">
                  <a:extLst>
                    <a:ext uri="{FF2B5EF4-FFF2-40B4-BE49-F238E27FC236}">
                      <a16:creationId xmlns:a16="http://schemas.microsoft.com/office/drawing/2014/main" id="{AF0C08BA-1A45-DF07-5E51-EC822684C9B9}"/>
                    </a:ext>
                  </a:extLst>
                </p:cNvPr>
                <p:cNvSpPr/>
                <p:nvPr/>
              </p:nvSpPr>
              <p:spPr>
                <a:xfrm>
                  <a:off x="4831981" y="2200328"/>
                  <a:ext cx="7367" cy="160540"/>
                </a:xfrm>
                <a:custGeom>
                  <a:avLst/>
                  <a:gdLst>
                    <a:gd name="connsiteX0" fmla="*/ 0 w 7367"/>
                    <a:gd name="connsiteY0" fmla="*/ 0 h 160540"/>
                    <a:gd name="connsiteX1" fmla="*/ 0 w 7367"/>
                    <a:gd name="connsiteY1" fmla="*/ 160540 h 160540"/>
                  </a:gdLst>
                  <a:ahLst/>
                  <a:cxnLst>
                    <a:cxn ang="0">
                      <a:pos x="connsiteX0" y="connsiteY0"/>
                    </a:cxn>
                    <a:cxn ang="0">
                      <a:pos x="connsiteX1" y="connsiteY1"/>
                    </a:cxn>
                  </a:cxnLst>
                  <a:rect l="l" t="t" r="r" b="b"/>
                  <a:pathLst>
                    <a:path w="7367" h="160540">
                      <a:moveTo>
                        <a:pt x="0" y="0"/>
                      </a:moveTo>
                      <a:lnTo>
                        <a:pt x="0" y="16054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0" name="Freeform: Shape 199">
                  <a:extLst>
                    <a:ext uri="{FF2B5EF4-FFF2-40B4-BE49-F238E27FC236}">
                      <a16:creationId xmlns:a16="http://schemas.microsoft.com/office/drawing/2014/main" id="{794B87B9-B750-5959-9D6F-F4C6279C1267}"/>
                    </a:ext>
                  </a:extLst>
                </p:cNvPr>
                <p:cNvSpPr/>
                <p:nvPr/>
              </p:nvSpPr>
              <p:spPr>
                <a:xfrm>
                  <a:off x="4794995" y="220032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201" name="Freeform: Shape 200">
                  <a:extLst>
                    <a:ext uri="{FF2B5EF4-FFF2-40B4-BE49-F238E27FC236}">
                      <a16:creationId xmlns:a16="http://schemas.microsoft.com/office/drawing/2014/main" id="{7E39E65D-F4DA-7338-53E9-5366350A0DE9}"/>
                    </a:ext>
                  </a:extLst>
                </p:cNvPr>
                <p:cNvSpPr/>
                <p:nvPr/>
              </p:nvSpPr>
              <p:spPr>
                <a:xfrm>
                  <a:off x="4794995" y="236086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3" name="Graphic 2">
                <a:extLst>
                  <a:ext uri="{FF2B5EF4-FFF2-40B4-BE49-F238E27FC236}">
                    <a16:creationId xmlns:a16="http://schemas.microsoft.com/office/drawing/2014/main" id="{D5111113-9F08-C0D6-833B-37B287B1ABA9}"/>
                  </a:ext>
                </a:extLst>
              </p:cNvPr>
              <p:cNvGrpSpPr/>
              <p:nvPr/>
            </p:nvGrpSpPr>
            <p:grpSpPr>
              <a:xfrm>
                <a:off x="4314332" y="2220442"/>
                <a:ext cx="73970" cy="148604"/>
                <a:chOff x="4314332" y="2220442"/>
                <a:chExt cx="73970" cy="148604"/>
              </a:xfrm>
            </p:grpSpPr>
            <p:sp>
              <p:nvSpPr>
                <p:cNvPr id="196" name="Freeform: Shape 195">
                  <a:extLst>
                    <a:ext uri="{FF2B5EF4-FFF2-40B4-BE49-F238E27FC236}">
                      <a16:creationId xmlns:a16="http://schemas.microsoft.com/office/drawing/2014/main" id="{6839E7D3-64D1-246F-BF50-83E5BAF91A2D}"/>
                    </a:ext>
                  </a:extLst>
                </p:cNvPr>
                <p:cNvSpPr/>
                <p:nvPr/>
              </p:nvSpPr>
              <p:spPr>
                <a:xfrm>
                  <a:off x="4351317" y="2220442"/>
                  <a:ext cx="7367" cy="148604"/>
                </a:xfrm>
                <a:custGeom>
                  <a:avLst/>
                  <a:gdLst>
                    <a:gd name="connsiteX0" fmla="*/ 0 w 7367"/>
                    <a:gd name="connsiteY0" fmla="*/ 0 h 148604"/>
                    <a:gd name="connsiteX1" fmla="*/ 0 w 7367"/>
                    <a:gd name="connsiteY1" fmla="*/ 148605 h 148604"/>
                  </a:gdLst>
                  <a:ahLst/>
                  <a:cxnLst>
                    <a:cxn ang="0">
                      <a:pos x="connsiteX0" y="connsiteY0"/>
                    </a:cxn>
                    <a:cxn ang="0">
                      <a:pos x="connsiteX1" y="connsiteY1"/>
                    </a:cxn>
                  </a:cxnLst>
                  <a:rect l="l" t="t" r="r" b="b"/>
                  <a:pathLst>
                    <a:path w="7367" h="148604">
                      <a:moveTo>
                        <a:pt x="0" y="0"/>
                      </a:moveTo>
                      <a:lnTo>
                        <a:pt x="0" y="148605"/>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7" name="Freeform: Shape 196">
                  <a:extLst>
                    <a:ext uri="{FF2B5EF4-FFF2-40B4-BE49-F238E27FC236}">
                      <a16:creationId xmlns:a16="http://schemas.microsoft.com/office/drawing/2014/main" id="{D60D7D07-62D2-81BD-9893-878B5549A7F5}"/>
                    </a:ext>
                  </a:extLst>
                </p:cNvPr>
                <p:cNvSpPr/>
                <p:nvPr/>
              </p:nvSpPr>
              <p:spPr>
                <a:xfrm>
                  <a:off x="4314332" y="222044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8" name="Freeform: Shape 197">
                  <a:extLst>
                    <a:ext uri="{FF2B5EF4-FFF2-40B4-BE49-F238E27FC236}">
                      <a16:creationId xmlns:a16="http://schemas.microsoft.com/office/drawing/2014/main" id="{E1C07F54-91F3-DA00-62E4-089A6D8DC8DD}"/>
                    </a:ext>
                  </a:extLst>
                </p:cNvPr>
                <p:cNvSpPr/>
                <p:nvPr/>
              </p:nvSpPr>
              <p:spPr>
                <a:xfrm>
                  <a:off x="4314332" y="236904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4" name="Graphic 2">
                <a:extLst>
                  <a:ext uri="{FF2B5EF4-FFF2-40B4-BE49-F238E27FC236}">
                    <a16:creationId xmlns:a16="http://schemas.microsoft.com/office/drawing/2014/main" id="{DE172974-74AA-F82F-63EC-E2A9C924D0E0}"/>
                  </a:ext>
                </a:extLst>
              </p:cNvPr>
              <p:cNvGrpSpPr/>
              <p:nvPr/>
            </p:nvGrpSpPr>
            <p:grpSpPr>
              <a:xfrm>
                <a:off x="3833668" y="2212927"/>
                <a:ext cx="73970" cy="151109"/>
                <a:chOff x="3833668" y="2212927"/>
                <a:chExt cx="73970" cy="151109"/>
              </a:xfrm>
            </p:grpSpPr>
            <p:sp>
              <p:nvSpPr>
                <p:cNvPr id="193" name="Freeform: Shape 192">
                  <a:extLst>
                    <a:ext uri="{FF2B5EF4-FFF2-40B4-BE49-F238E27FC236}">
                      <a16:creationId xmlns:a16="http://schemas.microsoft.com/office/drawing/2014/main" id="{239DED13-7E56-D967-BA9F-B645FFE2CA31}"/>
                    </a:ext>
                  </a:extLst>
                </p:cNvPr>
                <p:cNvSpPr/>
                <p:nvPr/>
              </p:nvSpPr>
              <p:spPr>
                <a:xfrm>
                  <a:off x="3870654" y="2212927"/>
                  <a:ext cx="7367" cy="151109"/>
                </a:xfrm>
                <a:custGeom>
                  <a:avLst/>
                  <a:gdLst>
                    <a:gd name="connsiteX0" fmla="*/ 0 w 7367"/>
                    <a:gd name="connsiteY0" fmla="*/ 0 h 151109"/>
                    <a:gd name="connsiteX1" fmla="*/ 0 w 7367"/>
                    <a:gd name="connsiteY1" fmla="*/ 151110 h 151109"/>
                  </a:gdLst>
                  <a:ahLst/>
                  <a:cxnLst>
                    <a:cxn ang="0">
                      <a:pos x="connsiteX0" y="connsiteY0"/>
                    </a:cxn>
                    <a:cxn ang="0">
                      <a:pos x="connsiteX1" y="connsiteY1"/>
                    </a:cxn>
                  </a:cxnLst>
                  <a:rect l="l" t="t" r="r" b="b"/>
                  <a:pathLst>
                    <a:path w="7367" h="151109">
                      <a:moveTo>
                        <a:pt x="0" y="0"/>
                      </a:moveTo>
                      <a:lnTo>
                        <a:pt x="0" y="15111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4" name="Freeform: Shape 193">
                  <a:extLst>
                    <a:ext uri="{FF2B5EF4-FFF2-40B4-BE49-F238E27FC236}">
                      <a16:creationId xmlns:a16="http://schemas.microsoft.com/office/drawing/2014/main" id="{9EBD1AE5-4931-5B7C-4F81-EA2CDA9A4F47}"/>
                    </a:ext>
                  </a:extLst>
                </p:cNvPr>
                <p:cNvSpPr/>
                <p:nvPr/>
              </p:nvSpPr>
              <p:spPr>
                <a:xfrm>
                  <a:off x="3833668" y="221292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5" name="Freeform: Shape 194">
                  <a:extLst>
                    <a:ext uri="{FF2B5EF4-FFF2-40B4-BE49-F238E27FC236}">
                      <a16:creationId xmlns:a16="http://schemas.microsoft.com/office/drawing/2014/main" id="{4ABD8682-D3C9-D7DE-AABA-70FAFAAAACEE}"/>
                    </a:ext>
                  </a:extLst>
                </p:cNvPr>
                <p:cNvSpPr/>
                <p:nvPr/>
              </p:nvSpPr>
              <p:spPr>
                <a:xfrm>
                  <a:off x="3833668" y="2364037"/>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5" name="Graphic 2">
                <a:extLst>
                  <a:ext uri="{FF2B5EF4-FFF2-40B4-BE49-F238E27FC236}">
                    <a16:creationId xmlns:a16="http://schemas.microsoft.com/office/drawing/2014/main" id="{E1320849-F744-3E56-B23F-8F914DC29B5B}"/>
                  </a:ext>
                </a:extLst>
              </p:cNvPr>
              <p:cNvGrpSpPr/>
              <p:nvPr/>
            </p:nvGrpSpPr>
            <p:grpSpPr>
              <a:xfrm>
                <a:off x="3353005" y="2157743"/>
                <a:ext cx="73970" cy="186179"/>
                <a:chOff x="3353005" y="2157743"/>
                <a:chExt cx="73970" cy="186179"/>
              </a:xfrm>
            </p:grpSpPr>
            <p:sp>
              <p:nvSpPr>
                <p:cNvPr id="190" name="Freeform: Shape 189">
                  <a:extLst>
                    <a:ext uri="{FF2B5EF4-FFF2-40B4-BE49-F238E27FC236}">
                      <a16:creationId xmlns:a16="http://schemas.microsoft.com/office/drawing/2014/main" id="{025A184B-9ABF-A9E7-7347-F7FDA14146CA}"/>
                    </a:ext>
                  </a:extLst>
                </p:cNvPr>
                <p:cNvSpPr/>
                <p:nvPr/>
              </p:nvSpPr>
              <p:spPr>
                <a:xfrm>
                  <a:off x="3389990" y="2157743"/>
                  <a:ext cx="7367" cy="186179"/>
                </a:xfrm>
                <a:custGeom>
                  <a:avLst/>
                  <a:gdLst>
                    <a:gd name="connsiteX0" fmla="*/ 0 w 7367"/>
                    <a:gd name="connsiteY0" fmla="*/ 0 h 186179"/>
                    <a:gd name="connsiteX1" fmla="*/ 0 w 7367"/>
                    <a:gd name="connsiteY1" fmla="*/ 186180 h 186179"/>
                  </a:gdLst>
                  <a:ahLst/>
                  <a:cxnLst>
                    <a:cxn ang="0">
                      <a:pos x="connsiteX0" y="connsiteY0"/>
                    </a:cxn>
                    <a:cxn ang="0">
                      <a:pos x="connsiteX1" y="connsiteY1"/>
                    </a:cxn>
                  </a:cxnLst>
                  <a:rect l="l" t="t" r="r" b="b"/>
                  <a:pathLst>
                    <a:path w="7367" h="186179">
                      <a:moveTo>
                        <a:pt x="0" y="0"/>
                      </a:moveTo>
                      <a:lnTo>
                        <a:pt x="0" y="18618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1" name="Freeform: Shape 190">
                  <a:extLst>
                    <a:ext uri="{FF2B5EF4-FFF2-40B4-BE49-F238E27FC236}">
                      <a16:creationId xmlns:a16="http://schemas.microsoft.com/office/drawing/2014/main" id="{3E012118-953D-1F88-189C-FFE5A4874499}"/>
                    </a:ext>
                  </a:extLst>
                </p:cNvPr>
                <p:cNvSpPr/>
                <p:nvPr/>
              </p:nvSpPr>
              <p:spPr>
                <a:xfrm>
                  <a:off x="3353005" y="215774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92" name="Freeform: Shape 191">
                  <a:extLst>
                    <a:ext uri="{FF2B5EF4-FFF2-40B4-BE49-F238E27FC236}">
                      <a16:creationId xmlns:a16="http://schemas.microsoft.com/office/drawing/2014/main" id="{9EAF168B-13A8-A39B-319F-A9E92B941579}"/>
                    </a:ext>
                  </a:extLst>
                </p:cNvPr>
                <p:cNvSpPr/>
                <p:nvPr/>
              </p:nvSpPr>
              <p:spPr>
                <a:xfrm>
                  <a:off x="3353005" y="234392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6" name="Graphic 2">
                <a:extLst>
                  <a:ext uri="{FF2B5EF4-FFF2-40B4-BE49-F238E27FC236}">
                    <a16:creationId xmlns:a16="http://schemas.microsoft.com/office/drawing/2014/main" id="{867D3FF3-7B32-DE9D-9279-F82592ECDEE5}"/>
                  </a:ext>
                </a:extLst>
              </p:cNvPr>
              <p:cNvGrpSpPr/>
              <p:nvPr/>
            </p:nvGrpSpPr>
            <p:grpSpPr>
              <a:xfrm>
                <a:off x="2872341" y="2048629"/>
                <a:ext cx="73970" cy="277169"/>
                <a:chOff x="2872341" y="2048629"/>
                <a:chExt cx="73970" cy="277169"/>
              </a:xfrm>
            </p:grpSpPr>
            <p:sp>
              <p:nvSpPr>
                <p:cNvPr id="187" name="Freeform: Shape 186">
                  <a:extLst>
                    <a:ext uri="{FF2B5EF4-FFF2-40B4-BE49-F238E27FC236}">
                      <a16:creationId xmlns:a16="http://schemas.microsoft.com/office/drawing/2014/main" id="{8CFB9742-9D81-1F42-5707-61BF51227FF5}"/>
                    </a:ext>
                  </a:extLst>
                </p:cNvPr>
                <p:cNvSpPr/>
                <p:nvPr/>
              </p:nvSpPr>
              <p:spPr>
                <a:xfrm>
                  <a:off x="2909327" y="2048629"/>
                  <a:ext cx="7367" cy="277169"/>
                </a:xfrm>
                <a:custGeom>
                  <a:avLst/>
                  <a:gdLst>
                    <a:gd name="connsiteX0" fmla="*/ 0 w 7367"/>
                    <a:gd name="connsiteY0" fmla="*/ 0 h 277169"/>
                    <a:gd name="connsiteX1" fmla="*/ 0 w 7367"/>
                    <a:gd name="connsiteY1" fmla="*/ 277170 h 277169"/>
                  </a:gdLst>
                  <a:ahLst/>
                  <a:cxnLst>
                    <a:cxn ang="0">
                      <a:pos x="connsiteX0" y="connsiteY0"/>
                    </a:cxn>
                    <a:cxn ang="0">
                      <a:pos x="connsiteX1" y="connsiteY1"/>
                    </a:cxn>
                  </a:cxnLst>
                  <a:rect l="l" t="t" r="r" b="b"/>
                  <a:pathLst>
                    <a:path w="7367" h="277169">
                      <a:moveTo>
                        <a:pt x="0" y="0"/>
                      </a:moveTo>
                      <a:lnTo>
                        <a:pt x="0" y="27717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8" name="Freeform: Shape 187">
                  <a:extLst>
                    <a:ext uri="{FF2B5EF4-FFF2-40B4-BE49-F238E27FC236}">
                      <a16:creationId xmlns:a16="http://schemas.microsoft.com/office/drawing/2014/main" id="{4F9C435B-AEBA-3E9F-8648-5FF9D6933338}"/>
                    </a:ext>
                  </a:extLst>
                </p:cNvPr>
                <p:cNvSpPr/>
                <p:nvPr/>
              </p:nvSpPr>
              <p:spPr>
                <a:xfrm>
                  <a:off x="2872341" y="204862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9" name="Freeform: Shape 188">
                  <a:extLst>
                    <a:ext uri="{FF2B5EF4-FFF2-40B4-BE49-F238E27FC236}">
                      <a16:creationId xmlns:a16="http://schemas.microsoft.com/office/drawing/2014/main" id="{C1597BBB-822A-798A-FD00-EC3475B9AF86}"/>
                    </a:ext>
                  </a:extLst>
                </p:cNvPr>
                <p:cNvSpPr/>
                <p:nvPr/>
              </p:nvSpPr>
              <p:spPr>
                <a:xfrm>
                  <a:off x="2872341" y="2325799"/>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7" name="Graphic 2">
                <a:extLst>
                  <a:ext uri="{FF2B5EF4-FFF2-40B4-BE49-F238E27FC236}">
                    <a16:creationId xmlns:a16="http://schemas.microsoft.com/office/drawing/2014/main" id="{E98129EA-4E4D-DB79-6EA7-AA027E03F45A}"/>
                  </a:ext>
                </a:extLst>
              </p:cNvPr>
              <p:cNvGrpSpPr/>
              <p:nvPr/>
            </p:nvGrpSpPr>
            <p:grpSpPr>
              <a:xfrm>
                <a:off x="2391678" y="2179699"/>
                <a:ext cx="74044" cy="162382"/>
                <a:chOff x="2391678" y="2179699"/>
                <a:chExt cx="74044" cy="162382"/>
              </a:xfrm>
            </p:grpSpPr>
            <p:sp>
              <p:nvSpPr>
                <p:cNvPr id="184" name="Freeform: Shape 183">
                  <a:extLst>
                    <a:ext uri="{FF2B5EF4-FFF2-40B4-BE49-F238E27FC236}">
                      <a16:creationId xmlns:a16="http://schemas.microsoft.com/office/drawing/2014/main" id="{C6C294CB-13B7-86DE-8279-C1C26CED5948}"/>
                    </a:ext>
                  </a:extLst>
                </p:cNvPr>
                <p:cNvSpPr/>
                <p:nvPr/>
              </p:nvSpPr>
              <p:spPr>
                <a:xfrm>
                  <a:off x="2428663" y="2179699"/>
                  <a:ext cx="7367" cy="162382"/>
                </a:xfrm>
                <a:custGeom>
                  <a:avLst/>
                  <a:gdLst>
                    <a:gd name="connsiteX0" fmla="*/ 0 w 7367"/>
                    <a:gd name="connsiteY0" fmla="*/ 0 h 162382"/>
                    <a:gd name="connsiteX1" fmla="*/ 0 w 7367"/>
                    <a:gd name="connsiteY1" fmla="*/ 162382 h 162382"/>
                  </a:gdLst>
                  <a:ahLst/>
                  <a:cxnLst>
                    <a:cxn ang="0">
                      <a:pos x="connsiteX0" y="connsiteY0"/>
                    </a:cxn>
                    <a:cxn ang="0">
                      <a:pos x="connsiteX1" y="connsiteY1"/>
                    </a:cxn>
                  </a:cxnLst>
                  <a:rect l="l" t="t" r="r" b="b"/>
                  <a:pathLst>
                    <a:path w="7367" h="162382">
                      <a:moveTo>
                        <a:pt x="0" y="0"/>
                      </a:moveTo>
                      <a:lnTo>
                        <a:pt x="0" y="16238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5" name="Freeform: Shape 184">
                  <a:extLst>
                    <a:ext uri="{FF2B5EF4-FFF2-40B4-BE49-F238E27FC236}">
                      <a16:creationId xmlns:a16="http://schemas.microsoft.com/office/drawing/2014/main" id="{356E34A2-311E-6F95-FBC9-F3D96F8E69DE}"/>
                    </a:ext>
                  </a:extLst>
                </p:cNvPr>
                <p:cNvSpPr/>
                <p:nvPr/>
              </p:nvSpPr>
              <p:spPr>
                <a:xfrm>
                  <a:off x="2391678" y="2179699"/>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6" name="Freeform: Shape 185">
                  <a:extLst>
                    <a:ext uri="{FF2B5EF4-FFF2-40B4-BE49-F238E27FC236}">
                      <a16:creationId xmlns:a16="http://schemas.microsoft.com/office/drawing/2014/main" id="{4386EA85-FA4B-F1DA-ACE4-954674433485}"/>
                    </a:ext>
                  </a:extLst>
                </p:cNvPr>
                <p:cNvSpPr/>
                <p:nvPr/>
              </p:nvSpPr>
              <p:spPr>
                <a:xfrm>
                  <a:off x="2391678" y="234208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68" name="Graphic 2">
                <a:extLst>
                  <a:ext uri="{FF2B5EF4-FFF2-40B4-BE49-F238E27FC236}">
                    <a16:creationId xmlns:a16="http://schemas.microsoft.com/office/drawing/2014/main" id="{85146A55-D2F7-914D-7F1A-B6797D7325F7}"/>
                  </a:ext>
                </a:extLst>
              </p:cNvPr>
              <p:cNvGrpSpPr/>
              <p:nvPr/>
            </p:nvGrpSpPr>
            <p:grpSpPr>
              <a:xfrm>
                <a:off x="1911014" y="2108159"/>
                <a:ext cx="74044" cy="233921"/>
                <a:chOff x="1911014" y="2108159"/>
                <a:chExt cx="74044" cy="233921"/>
              </a:xfrm>
            </p:grpSpPr>
            <p:sp>
              <p:nvSpPr>
                <p:cNvPr id="181" name="Freeform: Shape 180">
                  <a:extLst>
                    <a:ext uri="{FF2B5EF4-FFF2-40B4-BE49-F238E27FC236}">
                      <a16:creationId xmlns:a16="http://schemas.microsoft.com/office/drawing/2014/main" id="{4CF88DB3-0AA4-8FB4-DA12-12D2BD42B419}"/>
                    </a:ext>
                  </a:extLst>
                </p:cNvPr>
                <p:cNvSpPr/>
                <p:nvPr/>
              </p:nvSpPr>
              <p:spPr>
                <a:xfrm>
                  <a:off x="1948073" y="2108159"/>
                  <a:ext cx="7367" cy="233921"/>
                </a:xfrm>
                <a:custGeom>
                  <a:avLst/>
                  <a:gdLst>
                    <a:gd name="connsiteX0" fmla="*/ 0 w 7367"/>
                    <a:gd name="connsiteY0" fmla="*/ 0 h 233921"/>
                    <a:gd name="connsiteX1" fmla="*/ 0 w 7367"/>
                    <a:gd name="connsiteY1" fmla="*/ 233922 h 233921"/>
                  </a:gdLst>
                  <a:ahLst/>
                  <a:cxnLst>
                    <a:cxn ang="0">
                      <a:pos x="connsiteX0" y="connsiteY0"/>
                    </a:cxn>
                    <a:cxn ang="0">
                      <a:pos x="connsiteX1" y="connsiteY1"/>
                    </a:cxn>
                  </a:cxnLst>
                  <a:rect l="l" t="t" r="r" b="b"/>
                  <a:pathLst>
                    <a:path w="7367" h="233921">
                      <a:moveTo>
                        <a:pt x="0" y="0"/>
                      </a:moveTo>
                      <a:lnTo>
                        <a:pt x="0" y="23392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2" name="Freeform: Shape 181">
                  <a:extLst>
                    <a:ext uri="{FF2B5EF4-FFF2-40B4-BE49-F238E27FC236}">
                      <a16:creationId xmlns:a16="http://schemas.microsoft.com/office/drawing/2014/main" id="{E8644868-01AF-B6D2-739E-90DE120387EC}"/>
                    </a:ext>
                  </a:extLst>
                </p:cNvPr>
                <p:cNvSpPr/>
                <p:nvPr/>
              </p:nvSpPr>
              <p:spPr>
                <a:xfrm>
                  <a:off x="1911014" y="2108159"/>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3" name="Freeform: Shape 182">
                  <a:extLst>
                    <a:ext uri="{FF2B5EF4-FFF2-40B4-BE49-F238E27FC236}">
                      <a16:creationId xmlns:a16="http://schemas.microsoft.com/office/drawing/2014/main" id="{1921DA1A-A436-2A2F-857D-FD91BB813858}"/>
                    </a:ext>
                  </a:extLst>
                </p:cNvPr>
                <p:cNvSpPr/>
                <p:nvPr/>
              </p:nvSpPr>
              <p:spPr>
                <a:xfrm>
                  <a:off x="1911014" y="234208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sp>
            <p:nvSpPr>
              <p:cNvPr id="169" name="Freeform: Shape 168">
                <a:extLst>
                  <a:ext uri="{FF2B5EF4-FFF2-40B4-BE49-F238E27FC236}">
                    <a16:creationId xmlns:a16="http://schemas.microsoft.com/office/drawing/2014/main" id="{883D34C7-8050-DF41-3528-EC278F857E51}"/>
                  </a:ext>
                </a:extLst>
              </p:cNvPr>
              <p:cNvSpPr/>
              <p:nvPr/>
            </p:nvSpPr>
            <p:spPr>
              <a:xfrm>
                <a:off x="7221152" y="2406253"/>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0" name="Freeform: Shape 169">
                <a:extLst>
                  <a:ext uri="{FF2B5EF4-FFF2-40B4-BE49-F238E27FC236}">
                    <a16:creationId xmlns:a16="http://schemas.microsoft.com/office/drawing/2014/main" id="{36A147A5-73A3-03E1-1594-508B23D8206C}"/>
                  </a:ext>
                </a:extLst>
              </p:cNvPr>
              <p:cNvSpPr/>
              <p:nvPr/>
            </p:nvSpPr>
            <p:spPr>
              <a:xfrm>
                <a:off x="6740489" y="2413253"/>
                <a:ext cx="28144" cy="28144"/>
              </a:xfrm>
              <a:custGeom>
                <a:avLst/>
                <a:gdLst>
                  <a:gd name="connsiteX0" fmla="*/ 28144 w 28144"/>
                  <a:gd name="connsiteY0" fmla="*/ 14072 h 28144"/>
                  <a:gd name="connsiteX1" fmla="*/ 14072 w 28144"/>
                  <a:gd name="connsiteY1" fmla="*/ 28144 h 28144"/>
                  <a:gd name="connsiteX2" fmla="*/ 1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1" y="21844"/>
                      <a:pt x="1" y="14072"/>
                    </a:cubicBezTo>
                    <a:cubicBezTo>
                      <a:pt x="1"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1" name="Freeform: Shape 170">
                <a:extLst>
                  <a:ext uri="{FF2B5EF4-FFF2-40B4-BE49-F238E27FC236}">
                    <a16:creationId xmlns:a16="http://schemas.microsoft.com/office/drawing/2014/main" id="{72749875-B996-7325-08A1-1ABA7AC25467}"/>
                  </a:ext>
                </a:extLst>
              </p:cNvPr>
              <p:cNvSpPr/>
              <p:nvPr/>
            </p:nvSpPr>
            <p:spPr>
              <a:xfrm>
                <a:off x="6259899" y="233353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2" name="Freeform: Shape 171">
                <a:extLst>
                  <a:ext uri="{FF2B5EF4-FFF2-40B4-BE49-F238E27FC236}">
                    <a16:creationId xmlns:a16="http://schemas.microsoft.com/office/drawing/2014/main" id="{694E560A-A378-D8F2-8A43-9538C9098F06}"/>
                  </a:ext>
                </a:extLst>
              </p:cNvPr>
              <p:cNvSpPr/>
              <p:nvPr/>
            </p:nvSpPr>
            <p:spPr>
              <a:xfrm>
                <a:off x="5779236" y="232859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3" name="Freeform: Shape 172">
                <a:extLst>
                  <a:ext uri="{FF2B5EF4-FFF2-40B4-BE49-F238E27FC236}">
                    <a16:creationId xmlns:a16="http://schemas.microsoft.com/office/drawing/2014/main" id="{13D2A1CC-69DD-41D5-3346-5BB35A74FBAC}"/>
                  </a:ext>
                </a:extLst>
              </p:cNvPr>
              <p:cNvSpPr/>
              <p:nvPr/>
            </p:nvSpPr>
            <p:spPr>
              <a:xfrm>
                <a:off x="5298572" y="2322336"/>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4" name="Freeform: Shape 173">
                <a:extLst>
                  <a:ext uri="{FF2B5EF4-FFF2-40B4-BE49-F238E27FC236}">
                    <a16:creationId xmlns:a16="http://schemas.microsoft.com/office/drawing/2014/main" id="{0E91E343-7DBE-01B5-42EE-F90D980C1D29}"/>
                  </a:ext>
                </a:extLst>
              </p:cNvPr>
              <p:cNvSpPr/>
              <p:nvPr/>
            </p:nvSpPr>
            <p:spPr>
              <a:xfrm>
                <a:off x="4817909" y="2266563"/>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5" name="Freeform: Shape 174">
                <a:extLst>
                  <a:ext uri="{FF2B5EF4-FFF2-40B4-BE49-F238E27FC236}">
                    <a16:creationId xmlns:a16="http://schemas.microsoft.com/office/drawing/2014/main" id="{4BDCC6F1-F342-71F1-7420-D8F7147FB951}"/>
                  </a:ext>
                </a:extLst>
              </p:cNvPr>
              <p:cNvSpPr/>
              <p:nvPr/>
            </p:nvSpPr>
            <p:spPr>
              <a:xfrm>
                <a:off x="4337245" y="2278793"/>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6" name="Freeform: Shape 175">
                <a:extLst>
                  <a:ext uri="{FF2B5EF4-FFF2-40B4-BE49-F238E27FC236}">
                    <a16:creationId xmlns:a16="http://schemas.microsoft.com/office/drawing/2014/main" id="{1EDD7D37-8790-F752-DD4C-6D43C3CA6518}"/>
                  </a:ext>
                </a:extLst>
              </p:cNvPr>
              <p:cNvSpPr/>
              <p:nvPr/>
            </p:nvSpPr>
            <p:spPr>
              <a:xfrm>
                <a:off x="3856582" y="2273783"/>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7" name="Freeform: Shape 176">
                <a:extLst>
                  <a:ext uri="{FF2B5EF4-FFF2-40B4-BE49-F238E27FC236}">
                    <a16:creationId xmlns:a16="http://schemas.microsoft.com/office/drawing/2014/main" id="{1F4C4DAF-0C30-D0CD-0516-6555D0C1B2A7}"/>
                  </a:ext>
                </a:extLst>
              </p:cNvPr>
              <p:cNvSpPr/>
              <p:nvPr/>
            </p:nvSpPr>
            <p:spPr>
              <a:xfrm>
                <a:off x="3375918" y="2235840"/>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8" name="Freeform: Shape 177">
                <a:extLst>
                  <a:ext uri="{FF2B5EF4-FFF2-40B4-BE49-F238E27FC236}">
                    <a16:creationId xmlns:a16="http://schemas.microsoft.com/office/drawing/2014/main" id="{586E570A-32DA-D8E1-7787-0AB64D37E024}"/>
                  </a:ext>
                </a:extLst>
              </p:cNvPr>
              <p:cNvSpPr/>
              <p:nvPr/>
            </p:nvSpPr>
            <p:spPr>
              <a:xfrm>
                <a:off x="2895255" y="217387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79" name="Freeform: Shape 178">
                <a:extLst>
                  <a:ext uri="{FF2B5EF4-FFF2-40B4-BE49-F238E27FC236}">
                    <a16:creationId xmlns:a16="http://schemas.microsoft.com/office/drawing/2014/main" id="{070BD9DC-B2E1-C337-CF3C-B538CD637424}"/>
                  </a:ext>
                </a:extLst>
              </p:cNvPr>
              <p:cNvSpPr/>
              <p:nvPr/>
            </p:nvSpPr>
            <p:spPr>
              <a:xfrm>
                <a:off x="2414591" y="224836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80" name="Freeform: Shape 179">
                <a:extLst>
                  <a:ext uri="{FF2B5EF4-FFF2-40B4-BE49-F238E27FC236}">
                    <a16:creationId xmlns:a16="http://schemas.microsoft.com/office/drawing/2014/main" id="{F2FF196A-3274-1610-A6BF-8F3833CAAB37}"/>
                  </a:ext>
                </a:extLst>
              </p:cNvPr>
              <p:cNvSpPr/>
              <p:nvPr/>
            </p:nvSpPr>
            <p:spPr>
              <a:xfrm>
                <a:off x="1934001" y="2209464"/>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1" name="Graphic 2">
              <a:extLst>
                <a:ext uri="{FF2B5EF4-FFF2-40B4-BE49-F238E27FC236}">
                  <a16:creationId xmlns:a16="http://schemas.microsoft.com/office/drawing/2014/main" id="{6EBE4087-E1C8-E466-0FAF-3FF65C23C6F4}"/>
                </a:ext>
              </a:extLst>
            </p:cNvPr>
            <p:cNvGrpSpPr/>
            <p:nvPr/>
          </p:nvGrpSpPr>
          <p:grpSpPr>
            <a:xfrm>
              <a:off x="1911014" y="1348558"/>
              <a:ext cx="5361195" cy="357403"/>
              <a:chOff x="1911014" y="1348558"/>
              <a:chExt cx="5361195" cy="357403"/>
            </a:xfrm>
            <a:noFill/>
          </p:grpSpPr>
          <p:sp>
            <p:nvSpPr>
              <p:cNvPr id="95" name="Freeform: Shape 94">
                <a:extLst>
                  <a:ext uri="{FF2B5EF4-FFF2-40B4-BE49-F238E27FC236}">
                    <a16:creationId xmlns:a16="http://schemas.microsoft.com/office/drawing/2014/main" id="{95F3639F-449F-1D13-DA12-264C19C41F63}"/>
                  </a:ext>
                </a:extLst>
              </p:cNvPr>
              <p:cNvSpPr/>
              <p:nvPr/>
            </p:nvSpPr>
            <p:spPr>
              <a:xfrm>
                <a:off x="1948073" y="1387901"/>
                <a:ext cx="5287150" cy="232890"/>
              </a:xfrm>
              <a:custGeom>
                <a:avLst/>
                <a:gdLst>
                  <a:gd name="connsiteX0" fmla="*/ 0 w 5287150"/>
                  <a:gd name="connsiteY0" fmla="*/ 6410 h 232890"/>
                  <a:gd name="connsiteX1" fmla="*/ 480590 w 5287150"/>
                  <a:gd name="connsiteY1" fmla="*/ 0 h 232890"/>
                  <a:gd name="connsiteX2" fmla="*/ 961253 w 5287150"/>
                  <a:gd name="connsiteY2" fmla="*/ 69992 h 232890"/>
                  <a:gd name="connsiteX3" fmla="*/ 1441917 w 5287150"/>
                  <a:gd name="connsiteY3" fmla="*/ 86054 h 232890"/>
                  <a:gd name="connsiteX4" fmla="*/ 1922580 w 5287150"/>
                  <a:gd name="connsiteY4" fmla="*/ 60193 h 232890"/>
                  <a:gd name="connsiteX5" fmla="*/ 2403244 w 5287150"/>
                  <a:gd name="connsiteY5" fmla="*/ 57025 h 232890"/>
                  <a:gd name="connsiteX6" fmla="*/ 2883907 w 5287150"/>
                  <a:gd name="connsiteY6" fmla="*/ 71319 h 232890"/>
                  <a:gd name="connsiteX7" fmla="*/ 3364571 w 5287150"/>
                  <a:gd name="connsiteY7" fmla="*/ 94158 h 232890"/>
                  <a:gd name="connsiteX8" fmla="*/ 3845234 w 5287150"/>
                  <a:gd name="connsiteY8" fmla="*/ 130407 h 232890"/>
                  <a:gd name="connsiteX9" fmla="*/ 4325898 w 5287150"/>
                  <a:gd name="connsiteY9" fmla="*/ 108157 h 232890"/>
                  <a:gd name="connsiteX10" fmla="*/ 4806488 w 5287150"/>
                  <a:gd name="connsiteY10" fmla="*/ 232890 h 232890"/>
                  <a:gd name="connsiteX11" fmla="*/ 5287151 w 5287150"/>
                  <a:gd name="connsiteY11" fmla="*/ 163340 h 232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7150" h="232890">
                    <a:moveTo>
                      <a:pt x="0" y="6410"/>
                    </a:moveTo>
                    <a:lnTo>
                      <a:pt x="480590" y="0"/>
                    </a:lnTo>
                    <a:lnTo>
                      <a:pt x="961253" y="69992"/>
                    </a:lnTo>
                    <a:lnTo>
                      <a:pt x="1441917" y="86054"/>
                    </a:lnTo>
                    <a:lnTo>
                      <a:pt x="1922580" y="60193"/>
                    </a:lnTo>
                    <a:lnTo>
                      <a:pt x="2403244" y="57025"/>
                    </a:lnTo>
                    <a:lnTo>
                      <a:pt x="2883907" y="71319"/>
                    </a:lnTo>
                    <a:lnTo>
                      <a:pt x="3364571" y="94158"/>
                    </a:lnTo>
                    <a:lnTo>
                      <a:pt x="3845234" y="130407"/>
                    </a:lnTo>
                    <a:lnTo>
                      <a:pt x="4325898" y="108157"/>
                    </a:lnTo>
                    <a:lnTo>
                      <a:pt x="4806488" y="232890"/>
                    </a:lnTo>
                    <a:lnTo>
                      <a:pt x="5287151" y="163340"/>
                    </a:lnTo>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nvGrpSpPr>
              <p:cNvPr id="96" name="Graphic 2">
                <a:extLst>
                  <a:ext uri="{FF2B5EF4-FFF2-40B4-BE49-F238E27FC236}">
                    <a16:creationId xmlns:a16="http://schemas.microsoft.com/office/drawing/2014/main" id="{1CACE366-2F77-43D0-ED4E-E715FC78CB6D}"/>
                  </a:ext>
                </a:extLst>
              </p:cNvPr>
              <p:cNvGrpSpPr/>
              <p:nvPr/>
            </p:nvGrpSpPr>
            <p:grpSpPr>
              <a:xfrm>
                <a:off x="7198239" y="1514992"/>
                <a:ext cx="73970" cy="71981"/>
                <a:chOff x="7198239" y="1514992"/>
                <a:chExt cx="73970" cy="71981"/>
              </a:xfrm>
            </p:grpSpPr>
            <p:sp>
              <p:nvSpPr>
                <p:cNvPr id="153" name="Freeform: Shape 152">
                  <a:extLst>
                    <a:ext uri="{FF2B5EF4-FFF2-40B4-BE49-F238E27FC236}">
                      <a16:creationId xmlns:a16="http://schemas.microsoft.com/office/drawing/2014/main" id="{BF13B636-39B3-B2AE-07E5-8DEFDA8B1466}"/>
                    </a:ext>
                  </a:extLst>
                </p:cNvPr>
                <p:cNvSpPr/>
                <p:nvPr/>
              </p:nvSpPr>
              <p:spPr>
                <a:xfrm>
                  <a:off x="7235224" y="1514992"/>
                  <a:ext cx="7367" cy="71981"/>
                </a:xfrm>
                <a:custGeom>
                  <a:avLst/>
                  <a:gdLst>
                    <a:gd name="connsiteX0" fmla="*/ 0 w 7367"/>
                    <a:gd name="connsiteY0" fmla="*/ 0 h 71981"/>
                    <a:gd name="connsiteX1" fmla="*/ 0 w 7367"/>
                    <a:gd name="connsiteY1" fmla="*/ 71982 h 71981"/>
                  </a:gdLst>
                  <a:ahLst/>
                  <a:cxnLst>
                    <a:cxn ang="0">
                      <a:pos x="connsiteX0" y="connsiteY0"/>
                    </a:cxn>
                    <a:cxn ang="0">
                      <a:pos x="connsiteX1" y="connsiteY1"/>
                    </a:cxn>
                  </a:cxnLst>
                  <a:rect l="l" t="t" r="r" b="b"/>
                  <a:pathLst>
                    <a:path w="7367" h="71981">
                      <a:moveTo>
                        <a:pt x="0" y="0"/>
                      </a:moveTo>
                      <a:lnTo>
                        <a:pt x="0" y="7198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54" name="Freeform: Shape 153">
                  <a:extLst>
                    <a:ext uri="{FF2B5EF4-FFF2-40B4-BE49-F238E27FC236}">
                      <a16:creationId xmlns:a16="http://schemas.microsoft.com/office/drawing/2014/main" id="{EABA9152-65B2-0A00-7864-CCC0EF555EDA}"/>
                    </a:ext>
                  </a:extLst>
                </p:cNvPr>
                <p:cNvSpPr/>
                <p:nvPr/>
              </p:nvSpPr>
              <p:spPr>
                <a:xfrm>
                  <a:off x="7198239" y="151499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55" name="Freeform: Shape 154">
                  <a:extLst>
                    <a:ext uri="{FF2B5EF4-FFF2-40B4-BE49-F238E27FC236}">
                      <a16:creationId xmlns:a16="http://schemas.microsoft.com/office/drawing/2014/main" id="{A8AA7A41-F73F-E6BB-E210-22226857FDA5}"/>
                    </a:ext>
                  </a:extLst>
                </p:cNvPr>
                <p:cNvSpPr/>
                <p:nvPr/>
              </p:nvSpPr>
              <p:spPr>
                <a:xfrm>
                  <a:off x="7198239" y="1586974"/>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97" name="Graphic 2">
                <a:extLst>
                  <a:ext uri="{FF2B5EF4-FFF2-40B4-BE49-F238E27FC236}">
                    <a16:creationId xmlns:a16="http://schemas.microsoft.com/office/drawing/2014/main" id="{B650CD34-A4AE-DB07-426F-9160CD41FC2C}"/>
                  </a:ext>
                </a:extLst>
              </p:cNvPr>
              <p:cNvGrpSpPr/>
              <p:nvPr/>
            </p:nvGrpSpPr>
            <p:grpSpPr>
              <a:xfrm>
                <a:off x="6717576" y="1537095"/>
                <a:ext cx="74044" cy="168865"/>
                <a:chOff x="6717576" y="1537095"/>
                <a:chExt cx="74044" cy="168865"/>
              </a:xfrm>
            </p:grpSpPr>
            <p:sp>
              <p:nvSpPr>
                <p:cNvPr id="150" name="Freeform: Shape 149">
                  <a:extLst>
                    <a:ext uri="{FF2B5EF4-FFF2-40B4-BE49-F238E27FC236}">
                      <a16:creationId xmlns:a16="http://schemas.microsoft.com/office/drawing/2014/main" id="{1CA9814F-9323-678D-C026-8994B8F53836}"/>
                    </a:ext>
                  </a:extLst>
                </p:cNvPr>
                <p:cNvSpPr/>
                <p:nvPr/>
              </p:nvSpPr>
              <p:spPr>
                <a:xfrm>
                  <a:off x="6754561" y="1537095"/>
                  <a:ext cx="7367" cy="168865"/>
                </a:xfrm>
                <a:custGeom>
                  <a:avLst/>
                  <a:gdLst>
                    <a:gd name="connsiteX0" fmla="*/ 0 w 7367"/>
                    <a:gd name="connsiteY0" fmla="*/ 0 h 168865"/>
                    <a:gd name="connsiteX1" fmla="*/ 0 w 7367"/>
                    <a:gd name="connsiteY1" fmla="*/ 168866 h 168865"/>
                  </a:gdLst>
                  <a:ahLst/>
                  <a:cxnLst>
                    <a:cxn ang="0">
                      <a:pos x="connsiteX0" y="connsiteY0"/>
                    </a:cxn>
                    <a:cxn ang="0">
                      <a:pos x="connsiteX1" y="connsiteY1"/>
                    </a:cxn>
                  </a:cxnLst>
                  <a:rect l="l" t="t" r="r" b="b"/>
                  <a:pathLst>
                    <a:path w="7367" h="168865">
                      <a:moveTo>
                        <a:pt x="0" y="0"/>
                      </a:moveTo>
                      <a:lnTo>
                        <a:pt x="0" y="168866"/>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51" name="Freeform: Shape 150">
                  <a:extLst>
                    <a:ext uri="{FF2B5EF4-FFF2-40B4-BE49-F238E27FC236}">
                      <a16:creationId xmlns:a16="http://schemas.microsoft.com/office/drawing/2014/main" id="{780BD744-9895-0887-4B16-9EADC22CC3D0}"/>
                    </a:ext>
                  </a:extLst>
                </p:cNvPr>
                <p:cNvSpPr/>
                <p:nvPr/>
              </p:nvSpPr>
              <p:spPr>
                <a:xfrm>
                  <a:off x="6717576" y="1537095"/>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52" name="Freeform: Shape 151">
                  <a:extLst>
                    <a:ext uri="{FF2B5EF4-FFF2-40B4-BE49-F238E27FC236}">
                      <a16:creationId xmlns:a16="http://schemas.microsoft.com/office/drawing/2014/main" id="{4EBBFF22-B302-AF78-309B-4B60D4ABF248}"/>
                    </a:ext>
                  </a:extLst>
                </p:cNvPr>
                <p:cNvSpPr/>
                <p:nvPr/>
              </p:nvSpPr>
              <p:spPr>
                <a:xfrm>
                  <a:off x="6717576" y="170596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98" name="Graphic 2">
                <a:extLst>
                  <a:ext uri="{FF2B5EF4-FFF2-40B4-BE49-F238E27FC236}">
                    <a16:creationId xmlns:a16="http://schemas.microsoft.com/office/drawing/2014/main" id="{157D05E1-C213-57B7-4D44-AABB1246D778}"/>
                  </a:ext>
                </a:extLst>
              </p:cNvPr>
              <p:cNvGrpSpPr/>
              <p:nvPr/>
            </p:nvGrpSpPr>
            <p:grpSpPr>
              <a:xfrm>
                <a:off x="6236912" y="1440211"/>
                <a:ext cx="74044" cy="111987"/>
                <a:chOff x="6236912" y="1440211"/>
                <a:chExt cx="74044" cy="111987"/>
              </a:xfrm>
            </p:grpSpPr>
            <p:sp>
              <p:nvSpPr>
                <p:cNvPr id="147" name="Freeform: Shape 146">
                  <a:extLst>
                    <a:ext uri="{FF2B5EF4-FFF2-40B4-BE49-F238E27FC236}">
                      <a16:creationId xmlns:a16="http://schemas.microsoft.com/office/drawing/2014/main" id="{9A0C53F3-3265-7D3D-9842-CA4E24C03CBE}"/>
                    </a:ext>
                  </a:extLst>
                </p:cNvPr>
                <p:cNvSpPr/>
                <p:nvPr/>
              </p:nvSpPr>
              <p:spPr>
                <a:xfrm>
                  <a:off x="6273971" y="1440211"/>
                  <a:ext cx="7367" cy="111987"/>
                </a:xfrm>
                <a:custGeom>
                  <a:avLst/>
                  <a:gdLst>
                    <a:gd name="connsiteX0" fmla="*/ 0 w 7367"/>
                    <a:gd name="connsiteY0" fmla="*/ 0 h 111987"/>
                    <a:gd name="connsiteX1" fmla="*/ 0 w 7367"/>
                    <a:gd name="connsiteY1" fmla="*/ 111988 h 111987"/>
                  </a:gdLst>
                  <a:ahLst/>
                  <a:cxnLst>
                    <a:cxn ang="0">
                      <a:pos x="connsiteX0" y="connsiteY0"/>
                    </a:cxn>
                    <a:cxn ang="0">
                      <a:pos x="connsiteX1" y="connsiteY1"/>
                    </a:cxn>
                  </a:cxnLst>
                  <a:rect l="l" t="t" r="r" b="b"/>
                  <a:pathLst>
                    <a:path w="7367" h="111987">
                      <a:moveTo>
                        <a:pt x="0" y="0"/>
                      </a:moveTo>
                      <a:lnTo>
                        <a:pt x="0" y="111988"/>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8" name="Freeform: Shape 147">
                  <a:extLst>
                    <a:ext uri="{FF2B5EF4-FFF2-40B4-BE49-F238E27FC236}">
                      <a16:creationId xmlns:a16="http://schemas.microsoft.com/office/drawing/2014/main" id="{5A40CD35-ABDC-87C4-B620-46FF67F5C558}"/>
                    </a:ext>
                  </a:extLst>
                </p:cNvPr>
                <p:cNvSpPr/>
                <p:nvPr/>
              </p:nvSpPr>
              <p:spPr>
                <a:xfrm>
                  <a:off x="6236912" y="144021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9" name="Freeform: Shape 148">
                  <a:extLst>
                    <a:ext uri="{FF2B5EF4-FFF2-40B4-BE49-F238E27FC236}">
                      <a16:creationId xmlns:a16="http://schemas.microsoft.com/office/drawing/2014/main" id="{64166D5A-CB18-7C9A-4949-BBF1F732F991}"/>
                    </a:ext>
                  </a:extLst>
                </p:cNvPr>
                <p:cNvSpPr/>
                <p:nvPr/>
              </p:nvSpPr>
              <p:spPr>
                <a:xfrm>
                  <a:off x="6236912" y="1552199"/>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99" name="Graphic 2">
                <a:extLst>
                  <a:ext uri="{FF2B5EF4-FFF2-40B4-BE49-F238E27FC236}">
                    <a16:creationId xmlns:a16="http://schemas.microsoft.com/office/drawing/2014/main" id="{5AC7F7C2-6C33-AC7B-DC87-27C9F7B37E46}"/>
                  </a:ext>
                </a:extLst>
              </p:cNvPr>
              <p:cNvGrpSpPr/>
              <p:nvPr/>
            </p:nvGrpSpPr>
            <p:grpSpPr>
              <a:xfrm>
                <a:off x="5756322" y="1466071"/>
                <a:ext cx="73970" cy="105872"/>
                <a:chOff x="5756322" y="1466071"/>
                <a:chExt cx="73970" cy="105872"/>
              </a:xfrm>
            </p:grpSpPr>
            <p:sp>
              <p:nvSpPr>
                <p:cNvPr id="144" name="Freeform: Shape 143">
                  <a:extLst>
                    <a:ext uri="{FF2B5EF4-FFF2-40B4-BE49-F238E27FC236}">
                      <a16:creationId xmlns:a16="http://schemas.microsoft.com/office/drawing/2014/main" id="{2A31943E-38AB-6068-5EB6-D74AAB42A19C}"/>
                    </a:ext>
                  </a:extLst>
                </p:cNvPr>
                <p:cNvSpPr/>
                <p:nvPr/>
              </p:nvSpPr>
              <p:spPr>
                <a:xfrm>
                  <a:off x="5793308" y="1466071"/>
                  <a:ext cx="7367" cy="105872"/>
                </a:xfrm>
                <a:custGeom>
                  <a:avLst/>
                  <a:gdLst>
                    <a:gd name="connsiteX0" fmla="*/ 0 w 7367"/>
                    <a:gd name="connsiteY0" fmla="*/ 0 h 105872"/>
                    <a:gd name="connsiteX1" fmla="*/ 0 w 7367"/>
                    <a:gd name="connsiteY1" fmla="*/ 105873 h 105872"/>
                  </a:gdLst>
                  <a:ahLst/>
                  <a:cxnLst>
                    <a:cxn ang="0">
                      <a:pos x="connsiteX0" y="connsiteY0"/>
                    </a:cxn>
                    <a:cxn ang="0">
                      <a:pos x="connsiteX1" y="connsiteY1"/>
                    </a:cxn>
                  </a:cxnLst>
                  <a:rect l="l" t="t" r="r" b="b"/>
                  <a:pathLst>
                    <a:path w="7367" h="105872">
                      <a:moveTo>
                        <a:pt x="0" y="0"/>
                      </a:moveTo>
                      <a:lnTo>
                        <a:pt x="0" y="105873"/>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5" name="Freeform: Shape 144">
                  <a:extLst>
                    <a:ext uri="{FF2B5EF4-FFF2-40B4-BE49-F238E27FC236}">
                      <a16:creationId xmlns:a16="http://schemas.microsoft.com/office/drawing/2014/main" id="{387A5D78-6B07-E533-30B7-F2D20BF5A27F}"/>
                    </a:ext>
                  </a:extLst>
                </p:cNvPr>
                <p:cNvSpPr/>
                <p:nvPr/>
              </p:nvSpPr>
              <p:spPr>
                <a:xfrm>
                  <a:off x="5756322" y="146607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6" name="Freeform: Shape 145">
                  <a:extLst>
                    <a:ext uri="{FF2B5EF4-FFF2-40B4-BE49-F238E27FC236}">
                      <a16:creationId xmlns:a16="http://schemas.microsoft.com/office/drawing/2014/main" id="{FE195C34-113E-3441-00E0-D9712B7425DF}"/>
                    </a:ext>
                  </a:extLst>
                </p:cNvPr>
                <p:cNvSpPr/>
                <p:nvPr/>
              </p:nvSpPr>
              <p:spPr>
                <a:xfrm>
                  <a:off x="5756322" y="1571944"/>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0" name="Graphic 2">
                <a:extLst>
                  <a:ext uri="{FF2B5EF4-FFF2-40B4-BE49-F238E27FC236}">
                    <a16:creationId xmlns:a16="http://schemas.microsoft.com/office/drawing/2014/main" id="{0B0D67B9-3BF6-7A38-1BBC-85F7E8403E5C}"/>
                  </a:ext>
                </a:extLst>
              </p:cNvPr>
              <p:cNvGrpSpPr/>
              <p:nvPr/>
            </p:nvGrpSpPr>
            <p:grpSpPr>
              <a:xfrm>
                <a:off x="5275659" y="1427981"/>
                <a:ext cx="73970" cy="108672"/>
                <a:chOff x="5275659" y="1427981"/>
                <a:chExt cx="73970" cy="108672"/>
              </a:xfrm>
            </p:grpSpPr>
            <p:sp>
              <p:nvSpPr>
                <p:cNvPr id="141" name="Freeform: Shape 140">
                  <a:extLst>
                    <a:ext uri="{FF2B5EF4-FFF2-40B4-BE49-F238E27FC236}">
                      <a16:creationId xmlns:a16="http://schemas.microsoft.com/office/drawing/2014/main" id="{A8B34FF9-D6B8-51CB-6D88-CE3E60463A1A}"/>
                    </a:ext>
                  </a:extLst>
                </p:cNvPr>
                <p:cNvSpPr/>
                <p:nvPr/>
              </p:nvSpPr>
              <p:spPr>
                <a:xfrm>
                  <a:off x="5312644" y="1427981"/>
                  <a:ext cx="7367" cy="108672"/>
                </a:xfrm>
                <a:custGeom>
                  <a:avLst/>
                  <a:gdLst>
                    <a:gd name="connsiteX0" fmla="*/ 0 w 7367"/>
                    <a:gd name="connsiteY0" fmla="*/ 0 h 108672"/>
                    <a:gd name="connsiteX1" fmla="*/ 0 w 7367"/>
                    <a:gd name="connsiteY1" fmla="*/ 108672 h 108672"/>
                  </a:gdLst>
                  <a:ahLst/>
                  <a:cxnLst>
                    <a:cxn ang="0">
                      <a:pos x="connsiteX0" y="connsiteY0"/>
                    </a:cxn>
                    <a:cxn ang="0">
                      <a:pos x="connsiteX1" y="connsiteY1"/>
                    </a:cxn>
                  </a:cxnLst>
                  <a:rect l="l" t="t" r="r" b="b"/>
                  <a:pathLst>
                    <a:path w="7367" h="108672">
                      <a:moveTo>
                        <a:pt x="0" y="0"/>
                      </a:moveTo>
                      <a:lnTo>
                        <a:pt x="0" y="108672"/>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2" name="Freeform: Shape 141">
                  <a:extLst>
                    <a:ext uri="{FF2B5EF4-FFF2-40B4-BE49-F238E27FC236}">
                      <a16:creationId xmlns:a16="http://schemas.microsoft.com/office/drawing/2014/main" id="{1A98661C-1BB9-719B-FB6A-325162D8C950}"/>
                    </a:ext>
                  </a:extLst>
                </p:cNvPr>
                <p:cNvSpPr/>
                <p:nvPr/>
              </p:nvSpPr>
              <p:spPr>
                <a:xfrm>
                  <a:off x="5275659" y="142798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3" name="Freeform: Shape 142">
                  <a:extLst>
                    <a:ext uri="{FF2B5EF4-FFF2-40B4-BE49-F238E27FC236}">
                      <a16:creationId xmlns:a16="http://schemas.microsoft.com/office/drawing/2014/main" id="{9A0369AC-8AD6-CC27-5A7E-B2C1C1167F59}"/>
                    </a:ext>
                  </a:extLst>
                </p:cNvPr>
                <p:cNvSpPr/>
                <p:nvPr/>
              </p:nvSpPr>
              <p:spPr>
                <a:xfrm>
                  <a:off x="5275659" y="1536653"/>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1" name="Graphic 2">
                <a:extLst>
                  <a:ext uri="{FF2B5EF4-FFF2-40B4-BE49-F238E27FC236}">
                    <a16:creationId xmlns:a16="http://schemas.microsoft.com/office/drawing/2014/main" id="{355C9623-BB55-F355-4C68-C7277C408197}"/>
                  </a:ext>
                </a:extLst>
              </p:cNvPr>
              <p:cNvGrpSpPr/>
              <p:nvPr/>
            </p:nvGrpSpPr>
            <p:grpSpPr>
              <a:xfrm>
                <a:off x="4794995" y="1410298"/>
                <a:ext cx="73970" cy="100936"/>
                <a:chOff x="4794995" y="1410298"/>
                <a:chExt cx="73970" cy="100936"/>
              </a:xfrm>
            </p:grpSpPr>
            <p:sp>
              <p:nvSpPr>
                <p:cNvPr id="138" name="Freeform: Shape 137">
                  <a:extLst>
                    <a:ext uri="{FF2B5EF4-FFF2-40B4-BE49-F238E27FC236}">
                      <a16:creationId xmlns:a16="http://schemas.microsoft.com/office/drawing/2014/main" id="{5003BD30-6EEE-0D00-5860-E9B46CCE9371}"/>
                    </a:ext>
                  </a:extLst>
                </p:cNvPr>
                <p:cNvSpPr/>
                <p:nvPr/>
              </p:nvSpPr>
              <p:spPr>
                <a:xfrm>
                  <a:off x="4831981" y="1410298"/>
                  <a:ext cx="7367" cy="100936"/>
                </a:xfrm>
                <a:custGeom>
                  <a:avLst/>
                  <a:gdLst>
                    <a:gd name="connsiteX0" fmla="*/ 0 w 7367"/>
                    <a:gd name="connsiteY0" fmla="*/ 0 h 100936"/>
                    <a:gd name="connsiteX1" fmla="*/ 0 w 7367"/>
                    <a:gd name="connsiteY1" fmla="*/ 100936 h 100936"/>
                  </a:gdLst>
                  <a:ahLst/>
                  <a:cxnLst>
                    <a:cxn ang="0">
                      <a:pos x="connsiteX0" y="connsiteY0"/>
                    </a:cxn>
                    <a:cxn ang="0">
                      <a:pos x="connsiteX1" y="connsiteY1"/>
                    </a:cxn>
                  </a:cxnLst>
                  <a:rect l="l" t="t" r="r" b="b"/>
                  <a:pathLst>
                    <a:path w="7367" h="100936">
                      <a:moveTo>
                        <a:pt x="0" y="0"/>
                      </a:moveTo>
                      <a:lnTo>
                        <a:pt x="0" y="100936"/>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9" name="Freeform: Shape 138">
                  <a:extLst>
                    <a:ext uri="{FF2B5EF4-FFF2-40B4-BE49-F238E27FC236}">
                      <a16:creationId xmlns:a16="http://schemas.microsoft.com/office/drawing/2014/main" id="{DC03BD25-97EA-1E1E-999A-901C0F862C24}"/>
                    </a:ext>
                  </a:extLst>
                </p:cNvPr>
                <p:cNvSpPr/>
                <p:nvPr/>
              </p:nvSpPr>
              <p:spPr>
                <a:xfrm>
                  <a:off x="4794995" y="141029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40" name="Freeform: Shape 139">
                  <a:extLst>
                    <a:ext uri="{FF2B5EF4-FFF2-40B4-BE49-F238E27FC236}">
                      <a16:creationId xmlns:a16="http://schemas.microsoft.com/office/drawing/2014/main" id="{CD6BDDD2-943B-838B-70ED-29B2F90545D8}"/>
                    </a:ext>
                  </a:extLst>
                </p:cNvPr>
                <p:cNvSpPr/>
                <p:nvPr/>
              </p:nvSpPr>
              <p:spPr>
                <a:xfrm>
                  <a:off x="4794995" y="151123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2" name="Graphic 2">
                <a:extLst>
                  <a:ext uri="{FF2B5EF4-FFF2-40B4-BE49-F238E27FC236}">
                    <a16:creationId xmlns:a16="http://schemas.microsoft.com/office/drawing/2014/main" id="{A996885F-35A4-0284-1055-11EFB53D8D60}"/>
                  </a:ext>
                </a:extLst>
              </p:cNvPr>
              <p:cNvGrpSpPr/>
              <p:nvPr/>
            </p:nvGrpSpPr>
            <p:grpSpPr>
              <a:xfrm>
                <a:off x="4314332" y="1397921"/>
                <a:ext cx="73970" cy="91211"/>
                <a:chOff x="4314332" y="1397921"/>
                <a:chExt cx="73970" cy="91211"/>
              </a:xfrm>
            </p:grpSpPr>
            <p:sp>
              <p:nvSpPr>
                <p:cNvPr id="135" name="Freeform: Shape 134">
                  <a:extLst>
                    <a:ext uri="{FF2B5EF4-FFF2-40B4-BE49-F238E27FC236}">
                      <a16:creationId xmlns:a16="http://schemas.microsoft.com/office/drawing/2014/main" id="{DF47F014-821F-6697-66A7-B3B294E9194A}"/>
                    </a:ext>
                  </a:extLst>
                </p:cNvPr>
                <p:cNvSpPr/>
                <p:nvPr/>
              </p:nvSpPr>
              <p:spPr>
                <a:xfrm>
                  <a:off x="4351317" y="1397921"/>
                  <a:ext cx="7367" cy="91211"/>
                </a:xfrm>
                <a:custGeom>
                  <a:avLst/>
                  <a:gdLst>
                    <a:gd name="connsiteX0" fmla="*/ 0 w 7367"/>
                    <a:gd name="connsiteY0" fmla="*/ 0 h 91211"/>
                    <a:gd name="connsiteX1" fmla="*/ 0 w 7367"/>
                    <a:gd name="connsiteY1" fmla="*/ 91211 h 91211"/>
                  </a:gdLst>
                  <a:ahLst/>
                  <a:cxnLst>
                    <a:cxn ang="0">
                      <a:pos x="connsiteX0" y="connsiteY0"/>
                    </a:cxn>
                    <a:cxn ang="0">
                      <a:pos x="connsiteX1" y="connsiteY1"/>
                    </a:cxn>
                  </a:cxnLst>
                  <a:rect l="l" t="t" r="r" b="b"/>
                  <a:pathLst>
                    <a:path w="7367" h="91211">
                      <a:moveTo>
                        <a:pt x="0" y="0"/>
                      </a:moveTo>
                      <a:lnTo>
                        <a:pt x="0" y="9121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6" name="Freeform: Shape 135">
                  <a:extLst>
                    <a:ext uri="{FF2B5EF4-FFF2-40B4-BE49-F238E27FC236}">
                      <a16:creationId xmlns:a16="http://schemas.microsoft.com/office/drawing/2014/main" id="{B95DA140-58E5-825A-3ED8-1E1E051C4303}"/>
                    </a:ext>
                  </a:extLst>
                </p:cNvPr>
                <p:cNvSpPr/>
                <p:nvPr/>
              </p:nvSpPr>
              <p:spPr>
                <a:xfrm>
                  <a:off x="4314332" y="139792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7" name="Freeform: Shape 136">
                  <a:extLst>
                    <a:ext uri="{FF2B5EF4-FFF2-40B4-BE49-F238E27FC236}">
                      <a16:creationId xmlns:a16="http://schemas.microsoft.com/office/drawing/2014/main" id="{2D55D486-7C9D-3007-0D9E-4FDA8F86DFDD}"/>
                    </a:ext>
                  </a:extLst>
                </p:cNvPr>
                <p:cNvSpPr/>
                <p:nvPr/>
              </p:nvSpPr>
              <p:spPr>
                <a:xfrm>
                  <a:off x="4314332" y="148913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3" name="Graphic 2">
                <a:extLst>
                  <a:ext uri="{FF2B5EF4-FFF2-40B4-BE49-F238E27FC236}">
                    <a16:creationId xmlns:a16="http://schemas.microsoft.com/office/drawing/2014/main" id="{C667AE39-DA93-6682-C7F6-54FAA70B0086}"/>
                  </a:ext>
                </a:extLst>
              </p:cNvPr>
              <p:cNvGrpSpPr/>
              <p:nvPr/>
            </p:nvGrpSpPr>
            <p:grpSpPr>
              <a:xfrm>
                <a:off x="3833668" y="1408751"/>
                <a:ext cx="73970" cy="78980"/>
                <a:chOff x="3833668" y="1408751"/>
                <a:chExt cx="73970" cy="78980"/>
              </a:xfrm>
            </p:grpSpPr>
            <p:sp>
              <p:nvSpPr>
                <p:cNvPr id="132" name="Freeform: Shape 131">
                  <a:extLst>
                    <a:ext uri="{FF2B5EF4-FFF2-40B4-BE49-F238E27FC236}">
                      <a16:creationId xmlns:a16="http://schemas.microsoft.com/office/drawing/2014/main" id="{53CD11DB-611B-9853-F4C1-977BD1F92C7C}"/>
                    </a:ext>
                  </a:extLst>
                </p:cNvPr>
                <p:cNvSpPr/>
                <p:nvPr/>
              </p:nvSpPr>
              <p:spPr>
                <a:xfrm>
                  <a:off x="3870654" y="1408751"/>
                  <a:ext cx="7367" cy="78980"/>
                </a:xfrm>
                <a:custGeom>
                  <a:avLst/>
                  <a:gdLst>
                    <a:gd name="connsiteX0" fmla="*/ 0 w 7367"/>
                    <a:gd name="connsiteY0" fmla="*/ 0 h 78980"/>
                    <a:gd name="connsiteX1" fmla="*/ 0 w 7367"/>
                    <a:gd name="connsiteY1" fmla="*/ 78981 h 78980"/>
                  </a:gdLst>
                  <a:ahLst/>
                  <a:cxnLst>
                    <a:cxn ang="0">
                      <a:pos x="connsiteX0" y="connsiteY0"/>
                    </a:cxn>
                    <a:cxn ang="0">
                      <a:pos x="connsiteX1" y="connsiteY1"/>
                    </a:cxn>
                  </a:cxnLst>
                  <a:rect l="l" t="t" r="r" b="b"/>
                  <a:pathLst>
                    <a:path w="7367" h="78980">
                      <a:moveTo>
                        <a:pt x="0" y="0"/>
                      </a:moveTo>
                      <a:lnTo>
                        <a:pt x="0" y="78981"/>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3" name="Freeform: Shape 132">
                  <a:extLst>
                    <a:ext uri="{FF2B5EF4-FFF2-40B4-BE49-F238E27FC236}">
                      <a16:creationId xmlns:a16="http://schemas.microsoft.com/office/drawing/2014/main" id="{BBCE69B2-0288-BD55-3C3F-EC66FA75F57A}"/>
                    </a:ext>
                  </a:extLst>
                </p:cNvPr>
                <p:cNvSpPr/>
                <p:nvPr/>
              </p:nvSpPr>
              <p:spPr>
                <a:xfrm>
                  <a:off x="3833668" y="1408751"/>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4" name="Freeform: Shape 133">
                  <a:extLst>
                    <a:ext uri="{FF2B5EF4-FFF2-40B4-BE49-F238E27FC236}">
                      <a16:creationId xmlns:a16="http://schemas.microsoft.com/office/drawing/2014/main" id="{E2B85ACB-3E7D-CB80-DB49-A0F878DB2561}"/>
                    </a:ext>
                  </a:extLst>
                </p:cNvPr>
                <p:cNvSpPr/>
                <p:nvPr/>
              </p:nvSpPr>
              <p:spPr>
                <a:xfrm>
                  <a:off x="3833668" y="1487732"/>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4" name="Graphic 2">
                <a:extLst>
                  <a:ext uri="{FF2B5EF4-FFF2-40B4-BE49-F238E27FC236}">
                    <a16:creationId xmlns:a16="http://schemas.microsoft.com/office/drawing/2014/main" id="{6158E908-036F-73B5-D19E-9102C7B9F11A}"/>
                  </a:ext>
                </a:extLst>
              </p:cNvPr>
              <p:cNvGrpSpPr/>
              <p:nvPr/>
            </p:nvGrpSpPr>
            <p:grpSpPr>
              <a:xfrm>
                <a:off x="3353005" y="1430338"/>
                <a:ext cx="73970" cy="83769"/>
                <a:chOff x="3353005" y="1430338"/>
                <a:chExt cx="73970" cy="83769"/>
              </a:xfrm>
            </p:grpSpPr>
            <p:sp>
              <p:nvSpPr>
                <p:cNvPr id="129" name="Freeform: Shape 128">
                  <a:extLst>
                    <a:ext uri="{FF2B5EF4-FFF2-40B4-BE49-F238E27FC236}">
                      <a16:creationId xmlns:a16="http://schemas.microsoft.com/office/drawing/2014/main" id="{5E9BBD97-DABE-6B85-829E-7A958BE1B96E}"/>
                    </a:ext>
                  </a:extLst>
                </p:cNvPr>
                <p:cNvSpPr/>
                <p:nvPr/>
              </p:nvSpPr>
              <p:spPr>
                <a:xfrm>
                  <a:off x="3389990" y="1430338"/>
                  <a:ext cx="7367" cy="83769"/>
                </a:xfrm>
                <a:custGeom>
                  <a:avLst/>
                  <a:gdLst>
                    <a:gd name="connsiteX0" fmla="*/ 0 w 7367"/>
                    <a:gd name="connsiteY0" fmla="*/ 0 h 83769"/>
                    <a:gd name="connsiteX1" fmla="*/ 0 w 7367"/>
                    <a:gd name="connsiteY1" fmla="*/ 83770 h 83769"/>
                  </a:gdLst>
                  <a:ahLst/>
                  <a:cxnLst>
                    <a:cxn ang="0">
                      <a:pos x="connsiteX0" y="connsiteY0"/>
                    </a:cxn>
                    <a:cxn ang="0">
                      <a:pos x="connsiteX1" y="connsiteY1"/>
                    </a:cxn>
                  </a:cxnLst>
                  <a:rect l="l" t="t" r="r" b="b"/>
                  <a:pathLst>
                    <a:path w="7367" h="83769">
                      <a:moveTo>
                        <a:pt x="0" y="0"/>
                      </a:moveTo>
                      <a:lnTo>
                        <a:pt x="0" y="8377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0" name="Freeform: Shape 129">
                  <a:extLst>
                    <a:ext uri="{FF2B5EF4-FFF2-40B4-BE49-F238E27FC236}">
                      <a16:creationId xmlns:a16="http://schemas.microsoft.com/office/drawing/2014/main" id="{D56A94D3-2995-3F29-9274-320F2491FEAF}"/>
                    </a:ext>
                  </a:extLst>
                </p:cNvPr>
                <p:cNvSpPr/>
                <p:nvPr/>
              </p:nvSpPr>
              <p:spPr>
                <a:xfrm>
                  <a:off x="3353005" y="143033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31" name="Freeform: Shape 130">
                  <a:extLst>
                    <a:ext uri="{FF2B5EF4-FFF2-40B4-BE49-F238E27FC236}">
                      <a16:creationId xmlns:a16="http://schemas.microsoft.com/office/drawing/2014/main" id="{C2B7E578-C233-7F76-F678-73CA2BE97C9D}"/>
                    </a:ext>
                  </a:extLst>
                </p:cNvPr>
                <p:cNvSpPr/>
                <p:nvPr/>
              </p:nvSpPr>
              <p:spPr>
                <a:xfrm>
                  <a:off x="3353005" y="1514108"/>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5" name="Graphic 2">
                <a:extLst>
                  <a:ext uri="{FF2B5EF4-FFF2-40B4-BE49-F238E27FC236}">
                    <a16:creationId xmlns:a16="http://schemas.microsoft.com/office/drawing/2014/main" id="{72A5D0C3-F36A-1E5D-0D32-F550C9EC1804}"/>
                  </a:ext>
                </a:extLst>
              </p:cNvPr>
              <p:cNvGrpSpPr/>
              <p:nvPr/>
            </p:nvGrpSpPr>
            <p:grpSpPr>
              <a:xfrm>
                <a:off x="2872341" y="1406836"/>
                <a:ext cx="73970" cy="101599"/>
                <a:chOff x="2872341" y="1406836"/>
                <a:chExt cx="73970" cy="101599"/>
              </a:xfrm>
            </p:grpSpPr>
            <p:sp>
              <p:nvSpPr>
                <p:cNvPr id="126" name="Freeform: Shape 125">
                  <a:extLst>
                    <a:ext uri="{FF2B5EF4-FFF2-40B4-BE49-F238E27FC236}">
                      <a16:creationId xmlns:a16="http://schemas.microsoft.com/office/drawing/2014/main" id="{3E75735F-435B-27F3-D8B4-B0433B649FDE}"/>
                    </a:ext>
                  </a:extLst>
                </p:cNvPr>
                <p:cNvSpPr/>
                <p:nvPr/>
              </p:nvSpPr>
              <p:spPr>
                <a:xfrm>
                  <a:off x="2909327" y="1406836"/>
                  <a:ext cx="7367" cy="101599"/>
                </a:xfrm>
                <a:custGeom>
                  <a:avLst/>
                  <a:gdLst>
                    <a:gd name="connsiteX0" fmla="*/ 0 w 7367"/>
                    <a:gd name="connsiteY0" fmla="*/ 0 h 101599"/>
                    <a:gd name="connsiteX1" fmla="*/ 0 w 7367"/>
                    <a:gd name="connsiteY1" fmla="*/ 101600 h 101599"/>
                  </a:gdLst>
                  <a:ahLst/>
                  <a:cxnLst>
                    <a:cxn ang="0">
                      <a:pos x="connsiteX0" y="connsiteY0"/>
                    </a:cxn>
                    <a:cxn ang="0">
                      <a:pos x="connsiteX1" y="connsiteY1"/>
                    </a:cxn>
                  </a:cxnLst>
                  <a:rect l="l" t="t" r="r" b="b"/>
                  <a:pathLst>
                    <a:path w="7367" h="101599">
                      <a:moveTo>
                        <a:pt x="0" y="0"/>
                      </a:moveTo>
                      <a:lnTo>
                        <a:pt x="0" y="10160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7" name="Freeform: Shape 126">
                  <a:extLst>
                    <a:ext uri="{FF2B5EF4-FFF2-40B4-BE49-F238E27FC236}">
                      <a16:creationId xmlns:a16="http://schemas.microsoft.com/office/drawing/2014/main" id="{36B7228B-B924-FD91-BAC2-E6CAD25A8B11}"/>
                    </a:ext>
                  </a:extLst>
                </p:cNvPr>
                <p:cNvSpPr/>
                <p:nvPr/>
              </p:nvSpPr>
              <p:spPr>
                <a:xfrm>
                  <a:off x="2872341" y="1406836"/>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8" name="Freeform: Shape 127">
                  <a:extLst>
                    <a:ext uri="{FF2B5EF4-FFF2-40B4-BE49-F238E27FC236}">
                      <a16:creationId xmlns:a16="http://schemas.microsoft.com/office/drawing/2014/main" id="{AFB42C71-3123-38CC-A032-E7F9AF599F4A}"/>
                    </a:ext>
                  </a:extLst>
                </p:cNvPr>
                <p:cNvSpPr/>
                <p:nvPr/>
              </p:nvSpPr>
              <p:spPr>
                <a:xfrm>
                  <a:off x="2872341" y="1508435"/>
                  <a:ext cx="73970" cy="7367"/>
                </a:xfrm>
                <a:custGeom>
                  <a:avLst/>
                  <a:gdLst>
                    <a:gd name="connsiteX0" fmla="*/ 73971 w 73970"/>
                    <a:gd name="connsiteY0" fmla="*/ 0 h 7367"/>
                    <a:gd name="connsiteX1" fmla="*/ 0 w 73970"/>
                    <a:gd name="connsiteY1" fmla="*/ 0 h 7367"/>
                  </a:gdLst>
                  <a:ahLst/>
                  <a:cxnLst>
                    <a:cxn ang="0">
                      <a:pos x="connsiteX0" y="connsiteY0"/>
                    </a:cxn>
                    <a:cxn ang="0">
                      <a:pos x="connsiteX1" y="connsiteY1"/>
                    </a:cxn>
                  </a:cxnLst>
                  <a:rect l="l" t="t" r="r" b="b"/>
                  <a:pathLst>
                    <a:path w="73970" h="7367">
                      <a:moveTo>
                        <a:pt x="73971"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6" name="Graphic 2">
                <a:extLst>
                  <a:ext uri="{FF2B5EF4-FFF2-40B4-BE49-F238E27FC236}">
                    <a16:creationId xmlns:a16="http://schemas.microsoft.com/office/drawing/2014/main" id="{F61CAFE2-8083-E137-71AC-7364B5FA922C}"/>
                  </a:ext>
                </a:extLst>
              </p:cNvPr>
              <p:cNvGrpSpPr/>
              <p:nvPr/>
            </p:nvGrpSpPr>
            <p:grpSpPr>
              <a:xfrm>
                <a:off x="2391678" y="1348558"/>
                <a:ext cx="74044" cy="82738"/>
                <a:chOff x="2391678" y="1348558"/>
                <a:chExt cx="74044" cy="82738"/>
              </a:xfrm>
            </p:grpSpPr>
            <p:sp>
              <p:nvSpPr>
                <p:cNvPr id="123" name="Freeform: Shape 122">
                  <a:extLst>
                    <a:ext uri="{FF2B5EF4-FFF2-40B4-BE49-F238E27FC236}">
                      <a16:creationId xmlns:a16="http://schemas.microsoft.com/office/drawing/2014/main" id="{46BB1DBC-00DA-2064-C14A-BB60BA05985D}"/>
                    </a:ext>
                  </a:extLst>
                </p:cNvPr>
                <p:cNvSpPr/>
                <p:nvPr/>
              </p:nvSpPr>
              <p:spPr>
                <a:xfrm>
                  <a:off x="2428663" y="1348558"/>
                  <a:ext cx="7367" cy="82738"/>
                </a:xfrm>
                <a:custGeom>
                  <a:avLst/>
                  <a:gdLst>
                    <a:gd name="connsiteX0" fmla="*/ 0 w 7367"/>
                    <a:gd name="connsiteY0" fmla="*/ 0 h 82738"/>
                    <a:gd name="connsiteX1" fmla="*/ 0 w 7367"/>
                    <a:gd name="connsiteY1" fmla="*/ 82738 h 82738"/>
                  </a:gdLst>
                  <a:ahLst/>
                  <a:cxnLst>
                    <a:cxn ang="0">
                      <a:pos x="connsiteX0" y="connsiteY0"/>
                    </a:cxn>
                    <a:cxn ang="0">
                      <a:pos x="connsiteX1" y="connsiteY1"/>
                    </a:cxn>
                  </a:cxnLst>
                  <a:rect l="l" t="t" r="r" b="b"/>
                  <a:pathLst>
                    <a:path w="7367" h="82738">
                      <a:moveTo>
                        <a:pt x="0" y="0"/>
                      </a:moveTo>
                      <a:lnTo>
                        <a:pt x="0" y="82738"/>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4" name="Freeform: Shape 123">
                  <a:extLst>
                    <a:ext uri="{FF2B5EF4-FFF2-40B4-BE49-F238E27FC236}">
                      <a16:creationId xmlns:a16="http://schemas.microsoft.com/office/drawing/2014/main" id="{769FAA93-E729-6E4A-B51D-8A2AC241167E}"/>
                    </a:ext>
                  </a:extLst>
                </p:cNvPr>
                <p:cNvSpPr/>
                <p:nvPr/>
              </p:nvSpPr>
              <p:spPr>
                <a:xfrm>
                  <a:off x="2391678" y="1348558"/>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5" name="Freeform: Shape 124">
                  <a:extLst>
                    <a:ext uri="{FF2B5EF4-FFF2-40B4-BE49-F238E27FC236}">
                      <a16:creationId xmlns:a16="http://schemas.microsoft.com/office/drawing/2014/main" id="{B30973C5-2430-CEFD-E9EF-AC70C69C2F23}"/>
                    </a:ext>
                  </a:extLst>
                </p:cNvPr>
                <p:cNvSpPr/>
                <p:nvPr/>
              </p:nvSpPr>
              <p:spPr>
                <a:xfrm>
                  <a:off x="2391678" y="1431296"/>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grpSp>
            <p:nvGrpSpPr>
              <p:cNvPr id="107" name="Graphic 2">
                <a:extLst>
                  <a:ext uri="{FF2B5EF4-FFF2-40B4-BE49-F238E27FC236}">
                    <a16:creationId xmlns:a16="http://schemas.microsoft.com/office/drawing/2014/main" id="{6D586DDB-DDD8-740F-DBE6-D078E38B772D}"/>
                  </a:ext>
                </a:extLst>
              </p:cNvPr>
              <p:cNvGrpSpPr/>
              <p:nvPr/>
            </p:nvGrpSpPr>
            <p:grpSpPr>
              <a:xfrm>
                <a:off x="1911014" y="1356073"/>
                <a:ext cx="74044" cy="79938"/>
                <a:chOff x="1911014" y="1356073"/>
                <a:chExt cx="74044" cy="79938"/>
              </a:xfrm>
            </p:grpSpPr>
            <p:sp>
              <p:nvSpPr>
                <p:cNvPr id="120" name="Freeform: Shape 119">
                  <a:extLst>
                    <a:ext uri="{FF2B5EF4-FFF2-40B4-BE49-F238E27FC236}">
                      <a16:creationId xmlns:a16="http://schemas.microsoft.com/office/drawing/2014/main" id="{BB05535E-4426-30CA-1C4C-35B642311E78}"/>
                    </a:ext>
                  </a:extLst>
                </p:cNvPr>
                <p:cNvSpPr/>
                <p:nvPr/>
              </p:nvSpPr>
              <p:spPr>
                <a:xfrm>
                  <a:off x="1948073" y="1356073"/>
                  <a:ext cx="7367" cy="79938"/>
                </a:xfrm>
                <a:custGeom>
                  <a:avLst/>
                  <a:gdLst>
                    <a:gd name="connsiteX0" fmla="*/ 0 w 7367"/>
                    <a:gd name="connsiteY0" fmla="*/ 0 h 79938"/>
                    <a:gd name="connsiteX1" fmla="*/ 0 w 7367"/>
                    <a:gd name="connsiteY1" fmla="*/ 79939 h 79938"/>
                  </a:gdLst>
                  <a:ahLst/>
                  <a:cxnLst>
                    <a:cxn ang="0">
                      <a:pos x="connsiteX0" y="connsiteY0"/>
                    </a:cxn>
                    <a:cxn ang="0">
                      <a:pos x="connsiteX1" y="connsiteY1"/>
                    </a:cxn>
                  </a:cxnLst>
                  <a:rect l="l" t="t" r="r" b="b"/>
                  <a:pathLst>
                    <a:path w="7367" h="79938">
                      <a:moveTo>
                        <a:pt x="0" y="0"/>
                      </a:moveTo>
                      <a:lnTo>
                        <a:pt x="0" y="79939"/>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1" name="Freeform: Shape 120">
                  <a:extLst>
                    <a:ext uri="{FF2B5EF4-FFF2-40B4-BE49-F238E27FC236}">
                      <a16:creationId xmlns:a16="http://schemas.microsoft.com/office/drawing/2014/main" id="{996D85BD-C713-A605-9DDD-EB13E290313C}"/>
                    </a:ext>
                  </a:extLst>
                </p:cNvPr>
                <p:cNvSpPr/>
                <p:nvPr/>
              </p:nvSpPr>
              <p:spPr>
                <a:xfrm>
                  <a:off x="1911014" y="1356073"/>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22" name="Freeform: Shape 121">
                  <a:extLst>
                    <a:ext uri="{FF2B5EF4-FFF2-40B4-BE49-F238E27FC236}">
                      <a16:creationId xmlns:a16="http://schemas.microsoft.com/office/drawing/2014/main" id="{2E405361-2327-CA90-A29C-6DA262F243A3}"/>
                    </a:ext>
                  </a:extLst>
                </p:cNvPr>
                <p:cNvSpPr/>
                <p:nvPr/>
              </p:nvSpPr>
              <p:spPr>
                <a:xfrm>
                  <a:off x="1911014" y="1436011"/>
                  <a:ext cx="74044" cy="7367"/>
                </a:xfrm>
                <a:custGeom>
                  <a:avLst/>
                  <a:gdLst>
                    <a:gd name="connsiteX0" fmla="*/ 74045 w 74044"/>
                    <a:gd name="connsiteY0" fmla="*/ 0 h 7367"/>
                    <a:gd name="connsiteX1" fmla="*/ 0 w 74044"/>
                    <a:gd name="connsiteY1" fmla="*/ 0 h 7367"/>
                  </a:gdLst>
                  <a:ahLst/>
                  <a:cxnLst>
                    <a:cxn ang="0">
                      <a:pos x="connsiteX0" y="connsiteY0"/>
                    </a:cxn>
                    <a:cxn ang="0">
                      <a:pos x="connsiteX1" y="connsiteY1"/>
                    </a:cxn>
                  </a:cxnLst>
                  <a:rect l="l" t="t" r="r" b="b"/>
                  <a:pathLst>
                    <a:path w="74044" h="7367">
                      <a:moveTo>
                        <a:pt x="74045" y="0"/>
                      </a:moveTo>
                      <a:lnTo>
                        <a:pt x="0" y="0"/>
                      </a:lnTo>
                    </a:path>
                  </a:pathLst>
                </a:custGeom>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sp>
            <p:nvSpPr>
              <p:cNvPr id="108" name="Freeform: Shape 107">
                <a:extLst>
                  <a:ext uri="{FF2B5EF4-FFF2-40B4-BE49-F238E27FC236}">
                    <a16:creationId xmlns:a16="http://schemas.microsoft.com/office/drawing/2014/main" id="{39B9CF6D-79F6-CD06-6305-75E4FDF90669}"/>
                  </a:ext>
                </a:extLst>
              </p:cNvPr>
              <p:cNvSpPr/>
              <p:nvPr/>
            </p:nvSpPr>
            <p:spPr>
              <a:xfrm>
                <a:off x="7221152" y="153716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09" name="Freeform: Shape 108">
                <a:extLst>
                  <a:ext uri="{FF2B5EF4-FFF2-40B4-BE49-F238E27FC236}">
                    <a16:creationId xmlns:a16="http://schemas.microsoft.com/office/drawing/2014/main" id="{6AC4B6B7-5D96-2E4A-9AB4-9DF188089BE8}"/>
                  </a:ext>
                </a:extLst>
              </p:cNvPr>
              <p:cNvSpPr/>
              <p:nvPr/>
            </p:nvSpPr>
            <p:spPr>
              <a:xfrm>
                <a:off x="6740489" y="1606719"/>
                <a:ext cx="28144" cy="28144"/>
              </a:xfrm>
              <a:custGeom>
                <a:avLst/>
                <a:gdLst>
                  <a:gd name="connsiteX0" fmla="*/ 28144 w 28144"/>
                  <a:gd name="connsiteY0" fmla="*/ 14072 h 28144"/>
                  <a:gd name="connsiteX1" fmla="*/ 14072 w 28144"/>
                  <a:gd name="connsiteY1" fmla="*/ 28144 h 28144"/>
                  <a:gd name="connsiteX2" fmla="*/ 1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1" y="28144"/>
                      <a:pt x="1" y="21844"/>
                      <a:pt x="1" y="14072"/>
                    </a:cubicBezTo>
                    <a:cubicBezTo>
                      <a:pt x="1"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0" name="Freeform: Shape 109">
                <a:extLst>
                  <a:ext uri="{FF2B5EF4-FFF2-40B4-BE49-F238E27FC236}">
                    <a16:creationId xmlns:a16="http://schemas.microsoft.com/office/drawing/2014/main" id="{8A48C032-9B89-1489-E92B-4CDF0F4DC8E5}"/>
                  </a:ext>
                </a:extLst>
              </p:cNvPr>
              <p:cNvSpPr/>
              <p:nvPr/>
            </p:nvSpPr>
            <p:spPr>
              <a:xfrm>
                <a:off x="6259899" y="1481985"/>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1" name="Freeform: Shape 110">
                <a:extLst>
                  <a:ext uri="{FF2B5EF4-FFF2-40B4-BE49-F238E27FC236}">
                    <a16:creationId xmlns:a16="http://schemas.microsoft.com/office/drawing/2014/main" id="{88419046-1E82-A3E4-EA1F-23B9348EF8F2}"/>
                  </a:ext>
                </a:extLst>
              </p:cNvPr>
              <p:cNvSpPr/>
              <p:nvPr/>
            </p:nvSpPr>
            <p:spPr>
              <a:xfrm>
                <a:off x="5779236" y="1505193"/>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1"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2" name="Freeform: Shape 111">
                <a:extLst>
                  <a:ext uri="{FF2B5EF4-FFF2-40B4-BE49-F238E27FC236}">
                    <a16:creationId xmlns:a16="http://schemas.microsoft.com/office/drawing/2014/main" id="{3B9BA848-7734-39C6-7151-C1D0E11EA389}"/>
                  </a:ext>
                </a:extLst>
              </p:cNvPr>
              <p:cNvSpPr/>
              <p:nvPr/>
            </p:nvSpPr>
            <p:spPr>
              <a:xfrm>
                <a:off x="5298572" y="1466734"/>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3" name="Freeform: Shape 112">
                <a:extLst>
                  <a:ext uri="{FF2B5EF4-FFF2-40B4-BE49-F238E27FC236}">
                    <a16:creationId xmlns:a16="http://schemas.microsoft.com/office/drawing/2014/main" id="{4618B020-084C-D937-AF72-D23734CFEBD4}"/>
                  </a:ext>
                </a:extLst>
              </p:cNvPr>
              <p:cNvSpPr/>
              <p:nvPr/>
            </p:nvSpPr>
            <p:spPr>
              <a:xfrm>
                <a:off x="4817909" y="1445442"/>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4" name="Freeform: Shape 113">
                <a:extLst>
                  <a:ext uri="{FF2B5EF4-FFF2-40B4-BE49-F238E27FC236}">
                    <a16:creationId xmlns:a16="http://schemas.microsoft.com/office/drawing/2014/main" id="{2D9C3B6D-D8BA-1B38-8133-AA44FD268049}"/>
                  </a:ext>
                </a:extLst>
              </p:cNvPr>
              <p:cNvSpPr/>
              <p:nvPr/>
            </p:nvSpPr>
            <p:spPr>
              <a:xfrm>
                <a:off x="4337245" y="1431812"/>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5" name="Freeform: Shape 114">
                <a:extLst>
                  <a:ext uri="{FF2B5EF4-FFF2-40B4-BE49-F238E27FC236}">
                    <a16:creationId xmlns:a16="http://schemas.microsoft.com/office/drawing/2014/main" id="{848994B9-9D40-FFC1-2C92-86BCD2638942}"/>
                  </a:ext>
                </a:extLst>
              </p:cNvPr>
              <p:cNvSpPr/>
              <p:nvPr/>
            </p:nvSpPr>
            <p:spPr>
              <a:xfrm>
                <a:off x="3856582" y="1433727"/>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6" name="Freeform: Shape 115">
                <a:extLst>
                  <a:ext uri="{FF2B5EF4-FFF2-40B4-BE49-F238E27FC236}">
                    <a16:creationId xmlns:a16="http://schemas.microsoft.com/office/drawing/2014/main" id="{201E13C4-6A0C-A009-D5D5-22885C9BC855}"/>
                  </a:ext>
                </a:extLst>
              </p:cNvPr>
              <p:cNvSpPr/>
              <p:nvPr/>
            </p:nvSpPr>
            <p:spPr>
              <a:xfrm>
                <a:off x="3375918" y="1459588"/>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7" name="Freeform: Shape 116">
                <a:extLst>
                  <a:ext uri="{FF2B5EF4-FFF2-40B4-BE49-F238E27FC236}">
                    <a16:creationId xmlns:a16="http://schemas.microsoft.com/office/drawing/2014/main" id="{236A4A3E-D6CE-36E8-DC03-672731A1E84B}"/>
                  </a:ext>
                </a:extLst>
              </p:cNvPr>
              <p:cNvSpPr/>
              <p:nvPr/>
            </p:nvSpPr>
            <p:spPr>
              <a:xfrm>
                <a:off x="2895255" y="1443821"/>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8" name="Freeform: Shape 117">
                <a:extLst>
                  <a:ext uri="{FF2B5EF4-FFF2-40B4-BE49-F238E27FC236}">
                    <a16:creationId xmlns:a16="http://schemas.microsoft.com/office/drawing/2014/main" id="{F517C7C4-6DD2-513E-5158-D521557550A9}"/>
                  </a:ext>
                </a:extLst>
              </p:cNvPr>
              <p:cNvSpPr/>
              <p:nvPr/>
            </p:nvSpPr>
            <p:spPr>
              <a:xfrm>
                <a:off x="2414591" y="1374418"/>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sp>
            <p:nvSpPr>
              <p:cNvPr id="119" name="Freeform: Shape 118">
                <a:extLst>
                  <a:ext uri="{FF2B5EF4-FFF2-40B4-BE49-F238E27FC236}">
                    <a16:creationId xmlns:a16="http://schemas.microsoft.com/office/drawing/2014/main" id="{32C8568B-DC43-A604-6274-091E0D18A73D}"/>
                  </a:ext>
                </a:extLst>
              </p:cNvPr>
              <p:cNvSpPr/>
              <p:nvPr/>
            </p:nvSpPr>
            <p:spPr>
              <a:xfrm>
                <a:off x="1934001" y="1381049"/>
                <a:ext cx="28144" cy="28144"/>
              </a:xfrm>
              <a:custGeom>
                <a:avLst/>
                <a:gdLst>
                  <a:gd name="connsiteX0" fmla="*/ 28144 w 28144"/>
                  <a:gd name="connsiteY0" fmla="*/ 14072 h 28144"/>
                  <a:gd name="connsiteX1" fmla="*/ 14072 w 28144"/>
                  <a:gd name="connsiteY1" fmla="*/ 28144 h 28144"/>
                  <a:gd name="connsiteX2" fmla="*/ 0 w 28144"/>
                  <a:gd name="connsiteY2" fmla="*/ 14072 h 28144"/>
                  <a:gd name="connsiteX3" fmla="*/ 14072 w 28144"/>
                  <a:gd name="connsiteY3" fmla="*/ 0 h 28144"/>
                  <a:gd name="connsiteX4" fmla="*/ 28144 w 28144"/>
                  <a:gd name="connsiteY4" fmla="*/ 14072 h 2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44" h="28144">
                    <a:moveTo>
                      <a:pt x="28144" y="14072"/>
                    </a:moveTo>
                    <a:cubicBezTo>
                      <a:pt x="28144" y="21844"/>
                      <a:pt x="21844" y="28144"/>
                      <a:pt x="14072" y="28144"/>
                    </a:cubicBezTo>
                    <a:cubicBezTo>
                      <a:pt x="6300" y="28144"/>
                      <a:pt x="0" y="21844"/>
                      <a:pt x="0" y="14072"/>
                    </a:cubicBezTo>
                    <a:cubicBezTo>
                      <a:pt x="0" y="6300"/>
                      <a:pt x="6300" y="0"/>
                      <a:pt x="14072" y="0"/>
                    </a:cubicBezTo>
                    <a:cubicBezTo>
                      <a:pt x="21844" y="0"/>
                      <a:pt x="28144" y="6300"/>
                      <a:pt x="28144" y="14072"/>
                    </a:cubicBezTo>
                    <a:close/>
                  </a:path>
                </a:pathLst>
              </a:custGeom>
              <a:noFill/>
              <a:ln w="12700" cap="flat">
                <a:solidFill>
                  <a:schemeClr val="accent4"/>
                </a:solidFill>
                <a:prstDash val="solid"/>
                <a:miter/>
              </a:ln>
            </p:spPr>
            <p:txBody>
              <a:bodyPr rtlCol="0" anchor="ctr"/>
              <a:lstStyle/>
              <a:p>
                <a:pPr defTabSz="609585" fontAlgn="base">
                  <a:spcBef>
                    <a:spcPct val="0"/>
                  </a:spcBef>
                  <a:spcAft>
                    <a:spcPct val="0"/>
                  </a:spcAft>
                </a:pPr>
                <a:endParaRPr lang="en-US" sz="2400">
                  <a:solidFill>
                    <a:prstClr val="black"/>
                  </a:solidFill>
                  <a:latin typeface="Source Sans Pro" panose="020B0503030403020204" pitchFamily="34" charset="0"/>
                  <a:ea typeface="Source Sans Pro" panose="020B0503030403020204" pitchFamily="34" charset="0"/>
                </a:endParaRPr>
              </a:p>
            </p:txBody>
          </p:sp>
        </p:grpSp>
        <p:sp>
          <p:nvSpPr>
            <p:cNvPr id="12" name="TextBox 11">
              <a:extLst>
                <a:ext uri="{FF2B5EF4-FFF2-40B4-BE49-F238E27FC236}">
                  <a16:creationId xmlns:a16="http://schemas.microsoft.com/office/drawing/2014/main" id="{F41B4E65-2C8F-BF16-EF2C-B4D1CB52DEDE}"/>
                </a:ext>
              </a:extLst>
            </p:cNvPr>
            <p:cNvSpPr txBox="1"/>
            <p:nvPr/>
          </p:nvSpPr>
          <p:spPr>
            <a:xfrm>
              <a:off x="4189744" y="1100430"/>
              <a:ext cx="794930" cy="176924"/>
            </a:xfrm>
            <a:prstGeom prst="rect">
              <a:avLst/>
            </a:prstGeom>
            <a:noFill/>
          </p:spPr>
          <p:txBody>
            <a:bodyPr wrap="none" rtlCol="0">
              <a:spAutoFit/>
            </a:bodyPr>
            <a:lstStyle/>
            <a:p>
              <a:pPr algn="ct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Hemoglobin (g/L)</a:t>
              </a:r>
            </a:p>
          </p:txBody>
        </p:sp>
        <p:sp>
          <p:nvSpPr>
            <p:cNvPr id="13" name="TextBox 12">
              <a:extLst>
                <a:ext uri="{FF2B5EF4-FFF2-40B4-BE49-F238E27FC236}">
                  <a16:creationId xmlns:a16="http://schemas.microsoft.com/office/drawing/2014/main" id="{8D873101-875F-D26F-459B-721FBCB27801}"/>
                </a:ext>
              </a:extLst>
            </p:cNvPr>
            <p:cNvSpPr txBox="1"/>
            <p:nvPr/>
          </p:nvSpPr>
          <p:spPr>
            <a:xfrm>
              <a:off x="4172311" y="1835315"/>
              <a:ext cx="829794" cy="176924"/>
            </a:xfrm>
            <a:prstGeom prst="rect">
              <a:avLst/>
            </a:prstGeom>
            <a:noFill/>
          </p:spPr>
          <p:txBody>
            <a:bodyPr wrap="none" rtlCol="0">
              <a:spAutoFit/>
            </a:bodyPr>
            <a:lstStyle/>
            <a:p>
              <a:pPr algn="ct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Leukocytes (10</a:t>
              </a:r>
              <a:r>
                <a:rPr lang="en-US" sz="933" baseline="30000" dirty="0">
                  <a:solidFill>
                    <a:prstClr val="black"/>
                  </a:solidFill>
                  <a:latin typeface="Source Sans Pro" panose="020B0503030403020204" pitchFamily="34" charset="0"/>
                  <a:ea typeface="Source Sans Pro" panose="020B0503030403020204" pitchFamily="34" charset="0"/>
                </a:rPr>
                <a:t>9</a:t>
              </a:r>
              <a:r>
                <a:rPr lang="en-US" sz="933" dirty="0">
                  <a:solidFill>
                    <a:prstClr val="black"/>
                  </a:solidFill>
                  <a:latin typeface="Source Sans Pro" panose="020B0503030403020204" pitchFamily="34" charset="0"/>
                  <a:ea typeface="Source Sans Pro" panose="020B0503030403020204" pitchFamily="34" charset="0"/>
                </a:rPr>
                <a:t>/L)</a:t>
              </a:r>
            </a:p>
          </p:txBody>
        </p:sp>
        <p:sp>
          <p:nvSpPr>
            <p:cNvPr id="14" name="TextBox 13">
              <a:extLst>
                <a:ext uri="{FF2B5EF4-FFF2-40B4-BE49-F238E27FC236}">
                  <a16:creationId xmlns:a16="http://schemas.microsoft.com/office/drawing/2014/main" id="{DACA4460-0F74-0791-B1BB-545EB0DFC101}"/>
                </a:ext>
              </a:extLst>
            </p:cNvPr>
            <p:cNvSpPr txBox="1"/>
            <p:nvPr/>
          </p:nvSpPr>
          <p:spPr>
            <a:xfrm>
              <a:off x="4163894" y="2547761"/>
              <a:ext cx="846626" cy="176924"/>
            </a:xfrm>
            <a:prstGeom prst="rect">
              <a:avLst/>
            </a:prstGeom>
            <a:noFill/>
          </p:spPr>
          <p:txBody>
            <a:bodyPr wrap="none" rtlCol="0">
              <a:spAutoFit/>
            </a:bodyPr>
            <a:lstStyle/>
            <a:p>
              <a:pPr algn="ct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Neutrophils (10</a:t>
              </a:r>
              <a:r>
                <a:rPr lang="en-US" sz="933" baseline="30000" dirty="0">
                  <a:solidFill>
                    <a:prstClr val="black"/>
                  </a:solidFill>
                  <a:latin typeface="Source Sans Pro" panose="020B0503030403020204" pitchFamily="34" charset="0"/>
                  <a:ea typeface="Source Sans Pro" panose="020B0503030403020204" pitchFamily="34" charset="0"/>
                </a:rPr>
                <a:t>9</a:t>
              </a:r>
              <a:r>
                <a:rPr lang="en-US" sz="933" dirty="0">
                  <a:solidFill>
                    <a:prstClr val="black"/>
                  </a:solidFill>
                  <a:latin typeface="Source Sans Pro" panose="020B0503030403020204" pitchFamily="34" charset="0"/>
                  <a:ea typeface="Source Sans Pro" panose="020B0503030403020204" pitchFamily="34" charset="0"/>
                </a:rPr>
                <a:t>/L)</a:t>
              </a:r>
            </a:p>
          </p:txBody>
        </p:sp>
        <p:sp>
          <p:nvSpPr>
            <p:cNvPr id="15" name="TextBox 14">
              <a:extLst>
                <a:ext uri="{FF2B5EF4-FFF2-40B4-BE49-F238E27FC236}">
                  <a16:creationId xmlns:a16="http://schemas.microsoft.com/office/drawing/2014/main" id="{F3269F34-0664-925C-191C-728C62FFFC52}"/>
                </a:ext>
              </a:extLst>
            </p:cNvPr>
            <p:cNvSpPr txBox="1"/>
            <p:nvPr/>
          </p:nvSpPr>
          <p:spPr>
            <a:xfrm>
              <a:off x="4220401" y="3268623"/>
              <a:ext cx="733614" cy="176924"/>
            </a:xfrm>
            <a:prstGeom prst="rect">
              <a:avLst/>
            </a:prstGeom>
            <a:noFill/>
          </p:spPr>
          <p:txBody>
            <a:bodyPr wrap="none" rtlCol="0">
              <a:spAutoFit/>
            </a:bodyPr>
            <a:lstStyle/>
            <a:p>
              <a:pPr algn="ct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Platelets (10</a:t>
              </a:r>
              <a:r>
                <a:rPr lang="en-US" sz="933" baseline="30000" dirty="0">
                  <a:solidFill>
                    <a:prstClr val="black"/>
                  </a:solidFill>
                  <a:latin typeface="Source Sans Pro" panose="020B0503030403020204" pitchFamily="34" charset="0"/>
                  <a:ea typeface="Source Sans Pro" panose="020B0503030403020204" pitchFamily="34" charset="0"/>
                </a:rPr>
                <a:t>9</a:t>
              </a:r>
              <a:r>
                <a:rPr lang="en-US" sz="933" dirty="0">
                  <a:solidFill>
                    <a:prstClr val="black"/>
                  </a:solidFill>
                  <a:latin typeface="Source Sans Pro" panose="020B0503030403020204" pitchFamily="34" charset="0"/>
                  <a:ea typeface="Source Sans Pro" panose="020B0503030403020204" pitchFamily="34" charset="0"/>
                </a:rPr>
                <a:t>/L)</a:t>
              </a:r>
            </a:p>
          </p:txBody>
        </p:sp>
        <p:sp>
          <p:nvSpPr>
            <p:cNvPr id="16" name="TextBox 15">
              <a:extLst>
                <a:ext uri="{FF2B5EF4-FFF2-40B4-BE49-F238E27FC236}">
                  <a16:creationId xmlns:a16="http://schemas.microsoft.com/office/drawing/2014/main" id="{FFBF286E-74CF-504B-EBB7-54B757CA9C05}"/>
                </a:ext>
              </a:extLst>
            </p:cNvPr>
            <p:cNvSpPr txBox="1"/>
            <p:nvPr/>
          </p:nvSpPr>
          <p:spPr>
            <a:xfrm>
              <a:off x="3932467" y="4194243"/>
              <a:ext cx="1309493" cy="376930"/>
            </a:xfrm>
            <a:prstGeom prst="rect">
              <a:avLst/>
            </a:prstGeom>
            <a:noFill/>
          </p:spPr>
          <p:txBody>
            <a:bodyPr wrap="none" rtlCol="0">
              <a:spAutoFit/>
            </a:bodyPr>
            <a:lstStyle/>
            <a:p>
              <a:pPr algn="ctr" defTabSz="609585" fontAlgn="base">
                <a:spcBef>
                  <a:spcPct val="0"/>
                </a:spcBef>
                <a:spcAft>
                  <a:spcPct val="0"/>
                </a:spcAft>
              </a:pPr>
              <a:r>
                <a:rPr lang="en-US" sz="1333" b="1" dirty="0">
                  <a:solidFill>
                    <a:prstClr val="black"/>
                  </a:solidFill>
                  <a:latin typeface="Source Sans Pro" panose="020B0503030403020204" pitchFamily="34" charset="0"/>
                  <a:ea typeface="Source Sans Pro" panose="020B0503030403020204" pitchFamily="34" charset="0"/>
                </a:rPr>
                <a:t>Visit</a:t>
              </a:r>
            </a:p>
            <a:p>
              <a:pPr algn="ctr" defTabSz="609585" fontAlgn="base">
                <a:spcBef>
                  <a:spcPct val="0"/>
                </a:spcBef>
                <a:spcAft>
                  <a:spcPct val="0"/>
                </a:spcAft>
              </a:pPr>
              <a:r>
                <a:rPr lang="en-US" sz="1333" b="1" dirty="0">
                  <a:solidFill>
                    <a:prstClr val="black"/>
                  </a:solidFill>
                  <a:latin typeface="Source Sans Pro" panose="020B0503030403020204" pitchFamily="34" charset="0"/>
                  <a:ea typeface="Source Sans Pro" panose="020B0503030403020204" pitchFamily="34" charset="0"/>
                </a:rPr>
                <a:t>Imetelstat 9.4 mg/kg</a:t>
              </a:r>
            </a:p>
          </p:txBody>
        </p:sp>
        <p:grpSp>
          <p:nvGrpSpPr>
            <p:cNvPr id="17" name="Group 16">
              <a:extLst>
                <a:ext uri="{FF2B5EF4-FFF2-40B4-BE49-F238E27FC236}">
                  <a16:creationId xmlns:a16="http://schemas.microsoft.com/office/drawing/2014/main" id="{B0C69AE4-8ECD-405D-E6F7-EAA3975C3AD0}"/>
                </a:ext>
              </a:extLst>
            </p:cNvPr>
            <p:cNvGrpSpPr/>
            <p:nvPr/>
          </p:nvGrpSpPr>
          <p:grpSpPr>
            <a:xfrm>
              <a:off x="1707977" y="4084363"/>
              <a:ext cx="5766241" cy="142145"/>
              <a:chOff x="1707977" y="4334921"/>
              <a:chExt cx="5766241" cy="142145"/>
            </a:xfrm>
          </p:grpSpPr>
          <p:sp>
            <p:nvSpPr>
              <p:cNvPr id="83" name="TextBox 82">
                <a:extLst>
                  <a:ext uri="{FF2B5EF4-FFF2-40B4-BE49-F238E27FC236}">
                    <a16:creationId xmlns:a16="http://schemas.microsoft.com/office/drawing/2014/main" id="{8E808B9E-A5A9-C2B4-48A3-B5F30E765D28}"/>
                  </a:ext>
                </a:extLst>
              </p:cNvPr>
              <p:cNvSpPr txBox="1"/>
              <p:nvPr/>
            </p:nvSpPr>
            <p:spPr>
              <a:xfrm>
                <a:off x="170797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Baseline</a:t>
                </a:r>
              </a:p>
            </p:txBody>
          </p:sp>
          <p:sp>
            <p:nvSpPr>
              <p:cNvPr id="84" name="TextBox 83">
                <a:extLst>
                  <a:ext uri="{FF2B5EF4-FFF2-40B4-BE49-F238E27FC236}">
                    <a16:creationId xmlns:a16="http://schemas.microsoft.com/office/drawing/2014/main" id="{F758A03A-4CFF-E844-BA24-51E5972820F6}"/>
                  </a:ext>
                </a:extLst>
              </p:cNvPr>
              <p:cNvSpPr txBox="1"/>
              <p:nvPr/>
            </p:nvSpPr>
            <p:spPr>
              <a:xfrm>
                <a:off x="218502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C1D8</a:t>
                </a:r>
              </a:p>
            </p:txBody>
          </p:sp>
          <p:sp>
            <p:nvSpPr>
              <p:cNvPr id="85" name="TextBox 84">
                <a:extLst>
                  <a:ext uri="{FF2B5EF4-FFF2-40B4-BE49-F238E27FC236}">
                    <a16:creationId xmlns:a16="http://schemas.microsoft.com/office/drawing/2014/main" id="{7ACE55FC-0993-5D3F-DCB0-B3BB9B01F489}"/>
                  </a:ext>
                </a:extLst>
              </p:cNvPr>
              <p:cNvSpPr txBox="1"/>
              <p:nvPr/>
            </p:nvSpPr>
            <p:spPr>
              <a:xfrm>
                <a:off x="267006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C1D15</a:t>
                </a:r>
              </a:p>
            </p:txBody>
          </p:sp>
          <p:sp>
            <p:nvSpPr>
              <p:cNvPr id="86" name="TextBox 85">
                <a:extLst>
                  <a:ext uri="{FF2B5EF4-FFF2-40B4-BE49-F238E27FC236}">
                    <a16:creationId xmlns:a16="http://schemas.microsoft.com/office/drawing/2014/main" id="{D6163189-9F5B-AE82-63A9-C5F2A173292A}"/>
                  </a:ext>
                </a:extLst>
              </p:cNvPr>
              <p:cNvSpPr txBox="1"/>
              <p:nvPr/>
            </p:nvSpPr>
            <p:spPr>
              <a:xfrm>
                <a:off x="314710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C1D22</a:t>
                </a:r>
              </a:p>
            </p:txBody>
          </p:sp>
          <p:sp>
            <p:nvSpPr>
              <p:cNvPr id="87" name="TextBox 86">
                <a:extLst>
                  <a:ext uri="{FF2B5EF4-FFF2-40B4-BE49-F238E27FC236}">
                    <a16:creationId xmlns:a16="http://schemas.microsoft.com/office/drawing/2014/main" id="{21CF8E49-F0D7-D9A2-A27B-1E8774565685}"/>
                  </a:ext>
                </a:extLst>
              </p:cNvPr>
              <p:cNvSpPr txBox="1"/>
              <p:nvPr/>
            </p:nvSpPr>
            <p:spPr>
              <a:xfrm>
                <a:off x="362901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C2D1</a:t>
                </a:r>
              </a:p>
            </p:txBody>
          </p:sp>
          <p:sp>
            <p:nvSpPr>
              <p:cNvPr id="88" name="TextBox 87">
                <a:extLst>
                  <a:ext uri="{FF2B5EF4-FFF2-40B4-BE49-F238E27FC236}">
                    <a16:creationId xmlns:a16="http://schemas.microsoft.com/office/drawing/2014/main" id="{FBC4B38B-A18C-73A1-9CEE-FE17D749DB9A}"/>
                  </a:ext>
                </a:extLst>
              </p:cNvPr>
              <p:cNvSpPr txBox="1"/>
              <p:nvPr/>
            </p:nvSpPr>
            <p:spPr>
              <a:xfrm>
                <a:off x="410606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C2D8</a:t>
                </a:r>
              </a:p>
            </p:txBody>
          </p:sp>
          <p:sp>
            <p:nvSpPr>
              <p:cNvPr id="89" name="TextBox 88">
                <a:extLst>
                  <a:ext uri="{FF2B5EF4-FFF2-40B4-BE49-F238E27FC236}">
                    <a16:creationId xmlns:a16="http://schemas.microsoft.com/office/drawing/2014/main" id="{B0EC557B-15FB-AF62-F77F-19DDBC1D9780}"/>
                  </a:ext>
                </a:extLst>
              </p:cNvPr>
              <p:cNvSpPr txBox="1"/>
              <p:nvPr/>
            </p:nvSpPr>
            <p:spPr>
              <a:xfrm>
                <a:off x="459110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C2D15</a:t>
                </a:r>
              </a:p>
            </p:txBody>
          </p:sp>
          <p:sp>
            <p:nvSpPr>
              <p:cNvPr id="90" name="TextBox 89">
                <a:extLst>
                  <a:ext uri="{FF2B5EF4-FFF2-40B4-BE49-F238E27FC236}">
                    <a16:creationId xmlns:a16="http://schemas.microsoft.com/office/drawing/2014/main" id="{E3140673-6D6F-46DB-61DF-B35C735947C4}"/>
                  </a:ext>
                </a:extLst>
              </p:cNvPr>
              <p:cNvSpPr txBox="1"/>
              <p:nvPr/>
            </p:nvSpPr>
            <p:spPr>
              <a:xfrm>
                <a:off x="506815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C2D22</a:t>
                </a:r>
              </a:p>
            </p:txBody>
          </p:sp>
          <p:sp>
            <p:nvSpPr>
              <p:cNvPr id="91" name="TextBox 90">
                <a:extLst>
                  <a:ext uri="{FF2B5EF4-FFF2-40B4-BE49-F238E27FC236}">
                    <a16:creationId xmlns:a16="http://schemas.microsoft.com/office/drawing/2014/main" id="{3739E61F-878B-F9F5-C3A0-6FB0B190666B}"/>
                  </a:ext>
                </a:extLst>
              </p:cNvPr>
              <p:cNvSpPr txBox="1"/>
              <p:nvPr/>
            </p:nvSpPr>
            <p:spPr>
              <a:xfrm>
                <a:off x="554962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C3D1</a:t>
                </a:r>
              </a:p>
            </p:txBody>
          </p:sp>
          <p:sp>
            <p:nvSpPr>
              <p:cNvPr id="92" name="TextBox 91">
                <a:extLst>
                  <a:ext uri="{FF2B5EF4-FFF2-40B4-BE49-F238E27FC236}">
                    <a16:creationId xmlns:a16="http://schemas.microsoft.com/office/drawing/2014/main" id="{10F5DB72-B8AA-B762-F6BC-5A70BEAA6ED5}"/>
                  </a:ext>
                </a:extLst>
              </p:cNvPr>
              <p:cNvSpPr txBox="1"/>
              <p:nvPr/>
            </p:nvSpPr>
            <p:spPr>
              <a:xfrm>
                <a:off x="602667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C4D1</a:t>
                </a:r>
              </a:p>
            </p:txBody>
          </p:sp>
          <p:sp>
            <p:nvSpPr>
              <p:cNvPr id="93" name="TextBox 92">
                <a:extLst>
                  <a:ext uri="{FF2B5EF4-FFF2-40B4-BE49-F238E27FC236}">
                    <a16:creationId xmlns:a16="http://schemas.microsoft.com/office/drawing/2014/main" id="{156B1DC5-2BB5-8C76-E22E-ABE37016E597}"/>
                  </a:ext>
                </a:extLst>
              </p:cNvPr>
              <p:cNvSpPr txBox="1"/>
              <p:nvPr/>
            </p:nvSpPr>
            <p:spPr>
              <a:xfrm>
                <a:off x="651171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C5D1</a:t>
                </a:r>
              </a:p>
            </p:txBody>
          </p:sp>
          <p:sp>
            <p:nvSpPr>
              <p:cNvPr id="94" name="TextBox 93">
                <a:extLst>
                  <a:ext uri="{FF2B5EF4-FFF2-40B4-BE49-F238E27FC236}">
                    <a16:creationId xmlns:a16="http://schemas.microsoft.com/office/drawing/2014/main" id="{BF562959-796E-3A6C-A59D-26F14C18158C}"/>
                  </a:ext>
                </a:extLst>
              </p:cNvPr>
              <p:cNvSpPr txBox="1"/>
              <p:nvPr/>
            </p:nvSpPr>
            <p:spPr>
              <a:xfrm>
                <a:off x="698875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C6D1</a:t>
                </a:r>
              </a:p>
            </p:txBody>
          </p:sp>
        </p:grpSp>
        <p:grpSp>
          <p:nvGrpSpPr>
            <p:cNvPr id="18" name="Group 17">
              <a:extLst>
                <a:ext uri="{FF2B5EF4-FFF2-40B4-BE49-F238E27FC236}">
                  <a16:creationId xmlns:a16="http://schemas.microsoft.com/office/drawing/2014/main" id="{A181BB7A-4A9B-CF41-3EE2-226796FE840F}"/>
                </a:ext>
              </a:extLst>
            </p:cNvPr>
            <p:cNvGrpSpPr/>
            <p:nvPr/>
          </p:nvGrpSpPr>
          <p:grpSpPr>
            <a:xfrm>
              <a:off x="1707977" y="3900925"/>
              <a:ext cx="5766241" cy="142145"/>
              <a:chOff x="1707977" y="4334921"/>
              <a:chExt cx="5766241" cy="142145"/>
            </a:xfrm>
          </p:grpSpPr>
          <p:sp>
            <p:nvSpPr>
              <p:cNvPr id="71" name="TextBox 70">
                <a:extLst>
                  <a:ext uri="{FF2B5EF4-FFF2-40B4-BE49-F238E27FC236}">
                    <a16:creationId xmlns:a16="http://schemas.microsoft.com/office/drawing/2014/main" id="{BB0248D8-A66D-F25B-58C3-BA9D6181B1A0}"/>
                  </a:ext>
                </a:extLst>
              </p:cNvPr>
              <p:cNvSpPr txBox="1"/>
              <p:nvPr/>
            </p:nvSpPr>
            <p:spPr>
              <a:xfrm>
                <a:off x="170797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72" name="TextBox 71">
                <a:extLst>
                  <a:ext uri="{FF2B5EF4-FFF2-40B4-BE49-F238E27FC236}">
                    <a16:creationId xmlns:a16="http://schemas.microsoft.com/office/drawing/2014/main" id="{03F25D31-4D41-0636-D2CD-24EED717C74B}"/>
                  </a:ext>
                </a:extLst>
              </p:cNvPr>
              <p:cNvSpPr txBox="1"/>
              <p:nvPr/>
            </p:nvSpPr>
            <p:spPr>
              <a:xfrm>
                <a:off x="218502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73" name="TextBox 72">
                <a:extLst>
                  <a:ext uri="{FF2B5EF4-FFF2-40B4-BE49-F238E27FC236}">
                    <a16:creationId xmlns:a16="http://schemas.microsoft.com/office/drawing/2014/main" id="{DCC82E4C-24A0-5F38-6136-72A2294F89E6}"/>
                  </a:ext>
                </a:extLst>
              </p:cNvPr>
              <p:cNvSpPr txBox="1"/>
              <p:nvPr/>
            </p:nvSpPr>
            <p:spPr>
              <a:xfrm>
                <a:off x="267006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74" name="TextBox 73">
                <a:extLst>
                  <a:ext uri="{FF2B5EF4-FFF2-40B4-BE49-F238E27FC236}">
                    <a16:creationId xmlns:a16="http://schemas.microsoft.com/office/drawing/2014/main" id="{A2889B21-12D5-389C-250A-021E4BE4EC77}"/>
                  </a:ext>
                </a:extLst>
              </p:cNvPr>
              <p:cNvSpPr txBox="1"/>
              <p:nvPr/>
            </p:nvSpPr>
            <p:spPr>
              <a:xfrm>
                <a:off x="314710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75" name="TextBox 74">
                <a:extLst>
                  <a:ext uri="{FF2B5EF4-FFF2-40B4-BE49-F238E27FC236}">
                    <a16:creationId xmlns:a16="http://schemas.microsoft.com/office/drawing/2014/main" id="{AD7D6B57-75CE-774E-95F1-7F015900700C}"/>
                  </a:ext>
                </a:extLst>
              </p:cNvPr>
              <p:cNvSpPr txBox="1"/>
              <p:nvPr/>
            </p:nvSpPr>
            <p:spPr>
              <a:xfrm>
                <a:off x="362901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76" name="TextBox 75">
                <a:extLst>
                  <a:ext uri="{FF2B5EF4-FFF2-40B4-BE49-F238E27FC236}">
                    <a16:creationId xmlns:a16="http://schemas.microsoft.com/office/drawing/2014/main" id="{A6731D71-312B-7ED5-297D-58E285A8F529}"/>
                  </a:ext>
                </a:extLst>
              </p:cNvPr>
              <p:cNvSpPr txBox="1"/>
              <p:nvPr/>
            </p:nvSpPr>
            <p:spPr>
              <a:xfrm>
                <a:off x="410606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77" name="TextBox 76">
                <a:extLst>
                  <a:ext uri="{FF2B5EF4-FFF2-40B4-BE49-F238E27FC236}">
                    <a16:creationId xmlns:a16="http://schemas.microsoft.com/office/drawing/2014/main" id="{892CBDC7-1896-3A9E-8731-7DF8BC5F1005}"/>
                  </a:ext>
                </a:extLst>
              </p:cNvPr>
              <p:cNvSpPr txBox="1"/>
              <p:nvPr/>
            </p:nvSpPr>
            <p:spPr>
              <a:xfrm>
                <a:off x="459110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78" name="TextBox 77">
                <a:extLst>
                  <a:ext uri="{FF2B5EF4-FFF2-40B4-BE49-F238E27FC236}">
                    <a16:creationId xmlns:a16="http://schemas.microsoft.com/office/drawing/2014/main" id="{380AA257-C800-DB56-5646-9234706320E9}"/>
                  </a:ext>
                </a:extLst>
              </p:cNvPr>
              <p:cNvSpPr txBox="1"/>
              <p:nvPr/>
            </p:nvSpPr>
            <p:spPr>
              <a:xfrm>
                <a:off x="506815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79" name="TextBox 78">
                <a:extLst>
                  <a:ext uri="{FF2B5EF4-FFF2-40B4-BE49-F238E27FC236}">
                    <a16:creationId xmlns:a16="http://schemas.microsoft.com/office/drawing/2014/main" id="{5E2B4C8C-EE3E-3717-E360-4B5405C6E582}"/>
                  </a:ext>
                </a:extLst>
              </p:cNvPr>
              <p:cNvSpPr txBox="1"/>
              <p:nvPr/>
            </p:nvSpPr>
            <p:spPr>
              <a:xfrm>
                <a:off x="554962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80" name="TextBox 79">
                <a:extLst>
                  <a:ext uri="{FF2B5EF4-FFF2-40B4-BE49-F238E27FC236}">
                    <a16:creationId xmlns:a16="http://schemas.microsoft.com/office/drawing/2014/main" id="{63CAB646-7551-EC9B-7EAB-FDFC9A2874BB}"/>
                  </a:ext>
                </a:extLst>
              </p:cNvPr>
              <p:cNvSpPr txBox="1"/>
              <p:nvPr/>
            </p:nvSpPr>
            <p:spPr>
              <a:xfrm>
                <a:off x="602667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81" name="TextBox 80">
                <a:extLst>
                  <a:ext uri="{FF2B5EF4-FFF2-40B4-BE49-F238E27FC236}">
                    <a16:creationId xmlns:a16="http://schemas.microsoft.com/office/drawing/2014/main" id="{3D36B760-6202-0DC8-F2BE-CA8FB7C863EA}"/>
                  </a:ext>
                </a:extLst>
              </p:cNvPr>
              <p:cNvSpPr txBox="1"/>
              <p:nvPr/>
            </p:nvSpPr>
            <p:spPr>
              <a:xfrm>
                <a:off x="651171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sp>
            <p:nvSpPr>
              <p:cNvPr id="82" name="TextBox 81">
                <a:extLst>
                  <a:ext uri="{FF2B5EF4-FFF2-40B4-BE49-F238E27FC236}">
                    <a16:creationId xmlns:a16="http://schemas.microsoft.com/office/drawing/2014/main" id="{9589D7D4-73DA-A7BF-C437-C20798C0F3B5}"/>
                  </a:ext>
                </a:extLst>
              </p:cNvPr>
              <p:cNvSpPr txBox="1"/>
              <p:nvPr/>
            </p:nvSpPr>
            <p:spPr>
              <a:xfrm>
                <a:off x="698875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grpSp>
        <p:grpSp>
          <p:nvGrpSpPr>
            <p:cNvPr id="19" name="Group 18">
              <a:extLst>
                <a:ext uri="{FF2B5EF4-FFF2-40B4-BE49-F238E27FC236}">
                  <a16:creationId xmlns:a16="http://schemas.microsoft.com/office/drawing/2014/main" id="{6E93CD30-958A-5195-5A6E-9A881C6909C8}"/>
                </a:ext>
              </a:extLst>
            </p:cNvPr>
            <p:cNvGrpSpPr/>
            <p:nvPr/>
          </p:nvGrpSpPr>
          <p:grpSpPr>
            <a:xfrm>
              <a:off x="1707977" y="3182225"/>
              <a:ext cx="5766241" cy="142145"/>
              <a:chOff x="1707977" y="4334921"/>
              <a:chExt cx="5766241" cy="142145"/>
            </a:xfrm>
          </p:grpSpPr>
          <p:sp>
            <p:nvSpPr>
              <p:cNvPr id="59" name="TextBox 58">
                <a:extLst>
                  <a:ext uri="{FF2B5EF4-FFF2-40B4-BE49-F238E27FC236}">
                    <a16:creationId xmlns:a16="http://schemas.microsoft.com/office/drawing/2014/main" id="{C8E00669-7F67-840C-6949-8039BA6699E1}"/>
                  </a:ext>
                </a:extLst>
              </p:cNvPr>
              <p:cNvSpPr txBox="1"/>
              <p:nvPr/>
            </p:nvSpPr>
            <p:spPr>
              <a:xfrm>
                <a:off x="170797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60" name="TextBox 59">
                <a:extLst>
                  <a:ext uri="{FF2B5EF4-FFF2-40B4-BE49-F238E27FC236}">
                    <a16:creationId xmlns:a16="http://schemas.microsoft.com/office/drawing/2014/main" id="{330249F2-5B9F-83EB-39C1-1245DFB2D368}"/>
                  </a:ext>
                </a:extLst>
              </p:cNvPr>
              <p:cNvSpPr txBox="1"/>
              <p:nvPr/>
            </p:nvSpPr>
            <p:spPr>
              <a:xfrm>
                <a:off x="218502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61" name="TextBox 60">
                <a:extLst>
                  <a:ext uri="{FF2B5EF4-FFF2-40B4-BE49-F238E27FC236}">
                    <a16:creationId xmlns:a16="http://schemas.microsoft.com/office/drawing/2014/main" id="{703ED6AA-5D2E-6725-82AD-5B57541CF932}"/>
                  </a:ext>
                </a:extLst>
              </p:cNvPr>
              <p:cNvSpPr txBox="1"/>
              <p:nvPr/>
            </p:nvSpPr>
            <p:spPr>
              <a:xfrm>
                <a:off x="267006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62" name="TextBox 61">
                <a:extLst>
                  <a:ext uri="{FF2B5EF4-FFF2-40B4-BE49-F238E27FC236}">
                    <a16:creationId xmlns:a16="http://schemas.microsoft.com/office/drawing/2014/main" id="{5ACB8BCA-4B4B-0644-FDA7-2B4BE98389B9}"/>
                  </a:ext>
                </a:extLst>
              </p:cNvPr>
              <p:cNvSpPr txBox="1"/>
              <p:nvPr/>
            </p:nvSpPr>
            <p:spPr>
              <a:xfrm>
                <a:off x="314710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63" name="TextBox 62">
                <a:extLst>
                  <a:ext uri="{FF2B5EF4-FFF2-40B4-BE49-F238E27FC236}">
                    <a16:creationId xmlns:a16="http://schemas.microsoft.com/office/drawing/2014/main" id="{E3E59E9D-A838-C7F2-9647-3CF5BF9CA838}"/>
                  </a:ext>
                </a:extLst>
              </p:cNvPr>
              <p:cNvSpPr txBox="1"/>
              <p:nvPr/>
            </p:nvSpPr>
            <p:spPr>
              <a:xfrm>
                <a:off x="362901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64" name="TextBox 63">
                <a:extLst>
                  <a:ext uri="{FF2B5EF4-FFF2-40B4-BE49-F238E27FC236}">
                    <a16:creationId xmlns:a16="http://schemas.microsoft.com/office/drawing/2014/main" id="{166EBBE3-5423-0314-7A24-725B0C8FA8B4}"/>
                  </a:ext>
                </a:extLst>
              </p:cNvPr>
              <p:cNvSpPr txBox="1"/>
              <p:nvPr/>
            </p:nvSpPr>
            <p:spPr>
              <a:xfrm>
                <a:off x="410606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65" name="TextBox 64">
                <a:extLst>
                  <a:ext uri="{FF2B5EF4-FFF2-40B4-BE49-F238E27FC236}">
                    <a16:creationId xmlns:a16="http://schemas.microsoft.com/office/drawing/2014/main" id="{2090CAD3-ED4E-579A-D8B6-0F300E494C49}"/>
                  </a:ext>
                </a:extLst>
              </p:cNvPr>
              <p:cNvSpPr txBox="1"/>
              <p:nvPr/>
            </p:nvSpPr>
            <p:spPr>
              <a:xfrm>
                <a:off x="459110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66" name="TextBox 65">
                <a:extLst>
                  <a:ext uri="{FF2B5EF4-FFF2-40B4-BE49-F238E27FC236}">
                    <a16:creationId xmlns:a16="http://schemas.microsoft.com/office/drawing/2014/main" id="{BFEDE93A-56D5-C5A7-1B2E-82F33DAEE61A}"/>
                  </a:ext>
                </a:extLst>
              </p:cNvPr>
              <p:cNvSpPr txBox="1"/>
              <p:nvPr/>
            </p:nvSpPr>
            <p:spPr>
              <a:xfrm>
                <a:off x="506815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67" name="TextBox 66">
                <a:extLst>
                  <a:ext uri="{FF2B5EF4-FFF2-40B4-BE49-F238E27FC236}">
                    <a16:creationId xmlns:a16="http://schemas.microsoft.com/office/drawing/2014/main" id="{27131D03-B1E0-4ADA-2593-156F44D1926D}"/>
                  </a:ext>
                </a:extLst>
              </p:cNvPr>
              <p:cNvSpPr txBox="1"/>
              <p:nvPr/>
            </p:nvSpPr>
            <p:spPr>
              <a:xfrm>
                <a:off x="554962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68" name="TextBox 67">
                <a:extLst>
                  <a:ext uri="{FF2B5EF4-FFF2-40B4-BE49-F238E27FC236}">
                    <a16:creationId xmlns:a16="http://schemas.microsoft.com/office/drawing/2014/main" id="{1ADE6B63-5A15-530A-2FCE-2CA4F49FD5E7}"/>
                  </a:ext>
                </a:extLst>
              </p:cNvPr>
              <p:cNvSpPr txBox="1"/>
              <p:nvPr/>
            </p:nvSpPr>
            <p:spPr>
              <a:xfrm>
                <a:off x="602667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69" name="TextBox 68">
                <a:extLst>
                  <a:ext uri="{FF2B5EF4-FFF2-40B4-BE49-F238E27FC236}">
                    <a16:creationId xmlns:a16="http://schemas.microsoft.com/office/drawing/2014/main" id="{79B1646D-8180-75DD-7C16-7A6E93A80399}"/>
                  </a:ext>
                </a:extLst>
              </p:cNvPr>
              <p:cNvSpPr txBox="1"/>
              <p:nvPr/>
            </p:nvSpPr>
            <p:spPr>
              <a:xfrm>
                <a:off x="651171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sp>
            <p:nvSpPr>
              <p:cNvPr id="70" name="TextBox 69">
                <a:extLst>
                  <a:ext uri="{FF2B5EF4-FFF2-40B4-BE49-F238E27FC236}">
                    <a16:creationId xmlns:a16="http://schemas.microsoft.com/office/drawing/2014/main" id="{E0A78958-9478-BF12-9A27-3C3A5AF094C4}"/>
                  </a:ext>
                </a:extLst>
              </p:cNvPr>
              <p:cNvSpPr txBox="1"/>
              <p:nvPr/>
            </p:nvSpPr>
            <p:spPr>
              <a:xfrm>
                <a:off x="698875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grpSp>
        <p:grpSp>
          <p:nvGrpSpPr>
            <p:cNvPr id="20" name="Group 19">
              <a:extLst>
                <a:ext uri="{FF2B5EF4-FFF2-40B4-BE49-F238E27FC236}">
                  <a16:creationId xmlns:a16="http://schemas.microsoft.com/office/drawing/2014/main" id="{D5A4F5F0-050E-875C-837F-D5775FA65627}"/>
                </a:ext>
              </a:extLst>
            </p:cNvPr>
            <p:cNvGrpSpPr/>
            <p:nvPr/>
          </p:nvGrpSpPr>
          <p:grpSpPr>
            <a:xfrm>
              <a:off x="1707977" y="2470374"/>
              <a:ext cx="5766241" cy="142145"/>
              <a:chOff x="1707977" y="4334921"/>
              <a:chExt cx="5766241" cy="142145"/>
            </a:xfrm>
          </p:grpSpPr>
          <p:sp>
            <p:nvSpPr>
              <p:cNvPr id="47" name="TextBox 46">
                <a:extLst>
                  <a:ext uri="{FF2B5EF4-FFF2-40B4-BE49-F238E27FC236}">
                    <a16:creationId xmlns:a16="http://schemas.microsoft.com/office/drawing/2014/main" id="{444734DD-2624-103E-2D7F-9AC6B5A76C9B}"/>
                  </a:ext>
                </a:extLst>
              </p:cNvPr>
              <p:cNvSpPr txBox="1"/>
              <p:nvPr/>
            </p:nvSpPr>
            <p:spPr>
              <a:xfrm>
                <a:off x="170797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48" name="TextBox 47">
                <a:extLst>
                  <a:ext uri="{FF2B5EF4-FFF2-40B4-BE49-F238E27FC236}">
                    <a16:creationId xmlns:a16="http://schemas.microsoft.com/office/drawing/2014/main" id="{8C7A2AAA-4BB6-4255-C123-3BB145401279}"/>
                  </a:ext>
                </a:extLst>
              </p:cNvPr>
              <p:cNvSpPr txBox="1"/>
              <p:nvPr/>
            </p:nvSpPr>
            <p:spPr>
              <a:xfrm>
                <a:off x="218502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49" name="TextBox 48">
                <a:extLst>
                  <a:ext uri="{FF2B5EF4-FFF2-40B4-BE49-F238E27FC236}">
                    <a16:creationId xmlns:a16="http://schemas.microsoft.com/office/drawing/2014/main" id="{717B5CD1-0EC0-7E6A-2DE9-F6D1F9F956CD}"/>
                  </a:ext>
                </a:extLst>
              </p:cNvPr>
              <p:cNvSpPr txBox="1"/>
              <p:nvPr/>
            </p:nvSpPr>
            <p:spPr>
              <a:xfrm>
                <a:off x="267006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50" name="TextBox 49">
                <a:extLst>
                  <a:ext uri="{FF2B5EF4-FFF2-40B4-BE49-F238E27FC236}">
                    <a16:creationId xmlns:a16="http://schemas.microsoft.com/office/drawing/2014/main" id="{E90D0F9E-93BD-F92D-E75F-BDFB357C0BFF}"/>
                  </a:ext>
                </a:extLst>
              </p:cNvPr>
              <p:cNvSpPr txBox="1"/>
              <p:nvPr/>
            </p:nvSpPr>
            <p:spPr>
              <a:xfrm>
                <a:off x="314710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51" name="TextBox 50">
                <a:extLst>
                  <a:ext uri="{FF2B5EF4-FFF2-40B4-BE49-F238E27FC236}">
                    <a16:creationId xmlns:a16="http://schemas.microsoft.com/office/drawing/2014/main" id="{8FAE76B4-9D98-87BE-C9E8-DF58022696DE}"/>
                  </a:ext>
                </a:extLst>
              </p:cNvPr>
              <p:cNvSpPr txBox="1"/>
              <p:nvPr/>
            </p:nvSpPr>
            <p:spPr>
              <a:xfrm>
                <a:off x="362901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52" name="TextBox 51">
                <a:extLst>
                  <a:ext uri="{FF2B5EF4-FFF2-40B4-BE49-F238E27FC236}">
                    <a16:creationId xmlns:a16="http://schemas.microsoft.com/office/drawing/2014/main" id="{5AB18AF6-E90C-D128-B160-118E416D758E}"/>
                  </a:ext>
                </a:extLst>
              </p:cNvPr>
              <p:cNvSpPr txBox="1"/>
              <p:nvPr/>
            </p:nvSpPr>
            <p:spPr>
              <a:xfrm>
                <a:off x="410606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53" name="TextBox 52">
                <a:extLst>
                  <a:ext uri="{FF2B5EF4-FFF2-40B4-BE49-F238E27FC236}">
                    <a16:creationId xmlns:a16="http://schemas.microsoft.com/office/drawing/2014/main" id="{FB621641-78FE-ACB3-D426-C2DE5CDDB06F}"/>
                  </a:ext>
                </a:extLst>
              </p:cNvPr>
              <p:cNvSpPr txBox="1"/>
              <p:nvPr/>
            </p:nvSpPr>
            <p:spPr>
              <a:xfrm>
                <a:off x="459110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54" name="TextBox 53">
                <a:extLst>
                  <a:ext uri="{FF2B5EF4-FFF2-40B4-BE49-F238E27FC236}">
                    <a16:creationId xmlns:a16="http://schemas.microsoft.com/office/drawing/2014/main" id="{4744C3A9-0405-EA61-E649-BD3E00D911F9}"/>
                  </a:ext>
                </a:extLst>
              </p:cNvPr>
              <p:cNvSpPr txBox="1"/>
              <p:nvPr/>
            </p:nvSpPr>
            <p:spPr>
              <a:xfrm>
                <a:off x="506815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55" name="TextBox 54">
                <a:extLst>
                  <a:ext uri="{FF2B5EF4-FFF2-40B4-BE49-F238E27FC236}">
                    <a16:creationId xmlns:a16="http://schemas.microsoft.com/office/drawing/2014/main" id="{6BF12103-FA82-E054-6FFD-0E69EB39A082}"/>
                  </a:ext>
                </a:extLst>
              </p:cNvPr>
              <p:cNvSpPr txBox="1"/>
              <p:nvPr/>
            </p:nvSpPr>
            <p:spPr>
              <a:xfrm>
                <a:off x="554962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56" name="TextBox 55">
                <a:extLst>
                  <a:ext uri="{FF2B5EF4-FFF2-40B4-BE49-F238E27FC236}">
                    <a16:creationId xmlns:a16="http://schemas.microsoft.com/office/drawing/2014/main" id="{E4395BA8-7137-FFC4-C37E-1FD00490C1D3}"/>
                  </a:ext>
                </a:extLst>
              </p:cNvPr>
              <p:cNvSpPr txBox="1"/>
              <p:nvPr/>
            </p:nvSpPr>
            <p:spPr>
              <a:xfrm>
                <a:off x="602667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57" name="TextBox 56">
                <a:extLst>
                  <a:ext uri="{FF2B5EF4-FFF2-40B4-BE49-F238E27FC236}">
                    <a16:creationId xmlns:a16="http://schemas.microsoft.com/office/drawing/2014/main" id="{C10105C0-1698-E858-B7C1-A4258BF47CF5}"/>
                  </a:ext>
                </a:extLst>
              </p:cNvPr>
              <p:cNvSpPr txBox="1"/>
              <p:nvPr/>
            </p:nvSpPr>
            <p:spPr>
              <a:xfrm>
                <a:off x="651171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sp>
            <p:nvSpPr>
              <p:cNvPr id="58" name="TextBox 57">
                <a:extLst>
                  <a:ext uri="{FF2B5EF4-FFF2-40B4-BE49-F238E27FC236}">
                    <a16:creationId xmlns:a16="http://schemas.microsoft.com/office/drawing/2014/main" id="{8774808B-6C55-60DC-A83F-C64B74B55E65}"/>
                  </a:ext>
                </a:extLst>
              </p:cNvPr>
              <p:cNvSpPr txBox="1"/>
              <p:nvPr/>
            </p:nvSpPr>
            <p:spPr>
              <a:xfrm>
                <a:off x="698875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grpSp>
        <p:grpSp>
          <p:nvGrpSpPr>
            <p:cNvPr id="21" name="Group 20">
              <a:extLst>
                <a:ext uri="{FF2B5EF4-FFF2-40B4-BE49-F238E27FC236}">
                  <a16:creationId xmlns:a16="http://schemas.microsoft.com/office/drawing/2014/main" id="{DC66A88B-7EB6-E41E-0851-D1FD2620C115}"/>
                </a:ext>
              </a:extLst>
            </p:cNvPr>
            <p:cNvGrpSpPr/>
            <p:nvPr/>
          </p:nvGrpSpPr>
          <p:grpSpPr>
            <a:xfrm>
              <a:off x="1707977" y="1732732"/>
              <a:ext cx="5766241" cy="142145"/>
              <a:chOff x="1707977" y="4334921"/>
              <a:chExt cx="5766241" cy="142145"/>
            </a:xfrm>
          </p:grpSpPr>
          <p:sp>
            <p:nvSpPr>
              <p:cNvPr id="35" name="TextBox 34">
                <a:extLst>
                  <a:ext uri="{FF2B5EF4-FFF2-40B4-BE49-F238E27FC236}">
                    <a16:creationId xmlns:a16="http://schemas.microsoft.com/office/drawing/2014/main" id="{EB11566E-CF79-160A-9CAF-135BA7E99938}"/>
                  </a:ext>
                </a:extLst>
              </p:cNvPr>
              <p:cNvSpPr txBox="1"/>
              <p:nvPr/>
            </p:nvSpPr>
            <p:spPr>
              <a:xfrm>
                <a:off x="170797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36" name="TextBox 35">
                <a:extLst>
                  <a:ext uri="{FF2B5EF4-FFF2-40B4-BE49-F238E27FC236}">
                    <a16:creationId xmlns:a16="http://schemas.microsoft.com/office/drawing/2014/main" id="{255ECE18-F810-4F3B-8063-2D08C140927B}"/>
                  </a:ext>
                </a:extLst>
              </p:cNvPr>
              <p:cNvSpPr txBox="1"/>
              <p:nvPr/>
            </p:nvSpPr>
            <p:spPr>
              <a:xfrm>
                <a:off x="218502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37" name="TextBox 36">
                <a:extLst>
                  <a:ext uri="{FF2B5EF4-FFF2-40B4-BE49-F238E27FC236}">
                    <a16:creationId xmlns:a16="http://schemas.microsoft.com/office/drawing/2014/main" id="{7DCD2B8C-668D-3169-5619-E2BC164987F1}"/>
                  </a:ext>
                </a:extLst>
              </p:cNvPr>
              <p:cNvSpPr txBox="1"/>
              <p:nvPr/>
            </p:nvSpPr>
            <p:spPr>
              <a:xfrm>
                <a:off x="2670063"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38" name="TextBox 37">
                <a:extLst>
                  <a:ext uri="{FF2B5EF4-FFF2-40B4-BE49-F238E27FC236}">
                    <a16:creationId xmlns:a16="http://schemas.microsoft.com/office/drawing/2014/main" id="{2CC2DB25-E040-F0BA-B5BE-301B6FA70133}"/>
                  </a:ext>
                </a:extLst>
              </p:cNvPr>
              <p:cNvSpPr txBox="1"/>
              <p:nvPr/>
            </p:nvSpPr>
            <p:spPr>
              <a:xfrm>
                <a:off x="314710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39" name="TextBox 38">
                <a:extLst>
                  <a:ext uri="{FF2B5EF4-FFF2-40B4-BE49-F238E27FC236}">
                    <a16:creationId xmlns:a16="http://schemas.microsoft.com/office/drawing/2014/main" id="{4F4934ED-9AB9-B215-2289-80CED34828C8}"/>
                  </a:ext>
                </a:extLst>
              </p:cNvPr>
              <p:cNvSpPr txBox="1"/>
              <p:nvPr/>
            </p:nvSpPr>
            <p:spPr>
              <a:xfrm>
                <a:off x="3629019"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40" name="TextBox 39">
                <a:extLst>
                  <a:ext uri="{FF2B5EF4-FFF2-40B4-BE49-F238E27FC236}">
                    <a16:creationId xmlns:a16="http://schemas.microsoft.com/office/drawing/2014/main" id="{1E9DD4D0-7022-5FFD-46EA-4B748BCCA97A}"/>
                  </a:ext>
                </a:extLst>
              </p:cNvPr>
              <p:cNvSpPr txBox="1"/>
              <p:nvPr/>
            </p:nvSpPr>
            <p:spPr>
              <a:xfrm>
                <a:off x="410606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41" name="TextBox 40">
                <a:extLst>
                  <a:ext uri="{FF2B5EF4-FFF2-40B4-BE49-F238E27FC236}">
                    <a16:creationId xmlns:a16="http://schemas.microsoft.com/office/drawing/2014/main" id="{BE03A398-DE95-1F74-0AFF-D1F9DB430A2B}"/>
                  </a:ext>
                </a:extLst>
              </p:cNvPr>
              <p:cNvSpPr txBox="1"/>
              <p:nvPr/>
            </p:nvSpPr>
            <p:spPr>
              <a:xfrm>
                <a:off x="459110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42" name="TextBox 41">
                <a:extLst>
                  <a:ext uri="{FF2B5EF4-FFF2-40B4-BE49-F238E27FC236}">
                    <a16:creationId xmlns:a16="http://schemas.microsoft.com/office/drawing/2014/main" id="{CED455EC-6FF5-96BD-46F6-78D1519D2974}"/>
                  </a:ext>
                </a:extLst>
              </p:cNvPr>
              <p:cNvSpPr txBox="1"/>
              <p:nvPr/>
            </p:nvSpPr>
            <p:spPr>
              <a:xfrm>
                <a:off x="506815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7</a:t>
                </a:r>
              </a:p>
            </p:txBody>
          </p:sp>
          <p:sp>
            <p:nvSpPr>
              <p:cNvPr id="43" name="TextBox 42">
                <a:extLst>
                  <a:ext uri="{FF2B5EF4-FFF2-40B4-BE49-F238E27FC236}">
                    <a16:creationId xmlns:a16="http://schemas.microsoft.com/office/drawing/2014/main" id="{A90D0277-B9FC-4A5F-932D-22F0F200EBF0}"/>
                  </a:ext>
                </a:extLst>
              </p:cNvPr>
              <p:cNvSpPr txBox="1"/>
              <p:nvPr/>
            </p:nvSpPr>
            <p:spPr>
              <a:xfrm>
                <a:off x="5549625"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6</a:t>
                </a:r>
              </a:p>
            </p:txBody>
          </p:sp>
          <p:sp>
            <p:nvSpPr>
              <p:cNvPr id="44" name="TextBox 43">
                <a:extLst>
                  <a:ext uri="{FF2B5EF4-FFF2-40B4-BE49-F238E27FC236}">
                    <a16:creationId xmlns:a16="http://schemas.microsoft.com/office/drawing/2014/main" id="{ECA7F413-D8F7-5DE7-16CA-6C5F2DD902E6}"/>
                  </a:ext>
                </a:extLst>
              </p:cNvPr>
              <p:cNvSpPr txBox="1"/>
              <p:nvPr/>
            </p:nvSpPr>
            <p:spPr>
              <a:xfrm>
                <a:off x="602667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45" name="TextBox 44">
                <a:extLst>
                  <a:ext uri="{FF2B5EF4-FFF2-40B4-BE49-F238E27FC236}">
                    <a16:creationId xmlns:a16="http://schemas.microsoft.com/office/drawing/2014/main" id="{A6B6F8D1-C8AF-93EF-B689-CCC91831D1AB}"/>
                  </a:ext>
                </a:extLst>
              </p:cNvPr>
              <p:cNvSpPr txBox="1"/>
              <p:nvPr/>
            </p:nvSpPr>
            <p:spPr>
              <a:xfrm>
                <a:off x="6511711"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sp>
            <p:nvSpPr>
              <p:cNvPr id="46" name="TextBox 45">
                <a:extLst>
                  <a:ext uri="{FF2B5EF4-FFF2-40B4-BE49-F238E27FC236}">
                    <a16:creationId xmlns:a16="http://schemas.microsoft.com/office/drawing/2014/main" id="{08E0F224-8796-8188-FC7E-AE08E3987956}"/>
                  </a:ext>
                </a:extLst>
              </p:cNvPr>
              <p:cNvSpPr txBox="1"/>
              <p:nvPr/>
            </p:nvSpPr>
            <p:spPr>
              <a:xfrm>
                <a:off x="6988757" y="4334921"/>
                <a:ext cx="485461" cy="142145"/>
              </a:xfrm>
              <a:prstGeom prst="rect">
                <a:avLst/>
              </a:prstGeom>
              <a:noFill/>
            </p:spPr>
            <p:txBody>
              <a:bodyPr wrap="none" lIns="0" tIns="0" rIns="0" bIns="0" rtlCol="0">
                <a:noAutofit/>
              </a:bodyPr>
              <a:lstStyle/>
              <a:p>
                <a:pPr algn="ct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a:t>
                </a:r>
              </a:p>
            </p:txBody>
          </p:sp>
        </p:grpSp>
        <p:sp>
          <p:nvSpPr>
            <p:cNvPr id="22" name="TextBox 21">
              <a:extLst>
                <a:ext uri="{FF2B5EF4-FFF2-40B4-BE49-F238E27FC236}">
                  <a16:creationId xmlns:a16="http://schemas.microsoft.com/office/drawing/2014/main" id="{D416F0B8-8882-061A-D6E4-B3F93AE60BDE}"/>
                </a:ext>
              </a:extLst>
            </p:cNvPr>
            <p:cNvSpPr txBox="1"/>
            <p:nvPr/>
          </p:nvSpPr>
          <p:spPr>
            <a:xfrm>
              <a:off x="1232000" y="1255440"/>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120</a:t>
              </a:r>
            </a:p>
          </p:txBody>
        </p:sp>
        <p:sp>
          <p:nvSpPr>
            <p:cNvPr id="23" name="TextBox 22">
              <a:extLst>
                <a:ext uri="{FF2B5EF4-FFF2-40B4-BE49-F238E27FC236}">
                  <a16:creationId xmlns:a16="http://schemas.microsoft.com/office/drawing/2014/main" id="{516E2F98-DF6F-1C77-77B0-3300D3E2AD26}"/>
                </a:ext>
              </a:extLst>
            </p:cNvPr>
            <p:cNvSpPr txBox="1"/>
            <p:nvPr/>
          </p:nvSpPr>
          <p:spPr>
            <a:xfrm>
              <a:off x="1232000" y="1445734"/>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100</a:t>
              </a:r>
            </a:p>
          </p:txBody>
        </p:sp>
        <p:sp>
          <p:nvSpPr>
            <p:cNvPr id="24" name="TextBox 23">
              <a:extLst>
                <a:ext uri="{FF2B5EF4-FFF2-40B4-BE49-F238E27FC236}">
                  <a16:creationId xmlns:a16="http://schemas.microsoft.com/office/drawing/2014/main" id="{095BF1B3-0EB8-7132-DE46-ACF081F50F80}"/>
                </a:ext>
              </a:extLst>
            </p:cNvPr>
            <p:cNvSpPr txBox="1"/>
            <p:nvPr/>
          </p:nvSpPr>
          <p:spPr>
            <a:xfrm>
              <a:off x="1232000" y="1628614"/>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80</a:t>
              </a:r>
            </a:p>
          </p:txBody>
        </p:sp>
        <p:sp>
          <p:nvSpPr>
            <p:cNvPr id="25" name="TextBox 24">
              <a:extLst>
                <a:ext uri="{FF2B5EF4-FFF2-40B4-BE49-F238E27FC236}">
                  <a16:creationId xmlns:a16="http://schemas.microsoft.com/office/drawing/2014/main" id="{8C446C2D-8E7B-2640-F6E0-0A5A152E2BB2}"/>
                </a:ext>
              </a:extLst>
            </p:cNvPr>
            <p:cNvSpPr txBox="1"/>
            <p:nvPr/>
          </p:nvSpPr>
          <p:spPr>
            <a:xfrm>
              <a:off x="1232000" y="1977074"/>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25</a:t>
              </a:r>
            </a:p>
          </p:txBody>
        </p:sp>
        <p:sp>
          <p:nvSpPr>
            <p:cNvPr id="26" name="TextBox 25">
              <a:extLst>
                <a:ext uri="{FF2B5EF4-FFF2-40B4-BE49-F238E27FC236}">
                  <a16:creationId xmlns:a16="http://schemas.microsoft.com/office/drawing/2014/main" id="{C4D5331E-4E6C-638F-C461-82ABDFEBBF83}"/>
                </a:ext>
              </a:extLst>
            </p:cNvPr>
            <p:cNvSpPr txBox="1"/>
            <p:nvPr/>
          </p:nvSpPr>
          <p:spPr>
            <a:xfrm>
              <a:off x="1232000" y="2157483"/>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15</a:t>
              </a:r>
            </a:p>
          </p:txBody>
        </p:sp>
        <p:sp>
          <p:nvSpPr>
            <p:cNvPr id="27" name="TextBox 26">
              <a:extLst>
                <a:ext uri="{FF2B5EF4-FFF2-40B4-BE49-F238E27FC236}">
                  <a16:creationId xmlns:a16="http://schemas.microsoft.com/office/drawing/2014/main" id="{66FF57EB-327C-CEAA-1EC5-DC841BFB4DD5}"/>
                </a:ext>
              </a:extLst>
            </p:cNvPr>
            <p:cNvSpPr txBox="1"/>
            <p:nvPr/>
          </p:nvSpPr>
          <p:spPr>
            <a:xfrm>
              <a:off x="1232000" y="2337893"/>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28" name="TextBox 27">
              <a:extLst>
                <a:ext uri="{FF2B5EF4-FFF2-40B4-BE49-F238E27FC236}">
                  <a16:creationId xmlns:a16="http://schemas.microsoft.com/office/drawing/2014/main" id="{2801B06C-213E-3945-5106-111F24E5B023}"/>
                </a:ext>
              </a:extLst>
            </p:cNvPr>
            <p:cNvSpPr txBox="1"/>
            <p:nvPr/>
          </p:nvSpPr>
          <p:spPr>
            <a:xfrm>
              <a:off x="1232000" y="2767906"/>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15</a:t>
              </a:r>
            </a:p>
          </p:txBody>
        </p:sp>
        <p:sp>
          <p:nvSpPr>
            <p:cNvPr id="29" name="TextBox 28">
              <a:extLst>
                <a:ext uri="{FF2B5EF4-FFF2-40B4-BE49-F238E27FC236}">
                  <a16:creationId xmlns:a16="http://schemas.microsoft.com/office/drawing/2014/main" id="{C723ED0C-CBA1-20F0-C457-B4881F38CDE2}"/>
                </a:ext>
              </a:extLst>
            </p:cNvPr>
            <p:cNvSpPr txBox="1"/>
            <p:nvPr/>
          </p:nvSpPr>
          <p:spPr>
            <a:xfrm>
              <a:off x="1232000" y="2896417"/>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10</a:t>
              </a:r>
            </a:p>
          </p:txBody>
        </p:sp>
        <p:sp>
          <p:nvSpPr>
            <p:cNvPr id="30" name="TextBox 29">
              <a:extLst>
                <a:ext uri="{FF2B5EF4-FFF2-40B4-BE49-F238E27FC236}">
                  <a16:creationId xmlns:a16="http://schemas.microsoft.com/office/drawing/2014/main" id="{96BED08C-1C7D-5E06-982F-7371556A665D}"/>
                </a:ext>
              </a:extLst>
            </p:cNvPr>
            <p:cNvSpPr txBox="1"/>
            <p:nvPr/>
          </p:nvSpPr>
          <p:spPr>
            <a:xfrm>
              <a:off x="1232000" y="3022457"/>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5</a:t>
              </a:r>
            </a:p>
          </p:txBody>
        </p:sp>
        <p:sp>
          <p:nvSpPr>
            <p:cNvPr id="31" name="TextBox 30">
              <a:extLst>
                <a:ext uri="{FF2B5EF4-FFF2-40B4-BE49-F238E27FC236}">
                  <a16:creationId xmlns:a16="http://schemas.microsoft.com/office/drawing/2014/main" id="{BDF9461B-B862-09D8-A2FF-F501148D94DC}"/>
                </a:ext>
              </a:extLst>
            </p:cNvPr>
            <p:cNvSpPr txBox="1"/>
            <p:nvPr/>
          </p:nvSpPr>
          <p:spPr>
            <a:xfrm>
              <a:off x="1232000" y="3422814"/>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300</a:t>
              </a:r>
            </a:p>
          </p:txBody>
        </p:sp>
        <p:sp>
          <p:nvSpPr>
            <p:cNvPr id="32" name="TextBox 31">
              <a:extLst>
                <a:ext uri="{FF2B5EF4-FFF2-40B4-BE49-F238E27FC236}">
                  <a16:creationId xmlns:a16="http://schemas.microsoft.com/office/drawing/2014/main" id="{A0B43038-0D9F-AFE0-632E-AAD915065D61}"/>
                </a:ext>
              </a:extLst>
            </p:cNvPr>
            <p:cNvSpPr txBox="1"/>
            <p:nvPr/>
          </p:nvSpPr>
          <p:spPr>
            <a:xfrm>
              <a:off x="1232000" y="3605695"/>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200</a:t>
              </a:r>
            </a:p>
          </p:txBody>
        </p:sp>
        <p:sp>
          <p:nvSpPr>
            <p:cNvPr id="33" name="TextBox 32">
              <a:extLst>
                <a:ext uri="{FF2B5EF4-FFF2-40B4-BE49-F238E27FC236}">
                  <a16:creationId xmlns:a16="http://schemas.microsoft.com/office/drawing/2014/main" id="{D4150012-EA77-13B4-59F3-2A79A1C54DF5}"/>
                </a:ext>
              </a:extLst>
            </p:cNvPr>
            <p:cNvSpPr txBox="1"/>
            <p:nvPr/>
          </p:nvSpPr>
          <p:spPr>
            <a:xfrm>
              <a:off x="1232000" y="3793518"/>
              <a:ext cx="485461" cy="142145"/>
            </a:xfrm>
            <a:prstGeom prst="rect">
              <a:avLst/>
            </a:prstGeom>
            <a:noFill/>
          </p:spPr>
          <p:txBody>
            <a:bodyPr wrap="none" lIns="0" tIns="0" rIns="0" bIns="0" rtlCol="0" anchor="ctr">
              <a:noAutofit/>
            </a:bodyPr>
            <a:lstStyle/>
            <a:p>
              <a:pPr algn="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100</a:t>
              </a:r>
            </a:p>
          </p:txBody>
        </p:sp>
        <p:sp>
          <p:nvSpPr>
            <p:cNvPr id="34" name="TextBox 33">
              <a:extLst>
                <a:ext uri="{FF2B5EF4-FFF2-40B4-BE49-F238E27FC236}">
                  <a16:creationId xmlns:a16="http://schemas.microsoft.com/office/drawing/2014/main" id="{79A6EEEC-7CFC-0033-E902-4F931C2FB202}"/>
                </a:ext>
              </a:extLst>
            </p:cNvPr>
            <p:cNvSpPr txBox="1"/>
            <p:nvPr/>
          </p:nvSpPr>
          <p:spPr>
            <a:xfrm rot="16200000">
              <a:off x="902043" y="2577613"/>
              <a:ext cx="1141637" cy="142145"/>
            </a:xfrm>
            <a:prstGeom prst="rect">
              <a:avLst/>
            </a:prstGeom>
            <a:noFill/>
          </p:spPr>
          <p:txBody>
            <a:bodyPr wrap="none" lIns="0" tIns="0" rIns="0" bIns="0" rtlCol="0" anchor="ctr">
              <a:noAutofit/>
            </a:bodyPr>
            <a:lstStyle/>
            <a:p>
              <a:pPr algn="ctr" defTabSz="609585" fontAlgn="base">
                <a:spcBef>
                  <a:spcPct val="0"/>
                </a:spcBef>
                <a:spcAft>
                  <a:spcPct val="0"/>
                </a:spcAft>
              </a:pPr>
              <a:r>
                <a:rPr lang="en-US" sz="1333" b="1" dirty="0">
                  <a:solidFill>
                    <a:prstClr val="black"/>
                  </a:solidFill>
                  <a:latin typeface="Source Sans Pro" panose="020B0503030403020204" pitchFamily="34" charset="0"/>
                  <a:ea typeface="Source Sans Pro" panose="020B0503030403020204" pitchFamily="34" charset="0"/>
                </a:rPr>
                <a:t>Mean value (SE)</a:t>
              </a:r>
            </a:p>
          </p:txBody>
        </p:sp>
      </p:grpSp>
      <p:sp>
        <p:nvSpPr>
          <p:cNvPr id="3" name="TextBox 2">
            <a:extLst>
              <a:ext uri="{FF2B5EF4-FFF2-40B4-BE49-F238E27FC236}">
                <a16:creationId xmlns:a16="http://schemas.microsoft.com/office/drawing/2014/main" id="{67F1B1DB-149A-6FB4-1354-1991B67C4D93}"/>
              </a:ext>
            </a:extLst>
          </p:cNvPr>
          <p:cNvSpPr txBox="1"/>
          <p:nvPr/>
        </p:nvSpPr>
        <p:spPr>
          <a:xfrm>
            <a:off x="216381" y="6031364"/>
            <a:ext cx="11759239" cy="256545"/>
          </a:xfrm>
          <a:prstGeom prst="rect">
            <a:avLst/>
          </a:prstGeom>
          <a:noFill/>
        </p:spPr>
        <p:txBody>
          <a:bodyPr wrap="square" rtlCol="0" anchor="b">
            <a:spAutoFit/>
          </a:bodyPr>
          <a:lstStyle/>
          <a:p>
            <a:pPr defTabSz="609585" fontAlgn="base">
              <a:spcBef>
                <a:spcPct val="0"/>
              </a:spcBef>
              <a:spcAft>
                <a:spcPct val="0"/>
              </a:spcAft>
            </a:pPr>
            <a:r>
              <a:rPr lang="en-US" sz="1067" dirty="0">
                <a:solidFill>
                  <a:prstClr val="black"/>
                </a:solidFill>
                <a:latin typeface="Source Sans Pro" panose="020B0503030403020204" pitchFamily="34" charset="0"/>
                <a:ea typeface="Source Sans Pro" panose="020B0503030403020204" pitchFamily="34" charset="0"/>
              </a:rPr>
              <a:t>C, cycle; D, day; SE, standard error.</a:t>
            </a:r>
          </a:p>
        </p:txBody>
      </p:sp>
      <p:sp>
        <p:nvSpPr>
          <p:cNvPr id="4" name="TextBox 3">
            <a:extLst>
              <a:ext uri="{FF2B5EF4-FFF2-40B4-BE49-F238E27FC236}">
                <a16:creationId xmlns:a16="http://schemas.microsoft.com/office/drawing/2014/main" id="{AFDF604E-5759-4F87-020C-6C6E1124D0A3}"/>
              </a:ext>
            </a:extLst>
          </p:cNvPr>
          <p:cNvSpPr txBox="1"/>
          <p:nvPr/>
        </p:nvSpPr>
        <p:spPr>
          <a:xfrm>
            <a:off x="8899798" y="6451969"/>
            <a:ext cx="3292202" cy="307777"/>
          </a:xfrm>
          <a:prstGeom prst="rect">
            <a:avLst/>
          </a:prstGeom>
          <a:noFill/>
        </p:spPr>
        <p:txBody>
          <a:bodyPr wrap="square">
            <a:spAutoFit/>
          </a:bodyPr>
          <a:lstStyle/>
          <a:p>
            <a:r>
              <a:rPr lang="en-US" sz="1400" dirty="0"/>
              <a:t>Mascarenhas et al. ASH 2024;Abstract 998</a:t>
            </a:r>
          </a:p>
        </p:txBody>
      </p:sp>
    </p:spTree>
    <p:extLst>
      <p:ext uri="{BB962C8B-B14F-4D97-AF65-F5344CB8AC3E}">
        <p14:creationId xmlns:p14="http://schemas.microsoft.com/office/powerpoint/2010/main" val="3955891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527" y="3306641"/>
            <a:ext cx="11069460" cy="891931"/>
          </a:xfrm>
        </p:spPr>
        <p:txBody>
          <a:bodyPr>
            <a:noAutofit/>
          </a:bodyPr>
          <a:lstStyle/>
          <a:p>
            <a:r>
              <a:rPr lang="en-US" sz="1867" b="1" dirty="0"/>
              <a:t>Imetelstat Versus Best Available Therapy in Patients with Intermediate-2 or High-Risk Myelofibrosis Relapsed or Refractory to Janus Kinase Inhibitor in IMpactMF, a Randomized, Open-label, Phase 3 Trial</a:t>
            </a:r>
            <a:br>
              <a:rPr lang="en-US" sz="1867" b="1" dirty="0"/>
            </a:br>
            <a:endParaRPr lang="en-US" sz="1867" b="1" dirty="0"/>
          </a:p>
        </p:txBody>
      </p:sp>
      <p:sp>
        <p:nvSpPr>
          <p:cNvPr id="5" name="TextBox 4">
            <a:extLst>
              <a:ext uri="{FF2B5EF4-FFF2-40B4-BE49-F238E27FC236}">
                <a16:creationId xmlns:a16="http://schemas.microsoft.com/office/drawing/2014/main" id="{9EE85D63-2411-4FE7-8608-98B5A147452D}"/>
              </a:ext>
            </a:extLst>
          </p:cNvPr>
          <p:cNvSpPr txBox="1"/>
          <p:nvPr/>
        </p:nvSpPr>
        <p:spPr>
          <a:xfrm>
            <a:off x="-1703071" y="6461315"/>
            <a:ext cx="15291412" cy="263470"/>
          </a:xfrm>
          <a:prstGeom prst="rect">
            <a:avLst/>
          </a:prstGeom>
          <a:noFill/>
        </p:spPr>
        <p:txBody>
          <a:bodyPr wrap="square">
            <a:spAutoFit/>
          </a:bodyPr>
          <a:lstStyle/>
          <a:p>
            <a:pPr algn="ctr" defTabSz="812760" fontAlgn="base">
              <a:lnSpc>
                <a:spcPct val="110000"/>
              </a:lnSpc>
              <a:spcBef>
                <a:spcPct val="0"/>
              </a:spcBef>
              <a:spcAft>
                <a:spcPct val="0"/>
              </a:spcAft>
              <a:defRPr/>
            </a:pPr>
            <a:r>
              <a:rPr lang="en-GB" sz="1067" b="1" dirty="0">
                <a:solidFill>
                  <a:srgbClr val="CD113B"/>
                </a:solidFill>
                <a:latin typeface="Source Sans Pro" panose="020B0503030403020204" pitchFamily="34" charset="0"/>
                <a:ea typeface="Source Sans Pro" panose="020B0503030403020204" pitchFamily="34" charset="0"/>
                <a:cs typeface="Arial" panose="020B0604020202020204" pitchFamily="34" charset="0"/>
              </a:rPr>
              <a:t>Poster 1808.1 | Presented at the 66th American Society of Hematology (ASH) Annual Meeting and Exposition; December 7-10, 2024; San Diego, CA, USA</a:t>
            </a:r>
          </a:p>
        </p:txBody>
      </p:sp>
      <p:sp>
        <p:nvSpPr>
          <p:cNvPr id="7" name="Subtitle 6">
            <a:extLst>
              <a:ext uri="{FF2B5EF4-FFF2-40B4-BE49-F238E27FC236}">
                <a16:creationId xmlns:a16="http://schemas.microsoft.com/office/drawing/2014/main" id="{D5BA996A-7BC9-FB31-A9B5-28BF7A573DD0}"/>
              </a:ext>
            </a:extLst>
          </p:cNvPr>
          <p:cNvSpPr txBox="1">
            <a:spLocks/>
          </p:cNvSpPr>
          <p:nvPr/>
        </p:nvSpPr>
        <p:spPr>
          <a:xfrm>
            <a:off x="1153221" y="4204535"/>
            <a:ext cx="10210815" cy="2109828"/>
          </a:xfrm>
          <a:prstGeom prst="rect">
            <a:avLst/>
          </a:prstGeom>
          <a:solidFill>
            <a:schemeClr val="bg1"/>
          </a:solidFill>
        </p:spPr>
        <p:txBody>
          <a:bodyPr>
            <a:noAutofit/>
          </a:bodyPr>
          <a:lstStyle>
            <a:lvl1pPr marL="0" indent="0" algn="ctr" defTabSz="457200" rtl="0" eaLnBrk="0" fontAlgn="base" hangingPunct="0">
              <a:spcBef>
                <a:spcPct val="20000"/>
              </a:spcBef>
              <a:spcAft>
                <a:spcPct val="0"/>
              </a:spcAft>
              <a:buFont typeface="Arial" charset="0"/>
              <a:buNone/>
              <a:defRPr sz="1800" kern="1200">
                <a:solidFill>
                  <a:schemeClr val="tx1"/>
                </a:solidFill>
                <a:latin typeface="+mn-lt"/>
                <a:ea typeface="Geneva" pitchFamily="37" charset="-128"/>
                <a:cs typeface="Geneva" pitchFamily="37" charset="-128"/>
              </a:defRPr>
            </a:lvl1pPr>
            <a:lvl2pPr marL="4572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mn-lt"/>
                <a:ea typeface="Geneva" pitchFamily="37" charset="-128"/>
                <a:cs typeface="+mn-cs"/>
              </a:defRPr>
            </a:lvl2pPr>
            <a:lvl3pPr marL="914400" indent="0" algn="ctr" defTabSz="457200" rtl="0" eaLnBrk="0" fontAlgn="base" hangingPunct="0">
              <a:spcBef>
                <a:spcPct val="20000"/>
              </a:spcBef>
              <a:spcAft>
                <a:spcPct val="0"/>
              </a:spcAft>
              <a:buFont typeface="Arial" charset="0"/>
              <a:buNone/>
              <a:defRPr kern="1200">
                <a:solidFill>
                  <a:schemeClr val="tx1">
                    <a:tint val="75000"/>
                  </a:schemeClr>
                </a:solidFill>
                <a:latin typeface="+mn-lt"/>
                <a:ea typeface="Geneva" pitchFamily="37" charset="-128"/>
                <a:cs typeface="+mn-cs"/>
              </a:defRPr>
            </a:lvl3pPr>
            <a:lvl4pPr marL="1371600" indent="0" algn="ctr" defTabSz="457200" rtl="0" eaLnBrk="0" fontAlgn="base" hangingPunct="0">
              <a:spcBef>
                <a:spcPct val="20000"/>
              </a:spcBef>
              <a:spcAft>
                <a:spcPct val="0"/>
              </a:spcAft>
              <a:buFont typeface="Arial" charset="0"/>
              <a:buNone/>
              <a:defRPr sz="1600" kern="1200">
                <a:solidFill>
                  <a:schemeClr val="tx1">
                    <a:tint val="75000"/>
                  </a:schemeClr>
                </a:solidFill>
                <a:latin typeface="+mn-lt"/>
                <a:ea typeface="Geneva" pitchFamily="37" charset="-128"/>
                <a:cs typeface="+mn-cs"/>
              </a:defRPr>
            </a:lvl4pPr>
            <a:lvl5pPr marL="1828800" indent="0" algn="ctr" defTabSz="457200" rtl="0" eaLnBrk="0" fontAlgn="base" hangingPunct="0">
              <a:spcBef>
                <a:spcPct val="20000"/>
              </a:spcBef>
              <a:spcAft>
                <a:spcPct val="0"/>
              </a:spcAft>
              <a:buFont typeface="Arial" charset="0"/>
              <a:buNone/>
              <a:defRPr sz="1600" kern="1200">
                <a:solidFill>
                  <a:schemeClr val="tx1">
                    <a:tint val="75000"/>
                  </a:schemeClr>
                </a:solidFill>
                <a:latin typeface="+mn-lt"/>
                <a:ea typeface="Geneva" pitchFamily="37" charset="-128"/>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609585">
              <a:spcBef>
                <a:spcPts val="800"/>
              </a:spcBef>
            </a:pP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John O. Mascarenhas,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1</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Claire Harrison,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2</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Prithviraj Bose,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3</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Jean-Jacques Kiladjian, MD, PhD,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4</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Alessandro Lucchesi, MD, PhD,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5</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Alessandro M. Vannucchi,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6</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Tymara Berry,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Jennifer Riggs, MPH,</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Lixian Peng, PhD,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Fei Huang, PhD,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Ying Wan, MD, PhD,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a:t>
            </a:r>
            <a:b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b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Vivian Rodolf,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Judy Ho, BS,</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Shyamala Navada,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US" sz="1333"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 Rami S. Komrokji, MD</a:t>
            </a:r>
            <a:r>
              <a:rPr lang="en-US" sz="1333"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8</a:t>
            </a:r>
          </a:p>
          <a:p>
            <a:pPr defTabSz="609585">
              <a:spcBef>
                <a:spcPts val="800"/>
              </a:spcBef>
            </a:pPr>
            <a:endParaRPr lang="en-US"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endParaRPr>
          </a:p>
          <a:p>
            <a:pPr defTabSz="609585">
              <a:spcBef>
                <a:spcPts val="800"/>
              </a:spcBef>
            </a:pPr>
            <a:r>
              <a:rPr lang="en-US" sz="1200" baseline="30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1</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Tisch Cancer Institute, Icahn School of Medicine at Mount Sinai, New York, NY, USA;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2</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Guy’s and St Thomas’ National Health Service Foundation Trust, London, UK;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3</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The University of Texas MD Anderson Cancer Center, Houston, TX, USA;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4</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Hôpital Saint-Louis, Assistance Publique-Hôpitaux de Paris, Université Paris Cité, Paris, France;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5</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Hematology Unit, IRCCS Istituto Romagnolo per lo Studio dei Tumori (IRST) “Dino Amadori,” Meldola, Italy;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6</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University of Florence, Florence, Italy;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7</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Geron Corporation, Foster City, CA, USA; </a:t>
            </a:r>
            <a:r>
              <a:rPr lang="en-GB" sz="1200" baseline="300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8</a:t>
            </a:r>
            <a:r>
              <a:rPr lang="en-GB"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rPr>
              <a:t>H. Lee Moffitt Cancer Center, Tampa, FL, USA</a:t>
            </a:r>
            <a:endParaRPr lang="en-US" sz="1200" dirty="0">
              <a:solidFill>
                <a:prstClr val="black"/>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CF1E3D7-FC90-70CA-388C-23B0C6C571C4}"/>
              </a:ext>
            </a:extLst>
          </p:cNvPr>
          <p:cNvSpPr/>
          <p:nvPr/>
        </p:nvSpPr>
        <p:spPr>
          <a:xfrm>
            <a:off x="9174597" y="628370"/>
            <a:ext cx="2451390" cy="1322024"/>
          </a:xfrm>
          <a:prstGeom prst="rect">
            <a:avLst/>
          </a:prstGeom>
          <a:solidFill>
            <a:srgbClr val="F6F6F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28413"/>
      </p:ext>
    </p:extLst>
  </p:cSld>
  <p:clrMapOvr>
    <a:masterClrMapping/>
  </p:clrMapOvr>
  <mc:AlternateContent xmlns:mc="http://schemas.openxmlformats.org/markup-compatibility/2006" xmlns:p14="http://schemas.microsoft.com/office/powerpoint/2010/main">
    <mc:Choice Requires="p14">
      <p:transition spd="slow" p14:dur="2000" advTm="12838"/>
    </mc:Choice>
    <mc:Fallback xmlns="">
      <p:transition spd="slow" advTm="12838"/>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7AA7295B-BB39-B7C1-2E8A-8A3393686096}"/>
              </a:ext>
            </a:extLst>
          </p:cNvPr>
          <p:cNvSpPr>
            <a:spLocks noGrp="1"/>
          </p:cNvSpPr>
          <p:nvPr>
            <p:ph type="title"/>
          </p:nvPr>
        </p:nvSpPr>
        <p:spPr>
          <a:xfrm>
            <a:off x="451424" y="490453"/>
            <a:ext cx="10255369" cy="713539"/>
          </a:xfrm>
        </p:spPr>
        <p:txBody>
          <a:bodyPr/>
          <a:lstStyle/>
          <a:p>
            <a:r>
              <a:rPr lang="en-US" sz="3200" dirty="0"/>
              <a:t>IMpactMF Phase 3 Study Design</a:t>
            </a:r>
          </a:p>
        </p:txBody>
      </p:sp>
      <p:sp>
        <p:nvSpPr>
          <p:cNvPr id="3" name="TextBox 2">
            <a:extLst>
              <a:ext uri="{FF2B5EF4-FFF2-40B4-BE49-F238E27FC236}">
                <a16:creationId xmlns:a16="http://schemas.microsoft.com/office/drawing/2014/main" id="{6C36082A-4185-774E-36FB-B0176B6159A1}"/>
              </a:ext>
            </a:extLst>
          </p:cNvPr>
          <p:cNvSpPr txBox="1"/>
          <p:nvPr/>
        </p:nvSpPr>
        <p:spPr>
          <a:xfrm>
            <a:off x="7728954" y="3217761"/>
            <a:ext cx="4247893" cy="1918474"/>
          </a:xfrm>
          <a:prstGeom prst="rect">
            <a:avLst/>
          </a:prstGeom>
          <a:noFill/>
        </p:spPr>
        <p:txBody>
          <a:bodyPr wrap="square">
            <a:spAutoFit/>
          </a:bodyPr>
          <a:lstStyle/>
          <a:p>
            <a:pPr marL="531271" indent="-224361" defTabSz="609585" fontAlgn="base">
              <a:spcBef>
                <a:spcPts val="800"/>
              </a:spcBef>
              <a:buClr>
                <a:srgbClr val="A10E2F"/>
              </a:buClr>
              <a:buFont typeface="Arial" panose="020B0604020202020204" pitchFamily="34" charset="0"/>
              <a:buChar char="•"/>
              <a:tabLst>
                <a:tab pos="380990" algn="l"/>
              </a:tabLst>
            </a:pPr>
            <a:r>
              <a:rPr lang="en-US" sz="1600" dirty="0">
                <a:solidFill>
                  <a:prstClr val="black"/>
                </a:solidFill>
                <a:latin typeface="Source Sans Pro" panose="020B0503030403020204" pitchFamily="34" charset="0"/>
                <a:ea typeface="Source Sans Pro" panose="020B0503030403020204" pitchFamily="34" charset="0"/>
              </a:rPr>
              <a:t>An interim analysis is planned when ~35% of the planned enrolled patients  have died (early 2026)</a:t>
            </a:r>
          </a:p>
          <a:p>
            <a:pPr marL="531271" indent="-224361" defTabSz="609585" fontAlgn="base">
              <a:spcBef>
                <a:spcPts val="800"/>
              </a:spcBef>
              <a:buClr>
                <a:srgbClr val="A10E2F"/>
              </a:buClr>
              <a:buFont typeface="Arial" panose="020B0604020202020204" pitchFamily="34" charset="0"/>
              <a:buChar char="•"/>
              <a:tabLst>
                <a:tab pos="380990" algn="l"/>
              </a:tabLst>
            </a:pPr>
            <a:r>
              <a:rPr lang="en-US" sz="1600" dirty="0">
                <a:solidFill>
                  <a:prstClr val="black"/>
                </a:solidFill>
                <a:latin typeface="Source Sans Pro" panose="020B0503030403020204" pitchFamily="34" charset="0"/>
                <a:ea typeface="Source Sans Pro" panose="020B0503030403020204" pitchFamily="34" charset="0"/>
              </a:rPr>
              <a:t>The final analysis is planned  when &gt;50% of the planned enrolled patients have died (early 2027)</a:t>
            </a:r>
          </a:p>
          <a:p>
            <a:pPr marL="531271" indent="-224361" defTabSz="609585" fontAlgn="base">
              <a:buClr>
                <a:srgbClr val="A10E2F"/>
              </a:buClr>
              <a:buFont typeface="Arial" panose="020B0604020202020204" pitchFamily="34" charset="0"/>
              <a:buChar char="•"/>
              <a:tabLst>
                <a:tab pos="380990" algn="l"/>
              </a:tabLst>
            </a:pPr>
            <a:endParaRPr lang="en-US" sz="1600" dirty="0">
              <a:solidFill>
                <a:prstClr val="black"/>
              </a:solidFill>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176F1B5A-A473-3208-0EB8-EEF9CC676F7D}"/>
              </a:ext>
            </a:extLst>
          </p:cNvPr>
          <p:cNvSpPr txBox="1"/>
          <p:nvPr/>
        </p:nvSpPr>
        <p:spPr>
          <a:xfrm>
            <a:off x="4887613" y="3797694"/>
            <a:ext cx="583096" cy="406071"/>
          </a:xfrm>
          <a:prstGeom prst="rect">
            <a:avLst/>
          </a:prstGeom>
          <a:noFill/>
        </p:spPr>
        <p:txBody>
          <a:bodyPr wrap="square" lIns="0" tIns="0" rIns="0" bIns="0" rtlCol="0" anchor="ctr" anchorCtr="0">
            <a:noAutofit/>
          </a:bodyPr>
          <a:lstStyle/>
          <a:p>
            <a:pPr algn="ctr" defTabSz="609585" fontAlgn="base">
              <a:spcBef>
                <a:spcPct val="0"/>
              </a:spcBef>
              <a:spcAft>
                <a:spcPct val="0"/>
              </a:spcAft>
            </a:pPr>
            <a:r>
              <a:rPr lang="en-US" sz="1067" dirty="0">
                <a:solidFill>
                  <a:prstClr val="white"/>
                </a:solidFill>
                <a:latin typeface="Source Sans Pro" panose="020B0503030403020204" pitchFamily="34" charset="0"/>
                <a:ea typeface="Source Sans Pro" panose="020B0503030403020204" pitchFamily="34" charset="0"/>
              </a:rPr>
              <a:t>(n≈214)</a:t>
            </a:r>
          </a:p>
        </p:txBody>
      </p:sp>
      <p:sp>
        <p:nvSpPr>
          <p:cNvPr id="2" name="TextBox 1">
            <a:extLst>
              <a:ext uri="{FF2B5EF4-FFF2-40B4-BE49-F238E27FC236}">
                <a16:creationId xmlns:a16="http://schemas.microsoft.com/office/drawing/2014/main" id="{5E23E513-7BCD-3D3F-31A1-EFCDFA754DF7}"/>
              </a:ext>
            </a:extLst>
          </p:cNvPr>
          <p:cNvSpPr txBox="1"/>
          <p:nvPr/>
        </p:nvSpPr>
        <p:spPr>
          <a:xfrm>
            <a:off x="272256" y="5769241"/>
            <a:ext cx="11503185" cy="572273"/>
          </a:xfrm>
          <a:prstGeom prst="rect">
            <a:avLst/>
          </a:prstGeom>
          <a:noFill/>
        </p:spPr>
        <p:txBody>
          <a:bodyPr wrap="square" tIns="91440" bIns="48768" anchor="b">
            <a:spAutoFit/>
          </a:bodyPr>
          <a:lstStyle/>
          <a:p>
            <a:pPr marL="0" lvl="1" defTabSz="609585" fontAlgn="base">
              <a:spcBef>
                <a:spcPct val="0"/>
              </a:spcBef>
            </a:pPr>
            <a:r>
              <a:rPr lang="en-US" sz="933" dirty="0">
                <a:solidFill>
                  <a:prstClr val="black"/>
                </a:solidFill>
                <a:latin typeface="Source Sans Pro" panose="020B0503030403020204" pitchFamily="34" charset="0"/>
                <a:ea typeface="Source Sans Pro" panose="020B0503030403020204" pitchFamily="34" charset="0"/>
              </a:rPr>
              <a:t>BAT, best available therapy; HMA, hypomethylating agent; HR, high risk; INT, intermediate; IV, intravenous; JAKi, Janus kinase inhibitor; MF, myelofibrosis; PD, progressive disease; R/R, relapsed or refractory.</a:t>
            </a:r>
          </a:p>
          <a:p>
            <a:pPr marL="0" lvl="1" defTabSz="609585" fontAlgn="base">
              <a:spcBef>
                <a:spcPct val="0"/>
              </a:spcBef>
            </a:pPr>
            <a:r>
              <a:rPr lang="en-US" sz="933" baseline="30000" dirty="0">
                <a:solidFill>
                  <a:prstClr val="black"/>
                </a:solidFill>
                <a:latin typeface="Source Sans Pro" panose="020B0503030403020204" pitchFamily="34" charset="0"/>
                <a:ea typeface="Source Sans Pro" panose="020B0503030403020204" pitchFamily="34" charset="0"/>
              </a:rPr>
              <a:t>a</a:t>
            </a:r>
            <a:r>
              <a:rPr lang="en-US" sz="933" dirty="0">
                <a:solidFill>
                  <a:prstClr val="black"/>
                </a:solidFill>
                <a:latin typeface="Source Sans Pro" panose="020B0503030403020204" pitchFamily="34" charset="0"/>
                <a:ea typeface="Source Sans Pro" panose="020B0503030403020204" pitchFamily="34" charset="0"/>
              </a:rPr>
              <a:t>Hematopoietic stem cell transplantation or splenectomy are not to be permitted as BAT. </a:t>
            </a:r>
            <a:r>
              <a:rPr lang="en-US" sz="933" baseline="30000" dirty="0">
                <a:solidFill>
                  <a:prstClr val="black"/>
                </a:solidFill>
                <a:latin typeface="Source Sans Pro" panose="020B0503030403020204" pitchFamily="34" charset="0"/>
                <a:ea typeface="Source Sans Pro" panose="020B0503030403020204" pitchFamily="34" charset="0"/>
              </a:rPr>
              <a:t>b</a:t>
            </a:r>
            <a:r>
              <a:rPr lang="en-US" sz="933" dirty="0">
                <a:solidFill>
                  <a:prstClr val="black"/>
                </a:solidFill>
                <a:latin typeface="Source Sans Pro" panose="020B0503030403020204" pitchFamily="34" charset="0"/>
                <a:ea typeface="Source Sans Pro" panose="020B0503030403020204" pitchFamily="34" charset="0"/>
              </a:rPr>
              <a:t>Must  demonstrate ≥25% increase in spleen volume from baseline during the study or a palpable increase in splenomegaly after 6 months of BAT.</a:t>
            </a:r>
          </a:p>
        </p:txBody>
      </p:sp>
      <p:pic>
        <p:nvPicPr>
          <p:cNvPr id="11" name="Picture 10">
            <a:extLst>
              <a:ext uri="{FF2B5EF4-FFF2-40B4-BE49-F238E27FC236}">
                <a16:creationId xmlns:a16="http://schemas.microsoft.com/office/drawing/2014/main" id="{D7BA7577-ED30-2CED-6CFF-D8106A6387BB}"/>
              </a:ext>
            </a:extLst>
          </p:cNvPr>
          <p:cNvPicPr>
            <a:picLocks noChangeAspect="1"/>
          </p:cNvPicPr>
          <p:nvPr/>
        </p:nvPicPr>
        <p:blipFill>
          <a:blip r:embed="rId3"/>
          <a:stretch>
            <a:fillRect/>
          </a:stretch>
        </p:blipFill>
        <p:spPr>
          <a:xfrm>
            <a:off x="2219247" y="2312620"/>
            <a:ext cx="4878379" cy="3456429"/>
          </a:xfrm>
          <a:prstGeom prst="rect">
            <a:avLst/>
          </a:prstGeom>
        </p:spPr>
      </p:pic>
      <p:pic>
        <p:nvPicPr>
          <p:cNvPr id="9" name="Picture 8">
            <a:extLst>
              <a:ext uri="{FF2B5EF4-FFF2-40B4-BE49-F238E27FC236}">
                <a16:creationId xmlns:a16="http://schemas.microsoft.com/office/drawing/2014/main" id="{FE7D69E1-D42D-AA1B-1466-2C66AF25E0A4}"/>
              </a:ext>
            </a:extLst>
          </p:cNvPr>
          <p:cNvPicPr>
            <a:picLocks noChangeAspect="1"/>
          </p:cNvPicPr>
          <p:nvPr/>
        </p:nvPicPr>
        <p:blipFill>
          <a:blip r:embed="rId4"/>
          <a:stretch>
            <a:fillRect/>
          </a:stretch>
        </p:blipFill>
        <p:spPr>
          <a:xfrm>
            <a:off x="1807266" y="1095171"/>
            <a:ext cx="5702341" cy="1409711"/>
          </a:xfrm>
          <a:prstGeom prst="rect">
            <a:avLst/>
          </a:prstGeom>
        </p:spPr>
      </p:pic>
      <p:sp>
        <p:nvSpPr>
          <p:cNvPr id="5" name="TextBox 4">
            <a:extLst>
              <a:ext uri="{FF2B5EF4-FFF2-40B4-BE49-F238E27FC236}">
                <a16:creationId xmlns:a16="http://schemas.microsoft.com/office/drawing/2014/main" id="{82C35CC0-DD7E-1DA4-00C3-F8DFA098FD4C}"/>
              </a:ext>
            </a:extLst>
          </p:cNvPr>
          <p:cNvSpPr txBox="1"/>
          <p:nvPr/>
        </p:nvSpPr>
        <p:spPr>
          <a:xfrm>
            <a:off x="9012766" y="6443747"/>
            <a:ext cx="3094567" cy="307777"/>
          </a:xfrm>
          <a:prstGeom prst="rect">
            <a:avLst/>
          </a:prstGeom>
          <a:noFill/>
        </p:spPr>
        <p:txBody>
          <a:bodyPr wrap="square">
            <a:spAutoFit/>
          </a:bodyPr>
          <a:lstStyle/>
          <a:p>
            <a:r>
              <a:rPr lang="en-US" sz="1400" dirty="0"/>
              <a:t>Mascarenhas ASH 2024;Abstract 1808.1</a:t>
            </a:r>
          </a:p>
        </p:txBody>
      </p:sp>
    </p:spTree>
    <p:extLst>
      <p:ext uri="{BB962C8B-B14F-4D97-AF65-F5344CB8AC3E}">
        <p14:creationId xmlns:p14="http://schemas.microsoft.com/office/powerpoint/2010/main" val="1326685232"/>
      </p:ext>
    </p:extLst>
  </p:cSld>
  <p:clrMapOvr>
    <a:masterClrMapping/>
  </p:clrMapOvr>
  <mc:AlternateContent xmlns:mc="http://schemas.openxmlformats.org/markup-compatibility/2006" xmlns:p14="http://schemas.microsoft.com/office/powerpoint/2010/main">
    <mc:Choice Requires="p14">
      <p:transition spd="slow" p14:dur="2000" advTm="38748"/>
    </mc:Choice>
    <mc:Fallback xmlns="">
      <p:transition spd="slow" advTm="387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a:extLst>
              <a:ext uri="{FF2B5EF4-FFF2-40B4-BE49-F238E27FC236}">
                <a16:creationId xmlns:a16="http://schemas.microsoft.com/office/drawing/2014/main" id="{A37DF585-DC84-2E24-D515-1DE1C3564DAA}"/>
              </a:ext>
            </a:extLst>
          </p:cNvPr>
          <p:cNvSpPr>
            <a:spLocks noGrp="1"/>
          </p:cNvSpPr>
          <p:nvPr>
            <p:ph type="ctrTitle"/>
          </p:nvPr>
        </p:nvSpPr>
        <p:spPr>
          <a:xfrm>
            <a:off x="604258" y="1089024"/>
            <a:ext cx="10978142" cy="2578736"/>
          </a:xfrm>
        </p:spPr>
        <p:txBody>
          <a:bodyPr>
            <a:normAutofit/>
          </a:bodyPr>
          <a:lstStyle/>
          <a:p>
            <a:r>
              <a:rPr lang="en-IN"/>
              <a:t>Updated Results From the Phase 3 MANIFEST-2 Study of Pelabresib in Combination With Ruxolitinib for Janus Kinase Inhibitor–Naïve Patients With Myelofibrosis</a:t>
            </a:r>
          </a:p>
        </p:txBody>
      </p:sp>
      <p:sp>
        <p:nvSpPr>
          <p:cNvPr id="24" name="Text Placeholder 23">
            <a:extLst>
              <a:ext uri="{FF2B5EF4-FFF2-40B4-BE49-F238E27FC236}">
                <a16:creationId xmlns:a16="http://schemas.microsoft.com/office/drawing/2014/main" id="{2C5B2442-E09B-054F-DE58-3E3CC56CEECA}"/>
              </a:ext>
            </a:extLst>
          </p:cNvPr>
          <p:cNvSpPr>
            <a:spLocks noGrp="1"/>
          </p:cNvSpPr>
          <p:nvPr>
            <p:ph type="body" sz="quarter" idx="13"/>
          </p:nvPr>
        </p:nvSpPr>
        <p:spPr>
          <a:xfrm>
            <a:off x="604259" y="4033520"/>
            <a:ext cx="11321578" cy="2311718"/>
          </a:xfrm>
        </p:spPr>
        <p:txBody>
          <a:bodyPr>
            <a:noAutofit/>
          </a:bodyPr>
          <a:lstStyle/>
          <a:p>
            <a:pPr marR="30480">
              <a:lnSpc>
                <a:spcPct val="100000"/>
              </a:lnSpc>
            </a:pPr>
            <a:r>
              <a:rPr lang="en-US" sz="1200" noProof="0">
                <a:solidFill>
                  <a:schemeClr val="tx2"/>
                </a:solidFill>
                <a:latin typeface="Arial" panose="020B0604020202020204" pitchFamily="34" charset="0"/>
                <a:cs typeface="Arial" panose="020B0604020202020204" pitchFamily="34" charset="0"/>
              </a:rPr>
              <a:t>John Mascarenhas,</a:t>
            </a:r>
            <a:r>
              <a:rPr lang="en-US" sz="1200" baseline="30000" noProof="0">
                <a:solidFill>
                  <a:schemeClr val="tx2"/>
                </a:solidFill>
                <a:latin typeface="Arial" panose="020B0604020202020204" pitchFamily="34" charset="0"/>
                <a:cs typeface="Arial" panose="020B0604020202020204" pitchFamily="34" charset="0"/>
              </a:rPr>
              <a:t>1</a:t>
            </a:r>
            <a:r>
              <a:rPr lang="en-US" sz="1200" noProof="0">
                <a:solidFill>
                  <a:schemeClr val="tx2"/>
                </a:solidFill>
                <a:latin typeface="Arial" panose="020B0604020202020204" pitchFamily="34" charset="0"/>
                <a:cs typeface="Arial" panose="020B0604020202020204" pitchFamily="34" charset="0"/>
              </a:rPr>
              <a:t> Sebastian Grosicki,</a:t>
            </a:r>
            <a:r>
              <a:rPr lang="en-US" sz="1200" baseline="30000" noProof="0">
                <a:solidFill>
                  <a:schemeClr val="tx2"/>
                </a:solidFill>
                <a:latin typeface="Arial" panose="020B0604020202020204" pitchFamily="34" charset="0"/>
                <a:cs typeface="Arial" panose="020B0604020202020204" pitchFamily="34" charset="0"/>
              </a:rPr>
              <a:t>2</a:t>
            </a:r>
            <a:r>
              <a:rPr lang="en-US" sz="1200" noProof="0">
                <a:solidFill>
                  <a:schemeClr val="tx2"/>
                </a:solidFill>
                <a:latin typeface="Arial" panose="020B0604020202020204" pitchFamily="34" charset="0"/>
                <a:cs typeface="Arial" panose="020B0604020202020204" pitchFamily="34" charset="0"/>
              </a:rPr>
              <a:t> Dominik Chraniuk,</a:t>
            </a:r>
            <a:r>
              <a:rPr lang="en-US" sz="1200" baseline="30000" noProof="0">
                <a:solidFill>
                  <a:schemeClr val="tx2"/>
                </a:solidFill>
                <a:latin typeface="Arial" panose="020B0604020202020204" pitchFamily="34" charset="0"/>
                <a:cs typeface="Arial" panose="020B0604020202020204" pitchFamily="34" charset="0"/>
              </a:rPr>
              <a:t>3</a:t>
            </a:r>
            <a:r>
              <a:rPr lang="en-US" sz="1200" noProof="0">
                <a:solidFill>
                  <a:schemeClr val="tx2"/>
                </a:solidFill>
                <a:latin typeface="Arial" panose="020B0604020202020204" pitchFamily="34" charset="0"/>
                <a:cs typeface="Arial" panose="020B0604020202020204" pitchFamily="34" charset="0"/>
              </a:rPr>
              <a:t> Elisabetta Abruzzese,</a:t>
            </a:r>
            <a:r>
              <a:rPr lang="en-US" sz="1200" baseline="30000" noProof="0">
                <a:solidFill>
                  <a:schemeClr val="tx2"/>
                </a:solidFill>
                <a:latin typeface="Arial" panose="020B0604020202020204" pitchFamily="34" charset="0"/>
                <a:cs typeface="Arial" panose="020B0604020202020204" pitchFamily="34" charset="0"/>
              </a:rPr>
              <a:t>4</a:t>
            </a:r>
            <a:r>
              <a:rPr lang="en-US" sz="1200" noProof="0">
                <a:solidFill>
                  <a:schemeClr val="tx2"/>
                </a:solidFill>
                <a:latin typeface="Arial" panose="020B0604020202020204" pitchFamily="34" charset="0"/>
                <a:cs typeface="Arial" panose="020B0604020202020204" pitchFamily="34" charset="0"/>
              </a:rPr>
              <a:t> Prithviraj Bose,</a:t>
            </a:r>
            <a:r>
              <a:rPr lang="en-US" sz="1200" baseline="30000" noProof="0">
                <a:solidFill>
                  <a:schemeClr val="tx2"/>
                </a:solidFill>
                <a:latin typeface="Arial" panose="020B0604020202020204" pitchFamily="34" charset="0"/>
                <a:cs typeface="Arial" panose="020B0604020202020204" pitchFamily="34" charset="0"/>
              </a:rPr>
              <a:t>5</a:t>
            </a:r>
            <a:r>
              <a:rPr lang="en-US" sz="1200" noProof="0">
                <a:solidFill>
                  <a:schemeClr val="tx2"/>
                </a:solidFill>
                <a:latin typeface="Arial" panose="020B0604020202020204" pitchFamily="34" charset="0"/>
                <a:cs typeface="Arial" panose="020B0604020202020204" pitchFamily="34" charset="0"/>
              </a:rPr>
              <a:t> Aaron Gerds,</a:t>
            </a:r>
            <a:r>
              <a:rPr lang="en-US" sz="1200" baseline="30000" noProof="0">
                <a:solidFill>
                  <a:schemeClr val="tx2"/>
                </a:solidFill>
                <a:latin typeface="Arial" panose="020B0604020202020204" pitchFamily="34" charset="0"/>
                <a:cs typeface="Arial" panose="020B0604020202020204" pitchFamily="34" charset="0"/>
              </a:rPr>
              <a:t>6</a:t>
            </a:r>
            <a:r>
              <a:rPr lang="en-US" sz="1200" noProof="0">
                <a:solidFill>
                  <a:schemeClr val="tx2"/>
                </a:solidFill>
                <a:latin typeface="Arial" panose="020B0604020202020204" pitchFamily="34" charset="0"/>
                <a:cs typeface="Arial" panose="020B0604020202020204" pitchFamily="34" charset="0"/>
              </a:rPr>
              <a:t> Alessandro M. Vannucchi,</a:t>
            </a:r>
            <a:r>
              <a:rPr lang="en-US" sz="1200" baseline="30000" noProof="0">
                <a:solidFill>
                  <a:schemeClr val="tx2"/>
                </a:solidFill>
                <a:latin typeface="Arial" panose="020B0604020202020204" pitchFamily="34" charset="0"/>
                <a:cs typeface="Arial" panose="020B0604020202020204" pitchFamily="34" charset="0"/>
              </a:rPr>
              <a:t>7</a:t>
            </a:r>
            <a:r>
              <a:rPr lang="en-US" sz="1200" noProof="0">
                <a:solidFill>
                  <a:schemeClr val="tx2"/>
                </a:solidFill>
                <a:latin typeface="Arial" panose="020B0604020202020204" pitchFamily="34" charset="0"/>
                <a:cs typeface="Arial" panose="020B0604020202020204" pitchFamily="34" charset="0"/>
              </a:rPr>
              <a:t> Francesca Palandri,</a:t>
            </a:r>
            <a:r>
              <a:rPr lang="en-US" sz="1200" baseline="30000" noProof="0">
                <a:solidFill>
                  <a:schemeClr val="tx2"/>
                </a:solidFill>
                <a:latin typeface="Arial" panose="020B0604020202020204" pitchFamily="34" charset="0"/>
                <a:cs typeface="Arial" panose="020B0604020202020204" pitchFamily="34" charset="0"/>
              </a:rPr>
              <a:t>8</a:t>
            </a:r>
            <a:r>
              <a:rPr lang="en-US" sz="1200" noProof="0">
                <a:solidFill>
                  <a:schemeClr val="tx2"/>
                </a:solidFill>
                <a:latin typeface="Arial" panose="020B0604020202020204" pitchFamily="34" charset="0"/>
                <a:cs typeface="Arial" panose="020B0604020202020204" pitchFamily="34" charset="0"/>
              </a:rPr>
              <a:t> </a:t>
            </a:r>
            <a:br>
              <a:rPr lang="en-US" sz="1200" noProof="0">
                <a:solidFill>
                  <a:schemeClr val="tx2"/>
                </a:solidFill>
                <a:latin typeface="Arial" panose="020B0604020202020204" pitchFamily="34" charset="0"/>
                <a:cs typeface="Arial" panose="020B0604020202020204" pitchFamily="34" charset="0"/>
              </a:rPr>
            </a:br>
            <a:r>
              <a:rPr lang="en-US" sz="1200" noProof="0">
                <a:solidFill>
                  <a:schemeClr val="tx2"/>
                </a:solidFill>
                <a:latin typeface="Arial" panose="020B0604020202020204" pitchFamily="34" charset="0"/>
                <a:cs typeface="Arial" panose="020B0604020202020204" pitchFamily="34" charset="0"/>
              </a:rPr>
              <a:t>Sung-Eun Lee,</a:t>
            </a:r>
            <a:r>
              <a:rPr lang="en-US" sz="1200" baseline="30000" noProof="0">
                <a:solidFill>
                  <a:schemeClr val="tx2"/>
                </a:solidFill>
                <a:latin typeface="Arial" panose="020B0604020202020204" pitchFamily="34" charset="0"/>
                <a:cs typeface="Arial" panose="020B0604020202020204" pitchFamily="34" charset="0"/>
              </a:rPr>
              <a:t>9</a:t>
            </a:r>
            <a:r>
              <a:rPr lang="en-US" sz="1200" noProof="0">
                <a:solidFill>
                  <a:schemeClr val="tx2"/>
                </a:solidFill>
                <a:latin typeface="Arial" panose="020B0604020202020204" pitchFamily="34" charset="0"/>
                <a:cs typeface="Arial" panose="020B0604020202020204" pitchFamily="34" charset="0"/>
              </a:rPr>
              <a:t> Vikas Gupta,</a:t>
            </a:r>
            <a:r>
              <a:rPr lang="en-US" sz="1200" baseline="30000" noProof="0">
                <a:solidFill>
                  <a:schemeClr val="tx2"/>
                </a:solidFill>
                <a:latin typeface="Arial" panose="020B0604020202020204" pitchFamily="34" charset="0"/>
                <a:cs typeface="Arial" panose="020B0604020202020204" pitchFamily="34" charset="0"/>
              </a:rPr>
              <a:t>10</a:t>
            </a:r>
            <a:r>
              <a:rPr lang="en-US" sz="1200" noProof="0">
                <a:solidFill>
                  <a:schemeClr val="tx2"/>
                </a:solidFill>
                <a:latin typeface="Arial" panose="020B0604020202020204" pitchFamily="34" charset="0"/>
                <a:cs typeface="Arial" panose="020B0604020202020204" pitchFamily="34" charset="0"/>
              </a:rPr>
              <a:t> Alessandro Lucchesi,</a:t>
            </a:r>
            <a:r>
              <a:rPr lang="en-US" sz="1200" baseline="30000" noProof="0">
                <a:solidFill>
                  <a:schemeClr val="tx2"/>
                </a:solidFill>
                <a:latin typeface="Arial" panose="020B0604020202020204" pitchFamily="34" charset="0"/>
                <a:cs typeface="Arial" panose="020B0604020202020204" pitchFamily="34" charset="0"/>
              </a:rPr>
              <a:t>11</a:t>
            </a:r>
            <a:r>
              <a:rPr lang="en-US" sz="1200" noProof="0">
                <a:solidFill>
                  <a:schemeClr val="tx2"/>
                </a:solidFill>
                <a:latin typeface="Arial" panose="020B0604020202020204" pitchFamily="34" charset="0"/>
                <a:cs typeface="Arial" panose="020B0604020202020204" pitchFamily="34" charset="0"/>
              </a:rPr>
              <a:t> Stephen T. Oh,</a:t>
            </a:r>
            <a:r>
              <a:rPr lang="en-US" sz="1200" baseline="30000" noProof="0">
                <a:solidFill>
                  <a:schemeClr val="tx2"/>
                </a:solidFill>
                <a:latin typeface="Arial" panose="020B0604020202020204" pitchFamily="34" charset="0"/>
                <a:cs typeface="Arial" panose="020B0604020202020204" pitchFamily="34" charset="0"/>
              </a:rPr>
              <a:t>12</a:t>
            </a:r>
            <a:r>
              <a:rPr lang="en-US" sz="1200" noProof="0">
                <a:solidFill>
                  <a:schemeClr val="tx2"/>
                </a:solidFill>
                <a:latin typeface="Arial" panose="020B0604020202020204" pitchFamily="34" charset="0"/>
                <a:cs typeface="Arial" panose="020B0604020202020204" pitchFamily="34" charset="0"/>
              </a:rPr>
              <a:t> Andrew T. Kuykendall,</a:t>
            </a:r>
            <a:r>
              <a:rPr lang="en-US" sz="1200" baseline="30000" noProof="0">
                <a:solidFill>
                  <a:schemeClr val="tx2"/>
                </a:solidFill>
                <a:latin typeface="Arial" panose="020B0604020202020204" pitchFamily="34" charset="0"/>
                <a:cs typeface="Arial" panose="020B0604020202020204" pitchFamily="34" charset="0"/>
              </a:rPr>
              <a:t>13</a:t>
            </a:r>
            <a:r>
              <a:rPr lang="en-US" sz="1200" noProof="0">
                <a:solidFill>
                  <a:schemeClr val="tx2"/>
                </a:solidFill>
                <a:latin typeface="Arial" panose="020B0604020202020204" pitchFamily="34" charset="0"/>
                <a:cs typeface="Arial" panose="020B0604020202020204" pitchFamily="34" charset="0"/>
              </a:rPr>
              <a:t> Andrea Patriarca,</a:t>
            </a:r>
            <a:r>
              <a:rPr lang="en-US" sz="1200" baseline="30000" noProof="0">
                <a:solidFill>
                  <a:schemeClr val="tx2"/>
                </a:solidFill>
                <a:latin typeface="Arial" panose="020B0604020202020204" pitchFamily="34" charset="0"/>
                <a:cs typeface="Arial" panose="020B0604020202020204" pitchFamily="34" charset="0"/>
              </a:rPr>
              <a:t>14</a:t>
            </a:r>
            <a:r>
              <a:rPr lang="en-US" sz="1200" noProof="0">
                <a:solidFill>
                  <a:schemeClr val="tx2"/>
                </a:solidFill>
                <a:latin typeface="Arial" panose="020B0604020202020204" pitchFamily="34" charset="0"/>
                <a:cs typeface="Arial" panose="020B0604020202020204" pitchFamily="34" charset="0"/>
              </a:rPr>
              <a:t> Alberto Álvarez-Larrán,</a:t>
            </a:r>
            <a:r>
              <a:rPr lang="en-US" sz="1200" baseline="30000" noProof="0">
                <a:solidFill>
                  <a:schemeClr val="tx2"/>
                </a:solidFill>
                <a:latin typeface="Arial" panose="020B0604020202020204" pitchFamily="34" charset="0"/>
                <a:cs typeface="Arial" panose="020B0604020202020204" pitchFamily="34" charset="0"/>
              </a:rPr>
              <a:t>15</a:t>
            </a:r>
            <a:r>
              <a:rPr lang="en-US" sz="1200" noProof="0">
                <a:solidFill>
                  <a:schemeClr val="tx2"/>
                </a:solidFill>
                <a:latin typeface="Arial" panose="020B0604020202020204" pitchFamily="34" charset="0"/>
                <a:cs typeface="Arial" panose="020B0604020202020204" pitchFamily="34" charset="0"/>
              </a:rPr>
              <a:t> Ruben Mesa,</a:t>
            </a:r>
            <a:r>
              <a:rPr lang="en-US" sz="1200" baseline="30000" noProof="0">
                <a:solidFill>
                  <a:schemeClr val="tx2"/>
                </a:solidFill>
                <a:latin typeface="Arial" panose="020B0604020202020204" pitchFamily="34" charset="0"/>
                <a:cs typeface="Arial" panose="020B0604020202020204" pitchFamily="34" charset="0"/>
              </a:rPr>
              <a:t>16</a:t>
            </a:r>
            <a:r>
              <a:rPr lang="en-US" sz="1200" noProof="0">
                <a:solidFill>
                  <a:schemeClr val="tx2"/>
                </a:solidFill>
                <a:latin typeface="Arial" panose="020B0604020202020204" pitchFamily="34" charset="0"/>
                <a:cs typeface="Arial" panose="020B0604020202020204" pitchFamily="34" charset="0"/>
              </a:rPr>
              <a:t> </a:t>
            </a:r>
            <a:br>
              <a:rPr lang="en-US" sz="1200" noProof="0">
                <a:solidFill>
                  <a:schemeClr val="tx2"/>
                </a:solidFill>
                <a:latin typeface="Arial" panose="020B0604020202020204" pitchFamily="34" charset="0"/>
                <a:cs typeface="Arial" panose="020B0604020202020204" pitchFamily="34" charset="0"/>
              </a:rPr>
            </a:br>
            <a:r>
              <a:rPr lang="en-US" sz="1200" noProof="0">
                <a:solidFill>
                  <a:schemeClr val="tx2"/>
                </a:solidFill>
                <a:latin typeface="Arial" panose="020B0604020202020204" pitchFamily="34" charset="0"/>
                <a:cs typeface="Arial" panose="020B0604020202020204" pitchFamily="34" charset="0"/>
              </a:rPr>
              <a:t>Jean-Jacques Kiladjian,</a:t>
            </a:r>
            <a:r>
              <a:rPr lang="en-US" sz="1200" baseline="30000" noProof="0">
                <a:solidFill>
                  <a:schemeClr val="tx2"/>
                </a:solidFill>
                <a:latin typeface="Arial" panose="020B0604020202020204" pitchFamily="34" charset="0"/>
                <a:cs typeface="Arial" panose="020B0604020202020204" pitchFamily="34" charset="0"/>
              </a:rPr>
              <a:t>17</a:t>
            </a:r>
            <a:r>
              <a:rPr lang="en-US" sz="1200" noProof="0">
                <a:solidFill>
                  <a:schemeClr val="tx2"/>
                </a:solidFill>
                <a:latin typeface="Arial" panose="020B0604020202020204" pitchFamily="34" charset="0"/>
                <a:cs typeface="Arial" panose="020B0604020202020204" pitchFamily="34" charset="0"/>
              </a:rPr>
              <a:t> Moshe Talpaz,</a:t>
            </a:r>
            <a:r>
              <a:rPr lang="en-US" sz="1200" baseline="30000" noProof="0">
                <a:solidFill>
                  <a:schemeClr val="tx2"/>
                </a:solidFill>
                <a:latin typeface="Arial" panose="020B0604020202020204" pitchFamily="34" charset="0"/>
                <a:cs typeface="Arial" panose="020B0604020202020204" pitchFamily="34" charset="0"/>
              </a:rPr>
              <a:t>18</a:t>
            </a:r>
            <a:r>
              <a:rPr lang="en-US" sz="1200" noProof="0">
                <a:solidFill>
                  <a:schemeClr val="tx2"/>
                </a:solidFill>
                <a:latin typeface="Arial" panose="020B0604020202020204" pitchFamily="34" charset="0"/>
                <a:cs typeface="Arial" panose="020B0604020202020204" pitchFamily="34" charset="0"/>
              </a:rPr>
              <a:t> Morgan Harris,</a:t>
            </a:r>
            <a:r>
              <a:rPr lang="en-US" sz="1200" baseline="30000" noProof="0">
                <a:solidFill>
                  <a:schemeClr val="tx2"/>
                </a:solidFill>
                <a:latin typeface="Arial" panose="020B0604020202020204" pitchFamily="34" charset="0"/>
                <a:cs typeface="Arial" panose="020B0604020202020204" pitchFamily="34" charset="0"/>
              </a:rPr>
              <a:t>19</a:t>
            </a:r>
            <a:r>
              <a:rPr lang="en-US" sz="1200" noProof="0">
                <a:solidFill>
                  <a:schemeClr val="tx2"/>
                </a:solidFill>
                <a:latin typeface="Arial" panose="020B0604020202020204" pitchFamily="34" charset="0"/>
                <a:cs typeface="Arial" panose="020B0604020202020204" pitchFamily="34" charset="0"/>
              </a:rPr>
              <a:t> Sarah-Katharina Kays,</a:t>
            </a:r>
            <a:r>
              <a:rPr lang="en-US" sz="1200" baseline="30000" noProof="0">
                <a:solidFill>
                  <a:schemeClr val="tx2"/>
                </a:solidFill>
                <a:latin typeface="Arial" panose="020B0604020202020204" pitchFamily="34" charset="0"/>
                <a:cs typeface="Arial" panose="020B0604020202020204" pitchFamily="34" charset="0"/>
              </a:rPr>
              <a:t>20</a:t>
            </a:r>
            <a:r>
              <a:rPr lang="en-US" sz="1200" noProof="0">
                <a:solidFill>
                  <a:schemeClr val="tx2"/>
                </a:solidFill>
                <a:latin typeface="Arial" panose="020B0604020202020204" pitchFamily="34" charset="0"/>
                <a:cs typeface="Arial" panose="020B0604020202020204" pitchFamily="34" charset="0"/>
              </a:rPr>
              <a:t> Tabea Kr</a:t>
            </a:r>
            <a:r>
              <a:rPr lang="en-US" sz="1200" err="1">
                <a:solidFill>
                  <a:schemeClr val="tx2"/>
                </a:solidFill>
                <a:effectLst/>
                <a:latin typeface="Arial" panose="020B0604020202020204" pitchFamily="34" charset="0"/>
                <a:ea typeface="MS Mincho" panose="02020609040205080304" pitchFamily="49" charset="-128"/>
                <a:cs typeface="Arial" panose="020B0604020202020204" pitchFamily="34" charset="0"/>
              </a:rPr>
              <a:t>ä</a:t>
            </a:r>
            <a:r>
              <a:rPr lang="en-US" sz="1200" noProof="0">
                <a:solidFill>
                  <a:schemeClr val="tx2"/>
                </a:solidFill>
                <a:latin typeface="Arial" panose="020B0604020202020204" pitchFamily="34" charset="0"/>
                <a:cs typeface="Arial" panose="020B0604020202020204" pitchFamily="34" charset="0"/>
              </a:rPr>
              <a:t>ft,</a:t>
            </a:r>
            <a:r>
              <a:rPr lang="en-US" sz="1200" baseline="30000" noProof="0">
                <a:solidFill>
                  <a:schemeClr val="tx2"/>
                </a:solidFill>
                <a:latin typeface="Arial" panose="020B0604020202020204" pitchFamily="34" charset="0"/>
                <a:cs typeface="Arial" panose="020B0604020202020204" pitchFamily="34" charset="0"/>
              </a:rPr>
              <a:t>20</a:t>
            </a:r>
            <a:r>
              <a:rPr lang="en-US" sz="1200" noProof="0">
                <a:solidFill>
                  <a:schemeClr val="tx2"/>
                </a:solidFill>
                <a:latin typeface="Arial" panose="020B0604020202020204" pitchFamily="34" charset="0"/>
                <a:cs typeface="Arial" panose="020B0604020202020204" pitchFamily="34" charset="0"/>
              </a:rPr>
              <a:t> Qing </a:t>
            </a:r>
            <a:r>
              <a:rPr lang="en-US" sz="1200" noProof="0" err="1">
                <a:solidFill>
                  <a:schemeClr val="tx2"/>
                </a:solidFill>
                <a:latin typeface="Arial" panose="020B0604020202020204" pitchFamily="34" charset="0"/>
                <a:cs typeface="Arial" panose="020B0604020202020204" pitchFamily="34" charset="0"/>
              </a:rPr>
              <a:t>Li,</a:t>
            </a:r>
            <a:r>
              <a:rPr lang="en-US" sz="1200" baseline="30000" noProof="0" err="1">
                <a:solidFill>
                  <a:schemeClr val="tx2"/>
                </a:solidFill>
                <a:latin typeface="Arial" panose="020B0604020202020204" pitchFamily="34" charset="0"/>
                <a:cs typeface="Arial" panose="020B0604020202020204" pitchFamily="34" charset="0"/>
              </a:rPr>
              <a:t>21</a:t>
            </a:r>
            <a:r>
              <a:rPr lang="en-US" sz="1200" baseline="30000">
                <a:solidFill>
                  <a:schemeClr val="tx2"/>
                </a:solidFill>
              </a:rPr>
              <a:t> </a:t>
            </a:r>
            <a:r>
              <a:rPr lang="en-US" sz="1200" noProof="0">
                <a:solidFill>
                  <a:schemeClr val="tx2"/>
                </a:solidFill>
                <a:latin typeface="Arial" panose="020B0604020202020204" pitchFamily="34" charset="0"/>
                <a:cs typeface="Arial" panose="020B0604020202020204" pitchFamily="34" charset="0"/>
              </a:rPr>
              <a:t>Anna-Maria Jegg,</a:t>
            </a:r>
            <a:r>
              <a:rPr lang="en-US" sz="1200" baseline="30000" noProof="0">
                <a:solidFill>
                  <a:schemeClr val="tx2"/>
                </a:solidFill>
                <a:latin typeface="Arial" panose="020B0604020202020204" pitchFamily="34" charset="0"/>
                <a:cs typeface="Arial" panose="020B0604020202020204" pitchFamily="34" charset="0"/>
              </a:rPr>
              <a:t>20</a:t>
            </a:r>
            <a:r>
              <a:rPr lang="en-US" sz="1200" noProof="0">
                <a:solidFill>
                  <a:schemeClr val="tx2"/>
                </a:solidFill>
                <a:latin typeface="Arial" panose="020B0604020202020204" pitchFamily="34" charset="0"/>
                <a:cs typeface="Arial" panose="020B0604020202020204" pitchFamily="34" charset="0"/>
              </a:rPr>
              <a:t> Claire Harrison,</a:t>
            </a:r>
            <a:r>
              <a:rPr lang="en-US" sz="1200" baseline="30000" noProof="0">
                <a:solidFill>
                  <a:schemeClr val="tx2"/>
                </a:solidFill>
                <a:latin typeface="Arial" panose="020B0604020202020204" pitchFamily="34" charset="0"/>
                <a:cs typeface="Arial" panose="020B0604020202020204" pitchFamily="34" charset="0"/>
              </a:rPr>
              <a:t>22</a:t>
            </a:r>
            <a:r>
              <a:rPr lang="en-US" sz="1200" noProof="0">
                <a:solidFill>
                  <a:schemeClr val="tx2"/>
                </a:solidFill>
                <a:latin typeface="Arial" panose="020B0604020202020204" pitchFamily="34" charset="0"/>
                <a:cs typeface="Arial" panose="020B0604020202020204" pitchFamily="34" charset="0"/>
              </a:rPr>
              <a:t> Raajit K. Rampal</a:t>
            </a:r>
            <a:r>
              <a:rPr lang="en-US" sz="1200" baseline="30000" noProof="0">
                <a:solidFill>
                  <a:schemeClr val="tx2"/>
                </a:solidFill>
                <a:latin typeface="Arial" panose="020B0604020202020204" pitchFamily="34" charset="0"/>
                <a:cs typeface="Arial" panose="020B0604020202020204" pitchFamily="34" charset="0"/>
              </a:rPr>
              <a:t>23</a:t>
            </a:r>
          </a:p>
          <a:p>
            <a:r>
              <a:rPr lang="en-US" sz="900" baseline="30000" noProof="0">
                <a:solidFill>
                  <a:schemeClr val="tx2"/>
                </a:solidFill>
                <a:latin typeface="Arial" panose="020B0604020202020204" pitchFamily="34" charset="0"/>
                <a:cs typeface="Arial" panose="020B0604020202020204" pitchFamily="34" charset="0"/>
              </a:rPr>
              <a:t>1</a:t>
            </a:r>
            <a:r>
              <a:rPr lang="en-US" sz="900" noProof="0">
                <a:solidFill>
                  <a:schemeClr val="tx2"/>
                </a:solidFill>
                <a:latin typeface="Arial" panose="020B0604020202020204" pitchFamily="34" charset="0"/>
                <a:cs typeface="Arial" panose="020B0604020202020204" pitchFamily="34" charset="0"/>
              </a:rPr>
              <a:t>Tisch Cancer Institute, Icahn School of Medicine at Mount Sinai, New York, NY, USA; </a:t>
            </a:r>
            <a:r>
              <a:rPr lang="en-US" sz="900" baseline="30000" noProof="0">
                <a:solidFill>
                  <a:schemeClr val="tx2"/>
                </a:solidFill>
                <a:latin typeface="Arial" panose="020B0604020202020204" pitchFamily="34" charset="0"/>
                <a:cs typeface="Arial" panose="020B0604020202020204" pitchFamily="34" charset="0"/>
              </a:rPr>
              <a:t>2</a:t>
            </a:r>
            <a:r>
              <a:rPr lang="en-US" sz="900" noProof="0">
                <a:solidFill>
                  <a:schemeClr val="tx2"/>
                </a:solidFill>
                <a:latin typeface="Arial" panose="020B0604020202020204" pitchFamily="34" charset="0"/>
                <a:cs typeface="Arial" panose="020B0604020202020204" pitchFamily="34" charset="0"/>
              </a:rPr>
              <a:t>Department of Cancer Prevention, Medical University of Silesia, Katowice, Poland; </a:t>
            </a:r>
            <a:r>
              <a:rPr lang="en-US" sz="900" baseline="30000" noProof="0">
                <a:solidFill>
                  <a:schemeClr val="tx2"/>
                </a:solidFill>
                <a:latin typeface="Arial" panose="020B0604020202020204" pitchFamily="34" charset="0"/>
                <a:cs typeface="Arial" panose="020B0604020202020204" pitchFamily="34" charset="0"/>
              </a:rPr>
              <a:t>3</a:t>
            </a:r>
            <a:r>
              <a:rPr lang="en-US" sz="900" noProof="0">
                <a:solidFill>
                  <a:schemeClr val="tx2"/>
                </a:solidFill>
                <a:latin typeface="Arial" panose="020B0604020202020204" pitchFamily="34" charset="0"/>
                <a:cs typeface="Arial" panose="020B0604020202020204" pitchFamily="34" charset="0"/>
              </a:rPr>
              <a:t>Hematology Ward, Wojewódzki Szpital Zespolony im. L. Rydygiera, Torun, Poland; </a:t>
            </a:r>
            <a:r>
              <a:rPr lang="en-US" sz="900" baseline="30000" noProof="0">
                <a:solidFill>
                  <a:schemeClr val="tx2"/>
                </a:solidFill>
                <a:latin typeface="Arial" panose="020B0604020202020204" pitchFamily="34" charset="0"/>
                <a:cs typeface="Arial" panose="020B0604020202020204" pitchFamily="34" charset="0"/>
              </a:rPr>
              <a:t>4</a:t>
            </a:r>
            <a:r>
              <a:rPr lang="en-US" sz="900" noProof="0">
                <a:solidFill>
                  <a:schemeClr val="tx2"/>
                </a:solidFill>
                <a:latin typeface="Arial" panose="020B0604020202020204" pitchFamily="34" charset="0"/>
                <a:cs typeface="Arial" panose="020B0604020202020204" pitchFamily="34" charset="0"/>
              </a:rPr>
              <a:t>Department of Hematology, S. Eugenio Hospital, Tor Vergata University, ASL Roma 2, Rome, Italy; </a:t>
            </a:r>
            <a:r>
              <a:rPr lang="en-US" sz="900" baseline="30000" noProof="0">
                <a:solidFill>
                  <a:schemeClr val="tx2"/>
                </a:solidFill>
                <a:latin typeface="Arial" panose="020B0604020202020204" pitchFamily="34" charset="0"/>
                <a:cs typeface="Arial" panose="020B0604020202020204" pitchFamily="34" charset="0"/>
              </a:rPr>
              <a:t>5</a:t>
            </a:r>
            <a:r>
              <a:rPr lang="en-US" sz="900" noProof="0">
                <a:solidFill>
                  <a:schemeClr val="tx2"/>
                </a:solidFill>
                <a:latin typeface="Arial" panose="020B0604020202020204" pitchFamily="34" charset="0"/>
                <a:cs typeface="Arial" panose="020B0604020202020204" pitchFamily="34" charset="0"/>
              </a:rPr>
              <a:t>Leukemia Department, University of Texas MD Anderson Cancer Center, Houston, TX, USA; </a:t>
            </a:r>
            <a:r>
              <a:rPr lang="en-US" sz="900" baseline="30000" noProof="0">
                <a:solidFill>
                  <a:schemeClr val="tx2"/>
                </a:solidFill>
                <a:latin typeface="Arial" panose="020B0604020202020204" pitchFamily="34" charset="0"/>
                <a:cs typeface="Arial" panose="020B0604020202020204" pitchFamily="34" charset="0"/>
              </a:rPr>
              <a:t>6</a:t>
            </a:r>
            <a:r>
              <a:rPr lang="en-US" sz="900" noProof="0">
                <a:solidFill>
                  <a:schemeClr val="tx2"/>
                </a:solidFill>
                <a:latin typeface="Arial" panose="020B0604020202020204" pitchFamily="34" charset="0"/>
                <a:cs typeface="Arial" panose="020B0604020202020204" pitchFamily="34" charset="0"/>
              </a:rPr>
              <a:t>Cleveland Clinic Taussig Cancer Institute, Cleveland, OH, USA; </a:t>
            </a:r>
            <a:r>
              <a:rPr lang="en-US" sz="900" baseline="30000" noProof="0">
                <a:solidFill>
                  <a:schemeClr val="tx2"/>
                </a:solidFill>
                <a:latin typeface="Arial" panose="020B0604020202020204" pitchFamily="34" charset="0"/>
                <a:cs typeface="Arial" panose="020B0604020202020204" pitchFamily="34" charset="0"/>
              </a:rPr>
              <a:t>7</a:t>
            </a:r>
            <a:r>
              <a:rPr lang="en-US" sz="900" noProof="0">
                <a:solidFill>
                  <a:schemeClr val="tx2"/>
                </a:solidFill>
                <a:latin typeface="Arial" panose="020B0604020202020204" pitchFamily="34" charset="0"/>
                <a:cs typeface="Arial" panose="020B0604020202020204" pitchFamily="34" charset="0"/>
              </a:rPr>
              <a:t>Department of Clinical and Experimental Medicine, University of Florence, Florence, Italy; </a:t>
            </a:r>
            <a:r>
              <a:rPr lang="en-US" sz="900" baseline="30000" noProof="0">
                <a:solidFill>
                  <a:schemeClr val="tx2"/>
                </a:solidFill>
                <a:latin typeface="Arial" panose="020B0604020202020204" pitchFamily="34" charset="0"/>
                <a:cs typeface="Arial" panose="020B0604020202020204" pitchFamily="34" charset="0"/>
              </a:rPr>
              <a:t>8</a:t>
            </a:r>
            <a:r>
              <a:rPr lang="en-US" sz="900" noProof="0">
                <a:solidFill>
                  <a:schemeClr val="tx2"/>
                </a:solidFill>
                <a:latin typeface="Arial" panose="020B0604020202020204" pitchFamily="34" charset="0"/>
                <a:cs typeface="Arial" panose="020B0604020202020204" pitchFamily="34" charset="0"/>
              </a:rPr>
              <a:t>IRCCS Azienda Ospedaliero-Universitaria di Bologna, Istituto di Ematologia “Seràgnoli”, Bologna, Italy; </a:t>
            </a:r>
            <a:r>
              <a:rPr lang="en-US" sz="900" baseline="30000" noProof="0">
                <a:solidFill>
                  <a:schemeClr val="tx2"/>
                </a:solidFill>
                <a:latin typeface="Arial" panose="020B0604020202020204" pitchFamily="34" charset="0"/>
                <a:cs typeface="Arial" panose="020B0604020202020204" pitchFamily="34" charset="0"/>
              </a:rPr>
              <a:t>9</a:t>
            </a:r>
            <a:r>
              <a:rPr lang="en-US" sz="900" noProof="0">
                <a:solidFill>
                  <a:schemeClr val="tx2"/>
                </a:solidFill>
                <a:latin typeface="Arial" panose="020B0604020202020204" pitchFamily="34" charset="0"/>
                <a:cs typeface="Arial" panose="020B0604020202020204" pitchFamily="34" charset="0"/>
              </a:rPr>
              <a:t>Department of Hematology, Seoul St. Mary's Hospital, College of Medicine, The Catholic University of Korea, Seoul, Republic of Korea; </a:t>
            </a:r>
            <a:r>
              <a:rPr lang="en-US" sz="900" baseline="30000" noProof="0">
                <a:solidFill>
                  <a:schemeClr val="tx2"/>
                </a:solidFill>
                <a:latin typeface="Arial" panose="020B0604020202020204" pitchFamily="34" charset="0"/>
                <a:cs typeface="Arial" panose="020B0604020202020204" pitchFamily="34" charset="0"/>
              </a:rPr>
              <a:t>10</a:t>
            </a:r>
            <a:r>
              <a:rPr lang="en-US" sz="900" noProof="0">
                <a:solidFill>
                  <a:schemeClr val="tx2"/>
                </a:solidFill>
                <a:latin typeface="Arial" panose="020B0604020202020204" pitchFamily="34" charset="0"/>
                <a:cs typeface="Arial" panose="020B0604020202020204" pitchFamily="34" charset="0"/>
              </a:rPr>
              <a:t>Medical Oncology and Hematology, Princess Margaret Cancer Centre, Toronto, ON, Canada; </a:t>
            </a:r>
            <a:r>
              <a:rPr lang="en-US" sz="900" baseline="30000" noProof="0">
                <a:solidFill>
                  <a:schemeClr val="tx2"/>
                </a:solidFill>
                <a:latin typeface="Arial" panose="020B0604020202020204" pitchFamily="34" charset="0"/>
                <a:cs typeface="Arial" panose="020B0604020202020204" pitchFamily="34" charset="0"/>
              </a:rPr>
              <a:t>11</a:t>
            </a:r>
            <a:r>
              <a:rPr lang="en-US" sz="900" noProof="0">
                <a:solidFill>
                  <a:schemeClr val="tx2"/>
                </a:solidFill>
                <a:latin typeface="Arial" panose="020B0604020202020204" pitchFamily="34" charset="0"/>
                <a:cs typeface="Arial" panose="020B0604020202020204" pitchFamily="34" charset="0"/>
              </a:rPr>
              <a:t>Hematology Unit, IRCCS Istituto Romagnolo per lo Studio e la Cura dei Tumori (IRST) “Dino Amadori”, Meldola (FC), Italy; </a:t>
            </a:r>
            <a:r>
              <a:rPr lang="en-US" sz="900" baseline="30000" noProof="0">
                <a:solidFill>
                  <a:schemeClr val="tx2"/>
                </a:solidFill>
                <a:latin typeface="Arial" panose="020B0604020202020204" pitchFamily="34" charset="0"/>
                <a:cs typeface="Arial" panose="020B0604020202020204" pitchFamily="34" charset="0"/>
              </a:rPr>
              <a:t>12</a:t>
            </a:r>
            <a:r>
              <a:rPr lang="en-US" sz="900" noProof="0">
                <a:solidFill>
                  <a:schemeClr val="tx2"/>
                </a:solidFill>
                <a:latin typeface="Arial" panose="020B0604020202020204" pitchFamily="34" charset="0"/>
                <a:cs typeface="Arial" panose="020B0604020202020204" pitchFamily="34" charset="0"/>
              </a:rPr>
              <a:t>Washington University School of Medicine in St. Louis, St. Louis, MO, USA; </a:t>
            </a:r>
            <a:r>
              <a:rPr lang="en-US" sz="900" baseline="30000" noProof="0">
                <a:solidFill>
                  <a:schemeClr val="tx2"/>
                </a:solidFill>
                <a:latin typeface="Arial" panose="020B0604020202020204" pitchFamily="34" charset="0"/>
                <a:cs typeface="Arial" panose="020B0604020202020204" pitchFamily="34" charset="0"/>
              </a:rPr>
              <a:t>13</a:t>
            </a:r>
            <a:r>
              <a:rPr lang="en-US" sz="900" noProof="0">
                <a:solidFill>
                  <a:schemeClr val="tx2"/>
                </a:solidFill>
                <a:latin typeface="Arial" panose="020B0604020202020204" pitchFamily="34" charset="0"/>
                <a:cs typeface="Arial" panose="020B0604020202020204" pitchFamily="34" charset="0"/>
              </a:rPr>
              <a:t>Moffitt Cancer Center, Tampa, FL, USA; </a:t>
            </a:r>
            <a:r>
              <a:rPr lang="en-US" sz="900" baseline="30000" noProof="0">
                <a:solidFill>
                  <a:schemeClr val="tx2"/>
                </a:solidFill>
                <a:latin typeface="Arial" panose="020B0604020202020204" pitchFamily="34" charset="0"/>
                <a:cs typeface="Arial" panose="020B0604020202020204" pitchFamily="34" charset="0"/>
              </a:rPr>
              <a:t>14</a:t>
            </a:r>
            <a:r>
              <a:rPr lang="en-US" sz="900" noProof="0">
                <a:solidFill>
                  <a:schemeClr val="tx2"/>
                </a:solidFill>
                <a:latin typeface="Arial" panose="020B0604020202020204" pitchFamily="34" charset="0"/>
                <a:cs typeface="Arial" panose="020B0604020202020204" pitchFamily="34" charset="0"/>
              </a:rPr>
              <a:t>Hematology Unit, AOU Maggiore della Carità and University of Eastern Piedmont, Novara, Italy; </a:t>
            </a:r>
            <a:r>
              <a:rPr lang="en-US" sz="900" baseline="30000" noProof="0">
                <a:solidFill>
                  <a:schemeClr val="tx2"/>
                </a:solidFill>
                <a:latin typeface="Arial" panose="020B0604020202020204" pitchFamily="34" charset="0"/>
                <a:cs typeface="Arial" panose="020B0604020202020204" pitchFamily="34" charset="0"/>
              </a:rPr>
              <a:t>15</a:t>
            </a:r>
            <a:r>
              <a:rPr lang="en-US" sz="900" noProof="0">
                <a:solidFill>
                  <a:schemeClr val="tx2"/>
                </a:solidFill>
                <a:latin typeface="Arial" panose="020B0604020202020204" pitchFamily="34" charset="0"/>
                <a:cs typeface="Arial" panose="020B0604020202020204" pitchFamily="34" charset="0"/>
              </a:rPr>
              <a:t>Hematology Department, Hospital Clínic, Institut d'Investigacions Biomèdiques August Pi i Sunyer (IDIBAPS), Barcelona, Spain; </a:t>
            </a:r>
            <a:r>
              <a:rPr lang="en-US" sz="900" baseline="30000" noProof="0">
                <a:solidFill>
                  <a:schemeClr val="tx2"/>
                </a:solidFill>
                <a:latin typeface="Arial" panose="020B0604020202020204" pitchFamily="34" charset="0"/>
                <a:cs typeface="Arial" panose="020B0604020202020204" pitchFamily="34" charset="0"/>
              </a:rPr>
              <a:t>16</a:t>
            </a:r>
            <a:r>
              <a:rPr lang="en-US" sz="900" noProof="0">
                <a:solidFill>
                  <a:schemeClr val="tx2"/>
                </a:solidFill>
                <a:latin typeface="Arial" panose="020B0604020202020204" pitchFamily="34" charset="0"/>
                <a:cs typeface="Arial" panose="020B0604020202020204" pitchFamily="34" charset="0"/>
              </a:rPr>
              <a:t>Atrium Health Wake Forest Baptist Comprehensive Cancer Center, Wake Forest University School of Medicine, Winston-Salem, NC, USA; </a:t>
            </a:r>
            <a:r>
              <a:rPr lang="en-US" sz="900" baseline="30000" noProof="0">
                <a:solidFill>
                  <a:schemeClr val="tx2"/>
                </a:solidFill>
                <a:latin typeface="Arial" panose="020B0604020202020204" pitchFamily="34" charset="0"/>
                <a:cs typeface="Arial" panose="020B0604020202020204" pitchFamily="34" charset="0"/>
              </a:rPr>
              <a:t>17</a:t>
            </a:r>
            <a:r>
              <a:rPr lang="en-US" sz="900" noProof="0">
                <a:solidFill>
                  <a:schemeClr val="tx2"/>
                </a:solidFill>
                <a:latin typeface="Arial" panose="020B0604020202020204" pitchFamily="34" charset="0"/>
                <a:cs typeface="Arial" panose="020B0604020202020204" pitchFamily="34" charset="0"/>
              </a:rPr>
              <a:t>Clinical Investigation Center, Hôpital Saint-Louis, Université de Paris, Paris, France; </a:t>
            </a:r>
            <a:r>
              <a:rPr lang="en-US" sz="900" baseline="30000" noProof="0">
                <a:solidFill>
                  <a:schemeClr val="tx2"/>
                </a:solidFill>
                <a:latin typeface="Arial" panose="020B0604020202020204" pitchFamily="34" charset="0"/>
                <a:cs typeface="Arial" panose="020B0604020202020204" pitchFamily="34" charset="0"/>
              </a:rPr>
              <a:t>18</a:t>
            </a:r>
            <a:r>
              <a:rPr lang="en-US" sz="900" noProof="0">
                <a:solidFill>
                  <a:schemeClr val="tx2"/>
                </a:solidFill>
                <a:latin typeface="Arial" panose="020B0604020202020204" pitchFamily="34" charset="0"/>
                <a:cs typeface="Arial" panose="020B0604020202020204" pitchFamily="34" charset="0"/>
              </a:rPr>
              <a:t>University of Michigan Comprehensive Cancer Center, Ann Arbor, MI, USA; </a:t>
            </a:r>
            <a:r>
              <a:rPr lang="en-US" sz="900" baseline="30000" noProof="0">
                <a:solidFill>
                  <a:schemeClr val="tx2"/>
                </a:solidFill>
                <a:latin typeface="Arial" panose="020B0604020202020204" pitchFamily="34" charset="0"/>
                <a:cs typeface="Arial" panose="020B0604020202020204" pitchFamily="34" charset="0"/>
              </a:rPr>
              <a:t>19</a:t>
            </a:r>
            <a:r>
              <a:rPr lang="en-US" sz="900" noProof="0">
                <a:solidFill>
                  <a:schemeClr val="tx2"/>
                </a:solidFill>
                <a:latin typeface="Arial" panose="020B0604020202020204" pitchFamily="34" charset="0"/>
                <a:cs typeface="Arial" panose="020B0604020202020204" pitchFamily="34" charset="0"/>
              </a:rPr>
              <a:t>Constellation Pharmaceuticals, a MorphoSys Company, Boston, MA, USA; </a:t>
            </a:r>
            <a:r>
              <a:rPr lang="en-US" sz="900" baseline="30000" noProof="0">
                <a:solidFill>
                  <a:schemeClr val="tx2"/>
                </a:solidFill>
                <a:latin typeface="Arial" panose="020B0604020202020204" pitchFamily="34" charset="0"/>
                <a:cs typeface="Arial" panose="020B0604020202020204" pitchFamily="34" charset="0"/>
              </a:rPr>
              <a:t>20</a:t>
            </a:r>
            <a:r>
              <a:rPr lang="en-US" sz="900" noProof="0">
                <a:solidFill>
                  <a:schemeClr val="tx2"/>
                </a:solidFill>
                <a:latin typeface="Arial" panose="020B0604020202020204" pitchFamily="34" charset="0"/>
                <a:cs typeface="Arial" panose="020B0604020202020204" pitchFamily="34" charset="0"/>
              </a:rPr>
              <a:t>MorphoSys AG, Planegg, Germany; </a:t>
            </a:r>
            <a:r>
              <a:rPr lang="en-US" sz="900" baseline="30000" noProof="0">
                <a:solidFill>
                  <a:schemeClr val="tx2"/>
                </a:solidFill>
                <a:latin typeface="Arial" panose="020B0604020202020204" pitchFamily="34" charset="0"/>
                <a:cs typeface="Arial" panose="020B0604020202020204" pitchFamily="34" charset="0"/>
              </a:rPr>
              <a:t>21</a:t>
            </a:r>
            <a:r>
              <a:rPr lang="en-US" sz="900" noProof="0">
                <a:solidFill>
                  <a:schemeClr val="tx2"/>
                </a:solidFill>
                <a:latin typeface="Arial" panose="020B0604020202020204" pitchFamily="34" charset="0"/>
                <a:cs typeface="Arial" panose="020B0604020202020204" pitchFamily="34" charset="0"/>
              </a:rPr>
              <a:t>MorphoSys US Inc, Boston, MA, USA; </a:t>
            </a:r>
            <a:r>
              <a:rPr lang="en-US" sz="900" baseline="30000" noProof="0">
                <a:solidFill>
                  <a:schemeClr val="tx2"/>
                </a:solidFill>
                <a:latin typeface="Arial" panose="020B0604020202020204" pitchFamily="34" charset="0"/>
                <a:cs typeface="Arial" panose="020B0604020202020204" pitchFamily="34" charset="0"/>
              </a:rPr>
              <a:t>22</a:t>
            </a:r>
            <a:r>
              <a:rPr lang="en-US" sz="900" noProof="0">
                <a:solidFill>
                  <a:schemeClr val="tx2"/>
                </a:solidFill>
                <a:latin typeface="Arial" panose="020B0604020202020204" pitchFamily="34" charset="0"/>
                <a:cs typeface="Arial" panose="020B0604020202020204" pitchFamily="34" charset="0"/>
              </a:rPr>
              <a:t>Department of Haematology, Guy’s and St Thomas’ NHS Foundation Trust, London, UK; </a:t>
            </a:r>
            <a:r>
              <a:rPr lang="en-US" sz="900" baseline="30000" noProof="0">
                <a:solidFill>
                  <a:schemeClr val="tx2"/>
                </a:solidFill>
                <a:latin typeface="Arial" panose="020B0604020202020204" pitchFamily="34" charset="0"/>
                <a:cs typeface="Arial" panose="020B0604020202020204" pitchFamily="34" charset="0"/>
              </a:rPr>
              <a:t>23</a:t>
            </a:r>
            <a:r>
              <a:rPr lang="en-US" sz="900" noProof="0">
                <a:solidFill>
                  <a:schemeClr val="tx2"/>
                </a:solidFill>
                <a:latin typeface="Arial" panose="020B0604020202020204" pitchFamily="34" charset="0"/>
                <a:cs typeface="Arial" panose="020B0604020202020204" pitchFamily="34" charset="0"/>
              </a:rPr>
              <a:t>Leukemia Service, Memorial Sloan Kettering Cancer Center, New York, NY, USA</a:t>
            </a:r>
          </a:p>
          <a:p>
            <a:pPr marR="5080">
              <a:lnSpc>
                <a:spcPct val="100000"/>
              </a:lnSpc>
            </a:pPr>
            <a:endParaRPr lang="en-US" sz="1000" noProof="0">
              <a:solidFill>
                <a:schemeClr val="tx2"/>
              </a:solidFill>
              <a:latin typeface="Arial" panose="020B0604020202020204" pitchFamily="34" charset="0"/>
              <a:cs typeface="Arial" panose="020B0604020202020204" pitchFamily="34" charset="0"/>
            </a:endParaRPr>
          </a:p>
          <a:p>
            <a:endParaRPr lang="en-IN" sz="1050">
              <a:solidFill>
                <a:schemeClr val="tx2"/>
              </a:solidFill>
            </a:endParaRPr>
          </a:p>
          <a:p>
            <a:endParaRPr lang="en-IN" sz="1050">
              <a:solidFill>
                <a:schemeClr val="tx2"/>
              </a:solidFill>
            </a:endParaRPr>
          </a:p>
          <a:p>
            <a:endParaRPr lang="en-IN" sz="1050">
              <a:solidFill>
                <a:schemeClr val="tx2"/>
              </a:solidFill>
            </a:endParaRPr>
          </a:p>
        </p:txBody>
      </p:sp>
      <p:sp>
        <p:nvSpPr>
          <p:cNvPr id="26" name="Text Placeholder 25">
            <a:extLst>
              <a:ext uri="{FF2B5EF4-FFF2-40B4-BE49-F238E27FC236}">
                <a16:creationId xmlns:a16="http://schemas.microsoft.com/office/drawing/2014/main" id="{D9165736-58C0-B04B-98BB-1AD3CED73879}"/>
              </a:ext>
            </a:extLst>
          </p:cNvPr>
          <p:cNvSpPr>
            <a:spLocks noGrp="1"/>
          </p:cNvSpPr>
          <p:nvPr>
            <p:ph type="body" sz="quarter" idx="15"/>
          </p:nvPr>
        </p:nvSpPr>
        <p:spPr/>
        <p:txBody>
          <a:bodyPr/>
          <a:lstStyle/>
          <a:p>
            <a:r>
              <a:rPr lang="en-IN"/>
              <a:t>Abstract number: 3178</a:t>
            </a:r>
          </a:p>
        </p:txBody>
      </p:sp>
      <p:sp>
        <p:nvSpPr>
          <p:cNvPr id="2" name="Slide Number Placeholder 1">
            <a:extLst>
              <a:ext uri="{FF2B5EF4-FFF2-40B4-BE49-F238E27FC236}">
                <a16:creationId xmlns:a16="http://schemas.microsoft.com/office/drawing/2014/main" id="{1F9BC610-A0EF-41A9-A210-19516E906EA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A69A137-6BDB-47B4-8B9B-30BE2E63C07B}" type="slidenum">
              <a:rPr kumimoji="0" lang="en-US" sz="8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Text Placeholder 26">
            <a:extLst>
              <a:ext uri="{FF2B5EF4-FFF2-40B4-BE49-F238E27FC236}">
                <a16:creationId xmlns:a16="http://schemas.microsoft.com/office/drawing/2014/main" id="{93E6F0CD-4E30-237A-3A13-0124CC7504C7}"/>
              </a:ext>
            </a:extLst>
          </p:cNvPr>
          <p:cNvSpPr>
            <a:spLocks noGrp="1"/>
          </p:cNvSpPr>
          <p:nvPr>
            <p:ph type="body" sz="quarter" idx="16"/>
          </p:nvPr>
        </p:nvSpPr>
        <p:spPr/>
        <p:txBody>
          <a:bodyPr/>
          <a:lstStyle/>
          <a:p>
            <a:r>
              <a:rPr lang="en-IN"/>
              <a:t>John Mascarenhas</a:t>
            </a:r>
            <a:br>
              <a:rPr lang="en-IN"/>
            </a:br>
            <a:r>
              <a:rPr lang="en-IN"/>
              <a:t>john.mascarenhas@mssm.edu</a:t>
            </a:r>
          </a:p>
        </p:txBody>
      </p:sp>
    </p:spTree>
    <p:extLst>
      <p:ext uri="{BB962C8B-B14F-4D97-AF65-F5344CB8AC3E}">
        <p14:creationId xmlns:p14="http://schemas.microsoft.com/office/powerpoint/2010/main" val="15537333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BEC0A5A-4CEA-FEAB-E780-28781012B3AD}"/>
              </a:ext>
            </a:extLst>
          </p:cNvPr>
          <p:cNvSpPr txBox="1">
            <a:spLocks/>
          </p:cNvSpPr>
          <p:nvPr/>
        </p:nvSpPr>
        <p:spPr>
          <a:xfrm>
            <a:off x="451424" y="490453"/>
            <a:ext cx="8286176" cy="713539"/>
          </a:xfrm>
          <a:prstGeom prst="rect">
            <a:avLst/>
          </a:prstGeom>
        </p:spPr>
        <p:txBody>
          <a:bodyPr/>
          <a:lstStyle>
            <a:lvl1pPr algn="l" defTabSz="457200" rtl="0" eaLnBrk="0" fontAlgn="base" hangingPunct="0">
              <a:spcBef>
                <a:spcPct val="0"/>
              </a:spcBef>
              <a:spcAft>
                <a:spcPct val="0"/>
              </a:spcAft>
              <a:defRPr lang="en-US" sz="2800" kern="1200" dirty="0">
                <a:solidFill>
                  <a:srgbClr val="CD113B"/>
                </a:solidFill>
                <a:latin typeface="Source Sans Pro" panose="020B0503030403020204" pitchFamily="34" charset="0"/>
                <a:ea typeface="Source Sans Pro" panose="020B0503030403020204" pitchFamily="34" charset="0"/>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defTabSz="609585"/>
            <a:r>
              <a:rPr lang="en-US" sz="3200" dirty="0"/>
              <a:t>Patient Population</a:t>
            </a:r>
          </a:p>
        </p:txBody>
      </p:sp>
      <p:sp>
        <p:nvSpPr>
          <p:cNvPr id="8" name="TextBox 7">
            <a:extLst>
              <a:ext uri="{FF2B5EF4-FFF2-40B4-BE49-F238E27FC236}">
                <a16:creationId xmlns:a16="http://schemas.microsoft.com/office/drawing/2014/main" id="{E3F35BAA-FEB8-F555-1721-6BF13AC4DB54}"/>
              </a:ext>
            </a:extLst>
          </p:cNvPr>
          <p:cNvSpPr txBox="1"/>
          <p:nvPr/>
        </p:nvSpPr>
        <p:spPr>
          <a:xfrm>
            <a:off x="1183445" y="3105126"/>
            <a:ext cx="5018881" cy="2253685"/>
          </a:xfrm>
          <a:prstGeom prst="rect">
            <a:avLst/>
          </a:prstGeom>
          <a:noFill/>
        </p:spPr>
        <p:txBody>
          <a:bodyPr wrap="square" numCol="1" anchor="ctr">
            <a:noAutofit/>
          </a:bodyPr>
          <a:lstStyle/>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Adults with diagnosis of primary MF per the revised WHO criteria; or post-essential thrombocythemia MF or post-polycythemia vera MF per the IWG-MRT</a:t>
            </a:r>
          </a:p>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DIPSS INT-2 or HR MF</a:t>
            </a:r>
          </a:p>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ECOG PS ≤2</a:t>
            </a:r>
          </a:p>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R/R to JAKi treatment</a:t>
            </a:r>
          </a:p>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Absolute neutrophil count ≥1.5×10</a:t>
            </a:r>
            <a:r>
              <a:rPr lang="en-US" sz="1600" baseline="30000" dirty="0">
                <a:solidFill>
                  <a:prstClr val="black"/>
                </a:solidFill>
                <a:latin typeface="Source Sans Pro" panose="020B0503030403020204" pitchFamily="34" charset="0"/>
                <a:ea typeface="Source Sans Pro" panose="020B0503030403020204" pitchFamily="34" charset="0"/>
              </a:rPr>
              <a:t>9</a:t>
            </a:r>
            <a:r>
              <a:rPr lang="en-US" sz="1600" dirty="0">
                <a:solidFill>
                  <a:prstClr val="black"/>
                </a:solidFill>
                <a:latin typeface="Source Sans Pro" panose="020B0503030403020204" pitchFamily="34" charset="0"/>
                <a:ea typeface="Source Sans Pro" panose="020B0503030403020204" pitchFamily="34" charset="0"/>
              </a:rPr>
              <a:t>/L</a:t>
            </a:r>
          </a:p>
          <a:p>
            <a:pPr marL="150280" indent="-150280"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Platelets ≥75×10</a:t>
            </a:r>
            <a:r>
              <a:rPr lang="en-US" sz="1600" baseline="30000" dirty="0">
                <a:solidFill>
                  <a:prstClr val="black"/>
                </a:solidFill>
                <a:latin typeface="Source Sans Pro" panose="020B0503030403020204" pitchFamily="34" charset="0"/>
                <a:ea typeface="Source Sans Pro" panose="020B0503030403020204" pitchFamily="34" charset="0"/>
              </a:rPr>
              <a:t>9</a:t>
            </a:r>
            <a:r>
              <a:rPr lang="en-US" sz="1600" dirty="0">
                <a:solidFill>
                  <a:prstClr val="black"/>
                </a:solidFill>
                <a:latin typeface="Source Sans Pro" panose="020B0503030403020204" pitchFamily="34" charset="0"/>
                <a:ea typeface="Source Sans Pro" panose="020B0503030403020204" pitchFamily="34" charset="0"/>
              </a:rPr>
              <a:t>/L</a:t>
            </a:r>
          </a:p>
        </p:txBody>
      </p:sp>
      <p:sp>
        <p:nvSpPr>
          <p:cNvPr id="9" name="Rectangle: Rounded Corners 8">
            <a:extLst>
              <a:ext uri="{FF2B5EF4-FFF2-40B4-BE49-F238E27FC236}">
                <a16:creationId xmlns:a16="http://schemas.microsoft.com/office/drawing/2014/main" id="{4A2332BE-FCD1-FE5B-F5C3-7CCCAA7E8492}"/>
              </a:ext>
            </a:extLst>
          </p:cNvPr>
          <p:cNvSpPr/>
          <p:nvPr/>
        </p:nvSpPr>
        <p:spPr>
          <a:xfrm>
            <a:off x="958504" y="2411912"/>
            <a:ext cx="10274992" cy="3176696"/>
          </a:xfrm>
          <a:prstGeom prst="roundRect">
            <a:avLst/>
          </a:prstGeom>
          <a:noFill/>
          <a:ln w="38100">
            <a:solidFill>
              <a:srgbClr val="A10E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base">
              <a:spcBef>
                <a:spcPct val="0"/>
              </a:spcBef>
              <a:spcAft>
                <a:spcPct val="0"/>
              </a:spcAft>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E8BAD601-0A70-EF5A-1A90-2CF124BF0CED}"/>
              </a:ext>
            </a:extLst>
          </p:cNvPr>
          <p:cNvSpPr txBox="1"/>
          <p:nvPr/>
        </p:nvSpPr>
        <p:spPr>
          <a:xfrm>
            <a:off x="4182793" y="2472580"/>
            <a:ext cx="3076136" cy="658481"/>
          </a:xfrm>
          <a:prstGeom prst="rect">
            <a:avLst/>
          </a:prstGeom>
          <a:noFill/>
        </p:spPr>
        <p:txBody>
          <a:bodyPr wrap="square" lIns="0" tIns="0" rIns="0" bIns="0" rtlCol="0" anchor="ctr" anchorCtr="0">
            <a:noAutofit/>
          </a:bodyPr>
          <a:lstStyle/>
          <a:p>
            <a:pPr algn="ctr" defTabSz="609585" fontAlgn="base">
              <a:spcBef>
                <a:spcPct val="0"/>
              </a:spcBef>
              <a:spcAft>
                <a:spcPct val="0"/>
              </a:spcAft>
            </a:pPr>
            <a:r>
              <a:rPr lang="en-US" sz="1867" b="1" dirty="0">
                <a:solidFill>
                  <a:srgbClr val="A10E2F"/>
                </a:solidFill>
                <a:latin typeface="Source Sans Pro" panose="020B0503030403020204" pitchFamily="34" charset="0"/>
                <a:ea typeface="Source Sans Pro" panose="020B0503030403020204" pitchFamily="34" charset="0"/>
              </a:rPr>
              <a:t>Key Eligibility Criteria</a:t>
            </a:r>
          </a:p>
        </p:txBody>
      </p:sp>
      <p:sp>
        <p:nvSpPr>
          <p:cNvPr id="4" name="TextBox 3">
            <a:extLst>
              <a:ext uri="{FF2B5EF4-FFF2-40B4-BE49-F238E27FC236}">
                <a16:creationId xmlns:a16="http://schemas.microsoft.com/office/drawing/2014/main" id="{3CEECE1B-5222-3CC7-BCA4-73F55DB784C3}"/>
              </a:ext>
            </a:extLst>
          </p:cNvPr>
          <p:cNvSpPr txBox="1"/>
          <p:nvPr/>
        </p:nvSpPr>
        <p:spPr>
          <a:xfrm>
            <a:off x="5882812" y="3615069"/>
            <a:ext cx="5237761" cy="1658963"/>
          </a:xfrm>
          <a:prstGeom prst="rect">
            <a:avLst/>
          </a:prstGeom>
          <a:noFill/>
        </p:spPr>
        <p:txBody>
          <a:bodyPr wrap="square" numCol="1" anchor="ctr">
            <a:noAutofit/>
          </a:bodyPr>
          <a:lstStyle/>
          <a:p>
            <a:pPr marL="309026" indent="-158747"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Measurable splenomegaly demonstrated by a palpable spleen measuring ≥5 cm below the left costal margin or a spleen volume ≥450 cm</a:t>
            </a:r>
            <a:r>
              <a:rPr lang="en-US" sz="1600" baseline="30000" dirty="0">
                <a:solidFill>
                  <a:prstClr val="black"/>
                </a:solidFill>
                <a:latin typeface="Source Sans Pro" panose="020B0503030403020204" pitchFamily="34" charset="0"/>
                <a:ea typeface="Source Sans Pro" panose="020B0503030403020204" pitchFamily="34" charset="0"/>
              </a:rPr>
              <a:t>3</a:t>
            </a:r>
            <a:r>
              <a:rPr lang="en-US" sz="1600" dirty="0">
                <a:solidFill>
                  <a:prstClr val="black"/>
                </a:solidFill>
                <a:latin typeface="Source Sans Pro" panose="020B0503030403020204" pitchFamily="34" charset="0"/>
                <a:ea typeface="Source Sans Pro" panose="020B0503030403020204" pitchFamily="34" charset="0"/>
              </a:rPr>
              <a:t> by MRI  or CT</a:t>
            </a:r>
          </a:p>
          <a:p>
            <a:pPr marL="304792" indent="-154513"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Peripheral blood blast count &lt;10% </a:t>
            </a:r>
          </a:p>
          <a:p>
            <a:pPr marL="304792" indent="-154513"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Bone marrow blast count &lt;10%</a:t>
            </a:r>
          </a:p>
          <a:p>
            <a:pPr marL="304792" indent="-154513" defTabSz="609585" fontAlgn="base">
              <a:spcBef>
                <a:spcPct val="0"/>
              </a:spcBef>
              <a:spcAft>
                <a:spcPct val="0"/>
              </a:spcAft>
              <a:buFont typeface="Arial" panose="020B0604020202020204" pitchFamily="34" charset="0"/>
              <a:buChar char="•"/>
            </a:pPr>
            <a:r>
              <a:rPr lang="en-US" sz="1600" dirty="0">
                <a:solidFill>
                  <a:prstClr val="black"/>
                </a:solidFill>
                <a:latin typeface="Source Sans Pro" panose="020B0503030403020204" pitchFamily="34" charset="0"/>
                <a:ea typeface="Source Sans Pro" panose="020B0503030403020204" pitchFamily="34" charset="0"/>
              </a:rPr>
              <a:t>Active symptoms of MF on the MFSAF v4.0</a:t>
            </a:r>
          </a:p>
          <a:p>
            <a:pPr marL="304792" indent="-154513" defTabSz="609585" fontAlgn="base">
              <a:spcBef>
                <a:spcPct val="0"/>
              </a:spcBef>
              <a:spcAft>
                <a:spcPct val="0"/>
              </a:spcAft>
              <a:buFont typeface="Arial" panose="020B0604020202020204" pitchFamily="34" charset="0"/>
              <a:buChar char="•"/>
            </a:pPr>
            <a:endParaRPr lang="en-US" sz="1600" dirty="0">
              <a:solidFill>
                <a:prstClr val="black"/>
              </a:solidFill>
              <a:latin typeface="Source Sans Pro" panose="020B0503030403020204" pitchFamily="34" charset="0"/>
              <a:ea typeface="Source Sans Pro" panose="020B0503030403020204" pitchFamily="34" charset="0"/>
            </a:endParaRPr>
          </a:p>
          <a:p>
            <a:pPr marL="304792" indent="-304792" defTabSz="609585" fontAlgn="base">
              <a:spcBef>
                <a:spcPct val="0"/>
              </a:spcBef>
              <a:spcAft>
                <a:spcPct val="0"/>
              </a:spcAft>
              <a:buFont typeface="Arial" panose="020B0604020202020204" pitchFamily="34" charset="0"/>
              <a:buChar char="•"/>
            </a:pPr>
            <a:endParaRPr lang="en-US" sz="1600" dirty="0">
              <a:solidFill>
                <a:prstClr val="black"/>
              </a:solidFill>
              <a:latin typeface="Source Sans Pro" panose="020B0503030403020204" pitchFamily="34" charset="0"/>
              <a:ea typeface="Source Sans Pro" panose="020B0503030403020204" pitchFamily="34" charset="0"/>
            </a:endParaRPr>
          </a:p>
          <a:p>
            <a:pPr marL="304792" indent="-304792" defTabSz="609585" fontAlgn="base">
              <a:spcBef>
                <a:spcPct val="0"/>
              </a:spcBef>
              <a:spcAft>
                <a:spcPct val="0"/>
              </a:spcAft>
              <a:buFont typeface="Arial" panose="020B0604020202020204" pitchFamily="34" charset="0"/>
              <a:buChar char="•"/>
            </a:pPr>
            <a:endParaRPr lang="en-US" sz="1600" dirty="0">
              <a:solidFill>
                <a:prstClr val="black"/>
              </a:solidFill>
              <a:latin typeface="Source Sans Pro" panose="020B0503030403020204" pitchFamily="34" charset="0"/>
              <a:ea typeface="Source Sans Pro" panose="020B0503030403020204" pitchFamily="34" charset="0"/>
            </a:endParaRPr>
          </a:p>
          <a:p>
            <a:pPr marL="304792" indent="-304792" defTabSz="609585" fontAlgn="base">
              <a:spcBef>
                <a:spcPct val="0"/>
              </a:spcBef>
              <a:spcAft>
                <a:spcPct val="0"/>
              </a:spcAft>
              <a:buFont typeface="Arial" panose="020B0604020202020204" pitchFamily="34" charset="0"/>
              <a:buChar char="•"/>
            </a:pPr>
            <a:endParaRPr lang="en-US" sz="1600" dirty="0">
              <a:solidFill>
                <a:prstClr val="black"/>
              </a:solidFill>
              <a:latin typeface="Source Sans Pro" panose="020B0503030403020204" pitchFamily="34" charset="0"/>
              <a:ea typeface="Source Sans Pro" panose="020B0503030403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2CA30E6-17ED-31D3-CBD8-A0B2A209941D}"/>
              </a:ext>
            </a:extLst>
          </p:cNvPr>
          <p:cNvSpPr txBox="1"/>
          <p:nvPr/>
        </p:nvSpPr>
        <p:spPr>
          <a:xfrm>
            <a:off x="272256" y="5769240"/>
            <a:ext cx="11503185" cy="572273"/>
          </a:xfrm>
          <a:prstGeom prst="rect">
            <a:avLst/>
          </a:prstGeom>
          <a:noFill/>
        </p:spPr>
        <p:txBody>
          <a:bodyPr wrap="square" tIns="91440" bIns="48768" anchor="b">
            <a:spAutoFit/>
          </a:bodyPr>
          <a:lstStyle/>
          <a:p>
            <a:pPr defTabSz="609585" fontAlgn="base">
              <a:spcBef>
                <a:spcPct val="0"/>
              </a:spcBef>
            </a:pPr>
            <a:r>
              <a:rPr lang="en-US" sz="933" dirty="0">
                <a:solidFill>
                  <a:prstClr val="black"/>
                </a:solidFill>
                <a:latin typeface="Source Sans Pro" panose="020B0503030403020204" pitchFamily="34" charset="0"/>
                <a:ea typeface="Source Sans Pro" panose="020B0503030403020204" pitchFamily="34" charset="0"/>
              </a:rPr>
              <a:t>CT, computed tomography; DIPSS, Dynamic International Prognostic Scoring System; ECOG PS, Eastern Cooperative Oncology Group performance status; HR, high risk; INT, intermediate; IWG-MRT, International Working Group-Myeloproliferative Neoplasms Research and Treatment; JAKi, Janus kinase inhibitor; MF, myelofibrosis; MFSAF, Myelofibrosis Symptom Assessment Form; MRI, magnetic resonance imaging; R/R, relapsed or refractory; WHO, World Health Organization.</a:t>
            </a:r>
          </a:p>
        </p:txBody>
      </p:sp>
      <p:sp>
        <p:nvSpPr>
          <p:cNvPr id="5" name="Content Placeholder 6">
            <a:extLst>
              <a:ext uri="{FF2B5EF4-FFF2-40B4-BE49-F238E27FC236}">
                <a16:creationId xmlns:a16="http://schemas.microsoft.com/office/drawing/2014/main" id="{0C37B862-5ABE-E229-8C5E-7EC574F15EE8}"/>
              </a:ext>
            </a:extLst>
          </p:cNvPr>
          <p:cNvSpPr>
            <a:spLocks noGrp="1"/>
          </p:cNvSpPr>
          <p:nvPr>
            <p:ph idx="1"/>
          </p:nvPr>
        </p:nvSpPr>
        <p:spPr>
          <a:xfrm>
            <a:off x="468599" y="1256148"/>
            <a:ext cx="10137920" cy="1741725"/>
          </a:xfrm>
        </p:spPr>
        <p:txBody>
          <a:bodyPr/>
          <a:lstStyle/>
          <a:p>
            <a:pPr marL="224361" indent="-224361">
              <a:spcBef>
                <a:spcPts val="0"/>
              </a:spcBef>
              <a:spcAft>
                <a:spcPts val="400"/>
              </a:spcAft>
              <a:buClr>
                <a:srgbClr val="C00000"/>
              </a:buClr>
            </a:pPr>
            <a:r>
              <a:rPr lang="en-US" sz="1867" spc="-27" dirty="0"/>
              <a:t>Eligible patients will be stratified based on (a) INT-2 or HR, and (b) platelet count at study entry</a:t>
            </a:r>
          </a:p>
        </p:txBody>
      </p:sp>
      <p:sp>
        <p:nvSpPr>
          <p:cNvPr id="3" name="TextBox 2">
            <a:extLst>
              <a:ext uri="{FF2B5EF4-FFF2-40B4-BE49-F238E27FC236}">
                <a16:creationId xmlns:a16="http://schemas.microsoft.com/office/drawing/2014/main" id="{23A1591F-8857-535C-3B6C-F30C9C9DCD71}"/>
              </a:ext>
            </a:extLst>
          </p:cNvPr>
          <p:cNvSpPr txBox="1"/>
          <p:nvPr/>
        </p:nvSpPr>
        <p:spPr>
          <a:xfrm>
            <a:off x="9012766" y="6443747"/>
            <a:ext cx="3094567" cy="307777"/>
          </a:xfrm>
          <a:prstGeom prst="rect">
            <a:avLst/>
          </a:prstGeom>
          <a:noFill/>
        </p:spPr>
        <p:txBody>
          <a:bodyPr wrap="square">
            <a:spAutoFit/>
          </a:bodyPr>
          <a:lstStyle/>
          <a:p>
            <a:r>
              <a:rPr lang="en-US" sz="1400" dirty="0"/>
              <a:t>Mascarenhas ASH 2024;Abstract 1808.1</a:t>
            </a:r>
          </a:p>
        </p:txBody>
      </p:sp>
    </p:spTree>
    <p:extLst>
      <p:ext uri="{BB962C8B-B14F-4D97-AF65-F5344CB8AC3E}">
        <p14:creationId xmlns:p14="http://schemas.microsoft.com/office/powerpoint/2010/main" val="141430949"/>
      </p:ext>
    </p:extLst>
  </p:cSld>
  <p:clrMapOvr>
    <a:masterClrMapping/>
  </p:clrMapOvr>
  <mc:AlternateContent xmlns:mc="http://schemas.openxmlformats.org/markup-compatibility/2006" xmlns:p14="http://schemas.microsoft.com/office/powerpoint/2010/main">
    <mc:Choice Requires="p14">
      <p:transition spd="slow" p14:dur="2000" advTm="11493"/>
    </mc:Choice>
    <mc:Fallback xmlns="">
      <p:transition spd="slow" advTm="114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ABEC0A5A-4CEA-FEAB-E780-28781012B3AD}"/>
              </a:ext>
            </a:extLst>
          </p:cNvPr>
          <p:cNvSpPr txBox="1">
            <a:spLocks/>
          </p:cNvSpPr>
          <p:nvPr/>
        </p:nvSpPr>
        <p:spPr>
          <a:xfrm>
            <a:off x="451424" y="490453"/>
            <a:ext cx="8286176" cy="713539"/>
          </a:xfrm>
          <a:prstGeom prst="rect">
            <a:avLst/>
          </a:prstGeom>
        </p:spPr>
        <p:txBody>
          <a:bodyPr/>
          <a:lstStyle>
            <a:lvl1pPr algn="l" defTabSz="457200" rtl="0" eaLnBrk="0" fontAlgn="base" hangingPunct="0">
              <a:spcBef>
                <a:spcPct val="0"/>
              </a:spcBef>
              <a:spcAft>
                <a:spcPct val="0"/>
              </a:spcAft>
              <a:defRPr lang="en-US" sz="2800" kern="1200" dirty="0">
                <a:solidFill>
                  <a:srgbClr val="CD113B"/>
                </a:solidFill>
                <a:latin typeface="Source Sans Pro" panose="020B0503030403020204" pitchFamily="34" charset="0"/>
                <a:ea typeface="Source Sans Pro" panose="020B0503030403020204" pitchFamily="34" charset="0"/>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defTabSz="609585"/>
            <a:r>
              <a:rPr lang="en-US" sz="3200" dirty="0"/>
              <a:t>Study End Points</a:t>
            </a:r>
          </a:p>
        </p:txBody>
      </p:sp>
      <p:sp>
        <p:nvSpPr>
          <p:cNvPr id="5" name="Rectangle 4">
            <a:extLst>
              <a:ext uri="{FF2B5EF4-FFF2-40B4-BE49-F238E27FC236}">
                <a16:creationId xmlns:a16="http://schemas.microsoft.com/office/drawing/2014/main" id="{C5D7E8DF-BB7C-1E25-8080-E513FAF2D2FE}"/>
              </a:ext>
            </a:extLst>
          </p:cNvPr>
          <p:cNvSpPr/>
          <p:nvPr/>
        </p:nvSpPr>
        <p:spPr>
          <a:xfrm>
            <a:off x="570563" y="1417998"/>
            <a:ext cx="7091221" cy="713539"/>
          </a:xfrm>
          <a:prstGeom prst="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487680" tIns="365760" rIns="487680" bIns="365760" rtlCol="0" anchor="ctr">
            <a:noAutofit/>
          </a:bodyPr>
          <a:lstStyle/>
          <a:p>
            <a:pPr algn="ctr" defTabSz="5040047">
              <a:defRPr/>
            </a:pPr>
            <a:r>
              <a:rPr lang="en-US" sz="1333" b="1" dirty="0">
                <a:solidFill>
                  <a:srgbClr val="003B5C"/>
                </a:solidFill>
                <a:latin typeface="Source Sans Pro" panose="020B0503030403020204" pitchFamily="34" charset="0"/>
                <a:ea typeface="Source Sans Pro" panose="020B0503030403020204" pitchFamily="34" charset="0"/>
              </a:rPr>
              <a:t>PRIMARY END POINT</a:t>
            </a:r>
          </a:p>
          <a:p>
            <a:pPr algn="ctr" defTabSz="5040047">
              <a:defRPr/>
            </a:pPr>
            <a:r>
              <a:rPr lang="en-US" sz="1333" dirty="0">
                <a:solidFill>
                  <a:srgbClr val="003B5C"/>
                </a:solidFill>
                <a:latin typeface="Source Sans Pro" panose="020B0503030403020204" pitchFamily="34" charset="0"/>
                <a:ea typeface="Source Sans Pro" panose="020B0503030403020204" pitchFamily="34" charset="0"/>
              </a:rPr>
              <a:t>Overall survival </a:t>
            </a:r>
          </a:p>
        </p:txBody>
      </p:sp>
      <p:sp>
        <p:nvSpPr>
          <p:cNvPr id="6" name="Rectangle 5">
            <a:extLst>
              <a:ext uri="{FF2B5EF4-FFF2-40B4-BE49-F238E27FC236}">
                <a16:creationId xmlns:a16="http://schemas.microsoft.com/office/drawing/2014/main" id="{701ED73A-5033-5FC2-2982-2E3DD02607DF}"/>
              </a:ext>
            </a:extLst>
          </p:cNvPr>
          <p:cNvSpPr/>
          <p:nvPr/>
        </p:nvSpPr>
        <p:spPr>
          <a:xfrm>
            <a:off x="570562" y="2278843"/>
            <a:ext cx="7091223" cy="2566229"/>
          </a:xfrm>
          <a:prstGeom prst="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21920" tIns="365760" rIns="121920" bIns="365760" rtlCol="0" anchor="ctr">
            <a:noAutofit/>
          </a:bodyPr>
          <a:lstStyle/>
          <a:p>
            <a:pPr algn="ctr" defTabSz="5040047">
              <a:spcAft>
                <a:spcPts val="1600"/>
              </a:spcAft>
              <a:defRPr/>
            </a:pPr>
            <a:r>
              <a:rPr lang="en-US" sz="1333" b="1" dirty="0">
                <a:solidFill>
                  <a:srgbClr val="003B5C"/>
                </a:solidFill>
                <a:latin typeface="Source Sans Pro" panose="020B0503030403020204" pitchFamily="34" charset="0"/>
                <a:ea typeface="Source Sans Pro" panose="020B0503030403020204" pitchFamily="34" charset="0"/>
              </a:rPr>
              <a:t>SECONDARY END POINTS</a:t>
            </a:r>
            <a:endPar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endParaRP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Symptom response rate at week 24 (≥50% reduction in TSS measured by MFSAF v4.0)</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PFS</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Spleen response rate at week 24 (≥35% spleen volume reduction by MRI or CT)</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Complete remission, partial remission, clinical improvement, spleen response, symptom response, and anemia response per modified 2013 IWG-MRT criteria</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Time to and duration of responses</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Reduction in the degree of bone marrow fibrosis</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Safety</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PK and immunogenicity of imetelstat</a:t>
            </a:r>
          </a:p>
          <a:p>
            <a:pPr marL="228594" indent="-228594"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PROs as measured by the EORTC QLQ-C30 and EuroQol-EQ-5D (EQ-5D-5L) questionnaires</a:t>
            </a:r>
          </a:p>
        </p:txBody>
      </p:sp>
      <p:sp>
        <p:nvSpPr>
          <p:cNvPr id="7" name="Rectangle 6">
            <a:extLst>
              <a:ext uri="{FF2B5EF4-FFF2-40B4-BE49-F238E27FC236}">
                <a16:creationId xmlns:a16="http://schemas.microsoft.com/office/drawing/2014/main" id="{5DB55631-D2C1-10BD-7FE9-E25800204C36}"/>
              </a:ext>
            </a:extLst>
          </p:cNvPr>
          <p:cNvSpPr/>
          <p:nvPr/>
        </p:nvSpPr>
        <p:spPr>
          <a:xfrm>
            <a:off x="7842196" y="1417999"/>
            <a:ext cx="3262624" cy="3427073"/>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21920" tIns="365760" rIns="121920" bIns="365760" rtlCol="0" anchor="ctr">
            <a:noAutofit/>
          </a:bodyPr>
          <a:lstStyle/>
          <a:p>
            <a:pPr algn="ctr" defTabSz="5040047">
              <a:spcAft>
                <a:spcPts val="1600"/>
              </a:spcAft>
              <a:defRPr/>
            </a:pPr>
            <a:r>
              <a:rPr lang="en-US" sz="1333" b="1"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EXPLORATORY END POINTS</a:t>
            </a:r>
          </a:p>
          <a:p>
            <a:pPr marL="224361" indent="-224361"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Association between baseline cytogenetic and mutational status and clinical responses; change in mutant allele burden (molecular response) </a:t>
            </a:r>
          </a:p>
          <a:p>
            <a:pPr marL="224361" indent="-224361" defTabSz="5040047">
              <a:buFont typeface="Arial" panose="020B0604020202020204" pitchFamily="34" charset="0"/>
              <a:buChar char="•"/>
              <a:defRPr/>
            </a:pP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C</a:t>
            </a:r>
            <a:r>
              <a:rPr lang="en-US" sz="1333" dirty="0" err="1">
                <a:solidFill>
                  <a:srgbClr val="003B5C"/>
                </a:solidFill>
                <a:latin typeface="Source Sans Pro" panose="020B0503030403020204" pitchFamily="34" charset="0"/>
                <a:ea typeface="Source Sans Pro" panose="020B0503030403020204" pitchFamily="34" charset="0"/>
                <a:cs typeface="Calibri" panose="020F0502020204030204" pitchFamily="34" charset="0"/>
              </a:rPr>
              <a:t>orrelation</a:t>
            </a:r>
            <a:r>
              <a:rPr lang="en-US" sz="1333" dirty="0">
                <a:solidFill>
                  <a:srgbClr val="003B5C"/>
                </a:solidFill>
                <a:latin typeface="Source Sans Pro" panose="020B0503030403020204" pitchFamily="34" charset="0"/>
                <a:ea typeface="Source Sans Pro" panose="020B0503030403020204" pitchFamily="34" charset="0"/>
                <a:cs typeface="Calibri" panose="020F0502020204030204" pitchFamily="34" charset="0"/>
              </a:rPr>
              <a:t> between baseline TA, TL, or hTERT and OS, symptom response, or spleen response</a:t>
            </a:r>
          </a:p>
        </p:txBody>
      </p:sp>
      <p:sp>
        <p:nvSpPr>
          <p:cNvPr id="4" name="TextBox 3">
            <a:extLst>
              <a:ext uri="{FF2B5EF4-FFF2-40B4-BE49-F238E27FC236}">
                <a16:creationId xmlns:a16="http://schemas.microsoft.com/office/drawing/2014/main" id="{4BE464F7-854E-6E74-CA1A-0E7C8B6A44D7}"/>
              </a:ext>
            </a:extLst>
          </p:cNvPr>
          <p:cNvSpPr txBox="1"/>
          <p:nvPr/>
        </p:nvSpPr>
        <p:spPr>
          <a:xfrm>
            <a:off x="272256" y="5769241"/>
            <a:ext cx="11503185" cy="572273"/>
          </a:xfrm>
          <a:prstGeom prst="rect">
            <a:avLst/>
          </a:prstGeom>
          <a:noFill/>
        </p:spPr>
        <p:txBody>
          <a:bodyPr wrap="square" tIns="91440" bIns="48768" anchor="b">
            <a:spAutoFit/>
          </a:bodyPr>
          <a:lstStyle/>
          <a:p>
            <a:pPr defTabSz="609585" fontAlgn="base">
              <a:spcBef>
                <a:spcPct val="0"/>
              </a:spcBef>
              <a:spcAft>
                <a:spcPct val="0"/>
              </a:spcAft>
            </a:pPr>
            <a:r>
              <a:rPr lang="en-US" sz="933" dirty="0">
                <a:solidFill>
                  <a:prstClr val="black"/>
                </a:solidFill>
                <a:latin typeface="Source Sans Pro" panose="020B0503030403020204" pitchFamily="34" charset="0"/>
                <a:ea typeface="Source Sans Pro" panose="020B0503030403020204" pitchFamily="34" charset="0"/>
              </a:rPr>
              <a:t>BAT, best available therapy; CT, computed tomography; EORTC QLQ-C30, European Organisation for Research and Treatment of Cancer Quality of Life Questionnaire-Core 30 items; hTERT, human telomerase reverse transcriptase; IWG-MRT, International Working Group-Myeloproliferative Neoplasms Research and Treatment; MFSAF, Myelofibrosis Symptom Assessment Form; MRI, magnetic resonance imaging; OS, overall survival; PFS, progression-free survival; PK, pharmacokinetics; PRO, patient-reported outcome; TA, telomerase activity; TL, telomere length; TSS, Total Symptom Score.</a:t>
            </a:r>
          </a:p>
        </p:txBody>
      </p:sp>
      <p:sp>
        <p:nvSpPr>
          <p:cNvPr id="3" name="TextBox 2">
            <a:extLst>
              <a:ext uri="{FF2B5EF4-FFF2-40B4-BE49-F238E27FC236}">
                <a16:creationId xmlns:a16="http://schemas.microsoft.com/office/drawing/2014/main" id="{73F546BE-B37E-3171-7D4A-56CE12421291}"/>
              </a:ext>
            </a:extLst>
          </p:cNvPr>
          <p:cNvSpPr txBox="1"/>
          <p:nvPr/>
        </p:nvSpPr>
        <p:spPr>
          <a:xfrm>
            <a:off x="9012766" y="6443747"/>
            <a:ext cx="3094567" cy="307777"/>
          </a:xfrm>
          <a:prstGeom prst="rect">
            <a:avLst/>
          </a:prstGeom>
          <a:noFill/>
        </p:spPr>
        <p:txBody>
          <a:bodyPr wrap="square">
            <a:spAutoFit/>
          </a:bodyPr>
          <a:lstStyle/>
          <a:p>
            <a:r>
              <a:rPr lang="en-US" sz="1400" dirty="0"/>
              <a:t>Mascarenhas ASH 2024;Abstract 1808.1</a:t>
            </a:r>
          </a:p>
        </p:txBody>
      </p:sp>
    </p:spTree>
    <p:extLst>
      <p:ext uri="{BB962C8B-B14F-4D97-AF65-F5344CB8AC3E}">
        <p14:creationId xmlns:p14="http://schemas.microsoft.com/office/powerpoint/2010/main" val="229130608"/>
      </p:ext>
    </p:extLst>
  </p:cSld>
  <p:clrMapOvr>
    <a:masterClrMapping/>
  </p:clrMapOvr>
  <mc:AlternateContent xmlns:mc="http://schemas.openxmlformats.org/markup-compatibility/2006" xmlns:p14="http://schemas.microsoft.com/office/powerpoint/2010/main">
    <mc:Choice Requires="p14">
      <p:transition spd="slow" p14:dur="2000" advTm="27813"/>
    </mc:Choice>
    <mc:Fallback xmlns="">
      <p:transition spd="slow" advTm="2781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board 1">
            <a:extLst>
              <a:ext uri="{FF2B5EF4-FFF2-40B4-BE49-F238E27FC236}">
                <a16:creationId xmlns:a16="http://schemas.microsoft.com/office/drawing/2014/main" id="{B6B67D99-C475-3277-AC61-60E0F8BD1C26}"/>
              </a:ext>
            </a:extLst>
          </p:cNvPr>
          <p:cNvPicPr>
            <a:picLocks noGrp="1" noRot="1" noChangeAspect="1" noMove="1" noResize="1" noEditPoints="1" noAdjustHandles="1" noChangeArrowheads="1" noChangeShapeType="1" noCrop="1"/>
          </p:cNvPicPr>
          <p:nvPr isPhoto="1"/>
        </p:nvPicPr>
        <p:blipFill>
          <a:blip r:embed="rId2" cstate="print">
            <a:lum/>
            <a:extLst>
              <a:ext uri="{28A0092B-C50C-407E-A947-70E740481C1C}">
                <a14:useLocalDpi xmlns:a14="http://schemas.microsoft.com/office/drawing/2010/main" val="0"/>
              </a:ext>
            </a:extLst>
          </a:blip>
          <a:stretch>
            <a:fillRect/>
          </a:stretch>
        </p:blipFill>
        <p:spPr>
          <a:xfrm>
            <a:off x="0" y="0"/>
            <a:ext cx="12190413" cy="6858000"/>
          </a:xfrm>
          <a:prstGeom prst="rect">
            <a:avLst/>
          </a:prstGeom>
        </p:spPr>
      </p:pic>
      <p:sp>
        <p:nvSpPr>
          <p:cNvPr id="2" name="TextBox 1">
            <a:extLst>
              <a:ext uri="{FF2B5EF4-FFF2-40B4-BE49-F238E27FC236}">
                <a16:creationId xmlns:a16="http://schemas.microsoft.com/office/drawing/2014/main" id="{E96A9043-B35F-E3BD-EEC1-61B3E1C85351}"/>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Tree>
    <p:extLst>
      <p:ext uri="{BB962C8B-B14F-4D97-AF65-F5344CB8AC3E}">
        <p14:creationId xmlns:p14="http://schemas.microsoft.com/office/powerpoint/2010/main" val="32940496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board 11">
            <a:extLst>
              <a:ext uri="{FF2B5EF4-FFF2-40B4-BE49-F238E27FC236}">
                <a16:creationId xmlns:a16="http://schemas.microsoft.com/office/drawing/2014/main" id="{24B6700E-904F-E191-62C8-661FD784A0E3}"/>
              </a:ext>
            </a:extLst>
          </p:cNvPr>
          <p:cNvPicPr>
            <a:picLocks noGrp="1" noRot="1" noChangeAspect="1" noMove="1" noResize="1" noEditPoints="1" noAdjustHandles="1" noChangeArrowheads="1" noChangeShapeType="1" noCrop="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6413"/>
          </a:xfrm>
          <a:prstGeom prst="rect">
            <a:avLst/>
          </a:prstGeom>
        </p:spPr>
      </p:pic>
      <p:sp>
        <p:nvSpPr>
          <p:cNvPr id="2" name="Rectangle 1">
            <a:extLst>
              <a:ext uri="{FF2B5EF4-FFF2-40B4-BE49-F238E27FC236}">
                <a16:creationId xmlns:a16="http://schemas.microsoft.com/office/drawing/2014/main" id="{93A74323-0B27-F744-5859-A18A8C2602D0}"/>
              </a:ext>
            </a:extLst>
          </p:cNvPr>
          <p:cNvSpPr/>
          <p:nvPr/>
        </p:nvSpPr>
        <p:spPr>
          <a:xfrm>
            <a:off x="11614068" y="6495803"/>
            <a:ext cx="320633" cy="362197"/>
          </a:xfrm>
          <a:prstGeom prst="rect">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8FF1291-778A-1490-C137-F2E2C5331706}"/>
              </a:ext>
            </a:extLst>
          </p:cNvPr>
          <p:cNvSpPr txBox="1"/>
          <p:nvPr/>
        </p:nvSpPr>
        <p:spPr>
          <a:xfrm>
            <a:off x="10828866" y="203200"/>
            <a:ext cx="1253067" cy="651933"/>
          </a:xfrm>
          <a:prstGeom prst="rect">
            <a:avLst/>
          </a:prstGeom>
          <a:solidFill>
            <a:schemeClr val="bg1"/>
          </a:solidFill>
        </p:spPr>
        <p:txBody>
          <a:bodyPr wrap="square" rtlCol="0">
            <a:spAutoFit/>
          </a:bodyPr>
          <a:lstStyle/>
          <a:p>
            <a:pPr algn="l"/>
            <a:endParaRPr lang="en-US" sz="1400" dirty="0">
              <a:latin typeface="+mn-lt"/>
            </a:endParaRPr>
          </a:p>
        </p:txBody>
      </p:sp>
      <p:sp>
        <p:nvSpPr>
          <p:cNvPr id="5" name="TextBox 4">
            <a:extLst>
              <a:ext uri="{FF2B5EF4-FFF2-40B4-BE49-F238E27FC236}">
                <a16:creationId xmlns:a16="http://schemas.microsoft.com/office/drawing/2014/main" id="{0412F51F-0D23-09E7-FBB0-20D52CA9BE1B}"/>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
        <p:nvSpPr>
          <p:cNvPr id="7" name="TextBox 6">
            <a:extLst>
              <a:ext uri="{FF2B5EF4-FFF2-40B4-BE49-F238E27FC236}">
                <a16:creationId xmlns:a16="http://schemas.microsoft.com/office/drawing/2014/main" id="{7A2F7D63-451C-D150-C9D4-F2AA7B88018D}"/>
              </a:ext>
            </a:extLst>
          </p:cNvPr>
          <p:cNvSpPr txBox="1"/>
          <p:nvPr/>
        </p:nvSpPr>
        <p:spPr>
          <a:xfrm>
            <a:off x="8365066" y="115457"/>
            <a:ext cx="3716867" cy="307777"/>
          </a:xfrm>
          <a:prstGeom prst="rect">
            <a:avLst/>
          </a:prstGeom>
          <a:noFill/>
        </p:spPr>
        <p:txBody>
          <a:bodyPr wrap="square">
            <a:spAutoFit/>
          </a:bodyPr>
          <a:lstStyle/>
          <a:p>
            <a:r>
              <a:rPr lang="en-US" sz="1400" dirty="0"/>
              <a:t>Mascarenhas et al. ASH 2024;Abstract 1000</a:t>
            </a:r>
          </a:p>
        </p:txBody>
      </p:sp>
    </p:spTree>
    <p:extLst>
      <p:ext uri="{BB962C8B-B14F-4D97-AF65-F5344CB8AC3E}">
        <p14:creationId xmlns:p14="http://schemas.microsoft.com/office/powerpoint/2010/main" val="3527769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board 13">
            <a:extLst>
              <a:ext uri="{FF2B5EF4-FFF2-40B4-BE49-F238E27FC236}">
                <a16:creationId xmlns:a16="http://schemas.microsoft.com/office/drawing/2014/main" id="{6EE68FF1-7591-84CD-E641-A5CBBF426D29}"/>
              </a:ext>
            </a:extLst>
          </p:cNvPr>
          <p:cNvPicPr>
            <a:picLocks noGrp="1" noRot="1" noChangeAspect="1" noMove="1" noResize="1" noEditPoints="1" noAdjustHandles="1" noChangeArrowheads="1" noChangeShapeType="1" noCrop="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F9A02F62-6057-9573-1D50-2CB42827654F}"/>
              </a:ext>
            </a:extLst>
          </p:cNvPr>
          <p:cNvSpPr/>
          <p:nvPr/>
        </p:nvSpPr>
        <p:spPr>
          <a:xfrm>
            <a:off x="11614068" y="6495803"/>
            <a:ext cx="427368" cy="362197"/>
          </a:xfrm>
          <a:prstGeom prst="rect">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E92B86-68A9-BA87-0626-5EB6A57A363D}"/>
              </a:ext>
            </a:extLst>
          </p:cNvPr>
          <p:cNvSpPr txBox="1"/>
          <p:nvPr/>
        </p:nvSpPr>
        <p:spPr>
          <a:xfrm>
            <a:off x="10828866" y="203200"/>
            <a:ext cx="1253067" cy="651933"/>
          </a:xfrm>
          <a:prstGeom prst="rect">
            <a:avLst/>
          </a:prstGeom>
          <a:solidFill>
            <a:schemeClr val="bg1"/>
          </a:solidFill>
        </p:spPr>
        <p:txBody>
          <a:bodyPr wrap="square" rtlCol="0">
            <a:spAutoFit/>
          </a:bodyPr>
          <a:lstStyle/>
          <a:p>
            <a:pPr algn="l"/>
            <a:endParaRPr lang="en-US" sz="1400" dirty="0">
              <a:latin typeface="+mn-lt"/>
            </a:endParaRPr>
          </a:p>
        </p:txBody>
      </p:sp>
      <p:sp>
        <p:nvSpPr>
          <p:cNvPr id="5" name="TextBox 4">
            <a:extLst>
              <a:ext uri="{FF2B5EF4-FFF2-40B4-BE49-F238E27FC236}">
                <a16:creationId xmlns:a16="http://schemas.microsoft.com/office/drawing/2014/main" id="{658F0F9D-398F-D4F3-2F36-459472E3594D}"/>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
        <p:nvSpPr>
          <p:cNvPr id="6" name="TextBox 5">
            <a:extLst>
              <a:ext uri="{FF2B5EF4-FFF2-40B4-BE49-F238E27FC236}">
                <a16:creationId xmlns:a16="http://schemas.microsoft.com/office/drawing/2014/main" id="{634E3F57-A224-607D-F038-242AAECEC43F}"/>
              </a:ext>
            </a:extLst>
          </p:cNvPr>
          <p:cNvSpPr txBox="1"/>
          <p:nvPr/>
        </p:nvSpPr>
        <p:spPr>
          <a:xfrm>
            <a:off x="8365066" y="115457"/>
            <a:ext cx="3716867" cy="307777"/>
          </a:xfrm>
          <a:prstGeom prst="rect">
            <a:avLst/>
          </a:prstGeom>
          <a:noFill/>
        </p:spPr>
        <p:txBody>
          <a:bodyPr wrap="square">
            <a:spAutoFit/>
          </a:bodyPr>
          <a:lstStyle/>
          <a:p>
            <a:r>
              <a:rPr lang="en-US" sz="1400" dirty="0"/>
              <a:t>Mascarenhas et al. ASH 2024;Abstract 1000</a:t>
            </a:r>
          </a:p>
        </p:txBody>
      </p:sp>
    </p:spTree>
    <p:extLst>
      <p:ext uri="{BB962C8B-B14F-4D97-AF65-F5344CB8AC3E}">
        <p14:creationId xmlns:p14="http://schemas.microsoft.com/office/powerpoint/2010/main" val="3245481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board 15">
            <a:extLst>
              <a:ext uri="{FF2B5EF4-FFF2-40B4-BE49-F238E27FC236}">
                <a16:creationId xmlns:a16="http://schemas.microsoft.com/office/drawing/2014/main" id="{C3B6AA6F-10EB-2DFC-7BD2-E7EABA9D9F45}"/>
              </a:ext>
            </a:extLst>
          </p:cNvPr>
          <p:cNvPicPr>
            <a:picLocks noGrp="1" noRot="1" noChangeAspect="1" noMove="1" noResize="1" noEditPoints="1" noAdjustHandles="1" noChangeArrowheads="1" noChangeShapeType="1" noCrop="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6413"/>
          </a:xfrm>
          <a:prstGeom prst="rect">
            <a:avLst/>
          </a:prstGeom>
        </p:spPr>
      </p:pic>
      <p:sp>
        <p:nvSpPr>
          <p:cNvPr id="2" name="Rectangle 1">
            <a:extLst>
              <a:ext uri="{FF2B5EF4-FFF2-40B4-BE49-F238E27FC236}">
                <a16:creationId xmlns:a16="http://schemas.microsoft.com/office/drawing/2014/main" id="{A100C9C1-65EB-2EA7-F7FF-CE87F646A7F2}"/>
              </a:ext>
            </a:extLst>
          </p:cNvPr>
          <p:cNvSpPr/>
          <p:nvPr/>
        </p:nvSpPr>
        <p:spPr>
          <a:xfrm>
            <a:off x="11614068" y="6495803"/>
            <a:ext cx="460419" cy="362197"/>
          </a:xfrm>
          <a:prstGeom prst="rect">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89DCBE2-7817-1C21-8460-98B356EFA17F}"/>
              </a:ext>
            </a:extLst>
          </p:cNvPr>
          <p:cNvSpPr txBox="1"/>
          <p:nvPr/>
        </p:nvSpPr>
        <p:spPr>
          <a:xfrm>
            <a:off x="10828866" y="203200"/>
            <a:ext cx="1253067" cy="651933"/>
          </a:xfrm>
          <a:prstGeom prst="rect">
            <a:avLst/>
          </a:prstGeom>
          <a:solidFill>
            <a:schemeClr val="bg1"/>
          </a:solidFill>
        </p:spPr>
        <p:txBody>
          <a:bodyPr wrap="square" rtlCol="0">
            <a:spAutoFit/>
          </a:bodyPr>
          <a:lstStyle/>
          <a:p>
            <a:pPr algn="l"/>
            <a:endParaRPr lang="en-US" sz="1400" dirty="0">
              <a:latin typeface="+mn-lt"/>
            </a:endParaRPr>
          </a:p>
        </p:txBody>
      </p:sp>
      <p:sp>
        <p:nvSpPr>
          <p:cNvPr id="5" name="TextBox 4">
            <a:extLst>
              <a:ext uri="{FF2B5EF4-FFF2-40B4-BE49-F238E27FC236}">
                <a16:creationId xmlns:a16="http://schemas.microsoft.com/office/drawing/2014/main" id="{530562C2-C066-FA5E-EC38-9DDDFE74E239}"/>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
        <p:nvSpPr>
          <p:cNvPr id="6" name="TextBox 5">
            <a:extLst>
              <a:ext uri="{FF2B5EF4-FFF2-40B4-BE49-F238E27FC236}">
                <a16:creationId xmlns:a16="http://schemas.microsoft.com/office/drawing/2014/main" id="{BDF8A554-1DFB-A089-1FC7-AE9059872903}"/>
              </a:ext>
            </a:extLst>
          </p:cNvPr>
          <p:cNvSpPr txBox="1"/>
          <p:nvPr/>
        </p:nvSpPr>
        <p:spPr>
          <a:xfrm>
            <a:off x="8365066" y="115457"/>
            <a:ext cx="3716867" cy="307777"/>
          </a:xfrm>
          <a:prstGeom prst="rect">
            <a:avLst/>
          </a:prstGeom>
          <a:noFill/>
        </p:spPr>
        <p:txBody>
          <a:bodyPr wrap="square">
            <a:spAutoFit/>
          </a:bodyPr>
          <a:lstStyle/>
          <a:p>
            <a:r>
              <a:rPr lang="en-US" sz="1400" dirty="0"/>
              <a:t>Mascarenhas et al. ASH 2024;Abstract 1000</a:t>
            </a:r>
          </a:p>
        </p:txBody>
      </p:sp>
    </p:spTree>
    <p:extLst>
      <p:ext uri="{BB962C8B-B14F-4D97-AF65-F5344CB8AC3E}">
        <p14:creationId xmlns:p14="http://schemas.microsoft.com/office/powerpoint/2010/main" val="301205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rtboard 19">
            <a:extLst>
              <a:ext uri="{FF2B5EF4-FFF2-40B4-BE49-F238E27FC236}">
                <a16:creationId xmlns:a16="http://schemas.microsoft.com/office/drawing/2014/main" id="{2DB54E0B-C9F3-E4BC-F575-0D7027459DAF}"/>
              </a:ext>
            </a:extLst>
          </p:cNvPr>
          <p:cNvPicPr>
            <a:picLocks noGrp="1" noRot="1" noChangeAspect="1" noMove="1" noResize="1" noEditPoints="1" noAdjustHandles="1" noChangeArrowheads="1" noChangeShapeType="1" noCrop="1"/>
          </p:cNvPicPr>
          <p:nvPr isPhoto="1"/>
        </p:nvPicPr>
        <p:blipFill>
          <a:blip r:embed="rId2" cstate="print">
            <a:lum/>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9AD8F4F-5D60-6087-CA6E-607693BC3D16}"/>
              </a:ext>
            </a:extLst>
          </p:cNvPr>
          <p:cNvSpPr/>
          <p:nvPr/>
        </p:nvSpPr>
        <p:spPr>
          <a:xfrm>
            <a:off x="11614068" y="6495803"/>
            <a:ext cx="460419" cy="362197"/>
          </a:xfrm>
          <a:prstGeom prst="rect">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790090C-0436-F289-1134-DAED755234B7}"/>
              </a:ext>
            </a:extLst>
          </p:cNvPr>
          <p:cNvSpPr txBox="1"/>
          <p:nvPr/>
        </p:nvSpPr>
        <p:spPr>
          <a:xfrm>
            <a:off x="10828866" y="203200"/>
            <a:ext cx="1253067" cy="651933"/>
          </a:xfrm>
          <a:prstGeom prst="rect">
            <a:avLst/>
          </a:prstGeom>
          <a:solidFill>
            <a:schemeClr val="bg1"/>
          </a:solidFill>
        </p:spPr>
        <p:txBody>
          <a:bodyPr wrap="square" rtlCol="0">
            <a:spAutoFit/>
          </a:bodyPr>
          <a:lstStyle/>
          <a:p>
            <a:pPr algn="l"/>
            <a:endParaRPr lang="en-US" sz="1400" dirty="0">
              <a:latin typeface="+mn-lt"/>
            </a:endParaRPr>
          </a:p>
        </p:txBody>
      </p:sp>
      <p:sp>
        <p:nvSpPr>
          <p:cNvPr id="5" name="TextBox 4">
            <a:extLst>
              <a:ext uri="{FF2B5EF4-FFF2-40B4-BE49-F238E27FC236}">
                <a16:creationId xmlns:a16="http://schemas.microsoft.com/office/drawing/2014/main" id="{6769CE6C-9C2F-75D6-CD62-0B93F1301643}"/>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
        <p:nvSpPr>
          <p:cNvPr id="6" name="TextBox 5">
            <a:extLst>
              <a:ext uri="{FF2B5EF4-FFF2-40B4-BE49-F238E27FC236}">
                <a16:creationId xmlns:a16="http://schemas.microsoft.com/office/drawing/2014/main" id="{E5EB4078-A807-9227-6F2A-309CE85BBB61}"/>
              </a:ext>
            </a:extLst>
          </p:cNvPr>
          <p:cNvSpPr txBox="1"/>
          <p:nvPr/>
        </p:nvSpPr>
        <p:spPr>
          <a:xfrm>
            <a:off x="8365066" y="115457"/>
            <a:ext cx="3716867" cy="307777"/>
          </a:xfrm>
          <a:prstGeom prst="rect">
            <a:avLst/>
          </a:prstGeom>
          <a:noFill/>
        </p:spPr>
        <p:txBody>
          <a:bodyPr wrap="square">
            <a:spAutoFit/>
          </a:bodyPr>
          <a:lstStyle/>
          <a:p>
            <a:r>
              <a:rPr lang="en-US" sz="1400" dirty="0"/>
              <a:t>Mascarenhas et al. ASH 2024;Abstract 1000</a:t>
            </a:r>
          </a:p>
        </p:txBody>
      </p:sp>
    </p:spTree>
    <p:extLst>
      <p:ext uri="{BB962C8B-B14F-4D97-AF65-F5344CB8AC3E}">
        <p14:creationId xmlns:p14="http://schemas.microsoft.com/office/powerpoint/2010/main" val="190414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DBC6E-E388-6F63-CCA8-A335C5B76750}"/>
              </a:ext>
            </a:extLst>
          </p:cNvPr>
          <p:cNvPicPr>
            <a:picLocks noGrp="1" noRot="1" noChangeAspect="1" noMove="1" noResize="1" noEditPoints="1" noAdjustHandles="1" noChangeArrowheads="1" noChangeShapeType="1" noCrop="1"/>
          </p:cNvPicPr>
          <p:nvPr isPhoto="1"/>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p:blipFill>
        <p:spPr>
          <a:xfrm>
            <a:off x="25" y="0"/>
            <a:ext cx="12191949" cy="6856412"/>
          </a:xfrm>
          <a:prstGeom prst="rect">
            <a:avLst/>
          </a:prstGeom>
        </p:spPr>
      </p:pic>
      <p:sp>
        <p:nvSpPr>
          <p:cNvPr id="2" name="Rectangle 1">
            <a:extLst>
              <a:ext uri="{FF2B5EF4-FFF2-40B4-BE49-F238E27FC236}">
                <a16:creationId xmlns:a16="http://schemas.microsoft.com/office/drawing/2014/main" id="{E689B38A-511D-7664-E555-77C6DD06B5F3}"/>
              </a:ext>
            </a:extLst>
          </p:cNvPr>
          <p:cNvSpPr/>
          <p:nvPr/>
        </p:nvSpPr>
        <p:spPr>
          <a:xfrm>
            <a:off x="11614068" y="6495803"/>
            <a:ext cx="320633" cy="362197"/>
          </a:xfrm>
          <a:prstGeom prst="rect">
            <a:avLst/>
          </a:prstGeom>
          <a:solidFill>
            <a:srgbClr val="0033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F40348-96EA-CC16-4F26-994BCEDC7807}"/>
              </a:ext>
            </a:extLst>
          </p:cNvPr>
          <p:cNvSpPr txBox="1"/>
          <p:nvPr/>
        </p:nvSpPr>
        <p:spPr>
          <a:xfrm>
            <a:off x="10507133" y="203200"/>
            <a:ext cx="1574801" cy="1447800"/>
          </a:xfrm>
          <a:prstGeom prst="rect">
            <a:avLst/>
          </a:prstGeom>
          <a:solidFill>
            <a:schemeClr val="bg1"/>
          </a:solidFill>
        </p:spPr>
        <p:txBody>
          <a:bodyPr wrap="square" rtlCol="0">
            <a:spAutoFit/>
          </a:bodyPr>
          <a:lstStyle/>
          <a:p>
            <a:pPr algn="l"/>
            <a:endParaRPr lang="en-US" sz="1400" dirty="0">
              <a:latin typeface="+mn-lt"/>
            </a:endParaRPr>
          </a:p>
        </p:txBody>
      </p:sp>
      <p:sp>
        <p:nvSpPr>
          <p:cNvPr id="5" name="TextBox 4">
            <a:extLst>
              <a:ext uri="{FF2B5EF4-FFF2-40B4-BE49-F238E27FC236}">
                <a16:creationId xmlns:a16="http://schemas.microsoft.com/office/drawing/2014/main" id="{1AE32B54-58AA-E39F-F3B9-6CD114938AF9}"/>
              </a:ext>
            </a:extLst>
          </p:cNvPr>
          <p:cNvSpPr txBox="1"/>
          <p:nvPr/>
        </p:nvSpPr>
        <p:spPr>
          <a:xfrm>
            <a:off x="118533" y="6495803"/>
            <a:ext cx="5291667" cy="307777"/>
          </a:xfrm>
          <a:prstGeom prst="rect">
            <a:avLst/>
          </a:prstGeom>
          <a:solidFill>
            <a:srgbClr val="003449"/>
          </a:solidFill>
        </p:spPr>
        <p:txBody>
          <a:bodyPr wrap="square" rtlCol="0">
            <a:spAutoFit/>
          </a:bodyPr>
          <a:lstStyle/>
          <a:p>
            <a:pPr algn="l"/>
            <a:endParaRPr lang="en-US" sz="1400" dirty="0">
              <a:latin typeface="+mn-lt"/>
            </a:endParaRPr>
          </a:p>
        </p:txBody>
      </p:sp>
      <p:sp>
        <p:nvSpPr>
          <p:cNvPr id="6" name="TextBox 5">
            <a:extLst>
              <a:ext uri="{FF2B5EF4-FFF2-40B4-BE49-F238E27FC236}">
                <a16:creationId xmlns:a16="http://schemas.microsoft.com/office/drawing/2014/main" id="{8F25EF99-C9C6-0DAB-23C1-04A3462599BF}"/>
              </a:ext>
            </a:extLst>
          </p:cNvPr>
          <p:cNvSpPr txBox="1"/>
          <p:nvPr/>
        </p:nvSpPr>
        <p:spPr>
          <a:xfrm>
            <a:off x="8365066" y="115457"/>
            <a:ext cx="3716867" cy="307777"/>
          </a:xfrm>
          <a:prstGeom prst="rect">
            <a:avLst/>
          </a:prstGeom>
          <a:noFill/>
        </p:spPr>
        <p:txBody>
          <a:bodyPr wrap="square">
            <a:spAutoFit/>
          </a:bodyPr>
          <a:lstStyle/>
          <a:p>
            <a:r>
              <a:rPr lang="en-US" sz="1400" dirty="0"/>
              <a:t>Mascarenhas et al. ASH 2024;Abstract 1000</a:t>
            </a:r>
          </a:p>
        </p:txBody>
      </p:sp>
    </p:spTree>
    <p:extLst>
      <p:ext uri="{BB962C8B-B14F-4D97-AF65-F5344CB8AC3E}">
        <p14:creationId xmlns:p14="http://schemas.microsoft.com/office/powerpoint/2010/main" val="3175093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3CC1F379-D98B-4141-89AC-7D5C11CC1481}"/>
              </a:ext>
            </a:extLst>
          </p:cNvPr>
          <p:cNvSpPr txBox="1">
            <a:spLocks/>
          </p:cNvSpPr>
          <p:nvPr/>
        </p:nvSpPr>
        <p:spPr>
          <a:xfrm>
            <a:off x="448573" y="3121506"/>
            <a:ext cx="11315748" cy="1251625"/>
          </a:xfrm>
          <a:prstGeom prst="rect">
            <a:avLst/>
          </a:prstGeom>
        </p:spPr>
        <p:txBody>
          <a:bodyPr lIns="121920" tIns="60960" rIns="121920" bIns="60960" anchor="t">
            <a:noAutofit/>
          </a:bodyPr>
          <a:lstStyle>
            <a:lvl1pPr algn="ctr" defTabSz="457200" rtl="0" eaLnBrk="0" fontAlgn="base" hangingPunct="0">
              <a:spcBef>
                <a:spcPct val="0"/>
              </a:spcBef>
              <a:spcAft>
                <a:spcPct val="0"/>
              </a:spcAft>
              <a:defRPr sz="3200" b="0" i="0" kern="1200">
                <a:solidFill>
                  <a:srgbClr val="CD113B"/>
                </a:solidFill>
                <a:latin typeface="Arial"/>
                <a:ea typeface="Geneva" pitchFamily="37" charset="-128"/>
                <a:cs typeface="Arial"/>
              </a:defRPr>
            </a:lvl1pPr>
            <a:lvl2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2pPr>
            <a:lvl3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3pPr>
            <a:lvl4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4pPr>
            <a:lvl5pPr algn="l" defTabSz="457200" rtl="0" eaLnBrk="0" fontAlgn="base" hangingPunct="0">
              <a:spcBef>
                <a:spcPct val="0"/>
              </a:spcBef>
              <a:spcAft>
                <a:spcPct val="0"/>
              </a:spcAft>
              <a:defRPr sz="3200">
                <a:solidFill>
                  <a:srgbClr val="800000"/>
                </a:solidFill>
                <a:latin typeface="Times New Roman" pitchFamily="37" charset="0"/>
                <a:ea typeface="Geneva" pitchFamily="37" charset="-128"/>
                <a:cs typeface="Times New Roman" pitchFamily="18" charset="0"/>
              </a:defRPr>
            </a:lvl5pPr>
            <a:lvl6pPr marL="457200" algn="l" defTabSz="457200" rtl="0" fontAlgn="base">
              <a:spcBef>
                <a:spcPct val="0"/>
              </a:spcBef>
              <a:spcAft>
                <a:spcPct val="0"/>
              </a:spcAft>
              <a:defRPr sz="3200">
                <a:solidFill>
                  <a:srgbClr val="800000"/>
                </a:solidFill>
                <a:latin typeface="Times New Roman" pitchFamily="37" charset="0"/>
                <a:ea typeface="Geneva" pitchFamily="37" charset="-128"/>
              </a:defRPr>
            </a:lvl6pPr>
            <a:lvl7pPr marL="914400" algn="l" defTabSz="457200" rtl="0" fontAlgn="base">
              <a:spcBef>
                <a:spcPct val="0"/>
              </a:spcBef>
              <a:spcAft>
                <a:spcPct val="0"/>
              </a:spcAft>
              <a:defRPr sz="3200">
                <a:solidFill>
                  <a:srgbClr val="800000"/>
                </a:solidFill>
                <a:latin typeface="Times New Roman" pitchFamily="37" charset="0"/>
                <a:ea typeface="Geneva" pitchFamily="37" charset="-128"/>
              </a:defRPr>
            </a:lvl7pPr>
            <a:lvl8pPr marL="1371600" algn="l" defTabSz="457200" rtl="0" fontAlgn="base">
              <a:spcBef>
                <a:spcPct val="0"/>
              </a:spcBef>
              <a:spcAft>
                <a:spcPct val="0"/>
              </a:spcAft>
              <a:defRPr sz="3200">
                <a:solidFill>
                  <a:srgbClr val="800000"/>
                </a:solidFill>
                <a:latin typeface="Times New Roman" pitchFamily="37" charset="0"/>
                <a:ea typeface="Geneva" pitchFamily="37" charset="-128"/>
              </a:defRPr>
            </a:lvl8pPr>
            <a:lvl9pPr marL="1828800" algn="l" defTabSz="457200" rtl="0" fontAlgn="base">
              <a:spcBef>
                <a:spcPct val="0"/>
              </a:spcBef>
              <a:spcAft>
                <a:spcPct val="0"/>
              </a:spcAft>
              <a:defRPr sz="3200">
                <a:solidFill>
                  <a:srgbClr val="800000"/>
                </a:solidFill>
                <a:latin typeface="Times New Roman" pitchFamily="37" charset="0"/>
                <a:ea typeface="Geneva" pitchFamily="37" charset="-128"/>
              </a:defRPr>
            </a:lvl9pPr>
          </a:lstStyle>
          <a:p>
            <a:pPr defTabSz="609585"/>
            <a:r>
              <a:rPr lang="en-US" sz="2400" b="1" dirty="0">
                <a:solidFill>
                  <a:srgbClr val="C00000"/>
                </a:solidFill>
              </a:rPr>
              <a:t>Nuvisertib (TP-3654), an Investigational Selective PIM1 Kinase Inhibitor, Showed Durable Clinical Response and Sustained Hematological Improvement in Patients With Relapsed/Refractory Myelofibrosis</a:t>
            </a:r>
          </a:p>
        </p:txBody>
      </p:sp>
      <p:sp>
        <p:nvSpPr>
          <p:cNvPr id="7" name="正方形/長方形 6">
            <a:extLst>
              <a:ext uri="{FF2B5EF4-FFF2-40B4-BE49-F238E27FC236}">
                <a16:creationId xmlns:a16="http://schemas.microsoft.com/office/drawing/2014/main" id="{26362AEB-01DD-474A-B632-AFFDEE506D69}"/>
              </a:ext>
            </a:extLst>
          </p:cNvPr>
          <p:cNvSpPr/>
          <p:nvPr/>
        </p:nvSpPr>
        <p:spPr>
          <a:xfrm>
            <a:off x="557838" y="4334741"/>
            <a:ext cx="11076316" cy="1263744"/>
          </a:xfrm>
          <a:prstGeom prst="rect">
            <a:avLst/>
          </a:prstGeom>
        </p:spPr>
        <p:txBody>
          <a:bodyPr wrap="square">
            <a:spAutoFit/>
          </a:bodyPr>
          <a:lstStyle/>
          <a:p>
            <a:pPr algn="ctr" defTabSz="609585" fontAlgn="base">
              <a:lnSpc>
                <a:spcPct val="107000"/>
              </a:lnSpc>
            </a:pPr>
            <a:r>
              <a:rPr lang="en-US" sz="1200" b="1" dirty="0">
                <a:solidFill>
                  <a:prstClr val="black"/>
                </a:solidFill>
                <a:latin typeface="Arial" panose="020B0604020202020204" pitchFamily="34" charset="0"/>
                <a:ea typeface="Yu Mincho" panose="02020400000000000000" pitchFamily="18" charset="-128"/>
                <a:cs typeface="Arial" panose="020B0604020202020204" pitchFamily="34" charset="0"/>
              </a:rPr>
              <a:t>Firas El Chaer, MD</a:t>
            </a:r>
            <a:r>
              <a:rPr lang="en-US" sz="1200" b="1"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Lindsay Rein,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Junichiro Yuda,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3</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Kazuya Shimoda,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4</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Akiyoshi</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Takami</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5</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Michiko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Ichii</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6</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James McCloskey,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7</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Joseph Scandura,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8</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Allessandra Iurlo,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Prithviraj</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Bose,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10</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Tamanna Haque,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11</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Alessandro Lucchesi,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12</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Shuichi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Shirane</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13</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Giulia Benevolo,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14</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Idoroenyi Amanam,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15</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Jean-Jacques Kiladjian,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16</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Pankit Vachhani,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17</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Srinivas Tantravahi, MBBS, MRCP</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18</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Yasushi Onishi,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Ciro Rinaldi,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20</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Marcello Rotta,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21</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Nikki Granacher,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22</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Anand A. Patel,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23</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Michael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Loschi</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24</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Samah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Alimam</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25</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Terrence Bradley,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26</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Stanley Cheung,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27</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Vincent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Ribrag</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28</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Sujan Kabir,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Karen Ansaldo, PharmD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Masataka Seki, MS</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Vincent Loksa, PharmD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a:t>
            </a:r>
            <a:r>
              <a:rPr lang="en-US" sz="1200" dirty="0" err="1">
                <a:solidFill>
                  <a:prstClr val="black"/>
                </a:solidFill>
                <a:latin typeface="Arial" panose="020B0604020202020204" pitchFamily="34" charset="0"/>
                <a:ea typeface="Yu Mincho" panose="02020400000000000000" pitchFamily="18" charset="-128"/>
                <a:cs typeface="Arial" panose="020B0604020202020204" pitchFamily="34" charset="0"/>
              </a:rPr>
              <a:t>Zhonggai</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Li,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Jason M Foulks,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Jatin Shah, MD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29</a:t>
            </a:r>
            <a:r>
              <a:rPr lang="en-US" sz="1200" dirty="0">
                <a:solidFill>
                  <a:prstClr val="black"/>
                </a:solidFill>
                <a:latin typeface="Arial" panose="020B0604020202020204" pitchFamily="34" charset="0"/>
                <a:ea typeface="Yu Mincho" panose="02020400000000000000" pitchFamily="18" charset="-128"/>
                <a:cs typeface="Arial" panose="020B0604020202020204" pitchFamily="34" charset="0"/>
              </a:rPr>
              <a:t>, Raajit Rampal, MD, PhD</a:t>
            </a:r>
            <a:r>
              <a:rPr lang="en-US" sz="1200" baseline="30000" dirty="0">
                <a:solidFill>
                  <a:prstClr val="black"/>
                </a:solidFill>
                <a:latin typeface="Arial" panose="020B0604020202020204" pitchFamily="34" charset="0"/>
                <a:ea typeface="Yu Mincho" panose="02020400000000000000" pitchFamily="18" charset="-128"/>
                <a:cs typeface="Arial" panose="020B0604020202020204" pitchFamily="34" charset="0"/>
              </a:rPr>
              <a:t>11</a:t>
            </a:r>
            <a:endParaRPr lang="en-US" sz="1067" dirty="0">
              <a:solidFill>
                <a:prstClr val="black"/>
              </a:solidFill>
              <a:latin typeface="Arial" panose="020B0604020202020204" pitchFamily="34" charset="0"/>
              <a:ea typeface="Yu Mincho" panose="02020400000000000000" pitchFamily="18" charset="-128"/>
              <a:cs typeface="Arial" panose="020B0604020202020204" pitchFamily="34" charset="0"/>
            </a:endParaRPr>
          </a:p>
        </p:txBody>
      </p:sp>
      <p:sp>
        <p:nvSpPr>
          <p:cNvPr id="10" name="正方形/長方形 9">
            <a:extLst>
              <a:ext uri="{FF2B5EF4-FFF2-40B4-BE49-F238E27FC236}">
                <a16:creationId xmlns:a16="http://schemas.microsoft.com/office/drawing/2014/main" id="{E4DEC06C-389A-4D08-9CD4-8D5059AEA973}"/>
              </a:ext>
            </a:extLst>
          </p:cNvPr>
          <p:cNvSpPr/>
          <p:nvPr/>
        </p:nvSpPr>
        <p:spPr>
          <a:xfrm>
            <a:off x="470607" y="5586366"/>
            <a:ext cx="11315748" cy="872996"/>
          </a:xfrm>
          <a:prstGeom prst="rect">
            <a:avLst/>
          </a:prstGeom>
        </p:spPr>
        <p:txBody>
          <a:bodyPr wrap="square">
            <a:spAutoFit/>
          </a:bodyPr>
          <a:lstStyle/>
          <a:p>
            <a:pPr algn="ctr" defTabSz="609585" fontAlgn="base">
              <a:lnSpc>
                <a:spcPct val="107000"/>
              </a:lnSpc>
            </a:pPr>
            <a:r>
              <a:rPr lang="en-US" sz="800" b="1"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a:t>
            </a:r>
            <a:r>
              <a:rPr lang="en-US" sz="800" b="1" dirty="0">
                <a:solidFill>
                  <a:srgbClr val="000000"/>
                </a:solidFill>
                <a:latin typeface="Arial" panose="020B0604020202020204" pitchFamily="34" charset="0"/>
                <a:ea typeface="Yu Mincho" panose="02020400000000000000" pitchFamily="18" charset="-128"/>
                <a:cs typeface="Arial" panose="020B0604020202020204" pitchFamily="34" charset="0"/>
              </a:rPr>
              <a:t>University of Virginia Health System, VA; </a:t>
            </a:r>
            <a:r>
              <a:rPr lang="en-US" sz="800" b="1"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Duke University Medical Center, NC; </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 3</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National Cancer Center Hospital East, Japan; </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 4</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University of Miyazaki, Japan;</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5</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Aichi Medical University School of Medicine, Japan;</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 6</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Osaka University Graduate School of Medicine, Japan;</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 7</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John </a:t>
            </a:r>
            <a:r>
              <a:rPr lang="en-US" sz="800" dirty="0" err="1">
                <a:solidFill>
                  <a:srgbClr val="000000"/>
                </a:solidFill>
                <a:latin typeface="Arial" panose="020B0604020202020204" pitchFamily="34" charset="0"/>
                <a:ea typeface="Yu Mincho" panose="02020400000000000000" pitchFamily="18" charset="-128"/>
                <a:cs typeface="Arial" panose="020B0604020202020204" pitchFamily="34" charset="0"/>
              </a:rPr>
              <a:t>Theurer</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 Cancer Center at Hackensack Meridian Health, NJ;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8</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Weill Cornell Medicine,  NY;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9</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Hematology, Foundation IRCCS Ca'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Granda</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Ospedale Maggiore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Policlinico</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Italy;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10</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MD Anderson Cancer Center, University of Texas, TX; </a:t>
            </a:r>
            <a:r>
              <a:rPr lang="en-US" sz="800" baseline="30000" dirty="0">
                <a:solidFill>
                  <a:srgbClr val="000000"/>
                </a:solidFill>
                <a:latin typeface="Arial" panose="020B0604020202020204" pitchFamily="34" charset="0"/>
                <a:ea typeface="Yu Mincho" panose="02020400000000000000" pitchFamily="18" charset="-128"/>
                <a:cs typeface="Arial" panose="020B0604020202020204" pitchFamily="34" charset="0"/>
              </a:rPr>
              <a:t>11</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Memorial Sloan Kettering Cancer Center, NY;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12</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IRCCS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Istituto</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Romagnolo per lo Studio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dei</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Tumori</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(IRST) “Dino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Amadori</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Italy;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13</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Juntendo University School of Medicine, Japan;</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14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Azienda</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Ospedaliero-Universitaria</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Italy;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15</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City of Hope, CA;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16</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Hopital Saint-Louis, France;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17</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University of Alabama at Birmingham,  AL;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18</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Huntsman Cancer Institute, UT;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19</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Tohoku University Hospital, Japan;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20</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United Lincolnshire Teaching Hospital and University of Lincoln, UK;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21</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Colorado Blood Cancer Institute, CO;</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22</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ZNA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Middelheim</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Belgium;</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23</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University of Chicago,  IL;</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24</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CHU de Nice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Hôpital</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dirty="0" err="1">
                <a:solidFill>
                  <a:srgbClr val="000000"/>
                </a:solidFill>
                <a:latin typeface="Arial" panose="020B0604020202020204" pitchFamily="34" charset="0"/>
                <a:ea typeface="Calibri" panose="020F0502020204030204" pitchFamily="34" charset="0"/>
                <a:cs typeface="Arial" panose="020B0604020202020204" pitchFamily="34" charset="0"/>
              </a:rPr>
              <a:t>l'Archet</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1, France;</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25</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University College London Hospitals, UK;</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26</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University of Miami Health System, FL;</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 27</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ICON Cancer Care,  Australia;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28</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Institut Gustave </a:t>
            </a:r>
            <a:r>
              <a:rPr lang="en-US" sz="800" dirty="0" err="1">
                <a:solidFill>
                  <a:srgbClr val="000000"/>
                </a:solidFill>
                <a:latin typeface="Arial" panose="020B0604020202020204" pitchFamily="34" charset="0"/>
                <a:ea typeface="Yu Mincho" panose="02020400000000000000" pitchFamily="18" charset="-128"/>
                <a:cs typeface="Arial" panose="020B0604020202020204" pitchFamily="34" charset="0"/>
              </a:rPr>
              <a:t>Roussy</a:t>
            </a:r>
            <a:r>
              <a:rPr lang="en-US" sz="800" dirty="0">
                <a:solidFill>
                  <a:srgbClr val="000000"/>
                </a:solidFill>
                <a:latin typeface="Arial" panose="020B0604020202020204" pitchFamily="34" charset="0"/>
                <a:ea typeface="Yu Mincho" panose="02020400000000000000" pitchFamily="18" charset="-128"/>
                <a:cs typeface="Arial" panose="020B0604020202020204" pitchFamily="34" charset="0"/>
              </a:rPr>
              <a:t>, France;</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800" baseline="30000" dirty="0">
                <a:solidFill>
                  <a:srgbClr val="000000"/>
                </a:solidFill>
                <a:latin typeface="Arial" panose="020B0604020202020204" pitchFamily="34" charset="0"/>
                <a:ea typeface="Calibri" panose="020F0502020204030204" pitchFamily="34" charset="0"/>
                <a:cs typeface="Arial" panose="020B0604020202020204" pitchFamily="34" charset="0"/>
              </a:rPr>
              <a:t>29</a:t>
            </a:r>
            <a:r>
              <a:rPr lang="en-US" sz="800" dirty="0">
                <a:solidFill>
                  <a:srgbClr val="000000"/>
                </a:solidFill>
                <a:latin typeface="Arial" panose="020B0604020202020204" pitchFamily="34" charset="0"/>
                <a:ea typeface="Calibri" panose="020F0502020204030204" pitchFamily="34" charset="0"/>
                <a:cs typeface="Arial" panose="020B0604020202020204" pitchFamily="34" charset="0"/>
              </a:rPr>
              <a:t>Sumitomo Pharma America, Inc., MA</a:t>
            </a:r>
            <a:endParaRPr lang="en-US" sz="800" dirty="0">
              <a:solidFill>
                <a:prstClr val="black"/>
              </a:solidFill>
              <a:latin typeface="Arial" panose="020B0604020202020204" pitchFamily="34" charset="0"/>
              <a:ea typeface="Yu Mincho" panose="02020400000000000000" pitchFamily="18" charset="-128"/>
              <a:cs typeface="Arial" panose="020B0604020202020204" pitchFamily="34" charset="0"/>
            </a:endParaRPr>
          </a:p>
        </p:txBody>
      </p:sp>
      <p:pic>
        <p:nvPicPr>
          <p:cNvPr id="3" name="Picture 2">
            <a:extLst>
              <a:ext uri="{FF2B5EF4-FFF2-40B4-BE49-F238E27FC236}">
                <a16:creationId xmlns:a16="http://schemas.microsoft.com/office/drawing/2014/main" id="{E9601994-4DE2-A125-A659-C82FC596F35B}"/>
              </a:ext>
            </a:extLst>
          </p:cNvPr>
          <p:cNvPicPr>
            <a:picLocks noChangeAspect="1"/>
          </p:cNvPicPr>
          <p:nvPr/>
        </p:nvPicPr>
        <p:blipFill>
          <a:blip r:embed="rId3"/>
          <a:stretch>
            <a:fillRect/>
          </a:stretch>
        </p:blipFill>
        <p:spPr>
          <a:xfrm>
            <a:off x="7996800" y="6545761"/>
            <a:ext cx="3475021" cy="182896"/>
          </a:xfrm>
          <a:prstGeom prst="rect">
            <a:avLst/>
          </a:prstGeom>
        </p:spPr>
      </p:pic>
      <p:sp>
        <p:nvSpPr>
          <p:cNvPr id="2" name="TextBox 1">
            <a:extLst>
              <a:ext uri="{FF2B5EF4-FFF2-40B4-BE49-F238E27FC236}">
                <a16:creationId xmlns:a16="http://schemas.microsoft.com/office/drawing/2014/main" id="{DB2DCB7D-A414-25D3-C9EC-737808369A5E}"/>
              </a:ext>
            </a:extLst>
          </p:cNvPr>
          <p:cNvSpPr txBox="1"/>
          <p:nvPr/>
        </p:nvSpPr>
        <p:spPr>
          <a:xfrm>
            <a:off x="7899400" y="6459362"/>
            <a:ext cx="3657600" cy="398638"/>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537400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564E6D-7039-F6C2-08DC-80DEBB9066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5580"/>
            <a:ext cx="12192000" cy="5819647"/>
          </a:xfrm>
          <a:prstGeom prst="rect">
            <a:avLst/>
          </a:prstGeom>
        </p:spPr>
      </p:pic>
      <p:pic>
        <p:nvPicPr>
          <p:cNvPr id="2" name="Picture 1">
            <a:extLst>
              <a:ext uri="{FF2B5EF4-FFF2-40B4-BE49-F238E27FC236}">
                <a16:creationId xmlns:a16="http://schemas.microsoft.com/office/drawing/2014/main" id="{5FD33C96-D502-BBB7-2FBB-B18542589C7D}"/>
              </a:ext>
            </a:extLst>
          </p:cNvPr>
          <p:cNvPicPr>
            <a:picLocks noChangeAspect="1"/>
          </p:cNvPicPr>
          <p:nvPr/>
        </p:nvPicPr>
        <p:blipFill>
          <a:blip r:embed="rId4"/>
          <a:stretch>
            <a:fillRect/>
          </a:stretch>
        </p:blipFill>
        <p:spPr>
          <a:xfrm>
            <a:off x="5129576" y="6466628"/>
            <a:ext cx="6738696" cy="365792"/>
          </a:xfrm>
          <a:prstGeom prst="rect">
            <a:avLst/>
          </a:prstGeom>
        </p:spPr>
      </p:pic>
      <p:sp>
        <p:nvSpPr>
          <p:cNvPr id="3" name="TextBox 2">
            <a:extLst>
              <a:ext uri="{FF2B5EF4-FFF2-40B4-BE49-F238E27FC236}">
                <a16:creationId xmlns:a16="http://schemas.microsoft.com/office/drawing/2014/main" id="{7CA843F7-4287-F0D4-9EB4-8779E77D6F33}"/>
              </a:ext>
            </a:extLst>
          </p:cNvPr>
          <p:cNvSpPr txBox="1"/>
          <p:nvPr/>
        </p:nvSpPr>
        <p:spPr>
          <a:xfrm>
            <a:off x="8229600" y="6477180"/>
            <a:ext cx="3793067" cy="380820"/>
          </a:xfrm>
          <a:prstGeom prst="rect">
            <a:avLst/>
          </a:prstGeom>
          <a:solidFill>
            <a:srgbClr val="C5C5C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75C5D4C3-3CFF-6345-6053-349CCF423F26}"/>
              </a:ext>
            </a:extLst>
          </p:cNvPr>
          <p:cNvSpPr txBox="1"/>
          <p:nvPr/>
        </p:nvSpPr>
        <p:spPr>
          <a:xfrm>
            <a:off x="9422402" y="6451600"/>
            <a:ext cx="2523067" cy="307777"/>
          </a:xfrm>
          <a:prstGeom prst="rect">
            <a:avLst/>
          </a:prstGeom>
          <a:noFill/>
        </p:spPr>
        <p:txBody>
          <a:bodyPr wrap="square">
            <a:spAutoFit/>
          </a:bodyPr>
          <a:lstStyle/>
          <a:p>
            <a:r>
              <a:rPr lang="en-US" sz="1400" dirty="0"/>
              <a:t>El </a:t>
            </a:r>
            <a:r>
              <a:rPr lang="en-US" sz="1400" dirty="0" err="1"/>
              <a:t>Chaer</a:t>
            </a:r>
            <a:r>
              <a:rPr lang="en-US" sz="1400" dirty="0"/>
              <a:t> ASH 2024;Abstract 655</a:t>
            </a:r>
          </a:p>
        </p:txBody>
      </p:sp>
    </p:spTree>
    <p:extLst>
      <p:ext uri="{BB962C8B-B14F-4D97-AF65-F5344CB8AC3E}">
        <p14:creationId xmlns:p14="http://schemas.microsoft.com/office/powerpoint/2010/main" val="653947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6BBB8-FCF4-589F-8780-41DE014BEF36}"/>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5DC4E355-4B8B-1956-1057-1B1CB129CECB}"/>
              </a:ext>
            </a:extLst>
          </p:cNvPr>
          <p:cNvSpPr>
            <a:spLocks noGrp="1"/>
          </p:cNvSpPr>
          <p:nvPr>
            <p:ph type="body" sz="quarter" idx="13"/>
          </p:nvPr>
        </p:nvSpPr>
        <p:spPr>
          <a:xfrm>
            <a:off x="604839" y="866275"/>
            <a:ext cx="10969466" cy="374865"/>
          </a:xfrm>
        </p:spPr>
        <p:txBody>
          <a:bodyPr/>
          <a:lstStyle/>
          <a:p>
            <a:pPr algn="ctr">
              <a:spcBef>
                <a:spcPts val="0"/>
              </a:spcBef>
              <a:spcAft>
                <a:spcPts val="0"/>
              </a:spcAft>
            </a:pPr>
            <a:r>
              <a:rPr lang="en-US" sz="1800"/>
              <a:t>SVR35 response rates continued to be greater at Week 48 with pelabresib + ruxolitinib </a:t>
            </a:r>
          </a:p>
          <a:p>
            <a:pPr algn="ctr">
              <a:spcBef>
                <a:spcPts val="0"/>
              </a:spcBef>
              <a:spcAft>
                <a:spcPts val="0"/>
              </a:spcAft>
            </a:pPr>
            <a:r>
              <a:rPr lang="en-US" sz="1800"/>
              <a:t>versus placebo + ruxolitinib (57.0% vs 37.5%, respectively)</a:t>
            </a:r>
          </a:p>
        </p:txBody>
      </p:sp>
      <p:sp>
        <p:nvSpPr>
          <p:cNvPr id="4" name="Title 3">
            <a:extLst>
              <a:ext uri="{FF2B5EF4-FFF2-40B4-BE49-F238E27FC236}">
                <a16:creationId xmlns:a16="http://schemas.microsoft.com/office/drawing/2014/main" id="{6D9108E4-BE0B-B3D5-3B22-98BD02911A54}"/>
              </a:ext>
            </a:extLst>
          </p:cNvPr>
          <p:cNvSpPr>
            <a:spLocks noGrp="1"/>
          </p:cNvSpPr>
          <p:nvPr>
            <p:ph type="title"/>
          </p:nvPr>
        </p:nvSpPr>
        <p:spPr>
          <a:xfrm>
            <a:off x="604838" y="10510"/>
            <a:ext cx="10969467" cy="794327"/>
          </a:xfrm>
        </p:spPr>
        <p:txBody>
          <a:bodyPr lIns="0" tIns="0" anchor="ctr" anchorCtr="0">
            <a:noAutofit/>
          </a:bodyPr>
          <a:lstStyle/>
          <a:p>
            <a:r>
              <a:rPr lang="en-GB" sz="2600"/>
              <a:t>Splenic Response at Week 48</a:t>
            </a:r>
          </a:p>
        </p:txBody>
      </p:sp>
      <p:sp>
        <p:nvSpPr>
          <p:cNvPr id="5" name="Footer Placeholder 4">
            <a:extLst>
              <a:ext uri="{FF2B5EF4-FFF2-40B4-BE49-F238E27FC236}">
                <a16:creationId xmlns:a16="http://schemas.microsoft.com/office/drawing/2014/main" id="{3EB9F548-E09B-508E-9258-08C806BAE530}"/>
              </a:ext>
            </a:extLst>
          </p:cNvPr>
          <p:cNvSpPr>
            <a:spLocks noGrp="1"/>
          </p:cNvSpPr>
          <p:nvPr>
            <p:ph type="ftr" sz="quarter" idx="3"/>
          </p:nvPr>
        </p:nvSpPr>
        <p:spPr>
          <a:xfrm>
            <a:off x="604838" y="5774251"/>
            <a:ext cx="11245186" cy="794322"/>
          </a:xfrm>
        </p:spPr>
        <p:txBody>
          <a:bodyPr vert="horz" lIns="0" tIns="0" rIns="0" bIns="0" rtlCol="0" anchor="b" anchorCtr="0">
            <a:noAutofit/>
          </a:bodyPr>
          <a:lstStyle/>
          <a:p>
            <a:pPr>
              <a:lnSpc>
                <a:spcPct val="95000"/>
              </a:lnSpc>
              <a:spcBef>
                <a:spcPts val="200"/>
              </a:spcBef>
              <a:tabLst>
                <a:tab pos="0" algn="l"/>
                <a:tab pos="174625" algn="r"/>
              </a:tabLst>
            </a:pPr>
            <a:r>
              <a:rPr lang="en-US" sz="700">
                <a:solidFill>
                  <a:schemeClr val="tx1">
                    <a:lumMod val="75000"/>
                    <a:lumOff val="25000"/>
                  </a:schemeClr>
                </a:solidFill>
                <a:latin typeface="Arial"/>
                <a:cs typeface="+mn-cs"/>
              </a:rPr>
              <a:t>Data cutoff date: March 29, 2024. Spleen volume assessed by central read. *Calculated by stratified Cochran–Mantel–Haenszel test. </a:t>
            </a:r>
            <a:r>
              <a:rPr lang="en-US" sz="700" baseline="30000">
                <a:solidFill>
                  <a:schemeClr val="tx1">
                    <a:lumMod val="75000"/>
                    <a:lumOff val="25000"/>
                  </a:schemeClr>
                </a:solidFill>
                <a:latin typeface="Arial"/>
                <a:cs typeface="+mn-cs"/>
              </a:rPr>
              <a:t>†</a:t>
            </a:r>
            <a:r>
              <a:rPr lang="en-US" sz="700">
                <a:solidFill>
                  <a:schemeClr val="tx1">
                    <a:lumMod val="75000"/>
                    <a:lumOff val="25000"/>
                  </a:schemeClr>
                </a:solidFill>
                <a:latin typeface="Arial"/>
                <a:cs typeface="+mn-cs"/>
              </a:rPr>
              <a:t>Patients without Week 48 assessment are considered non-responders. </a:t>
            </a:r>
            <a:r>
              <a:rPr lang="en-US" sz="700" baseline="30000">
                <a:solidFill>
                  <a:schemeClr val="tx1">
                    <a:lumMod val="75000"/>
                    <a:lumOff val="25000"/>
                  </a:schemeClr>
                </a:solidFill>
                <a:latin typeface="Arial"/>
                <a:cs typeface="+mn-cs"/>
              </a:rPr>
              <a:t>‡</a:t>
            </a:r>
            <a:r>
              <a:rPr lang="en-US" sz="700">
                <a:solidFill>
                  <a:schemeClr val="tx1">
                    <a:lumMod val="75000"/>
                    <a:lumOff val="25000"/>
                  </a:schemeClr>
                </a:solidFill>
                <a:latin typeface="Arial"/>
                <a:cs typeface="+mn-cs"/>
              </a:rPr>
              <a:t>Among anytime SVR35 responders. Duration of the splenic response is defined as the time from when the criterion for splenic response is first met (ie, a ≥35% reduction from baseline spleen volume) until the time at which there is a &lt;35% reduction in spleen volume from baseline and also an increase of &gt;25% from nadir as measured by MRI or CT is first documented. </a:t>
            </a:r>
            <a:r>
              <a:rPr lang="en-US" sz="700" baseline="30000">
                <a:solidFill>
                  <a:schemeClr val="tx1">
                    <a:lumMod val="75000"/>
                    <a:lumOff val="25000"/>
                  </a:schemeClr>
                </a:solidFill>
                <a:latin typeface="Arial"/>
                <a:cs typeface="+mn-cs"/>
              </a:rPr>
              <a:t>§</a:t>
            </a:r>
            <a:r>
              <a:rPr lang="en-US" sz="700">
                <a:solidFill>
                  <a:schemeClr val="tx1">
                    <a:lumMod val="75000"/>
                    <a:lumOff val="25000"/>
                  </a:schemeClr>
                </a:solidFill>
                <a:latin typeface="Arial"/>
                <a:cs typeface="+mn-cs"/>
              </a:rPr>
              <a:t>Among anytime SVR35 responders. The alternative definition for duration of the splenic response is defined as the time from when the criterion for splenic response is first met (ie, a ≥35% reduction from baseline spleen volume) until the time at which there is a &lt;35% reduction in spleen volume from baseline. </a:t>
            </a:r>
          </a:p>
          <a:p>
            <a:pPr>
              <a:lnSpc>
                <a:spcPct val="95000"/>
              </a:lnSpc>
              <a:spcBef>
                <a:spcPts val="200"/>
              </a:spcBef>
              <a:tabLst>
                <a:tab pos="0" algn="l"/>
                <a:tab pos="174625" algn="r"/>
              </a:tabLst>
            </a:pPr>
            <a:r>
              <a:rPr lang="en-GB" sz="700">
                <a:solidFill>
                  <a:schemeClr val="tx1">
                    <a:lumMod val="75000"/>
                    <a:lumOff val="25000"/>
                  </a:schemeClr>
                </a:solidFill>
                <a:latin typeface="Arial"/>
                <a:cs typeface="+mn-cs"/>
              </a:rPr>
              <a:t>CI, confidence interval; </a:t>
            </a:r>
            <a:r>
              <a:rPr lang="en-US" sz="700">
                <a:solidFill>
                  <a:schemeClr val="tx1">
                    <a:lumMod val="75000"/>
                    <a:lumOff val="25000"/>
                  </a:schemeClr>
                </a:solidFill>
                <a:latin typeface="Arial"/>
                <a:cs typeface="+mn-cs"/>
              </a:rPr>
              <a:t>CT, computed tomography; MRI, magnetic resonance imaging; SVR35, ≥35% reduction in spleen volume from baseline.</a:t>
            </a:r>
            <a:endParaRPr lang="en-GB" sz="700">
              <a:solidFill>
                <a:schemeClr val="tx1">
                  <a:lumMod val="75000"/>
                  <a:lumOff val="25000"/>
                </a:schemeClr>
              </a:solidFill>
              <a:latin typeface="Arial"/>
              <a:cs typeface="+mn-cs"/>
            </a:endParaRPr>
          </a:p>
        </p:txBody>
      </p:sp>
      <p:sp>
        <p:nvSpPr>
          <p:cNvPr id="11" name="Text Placeholder 1">
            <a:extLst>
              <a:ext uri="{FF2B5EF4-FFF2-40B4-BE49-F238E27FC236}">
                <a16:creationId xmlns:a16="http://schemas.microsoft.com/office/drawing/2014/main" id="{6C22621F-0E93-C2AB-FA47-AA6477FB3924}"/>
              </a:ext>
            </a:extLst>
          </p:cNvPr>
          <p:cNvSpPr txBox="1">
            <a:spLocks/>
          </p:cNvSpPr>
          <p:nvPr/>
        </p:nvSpPr>
        <p:spPr>
          <a:xfrm>
            <a:off x="649441" y="5584853"/>
            <a:ext cx="10654903" cy="374866"/>
          </a:xfrm>
          <a:prstGeom prst="rect">
            <a:avLst/>
          </a:prstGeom>
          <a:ln>
            <a:noFill/>
          </a:ln>
        </p:spPr>
        <p:txBody>
          <a:bodyPr vert="horz" wrap="square" lIns="91440" tIns="91440" rIns="91440" bIns="91440" rtlCol="0" anchor="b" anchorCtr="0">
            <a:normAutofit/>
          </a:bodyPr>
          <a:lstStyle>
            <a:lvl1pPr marL="171450" lvl="0" indent="-171450">
              <a:lnSpc>
                <a:spcPct val="100000"/>
              </a:lnSpc>
              <a:spcBef>
                <a:spcPts val="0"/>
              </a:spcBef>
              <a:spcAft>
                <a:spcPts val="600"/>
              </a:spcAft>
              <a:buClr>
                <a:srgbClr val="91005A"/>
              </a:buClr>
              <a:buFont typeface="Wingdings" pitchFamily="2" charset="2"/>
              <a:buChar char="§"/>
              <a:defRPr sz="1100" b="0"/>
            </a:lvl1pPr>
            <a:lvl2pPr marL="0" indent="0">
              <a:lnSpc>
                <a:spcPct val="95000"/>
              </a:lnSpc>
              <a:spcBef>
                <a:spcPts val="700"/>
              </a:spcBef>
              <a:spcAft>
                <a:spcPts val="600"/>
              </a:spcAft>
              <a:buFontTx/>
              <a:buNone/>
              <a:defRPr sz="2000"/>
            </a:lvl2pPr>
            <a:lvl3pPr marL="216000" indent="-216000">
              <a:lnSpc>
                <a:spcPct val="95000"/>
              </a:lnSpc>
              <a:spcBef>
                <a:spcPts val="600"/>
              </a:spcBef>
              <a:spcAft>
                <a:spcPts val="600"/>
              </a:spcAft>
              <a:buClrTx/>
              <a:buFont typeface="Ping LCG Medium" pitchFamily="50" charset="0"/>
              <a:buChar char="•"/>
              <a:defRPr sz="2000"/>
            </a:lvl3pPr>
            <a:lvl4pPr marL="490538" indent="-268288">
              <a:lnSpc>
                <a:spcPct val="95000"/>
              </a:lnSpc>
              <a:spcBef>
                <a:spcPts val="600"/>
              </a:spcBef>
              <a:spcAft>
                <a:spcPts val="600"/>
              </a:spcAft>
              <a:buClrTx/>
              <a:buFont typeface="Arial" panose="020B0604020202020204" pitchFamily="34" charset="0"/>
              <a:buChar char="–"/>
            </a:lvl4pPr>
            <a:lvl5pPr marL="773113" indent="-277813">
              <a:lnSpc>
                <a:spcPct val="95000"/>
              </a:lnSpc>
              <a:spcBef>
                <a:spcPts val="600"/>
              </a:spcBef>
              <a:spcAft>
                <a:spcPts val="600"/>
              </a:spcAft>
              <a:buClrTx/>
              <a:buFont typeface="Courier New" panose="02070309020205020404" pitchFamily="49" charset="0"/>
              <a:buChar char="o"/>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US"/>
              <a:t>Higher proportion of patients maintained SVR35 responses in the pelabresib + ruxolitinib arm versus the placebo + ruxolitinib arm </a:t>
            </a:r>
          </a:p>
        </p:txBody>
      </p:sp>
      <p:sp>
        <p:nvSpPr>
          <p:cNvPr id="13" name="Rectangle: Rounded Corners 13">
            <a:extLst>
              <a:ext uri="{FF2B5EF4-FFF2-40B4-BE49-F238E27FC236}">
                <a16:creationId xmlns:a16="http://schemas.microsoft.com/office/drawing/2014/main" id="{DFFF7A25-4413-36D8-D668-92432CAF5336}"/>
              </a:ext>
            </a:extLst>
          </p:cNvPr>
          <p:cNvSpPr/>
          <p:nvPr/>
        </p:nvSpPr>
        <p:spPr>
          <a:xfrm>
            <a:off x="6530764" y="1661217"/>
            <a:ext cx="5038815" cy="374865"/>
          </a:xfrm>
          <a:prstGeom prst="roundRect">
            <a:avLst>
              <a:gd name="adj" fmla="val 0"/>
            </a:avLst>
          </a:prstGeom>
          <a:noFill/>
          <a:ln w="12700" cap="flat" cmpd="sng" algn="ctr">
            <a:noFill/>
            <a:prstDash val="solid"/>
            <a:miter lim="800000"/>
          </a:ln>
          <a:effectLst/>
        </p:spPr>
        <p:txBody>
          <a:bodyPr lIns="91440" tIns="0" rIns="0" bIns="0" rtlCol="0" anchor="ctr"/>
          <a:lstStyle/>
          <a:p>
            <a:pPr algn="ctr"/>
            <a:r>
              <a:rPr lang="en-GB" sz="1300" b="1" kern="0">
                <a:latin typeface="Arial"/>
              </a:rPr>
              <a:t>Figure 1b. Duration of Splenic Response</a:t>
            </a:r>
            <a:endParaRPr lang="de-DE" sz="1300" b="1" kern="0">
              <a:latin typeface="Arial"/>
            </a:endParaRPr>
          </a:p>
        </p:txBody>
      </p:sp>
      <p:sp>
        <p:nvSpPr>
          <p:cNvPr id="14" name="Rectangle: Rounded Corners 13">
            <a:extLst>
              <a:ext uri="{FF2B5EF4-FFF2-40B4-BE49-F238E27FC236}">
                <a16:creationId xmlns:a16="http://schemas.microsoft.com/office/drawing/2014/main" id="{DAB43399-53B6-779A-2312-EF790F019106}"/>
              </a:ext>
            </a:extLst>
          </p:cNvPr>
          <p:cNvSpPr/>
          <p:nvPr/>
        </p:nvSpPr>
        <p:spPr>
          <a:xfrm>
            <a:off x="272591" y="1661217"/>
            <a:ext cx="5615354" cy="374865"/>
          </a:xfrm>
          <a:prstGeom prst="roundRect">
            <a:avLst>
              <a:gd name="adj" fmla="val 0"/>
            </a:avLst>
          </a:prstGeom>
          <a:noFill/>
          <a:ln w="12700" cap="flat" cmpd="sng" algn="ctr">
            <a:noFill/>
            <a:prstDash val="solid"/>
            <a:miter lim="800000"/>
          </a:ln>
          <a:effectLst/>
        </p:spPr>
        <p:txBody>
          <a:bodyPr lIns="91440" tIns="0" rIns="0" bIns="0" rtlCol="0" anchor="ctr"/>
          <a:lstStyle/>
          <a:p>
            <a:pPr algn="ctr"/>
            <a:r>
              <a:rPr lang="en-GB" sz="1300" b="1" kern="0">
                <a:latin typeface="Arial"/>
              </a:rPr>
              <a:t>Table 1. Splenic Response at Week 48 and Loss of Splenic Response </a:t>
            </a:r>
          </a:p>
        </p:txBody>
      </p:sp>
      <p:grpSp>
        <p:nvGrpSpPr>
          <p:cNvPr id="476" name="Group 475">
            <a:extLst>
              <a:ext uri="{FF2B5EF4-FFF2-40B4-BE49-F238E27FC236}">
                <a16:creationId xmlns:a16="http://schemas.microsoft.com/office/drawing/2014/main" id="{633830A3-8862-154A-5D97-624C4CF707C9}"/>
              </a:ext>
            </a:extLst>
          </p:cNvPr>
          <p:cNvGrpSpPr/>
          <p:nvPr/>
        </p:nvGrpSpPr>
        <p:grpSpPr>
          <a:xfrm>
            <a:off x="6811361" y="2169175"/>
            <a:ext cx="4760087" cy="2429394"/>
            <a:chOff x="6811361" y="2730167"/>
            <a:chExt cx="4760087" cy="2429394"/>
          </a:xfrm>
        </p:grpSpPr>
        <p:sp>
          <p:nvSpPr>
            <p:cNvPr id="477" name="Freeform 476">
              <a:extLst>
                <a:ext uri="{FF2B5EF4-FFF2-40B4-BE49-F238E27FC236}">
                  <a16:creationId xmlns:a16="http://schemas.microsoft.com/office/drawing/2014/main" id="{700FFF27-ED3A-A3D2-BFA9-7D34B8DF029C}"/>
                </a:ext>
              </a:extLst>
            </p:cNvPr>
            <p:cNvSpPr/>
            <p:nvPr/>
          </p:nvSpPr>
          <p:spPr>
            <a:xfrm>
              <a:off x="6848723" y="2730167"/>
              <a:ext cx="4722725" cy="2393393"/>
            </a:xfrm>
            <a:custGeom>
              <a:avLst/>
              <a:gdLst>
                <a:gd name="connsiteX0" fmla="*/ 0 w 4722725"/>
                <a:gd name="connsiteY0" fmla="*/ 0 h 2393393"/>
                <a:gd name="connsiteX1" fmla="*/ 4722726 w 4722725"/>
                <a:gd name="connsiteY1" fmla="*/ 0 h 2393393"/>
                <a:gd name="connsiteX2" fmla="*/ 4722726 w 4722725"/>
                <a:gd name="connsiteY2" fmla="*/ 2393394 h 2393393"/>
                <a:gd name="connsiteX3" fmla="*/ 0 w 4722725"/>
                <a:gd name="connsiteY3" fmla="*/ 2393394 h 2393393"/>
              </a:gdLst>
              <a:ahLst/>
              <a:cxnLst>
                <a:cxn ang="0">
                  <a:pos x="connsiteX0" y="connsiteY0"/>
                </a:cxn>
                <a:cxn ang="0">
                  <a:pos x="connsiteX1" y="connsiteY1"/>
                </a:cxn>
                <a:cxn ang="0">
                  <a:pos x="connsiteX2" y="connsiteY2"/>
                </a:cxn>
                <a:cxn ang="0">
                  <a:pos x="connsiteX3" y="connsiteY3"/>
                </a:cxn>
              </a:cxnLst>
              <a:rect l="l" t="t" r="r" b="b"/>
              <a:pathLst>
                <a:path w="4722725" h="2393393">
                  <a:moveTo>
                    <a:pt x="0" y="0"/>
                  </a:moveTo>
                  <a:lnTo>
                    <a:pt x="4722726" y="0"/>
                  </a:lnTo>
                  <a:lnTo>
                    <a:pt x="4722726" y="2393394"/>
                  </a:lnTo>
                  <a:lnTo>
                    <a:pt x="0" y="2393394"/>
                  </a:lnTo>
                  <a:close/>
                </a:path>
              </a:pathLst>
            </a:custGeom>
            <a:noFill/>
            <a:ln w="6350" cap="flat">
              <a:solidFill>
                <a:schemeClr val="tx1"/>
              </a:solidFill>
              <a:prstDash val="solid"/>
              <a:miter/>
            </a:ln>
          </p:spPr>
          <p:txBody>
            <a:bodyPr rtlCol="0" anchor="ctr"/>
            <a:lstStyle/>
            <a:p>
              <a:endParaRPr lang="en-US"/>
            </a:p>
          </p:txBody>
        </p:sp>
        <p:grpSp>
          <p:nvGrpSpPr>
            <p:cNvPr id="478" name="Group 477">
              <a:extLst>
                <a:ext uri="{FF2B5EF4-FFF2-40B4-BE49-F238E27FC236}">
                  <a16:creationId xmlns:a16="http://schemas.microsoft.com/office/drawing/2014/main" id="{C04A061D-AD8B-7A38-1F5B-A3DE30433E9C}"/>
                </a:ext>
              </a:extLst>
            </p:cNvPr>
            <p:cNvGrpSpPr/>
            <p:nvPr/>
          </p:nvGrpSpPr>
          <p:grpSpPr>
            <a:xfrm>
              <a:off x="6987442" y="5123561"/>
              <a:ext cx="4444966" cy="36000"/>
              <a:chOff x="6987442" y="5298176"/>
              <a:chExt cx="4444966" cy="45719"/>
            </a:xfrm>
          </p:grpSpPr>
          <p:cxnSp>
            <p:nvCxnSpPr>
              <p:cNvPr id="491" name="Straight Connector 490">
                <a:extLst>
                  <a:ext uri="{FF2B5EF4-FFF2-40B4-BE49-F238E27FC236}">
                    <a16:creationId xmlns:a16="http://schemas.microsoft.com/office/drawing/2014/main" id="{D570426B-47A4-61AC-BD25-3A2C1C35322E}"/>
                  </a:ext>
                </a:extLst>
              </p:cNvPr>
              <p:cNvCxnSpPr/>
              <p:nvPr/>
            </p:nvCxnSpPr>
            <p:spPr>
              <a:xfrm rot="16200000">
                <a:off x="6964582"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6456512A-A29A-96B5-FDF2-AA7A107322CE}"/>
                  </a:ext>
                </a:extLst>
              </p:cNvPr>
              <p:cNvCxnSpPr/>
              <p:nvPr/>
            </p:nvCxnSpPr>
            <p:spPr>
              <a:xfrm rot="16200000">
                <a:off x="7334996"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928A9536-E3EA-8063-0C6A-09CF04C12E0F}"/>
                  </a:ext>
                </a:extLst>
              </p:cNvPr>
              <p:cNvCxnSpPr/>
              <p:nvPr/>
            </p:nvCxnSpPr>
            <p:spPr>
              <a:xfrm rot="16200000">
                <a:off x="7705410"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7D1F508D-83F8-B376-3533-D0B30CC8C948}"/>
                  </a:ext>
                </a:extLst>
              </p:cNvPr>
              <p:cNvCxnSpPr/>
              <p:nvPr/>
            </p:nvCxnSpPr>
            <p:spPr>
              <a:xfrm rot="16200000">
                <a:off x="8075824"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2636A7D4-96E2-3D98-12BF-885DFCEDEE38}"/>
                  </a:ext>
                </a:extLst>
              </p:cNvPr>
              <p:cNvCxnSpPr/>
              <p:nvPr/>
            </p:nvCxnSpPr>
            <p:spPr>
              <a:xfrm rot="16200000">
                <a:off x="8446238"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34417461-54D4-2299-F9DF-C5B997A892F4}"/>
                  </a:ext>
                </a:extLst>
              </p:cNvPr>
              <p:cNvCxnSpPr/>
              <p:nvPr/>
            </p:nvCxnSpPr>
            <p:spPr>
              <a:xfrm rot="16200000">
                <a:off x="8816652"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6B9181A2-1964-703E-6FE7-FEAE6B8D8DFA}"/>
                  </a:ext>
                </a:extLst>
              </p:cNvPr>
              <p:cNvCxnSpPr/>
              <p:nvPr/>
            </p:nvCxnSpPr>
            <p:spPr>
              <a:xfrm rot="16200000">
                <a:off x="9187066"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53ABC442-3472-E3E3-9B78-802565AA703E}"/>
                  </a:ext>
                </a:extLst>
              </p:cNvPr>
              <p:cNvCxnSpPr/>
              <p:nvPr/>
            </p:nvCxnSpPr>
            <p:spPr>
              <a:xfrm rot="16200000">
                <a:off x="9557480"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a:extLst>
                  <a:ext uri="{FF2B5EF4-FFF2-40B4-BE49-F238E27FC236}">
                    <a16:creationId xmlns:a16="http://schemas.microsoft.com/office/drawing/2014/main" id="{8FBC24AC-8420-2626-59CD-2FD9EF4B90CE}"/>
                  </a:ext>
                </a:extLst>
              </p:cNvPr>
              <p:cNvCxnSpPr/>
              <p:nvPr/>
            </p:nvCxnSpPr>
            <p:spPr>
              <a:xfrm rot="16200000">
                <a:off x="9927894"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AA14025D-4CE8-55D5-9697-362CC4323FFE}"/>
                  </a:ext>
                </a:extLst>
              </p:cNvPr>
              <p:cNvCxnSpPr/>
              <p:nvPr/>
            </p:nvCxnSpPr>
            <p:spPr>
              <a:xfrm rot="16200000">
                <a:off x="10298308"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C6CEA529-738F-A1AA-F5E1-F63088E368E5}"/>
                  </a:ext>
                </a:extLst>
              </p:cNvPr>
              <p:cNvCxnSpPr/>
              <p:nvPr/>
            </p:nvCxnSpPr>
            <p:spPr>
              <a:xfrm rot="16200000">
                <a:off x="11039136"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9EFA80F8-D440-AABC-6DDD-EE9677C9F519}"/>
                  </a:ext>
                </a:extLst>
              </p:cNvPr>
              <p:cNvCxnSpPr/>
              <p:nvPr/>
            </p:nvCxnSpPr>
            <p:spPr>
              <a:xfrm rot="16200000">
                <a:off x="10668722"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356F8CCB-AD28-099F-FE86-F6A46AAE3FB3}"/>
                  </a:ext>
                </a:extLst>
              </p:cNvPr>
              <p:cNvCxnSpPr/>
              <p:nvPr/>
            </p:nvCxnSpPr>
            <p:spPr>
              <a:xfrm rot="16200000">
                <a:off x="11409548" y="5321036"/>
                <a:ext cx="45719"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a:extLst>
                <a:ext uri="{FF2B5EF4-FFF2-40B4-BE49-F238E27FC236}">
                  <a16:creationId xmlns:a16="http://schemas.microsoft.com/office/drawing/2014/main" id="{3539D672-8D5F-248E-B841-BC39CEB2CFA4}"/>
                </a:ext>
              </a:extLst>
            </p:cNvPr>
            <p:cNvGrpSpPr/>
            <p:nvPr/>
          </p:nvGrpSpPr>
          <p:grpSpPr>
            <a:xfrm>
              <a:off x="6811361" y="2772747"/>
              <a:ext cx="36000" cy="2302121"/>
              <a:chOff x="6696808" y="2772747"/>
              <a:chExt cx="36000" cy="2302121"/>
            </a:xfrm>
          </p:grpSpPr>
          <p:cxnSp>
            <p:nvCxnSpPr>
              <p:cNvPr id="480" name="Straight Connector 479">
                <a:extLst>
                  <a:ext uri="{FF2B5EF4-FFF2-40B4-BE49-F238E27FC236}">
                    <a16:creationId xmlns:a16="http://schemas.microsoft.com/office/drawing/2014/main" id="{8085499A-F5C4-B6D4-2ED1-778F0C7C84FD}"/>
                  </a:ext>
                </a:extLst>
              </p:cNvPr>
              <p:cNvCxnSpPr/>
              <p:nvPr/>
            </p:nvCxnSpPr>
            <p:spPr>
              <a:xfrm>
                <a:off x="6696808" y="2772747"/>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16850433-1747-6F7B-71C3-44054F573231}"/>
                  </a:ext>
                </a:extLst>
              </p:cNvPr>
              <p:cNvCxnSpPr/>
              <p:nvPr/>
            </p:nvCxnSpPr>
            <p:spPr>
              <a:xfrm>
                <a:off x="6696808" y="3002996"/>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a:extLst>
                  <a:ext uri="{FF2B5EF4-FFF2-40B4-BE49-F238E27FC236}">
                    <a16:creationId xmlns:a16="http://schemas.microsoft.com/office/drawing/2014/main" id="{8DEE04A7-50F4-EDAF-98B3-D18194A9FA24}"/>
                  </a:ext>
                </a:extLst>
              </p:cNvPr>
              <p:cNvCxnSpPr/>
              <p:nvPr/>
            </p:nvCxnSpPr>
            <p:spPr>
              <a:xfrm>
                <a:off x="6696808" y="3233245"/>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a:extLst>
                  <a:ext uri="{FF2B5EF4-FFF2-40B4-BE49-F238E27FC236}">
                    <a16:creationId xmlns:a16="http://schemas.microsoft.com/office/drawing/2014/main" id="{3F5AD426-3B4D-126A-675E-ADA4494ACB45}"/>
                  </a:ext>
                </a:extLst>
              </p:cNvPr>
              <p:cNvCxnSpPr/>
              <p:nvPr/>
            </p:nvCxnSpPr>
            <p:spPr>
              <a:xfrm>
                <a:off x="6696808" y="3463494"/>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a:extLst>
                  <a:ext uri="{FF2B5EF4-FFF2-40B4-BE49-F238E27FC236}">
                    <a16:creationId xmlns:a16="http://schemas.microsoft.com/office/drawing/2014/main" id="{DBD19807-3AF4-9DD5-3FBD-8B78781C85AE}"/>
                  </a:ext>
                </a:extLst>
              </p:cNvPr>
              <p:cNvCxnSpPr/>
              <p:nvPr/>
            </p:nvCxnSpPr>
            <p:spPr>
              <a:xfrm>
                <a:off x="6696808" y="3693743"/>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a:extLst>
                  <a:ext uri="{FF2B5EF4-FFF2-40B4-BE49-F238E27FC236}">
                    <a16:creationId xmlns:a16="http://schemas.microsoft.com/office/drawing/2014/main" id="{ECE4011F-E9FA-B8C8-A951-07DA59B9EBA8}"/>
                  </a:ext>
                </a:extLst>
              </p:cNvPr>
              <p:cNvCxnSpPr/>
              <p:nvPr/>
            </p:nvCxnSpPr>
            <p:spPr>
              <a:xfrm>
                <a:off x="6696808" y="3923991"/>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a:extLst>
                  <a:ext uri="{FF2B5EF4-FFF2-40B4-BE49-F238E27FC236}">
                    <a16:creationId xmlns:a16="http://schemas.microsoft.com/office/drawing/2014/main" id="{57BB4A29-68E0-3F8C-1A90-3C34F74A4EA9}"/>
                  </a:ext>
                </a:extLst>
              </p:cNvPr>
              <p:cNvCxnSpPr/>
              <p:nvPr/>
            </p:nvCxnSpPr>
            <p:spPr>
              <a:xfrm>
                <a:off x="6696808" y="4153872"/>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a:extLst>
                  <a:ext uri="{FF2B5EF4-FFF2-40B4-BE49-F238E27FC236}">
                    <a16:creationId xmlns:a16="http://schemas.microsoft.com/office/drawing/2014/main" id="{0EE1C847-A39D-4FC1-B3E7-3C895F162B73}"/>
                  </a:ext>
                </a:extLst>
              </p:cNvPr>
              <p:cNvCxnSpPr/>
              <p:nvPr/>
            </p:nvCxnSpPr>
            <p:spPr>
              <a:xfrm>
                <a:off x="6696808" y="4384121"/>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a:extLst>
                  <a:ext uri="{FF2B5EF4-FFF2-40B4-BE49-F238E27FC236}">
                    <a16:creationId xmlns:a16="http://schemas.microsoft.com/office/drawing/2014/main" id="{63043F55-EBA9-C4BD-3BB4-DEE01ED4DE97}"/>
                  </a:ext>
                </a:extLst>
              </p:cNvPr>
              <p:cNvCxnSpPr/>
              <p:nvPr/>
            </p:nvCxnSpPr>
            <p:spPr>
              <a:xfrm>
                <a:off x="6696808" y="4614370"/>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a:extLst>
                  <a:ext uri="{FF2B5EF4-FFF2-40B4-BE49-F238E27FC236}">
                    <a16:creationId xmlns:a16="http://schemas.microsoft.com/office/drawing/2014/main" id="{9E502C0A-20C6-26E3-89F7-71D477B534E4}"/>
                  </a:ext>
                </a:extLst>
              </p:cNvPr>
              <p:cNvCxnSpPr/>
              <p:nvPr/>
            </p:nvCxnSpPr>
            <p:spPr>
              <a:xfrm>
                <a:off x="6696808" y="4844619"/>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a:extLst>
                  <a:ext uri="{FF2B5EF4-FFF2-40B4-BE49-F238E27FC236}">
                    <a16:creationId xmlns:a16="http://schemas.microsoft.com/office/drawing/2014/main" id="{4D7B0C99-7293-3B46-B7CD-16377CE111E8}"/>
                  </a:ext>
                </a:extLst>
              </p:cNvPr>
              <p:cNvCxnSpPr/>
              <p:nvPr/>
            </p:nvCxnSpPr>
            <p:spPr>
              <a:xfrm>
                <a:off x="6696808" y="5074868"/>
                <a:ext cx="36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04" name="Group 503">
            <a:extLst>
              <a:ext uri="{FF2B5EF4-FFF2-40B4-BE49-F238E27FC236}">
                <a16:creationId xmlns:a16="http://schemas.microsoft.com/office/drawing/2014/main" id="{1B19D167-AFD3-BF6C-B7C6-62E8CDFE82B6}"/>
              </a:ext>
            </a:extLst>
          </p:cNvPr>
          <p:cNvGrpSpPr/>
          <p:nvPr/>
        </p:nvGrpSpPr>
        <p:grpSpPr>
          <a:xfrm>
            <a:off x="6534686" y="2172503"/>
            <a:ext cx="256125" cy="2388439"/>
            <a:chOff x="6529110" y="2711191"/>
            <a:chExt cx="256125" cy="2388439"/>
          </a:xfrm>
        </p:grpSpPr>
        <p:sp>
          <p:nvSpPr>
            <p:cNvPr id="505" name="TextBox 170, chunk 6, chunk 1">
              <a:extLst>
                <a:ext uri="{FF2B5EF4-FFF2-40B4-BE49-F238E27FC236}">
                  <a16:creationId xmlns:a16="http://schemas.microsoft.com/office/drawing/2014/main" id="{6678CE5F-63A5-6451-8430-08C2EB9F2954}"/>
                </a:ext>
              </a:extLst>
            </p:cNvPr>
            <p:cNvSpPr txBox="1"/>
            <p:nvPr/>
          </p:nvSpPr>
          <p:spPr>
            <a:xfrm>
              <a:off x="6529110" y="2711191"/>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100</a:t>
              </a:r>
            </a:p>
          </p:txBody>
        </p:sp>
        <p:sp>
          <p:nvSpPr>
            <p:cNvPr id="506" name="TextBox 170, chunk 6, chunk 2">
              <a:extLst>
                <a:ext uri="{FF2B5EF4-FFF2-40B4-BE49-F238E27FC236}">
                  <a16:creationId xmlns:a16="http://schemas.microsoft.com/office/drawing/2014/main" id="{2D1ADC61-2084-0E5B-1A3F-6FAF349D4019}"/>
                </a:ext>
              </a:extLst>
            </p:cNvPr>
            <p:cNvSpPr txBox="1"/>
            <p:nvPr/>
          </p:nvSpPr>
          <p:spPr>
            <a:xfrm>
              <a:off x="6529110" y="2940802"/>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90</a:t>
              </a:r>
            </a:p>
          </p:txBody>
        </p:sp>
        <p:sp>
          <p:nvSpPr>
            <p:cNvPr id="507" name="TextBox 170, chunk 6, chunk 3">
              <a:extLst>
                <a:ext uri="{FF2B5EF4-FFF2-40B4-BE49-F238E27FC236}">
                  <a16:creationId xmlns:a16="http://schemas.microsoft.com/office/drawing/2014/main" id="{D095F23B-70DB-F036-1A2B-693D9C7163DE}"/>
                </a:ext>
              </a:extLst>
            </p:cNvPr>
            <p:cNvSpPr txBox="1"/>
            <p:nvPr/>
          </p:nvSpPr>
          <p:spPr>
            <a:xfrm>
              <a:off x="6529110" y="3170413"/>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80</a:t>
              </a:r>
            </a:p>
          </p:txBody>
        </p:sp>
        <p:sp>
          <p:nvSpPr>
            <p:cNvPr id="508" name="TextBox 170, chunk 6, chunk 4">
              <a:extLst>
                <a:ext uri="{FF2B5EF4-FFF2-40B4-BE49-F238E27FC236}">
                  <a16:creationId xmlns:a16="http://schemas.microsoft.com/office/drawing/2014/main" id="{27C2010A-5374-1FD7-C954-98B15BCE695D}"/>
                </a:ext>
              </a:extLst>
            </p:cNvPr>
            <p:cNvSpPr txBox="1"/>
            <p:nvPr/>
          </p:nvSpPr>
          <p:spPr>
            <a:xfrm>
              <a:off x="6529110" y="3400024"/>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70</a:t>
              </a:r>
            </a:p>
          </p:txBody>
        </p:sp>
        <p:sp>
          <p:nvSpPr>
            <p:cNvPr id="509" name="TextBox 170, chunk 6, chunk 5">
              <a:extLst>
                <a:ext uri="{FF2B5EF4-FFF2-40B4-BE49-F238E27FC236}">
                  <a16:creationId xmlns:a16="http://schemas.microsoft.com/office/drawing/2014/main" id="{264B66DA-ABF0-2D30-9D64-9E9C2974E835}"/>
                </a:ext>
              </a:extLst>
            </p:cNvPr>
            <p:cNvSpPr txBox="1"/>
            <p:nvPr/>
          </p:nvSpPr>
          <p:spPr>
            <a:xfrm>
              <a:off x="6529110" y="3629635"/>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60</a:t>
              </a:r>
            </a:p>
          </p:txBody>
        </p:sp>
        <p:sp>
          <p:nvSpPr>
            <p:cNvPr id="510" name="TextBox 170, chunk 6, chunk 6">
              <a:extLst>
                <a:ext uri="{FF2B5EF4-FFF2-40B4-BE49-F238E27FC236}">
                  <a16:creationId xmlns:a16="http://schemas.microsoft.com/office/drawing/2014/main" id="{96C77BFC-541B-199F-A1DC-B9071A8DC859}"/>
                </a:ext>
              </a:extLst>
            </p:cNvPr>
            <p:cNvSpPr txBox="1"/>
            <p:nvPr/>
          </p:nvSpPr>
          <p:spPr>
            <a:xfrm>
              <a:off x="6529110" y="3859246"/>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50</a:t>
              </a:r>
            </a:p>
          </p:txBody>
        </p:sp>
        <p:sp>
          <p:nvSpPr>
            <p:cNvPr id="511" name="TextBox 170, chunk 6, chunk 7">
              <a:extLst>
                <a:ext uri="{FF2B5EF4-FFF2-40B4-BE49-F238E27FC236}">
                  <a16:creationId xmlns:a16="http://schemas.microsoft.com/office/drawing/2014/main" id="{D3994272-CDFD-AEDA-D375-3A0225B84CB9}"/>
                </a:ext>
              </a:extLst>
            </p:cNvPr>
            <p:cNvSpPr txBox="1"/>
            <p:nvPr/>
          </p:nvSpPr>
          <p:spPr>
            <a:xfrm>
              <a:off x="6529110" y="4088857"/>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40</a:t>
              </a:r>
            </a:p>
          </p:txBody>
        </p:sp>
        <p:sp>
          <p:nvSpPr>
            <p:cNvPr id="512" name="TextBox 170, chunk 6, chunk 8">
              <a:extLst>
                <a:ext uri="{FF2B5EF4-FFF2-40B4-BE49-F238E27FC236}">
                  <a16:creationId xmlns:a16="http://schemas.microsoft.com/office/drawing/2014/main" id="{C48F57AC-B96B-762C-F944-2726005BE14F}"/>
                </a:ext>
              </a:extLst>
            </p:cNvPr>
            <p:cNvSpPr txBox="1"/>
            <p:nvPr/>
          </p:nvSpPr>
          <p:spPr>
            <a:xfrm>
              <a:off x="6529110" y="4318468"/>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30</a:t>
              </a:r>
            </a:p>
          </p:txBody>
        </p:sp>
        <p:sp>
          <p:nvSpPr>
            <p:cNvPr id="513" name="TextBox 170, chunk 6, chunk 9">
              <a:extLst>
                <a:ext uri="{FF2B5EF4-FFF2-40B4-BE49-F238E27FC236}">
                  <a16:creationId xmlns:a16="http://schemas.microsoft.com/office/drawing/2014/main" id="{51255DAE-1837-0DCC-6D0F-228EAA98DAEF}"/>
                </a:ext>
              </a:extLst>
            </p:cNvPr>
            <p:cNvSpPr txBox="1"/>
            <p:nvPr/>
          </p:nvSpPr>
          <p:spPr>
            <a:xfrm>
              <a:off x="6529110" y="4548079"/>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20</a:t>
              </a:r>
            </a:p>
          </p:txBody>
        </p:sp>
        <p:sp>
          <p:nvSpPr>
            <p:cNvPr id="514" name="TextBox 170, chunk 6, chunk 10">
              <a:extLst>
                <a:ext uri="{FF2B5EF4-FFF2-40B4-BE49-F238E27FC236}">
                  <a16:creationId xmlns:a16="http://schemas.microsoft.com/office/drawing/2014/main" id="{A07C0FD9-8AE7-0F33-62E9-E526FEDD476F}"/>
                </a:ext>
              </a:extLst>
            </p:cNvPr>
            <p:cNvSpPr txBox="1"/>
            <p:nvPr/>
          </p:nvSpPr>
          <p:spPr>
            <a:xfrm>
              <a:off x="6529110" y="4777690"/>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10</a:t>
              </a:r>
            </a:p>
          </p:txBody>
        </p:sp>
        <p:sp>
          <p:nvSpPr>
            <p:cNvPr id="515" name="TextBox 170, chunk 6, chunk 11">
              <a:extLst>
                <a:ext uri="{FF2B5EF4-FFF2-40B4-BE49-F238E27FC236}">
                  <a16:creationId xmlns:a16="http://schemas.microsoft.com/office/drawing/2014/main" id="{490F5749-397C-7080-EFE8-F4671C8518CF}"/>
                </a:ext>
              </a:extLst>
            </p:cNvPr>
            <p:cNvSpPr txBox="1"/>
            <p:nvPr/>
          </p:nvSpPr>
          <p:spPr>
            <a:xfrm>
              <a:off x="6529110" y="5007297"/>
              <a:ext cx="256125" cy="92333"/>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0</a:t>
              </a:r>
              <a:endParaRPr lang="en-US" sz="600"/>
            </a:p>
          </p:txBody>
        </p:sp>
      </p:grpSp>
      <p:grpSp>
        <p:nvGrpSpPr>
          <p:cNvPr id="516" name="Group 515">
            <a:extLst>
              <a:ext uri="{FF2B5EF4-FFF2-40B4-BE49-F238E27FC236}">
                <a16:creationId xmlns:a16="http://schemas.microsoft.com/office/drawing/2014/main" id="{D70EC1A4-F5CF-256D-7EEF-B98054CF0B9C}"/>
              </a:ext>
            </a:extLst>
          </p:cNvPr>
          <p:cNvGrpSpPr/>
          <p:nvPr/>
        </p:nvGrpSpPr>
        <p:grpSpPr>
          <a:xfrm>
            <a:off x="6859379" y="4615298"/>
            <a:ext cx="4701091" cy="92333"/>
            <a:chOff x="6859379" y="5187441"/>
            <a:chExt cx="4701091" cy="92333"/>
          </a:xfrm>
        </p:grpSpPr>
        <p:sp>
          <p:nvSpPr>
            <p:cNvPr id="517" name="TextBox 170, chunk 6, chunk 11">
              <a:extLst>
                <a:ext uri="{FF2B5EF4-FFF2-40B4-BE49-F238E27FC236}">
                  <a16:creationId xmlns:a16="http://schemas.microsoft.com/office/drawing/2014/main" id="{FC387855-712B-8919-A139-31A5DDF69CB1}"/>
                </a:ext>
              </a:extLst>
            </p:cNvPr>
            <p:cNvSpPr txBox="1"/>
            <p:nvPr/>
          </p:nvSpPr>
          <p:spPr>
            <a:xfrm>
              <a:off x="6859379" y="5187441"/>
              <a:ext cx="256125" cy="92333"/>
            </a:xfrm>
            <a:prstGeom prst="rect">
              <a:avLst/>
            </a:prstGeom>
            <a:noFill/>
          </p:spPr>
          <p:txBody>
            <a:bodyPr wrap="square" lIns="0" tIns="0" rIns="0" bIns="0" numCol="1" rtlCol="0">
              <a:spAutoFit/>
            </a:bodyPr>
            <a:lstStyle>
              <a:defPPr>
                <a:defRPr lang="en-US"/>
              </a:defPPr>
              <a:lvl1pPr algn="r">
                <a:defRPr kumimoji="0" sz="800" b="0" i="0" u="none" strike="noStrike" cap="none" spc="0" normalizeH="0" baseline="0">
                  <a:ln>
                    <a:noFill/>
                  </a:ln>
                  <a:solidFill>
                    <a:srgbClr val="000000"/>
                  </a:solidFill>
                  <a:effectLst/>
                  <a:uLnTx/>
                  <a:uFillTx/>
                  <a:latin typeface="Arial" panose="020B0604020202020204"/>
                </a:defRPr>
              </a:lvl1pPr>
            </a:lstStyle>
            <a:p>
              <a:pPr algn="ct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0</a:t>
              </a:r>
              <a:endParaRPr lang="en-US" sz="600"/>
            </a:p>
          </p:txBody>
        </p:sp>
        <p:sp>
          <p:nvSpPr>
            <p:cNvPr id="518" name="TextBox 170, chunk 6, chunk 11, chunk 1">
              <a:extLst>
                <a:ext uri="{FF2B5EF4-FFF2-40B4-BE49-F238E27FC236}">
                  <a16:creationId xmlns:a16="http://schemas.microsoft.com/office/drawing/2014/main" id="{04D2740D-06A0-9264-891E-E100110FC7F5}"/>
                </a:ext>
              </a:extLst>
            </p:cNvPr>
            <p:cNvSpPr txBox="1"/>
            <p:nvPr/>
          </p:nvSpPr>
          <p:spPr>
            <a:xfrm>
              <a:off x="7229793"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12</a:t>
              </a:r>
            </a:p>
          </p:txBody>
        </p:sp>
        <p:sp>
          <p:nvSpPr>
            <p:cNvPr id="519" name="TextBox 170, chunk 6, chunk 11, chunk 2">
              <a:extLst>
                <a:ext uri="{FF2B5EF4-FFF2-40B4-BE49-F238E27FC236}">
                  <a16:creationId xmlns:a16="http://schemas.microsoft.com/office/drawing/2014/main" id="{EFF12AB5-2763-CE24-27AB-94117573CE03}"/>
                </a:ext>
              </a:extLst>
            </p:cNvPr>
            <p:cNvSpPr txBox="1"/>
            <p:nvPr/>
          </p:nvSpPr>
          <p:spPr>
            <a:xfrm>
              <a:off x="7600207"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24</a:t>
              </a:r>
            </a:p>
          </p:txBody>
        </p:sp>
        <p:sp>
          <p:nvSpPr>
            <p:cNvPr id="520" name="TextBox 170, chunk 6, chunk 11, chunk 3">
              <a:extLst>
                <a:ext uri="{FF2B5EF4-FFF2-40B4-BE49-F238E27FC236}">
                  <a16:creationId xmlns:a16="http://schemas.microsoft.com/office/drawing/2014/main" id="{2CF580E8-0033-8541-F673-67E4B85EE5A0}"/>
                </a:ext>
              </a:extLst>
            </p:cNvPr>
            <p:cNvSpPr txBox="1"/>
            <p:nvPr/>
          </p:nvSpPr>
          <p:spPr>
            <a:xfrm>
              <a:off x="7970621"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36</a:t>
              </a:r>
            </a:p>
          </p:txBody>
        </p:sp>
        <p:sp>
          <p:nvSpPr>
            <p:cNvPr id="521" name="TextBox 170, chunk 6, chunk 11, chunk 4">
              <a:extLst>
                <a:ext uri="{FF2B5EF4-FFF2-40B4-BE49-F238E27FC236}">
                  <a16:creationId xmlns:a16="http://schemas.microsoft.com/office/drawing/2014/main" id="{8A7173B7-DE25-AC16-C791-C88CEDF04086}"/>
                </a:ext>
              </a:extLst>
            </p:cNvPr>
            <p:cNvSpPr txBox="1"/>
            <p:nvPr/>
          </p:nvSpPr>
          <p:spPr>
            <a:xfrm>
              <a:off x="8341035"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48</a:t>
              </a:r>
            </a:p>
          </p:txBody>
        </p:sp>
        <p:sp>
          <p:nvSpPr>
            <p:cNvPr id="522" name="TextBox 170, chunk 6, chunk 11, chunk 5">
              <a:extLst>
                <a:ext uri="{FF2B5EF4-FFF2-40B4-BE49-F238E27FC236}">
                  <a16:creationId xmlns:a16="http://schemas.microsoft.com/office/drawing/2014/main" id="{845C1DE2-3031-EE24-996A-E4354A68A49F}"/>
                </a:ext>
              </a:extLst>
            </p:cNvPr>
            <p:cNvSpPr txBox="1"/>
            <p:nvPr/>
          </p:nvSpPr>
          <p:spPr>
            <a:xfrm>
              <a:off x="8711449"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60</a:t>
              </a:r>
            </a:p>
          </p:txBody>
        </p:sp>
        <p:sp>
          <p:nvSpPr>
            <p:cNvPr id="523" name="TextBox 170, chunk 6, chunk 11, chunk 6">
              <a:extLst>
                <a:ext uri="{FF2B5EF4-FFF2-40B4-BE49-F238E27FC236}">
                  <a16:creationId xmlns:a16="http://schemas.microsoft.com/office/drawing/2014/main" id="{3EAA9492-2825-5C52-F7E4-0317454EE8BF}"/>
                </a:ext>
              </a:extLst>
            </p:cNvPr>
            <p:cNvSpPr txBox="1"/>
            <p:nvPr/>
          </p:nvSpPr>
          <p:spPr>
            <a:xfrm>
              <a:off x="9081863"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72</a:t>
              </a:r>
            </a:p>
          </p:txBody>
        </p:sp>
        <p:sp>
          <p:nvSpPr>
            <p:cNvPr id="524" name="TextBox 170, chunk 6, chunk 11, chunk 7">
              <a:extLst>
                <a:ext uri="{FF2B5EF4-FFF2-40B4-BE49-F238E27FC236}">
                  <a16:creationId xmlns:a16="http://schemas.microsoft.com/office/drawing/2014/main" id="{DF5340FA-EC1E-E18D-89FA-005DF32CC6F4}"/>
                </a:ext>
              </a:extLst>
            </p:cNvPr>
            <p:cNvSpPr txBox="1"/>
            <p:nvPr/>
          </p:nvSpPr>
          <p:spPr>
            <a:xfrm>
              <a:off x="9452277"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84</a:t>
              </a:r>
            </a:p>
          </p:txBody>
        </p:sp>
        <p:sp>
          <p:nvSpPr>
            <p:cNvPr id="525" name="TextBox 170, chunk 6, chunk 11, chunk 8">
              <a:extLst>
                <a:ext uri="{FF2B5EF4-FFF2-40B4-BE49-F238E27FC236}">
                  <a16:creationId xmlns:a16="http://schemas.microsoft.com/office/drawing/2014/main" id="{9ED08FEF-CB20-903C-462E-DA40E57CFAD0}"/>
                </a:ext>
              </a:extLst>
            </p:cNvPr>
            <p:cNvSpPr txBox="1"/>
            <p:nvPr/>
          </p:nvSpPr>
          <p:spPr>
            <a:xfrm>
              <a:off x="9822691"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96</a:t>
              </a:r>
            </a:p>
          </p:txBody>
        </p:sp>
        <p:sp>
          <p:nvSpPr>
            <p:cNvPr id="526" name="TextBox 170, chunk 6, chunk 11, chunk 9">
              <a:extLst>
                <a:ext uri="{FF2B5EF4-FFF2-40B4-BE49-F238E27FC236}">
                  <a16:creationId xmlns:a16="http://schemas.microsoft.com/office/drawing/2014/main" id="{FC28A251-97E2-9947-A645-8039F4953E62}"/>
                </a:ext>
              </a:extLst>
            </p:cNvPr>
            <p:cNvSpPr txBox="1"/>
            <p:nvPr/>
          </p:nvSpPr>
          <p:spPr>
            <a:xfrm>
              <a:off x="10193105"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108</a:t>
              </a:r>
            </a:p>
          </p:txBody>
        </p:sp>
        <p:sp>
          <p:nvSpPr>
            <p:cNvPr id="527" name="TextBox 170, chunk 6, chunk 11, chunk 10">
              <a:extLst>
                <a:ext uri="{FF2B5EF4-FFF2-40B4-BE49-F238E27FC236}">
                  <a16:creationId xmlns:a16="http://schemas.microsoft.com/office/drawing/2014/main" id="{0F9E8738-7B03-A539-07C0-19869531595C}"/>
                </a:ext>
              </a:extLst>
            </p:cNvPr>
            <p:cNvSpPr txBox="1"/>
            <p:nvPr/>
          </p:nvSpPr>
          <p:spPr>
            <a:xfrm>
              <a:off x="10563519"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120</a:t>
              </a:r>
            </a:p>
          </p:txBody>
        </p:sp>
        <p:sp>
          <p:nvSpPr>
            <p:cNvPr id="528" name="TextBox 170, chunk 6, chunk 11, chunk 11">
              <a:extLst>
                <a:ext uri="{FF2B5EF4-FFF2-40B4-BE49-F238E27FC236}">
                  <a16:creationId xmlns:a16="http://schemas.microsoft.com/office/drawing/2014/main" id="{3C812338-20CF-D01E-45F6-9A6E08479A2A}"/>
                </a:ext>
              </a:extLst>
            </p:cNvPr>
            <p:cNvSpPr txBox="1"/>
            <p:nvPr/>
          </p:nvSpPr>
          <p:spPr>
            <a:xfrm>
              <a:off x="10933933"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132</a:t>
              </a:r>
            </a:p>
          </p:txBody>
        </p:sp>
        <p:sp>
          <p:nvSpPr>
            <p:cNvPr id="529" name="TextBox 170, chunk 6, chunk 11, chunk 12">
              <a:extLst>
                <a:ext uri="{FF2B5EF4-FFF2-40B4-BE49-F238E27FC236}">
                  <a16:creationId xmlns:a16="http://schemas.microsoft.com/office/drawing/2014/main" id="{309D2DAE-2E82-9C57-2B4B-3CA310420A04}"/>
                </a:ext>
              </a:extLst>
            </p:cNvPr>
            <p:cNvSpPr txBox="1"/>
            <p:nvPr/>
          </p:nvSpPr>
          <p:spPr>
            <a:xfrm>
              <a:off x="11304345" y="5187441"/>
              <a:ext cx="256125" cy="92333"/>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r>
                <a:rPr kumimoji="0" lang="en-US" sz="600" b="0" i="0" u="none" strike="noStrike" kern="1200" cap="none" spc="0" normalizeH="0" baseline="0" noProof="0">
                  <a:ln>
                    <a:noFill/>
                  </a:ln>
                  <a:solidFill>
                    <a:srgbClr val="000000"/>
                  </a:solidFill>
                  <a:effectLst/>
                  <a:uLnTx/>
                  <a:uFillTx/>
                  <a:latin typeface="Arial" panose="020B0604020202020204"/>
                  <a:ea typeface="+mn-ea"/>
                  <a:cs typeface="+mn-cs"/>
                </a:rPr>
                <a:t>144</a:t>
              </a:r>
              <a:endParaRPr lang="en-US" sz="600"/>
            </a:p>
          </p:txBody>
        </p:sp>
      </p:grpSp>
      <p:sp>
        <p:nvSpPr>
          <p:cNvPr id="530" name="Rectangle 529">
            <a:extLst>
              <a:ext uri="{FF2B5EF4-FFF2-40B4-BE49-F238E27FC236}">
                <a16:creationId xmlns:a16="http://schemas.microsoft.com/office/drawing/2014/main" id="{99AA498E-2BA9-F784-A515-55A0C9517A6D}"/>
              </a:ext>
            </a:extLst>
          </p:cNvPr>
          <p:cNvSpPr>
            <a:spLocks/>
          </p:cNvSpPr>
          <p:nvPr/>
        </p:nvSpPr>
        <p:spPr>
          <a:xfrm>
            <a:off x="7170787" y="1977461"/>
            <a:ext cx="108000" cy="10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fontScale="40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531" name="Rectangle 530">
            <a:extLst>
              <a:ext uri="{FF2B5EF4-FFF2-40B4-BE49-F238E27FC236}">
                <a16:creationId xmlns:a16="http://schemas.microsoft.com/office/drawing/2014/main" id="{70B2A2B4-FB76-F13C-E68D-76E1113D6C2E}"/>
              </a:ext>
            </a:extLst>
          </p:cNvPr>
          <p:cNvSpPr>
            <a:spLocks/>
          </p:cNvSpPr>
          <p:nvPr/>
        </p:nvSpPr>
        <p:spPr>
          <a:xfrm>
            <a:off x="9435251" y="1977461"/>
            <a:ext cx="108000" cy="10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ormAutofit fontScale="47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a:ea typeface="+mn-ea"/>
              <a:cs typeface="+mn-cs"/>
            </a:endParaRPr>
          </a:p>
        </p:txBody>
      </p:sp>
      <p:sp>
        <p:nvSpPr>
          <p:cNvPr id="532" name="TextBox 170, chunk 6, chunk 11, chunk 3">
            <a:extLst>
              <a:ext uri="{FF2B5EF4-FFF2-40B4-BE49-F238E27FC236}">
                <a16:creationId xmlns:a16="http://schemas.microsoft.com/office/drawing/2014/main" id="{68485961-AEE4-AABB-73E8-11826EE9E8A3}"/>
              </a:ext>
            </a:extLst>
          </p:cNvPr>
          <p:cNvSpPr txBox="1"/>
          <p:nvPr/>
        </p:nvSpPr>
        <p:spPr>
          <a:xfrm>
            <a:off x="7600206" y="4754621"/>
            <a:ext cx="3091375" cy="123111"/>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0000"/>
                </a:solidFill>
                <a:effectLst/>
                <a:uLnTx/>
                <a:uFillTx/>
                <a:latin typeface="Arial" panose="020B0604020202020204"/>
                <a:ea typeface="+mn-ea"/>
                <a:cs typeface="+mn-cs"/>
              </a:rPr>
              <a:t>Duration of Splenic Response by Central Read (Weeks)</a:t>
            </a:r>
          </a:p>
        </p:txBody>
      </p:sp>
      <p:sp>
        <p:nvSpPr>
          <p:cNvPr id="533" name="TextBox 170, chunk 6, chunk 11, chunk 3">
            <a:extLst>
              <a:ext uri="{FF2B5EF4-FFF2-40B4-BE49-F238E27FC236}">
                <a16:creationId xmlns:a16="http://schemas.microsoft.com/office/drawing/2014/main" id="{09326BC0-8597-4D1F-130A-91C210122D96}"/>
              </a:ext>
            </a:extLst>
          </p:cNvPr>
          <p:cNvSpPr txBox="1"/>
          <p:nvPr/>
        </p:nvSpPr>
        <p:spPr>
          <a:xfrm rot="16200000">
            <a:off x="5361534" y="3323371"/>
            <a:ext cx="2378217" cy="153888"/>
          </a:xfrm>
          <a:prstGeom prst="rect">
            <a:avLst/>
          </a:prstGeom>
          <a:noFill/>
        </p:spPr>
        <p:txBody>
          <a:bodyPr wrap="square" lIns="0" tIns="0" rIns="0" bIns="0" numCol="1" rtlCol="0">
            <a:spAutoFit/>
          </a:bodyPr>
          <a:lstStyle>
            <a:defPPr>
              <a:defRPr lang="en-US"/>
            </a:defPPr>
            <a:lvl1pPr algn="ctr">
              <a:defRPr kumimoji="0" sz="800" b="0" i="0" u="none" strike="noStrike" cap="none" spc="0" normalizeH="0" baseline="0">
                <a:ln>
                  <a:noFill/>
                </a:ln>
                <a:solidFill>
                  <a:srgbClr val="000000"/>
                </a:solidFill>
                <a:effectLst/>
                <a:uLnTx/>
                <a:uFillTx/>
                <a:latin typeface="Arial" panose="020B0604020202020204"/>
              </a:defRPr>
            </a:lvl1pPr>
          </a:lstStyle>
          <a:p>
            <a:r>
              <a:rPr lang="en-GB" sz="1000" b="1">
                <a:effectLst/>
                <a:latin typeface="+mj-lt"/>
              </a:rPr>
              <a:t>Probability of Response (%)</a:t>
            </a:r>
          </a:p>
        </p:txBody>
      </p:sp>
      <p:grpSp>
        <p:nvGrpSpPr>
          <p:cNvPr id="534" name="Group 533">
            <a:extLst>
              <a:ext uri="{FF2B5EF4-FFF2-40B4-BE49-F238E27FC236}">
                <a16:creationId xmlns:a16="http://schemas.microsoft.com/office/drawing/2014/main" id="{3F5DE7F8-5097-CC92-C17E-23EAF971A776}"/>
              </a:ext>
            </a:extLst>
          </p:cNvPr>
          <p:cNvGrpSpPr/>
          <p:nvPr/>
        </p:nvGrpSpPr>
        <p:grpSpPr>
          <a:xfrm>
            <a:off x="10823697" y="2279212"/>
            <a:ext cx="595166" cy="123111"/>
            <a:chOff x="10684138" y="2673486"/>
            <a:chExt cx="595166" cy="123111"/>
          </a:xfrm>
        </p:grpSpPr>
        <p:sp>
          <p:nvSpPr>
            <p:cNvPr id="535" name="Freeform 534">
              <a:extLst>
                <a:ext uri="{FF2B5EF4-FFF2-40B4-BE49-F238E27FC236}">
                  <a16:creationId xmlns:a16="http://schemas.microsoft.com/office/drawing/2014/main" id="{1F31D3D3-F7DE-4585-CF96-E8C3CA327126}"/>
                </a:ext>
              </a:extLst>
            </p:cNvPr>
            <p:cNvSpPr/>
            <p:nvPr/>
          </p:nvSpPr>
          <p:spPr>
            <a:xfrm>
              <a:off x="10684138" y="2699456"/>
              <a:ext cx="72000" cy="720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12700" cap="flat">
              <a:solidFill>
                <a:schemeClr val="tx1"/>
              </a:solidFill>
              <a:prstDash val="solid"/>
              <a:miter/>
            </a:ln>
          </p:spPr>
          <p:txBody>
            <a:bodyPr rtlCol="0" anchor="ctr"/>
            <a:lstStyle/>
            <a:p>
              <a:endParaRPr lang="en-US" sz="800"/>
            </a:p>
          </p:txBody>
        </p:sp>
        <p:sp>
          <p:nvSpPr>
            <p:cNvPr id="536" name="TextBox 535">
              <a:extLst>
                <a:ext uri="{FF2B5EF4-FFF2-40B4-BE49-F238E27FC236}">
                  <a16:creationId xmlns:a16="http://schemas.microsoft.com/office/drawing/2014/main" id="{CC7158B3-EABB-9F04-21FA-576904EF797D}"/>
                </a:ext>
              </a:extLst>
            </p:cNvPr>
            <p:cNvSpPr txBox="1">
              <a:spLocks/>
            </p:cNvSpPr>
            <p:nvPr/>
          </p:nvSpPr>
          <p:spPr>
            <a:xfrm>
              <a:off x="10807119" y="2673486"/>
              <a:ext cx="472185" cy="123111"/>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00000"/>
                </a:lnSpc>
                <a:spcBef>
                  <a:spcPts val="400"/>
                </a:spcBef>
                <a:spcAft>
                  <a:spcPts val="1000"/>
                </a:spcAft>
                <a:buClrTx/>
                <a:buSzTx/>
                <a:buFontTx/>
                <a:buNone/>
                <a:tabLst/>
                <a:defRPr/>
              </a:pPr>
              <a:r>
                <a:rPr kumimoji="0" lang="en-US" sz="800" b="0" i="0" u="none" strike="noStrike" kern="1200" cap="none" spc="0" normalizeH="0" baseline="0" noProof="0">
                  <a:ln>
                    <a:noFill/>
                  </a:ln>
                  <a:solidFill>
                    <a:prstClr val="black"/>
                  </a:solidFill>
                  <a:effectLst/>
                  <a:uLnTx/>
                  <a:uFillTx/>
                  <a:latin typeface="Arial"/>
                  <a:ea typeface="+mn-ea"/>
                  <a:cs typeface="+mn-cs"/>
                </a:rPr>
                <a:t>Censored</a:t>
              </a:r>
            </a:p>
          </p:txBody>
        </p:sp>
      </p:grpSp>
      <p:sp>
        <p:nvSpPr>
          <p:cNvPr id="537" name="TextBox 536">
            <a:extLst>
              <a:ext uri="{FF2B5EF4-FFF2-40B4-BE49-F238E27FC236}">
                <a16:creationId xmlns:a16="http://schemas.microsoft.com/office/drawing/2014/main" id="{4FA765E5-9B52-1E31-D596-CD08CBBD354E}"/>
              </a:ext>
            </a:extLst>
          </p:cNvPr>
          <p:cNvSpPr txBox="1">
            <a:spLocks/>
          </p:cNvSpPr>
          <p:nvPr/>
        </p:nvSpPr>
        <p:spPr>
          <a:xfrm>
            <a:off x="7278788" y="1962212"/>
            <a:ext cx="1733914" cy="138499"/>
          </a:xfrm>
          <a:prstGeom prst="rect">
            <a:avLst/>
          </a:prstGeom>
          <a:noFill/>
        </p:spPr>
        <p:txBody>
          <a:bodyPr wrap="square" lIns="108000" tIns="0" rIns="0" bIns="0" rtlCol="0" anchor="ctr">
            <a:spAutoFit/>
          </a:bodyPr>
          <a:lstStyle/>
          <a:p>
            <a:pPr marL="0" marR="0" lvl="0" indent="0" algn="l" defTabSz="914400" rtl="0" eaLnBrk="1" fontAlgn="auto" latinLnBrk="0" hangingPunct="1">
              <a:lnSpc>
                <a:spcPct val="100000"/>
              </a:lnSpc>
              <a:spcBef>
                <a:spcPts val="400"/>
              </a:spcBef>
              <a:spcAft>
                <a:spcPts val="100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a:ea typeface="+mn-ea"/>
                <a:cs typeface="+mn-cs"/>
              </a:rPr>
              <a:t>Pelabresib + </a:t>
            </a:r>
            <a:r>
              <a:rPr lang="en-US" sz="900">
                <a:solidFill>
                  <a:prstClr val="black"/>
                </a:solidFill>
                <a:latin typeface="Arial"/>
              </a:rPr>
              <a:t>ruxolitinib</a:t>
            </a:r>
            <a:r>
              <a:rPr kumimoji="0" lang="en-US" sz="900" b="0" i="0" u="none" strike="noStrike" kern="1200" cap="none" spc="0" normalizeH="0" baseline="0" noProof="0">
                <a:ln>
                  <a:noFill/>
                </a:ln>
                <a:solidFill>
                  <a:prstClr val="black"/>
                </a:solidFill>
                <a:effectLst/>
                <a:uLnTx/>
                <a:uFillTx/>
                <a:latin typeface="Arial"/>
                <a:ea typeface="+mn-ea"/>
                <a:cs typeface="+mn-cs"/>
              </a:rPr>
              <a:t> (N=214)</a:t>
            </a:r>
          </a:p>
        </p:txBody>
      </p:sp>
      <p:sp>
        <p:nvSpPr>
          <p:cNvPr id="538" name="TextBox 537">
            <a:extLst>
              <a:ext uri="{FF2B5EF4-FFF2-40B4-BE49-F238E27FC236}">
                <a16:creationId xmlns:a16="http://schemas.microsoft.com/office/drawing/2014/main" id="{27AF6FD2-974F-BA67-4BAD-BBAF755775BA}"/>
              </a:ext>
            </a:extLst>
          </p:cNvPr>
          <p:cNvSpPr txBox="1">
            <a:spLocks/>
          </p:cNvSpPr>
          <p:nvPr/>
        </p:nvSpPr>
        <p:spPr>
          <a:xfrm>
            <a:off x="9543252" y="1962212"/>
            <a:ext cx="1617117" cy="138499"/>
          </a:xfrm>
          <a:prstGeom prst="rect">
            <a:avLst/>
          </a:prstGeom>
          <a:noFill/>
        </p:spPr>
        <p:txBody>
          <a:bodyPr wrap="square" lIns="108000" tIns="0" rIns="0" bIns="0" rtlCol="0" anchor="ctr">
            <a:spAutoFit/>
          </a:bodyPr>
          <a:lstStyle/>
          <a:p>
            <a:pPr>
              <a:spcBef>
                <a:spcPts val="400"/>
              </a:spcBef>
              <a:spcAft>
                <a:spcPts val="1000"/>
              </a:spcAft>
              <a:defRPr/>
            </a:pPr>
            <a:r>
              <a:rPr kumimoji="0" lang="en-US" sz="900" b="0" i="0" u="none" strike="noStrike" kern="1200" cap="none" spc="0" normalizeH="0" baseline="0" noProof="0">
                <a:ln>
                  <a:noFill/>
                </a:ln>
                <a:solidFill>
                  <a:prstClr val="black"/>
                </a:solidFill>
                <a:effectLst/>
                <a:uLnTx/>
                <a:uFillTx/>
                <a:latin typeface="Arial"/>
                <a:ea typeface="+mn-ea"/>
                <a:cs typeface="+mn-cs"/>
              </a:rPr>
              <a:t>Placebo + </a:t>
            </a:r>
            <a:r>
              <a:rPr lang="en-US" sz="900">
                <a:solidFill>
                  <a:prstClr val="black"/>
                </a:solidFill>
                <a:latin typeface="Arial"/>
              </a:rPr>
              <a:t>ruxolitinib</a:t>
            </a:r>
            <a:r>
              <a:rPr kumimoji="0" lang="en-US" sz="900" b="0" i="0" u="none" strike="noStrike" kern="1200" cap="none" spc="0" normalizeH="0" baseline="0" noProof="0">
                <a:ln>
                  <a:noFill/>
                </a:ln>
                <a:solidFill>
                  <a:prstClr val="black"/>
                </a:solidFill>
                <a:effectLst/>
                <a:uLnTx/>
                <a:uFillTx/>
                <a:latin typeface="Arial"/>
                <a:ea typeface="+mn-ea"/>
                <a:cs typeface="+mn-cs"/>
              </a:rPr>
              <a:t> (N=216)</a:t>
            </a:r>
          </a:p>
        </p:txBody>
      </p:sp>
      <p:grpSp>
        <p:nvGrpSpPr>
          <p:cNvPr id="539" name="Group 538">
            <a:extLst>
              <a:ext uri="{FF2B5EF4-FFF2-40B4-BE49-F238E27FC236}">
                <a16:creationId xmlns:a16="http://schemas.microsoft.com/office/drawing/2014/main" id="{CF3C504D-B3C8-C70C-1565-1B8C63A0B0DD}"/>
              </a:ext>
            </a:extLst>
          </p:cNvPr>
          <p:cNvGrpSpPr/>
          <p:nvPr/>
        </p:nvGrpSpPr>
        <p:grpSpPr>
          <a:xfrm>
            <a:off x="6970919" y="2198139"/>
            <a:ext cx="3842337" cy="1348851"/>
            <a:chOff x="6970919" y="2623709"/>
            <a:chExt cx="3842337" cy="1348851"/>
          </a:xfrm>
        </p:grpSpPr>
        <p:sp>
          <p:nvSpPr>
            <p:cNvPr id="540" name="Freeform 539">
              <a:extLst>
                <a:ext uri="{FF2B5EF4-FFF2-40B4-BE49-F238E27FC236}">
                  <a16:creationId xmlns:a16="http://schemas.microsoft.com/office/drawing/2014/main" id="{E617B164-6418-9BDF-14BF-19C810CC33D9}"/>
                </a:ext>
              </a:extLst>
            </p:cNvPr>
            <p:cNvSpPr/>
            <p:nvPr/>
          </p:nvSpPr>
          <p:spPr>
            <a:xfrm>
              <a:off x="6989382" y="2643509"/>
              <a:ext cx="3804075" cy="1309251"/>
            </a:xfrm>
            <a:custGeom>
              <a:avLst/>
              <a:gdLst>
                <a:gd name="connsiteX0" fmla="*/ 3804075 w 3804075"/>
                <a:gd name="connsiteY0" fmla="*/ 1309251 h 1309251"/>
                <a:gd name="connsiteX1" fmla="*/ 3627038 w 3804075"/>
                <a:gd name="connsiteY1" fmla="*/ 1309251 h 1309251"/>
                <a:gd name="connsiteX2" fmla="*/ 3627038 w 3804075"/>
                <a:gd name="connsiteY2" fmla="*/ 815549 h 1309251"/>
                <a:gd name="connsiteX3" fmla="*/ 2637326 w 3804075"/>
                <a:gd name="connsiteY3" fmla="*/ 815549 h 1309251"/>
                <a:gd name="connsiteX4" fmla="*/ 2637326 w 3804075"/>
                <a:gd name="connsiteY4" fmla="*/ 709605 h 1309251"/>
                <a:gd name="connsiteX5" fmla="*/ 2534878 w 3804075"/>
                <a:gd name="connsiteY5" fmla="*/ 709605 h 1309251"/>
                <a:gd name="connsiteX6" fmla="*/ 2534878 w 3804075"/>
                <a:gd name="connsiteY6" fmla="*/ 629478 h 1309251"/>
                <a:gd name="connsiteX7" fmla="*/ 2219857 w 3804075"/>
                <a:gd name="connsiteY7" fmla="*/ 629478 h 1309251"/>
                <a:gd name="connsiteX8" fmla="*/ 2219857 w 3804075"/>
                <a:gd name="connsiteY8" fmla="*/ 568156 h 1309251"/>
                <a:gd name="connsiteX9" fmla="*/ 2113570 w 3804075"/>
                <a:gd name="connsiteY9" fmla="*/ 568156 h 1309251"/>
                <a:gd name="connsiteX10" fmla="*/ 2113570 w 3804075"/>
                <a:gd name="connsiteY10" fmla="*/ 510595 h 1309251"/>
                <a:gd name="connsiteX11" fmla="*/ 1950332 w 3804075"/>
                <a:gd name="connsiteY11" fmla="*/ 510595 h 1309251"/>
                <a:gd name="connsiteX12" fmla="*/ 1950332 w 3804075"/>
                <a:gd name="connsiteY12" fmla="*/ 451121 h 1309251"/>
                <a:gd name="connsiteX13" fmla="*/ 1487889 w 3804075"/>
                <a:gd name="connsiteY13" fmla="*/ 451121 h 1309251"/>
                <a:gd name="connsiteX14" fmla="*/ 1487889 w 3804075"/>
                <a:gd name="connsiteY14" fmla="*/ 417017 h 1309251"/>
                <a:gd name="connsiteX15" fmla="*/ 1458925 w 3804075"/>
                <a:gd name="connsiteY15" fmla="*/ 417017 h 1309251"/>
                <a:gd name="connsiteX16" fmla="*/ 1458925 w 3804075"/>
                <a:gd name="connsiteY16" fmla="*/ 386101 h 1309251"/>
                <a:gd name="connsiteX17" fmla="*/ 1422737 w 3804075"/>
                <a:gd name="connsiteY17" fmla="*/ 386101 h 1309251"/>
                <a:gd name="connsiteX18" fmla="*/ 1422737 w 3804075"/>
                <a:gd name="connsiteY18" fmla="*/ 355504 h 1309251"/>
                <a:gd name="connsiteX19" fmla="*/ 1217127 w 3804075"/>
                <a:gd name="connsiteY19" fmla="*/ 355504 h 1309251"/>
                <a:gd name="connsiteX20" fmla="*/ 1217127 w 3804075"/>
                <a:gd name="connsiteY20" fmla="*/ 324906 h 1309251"/>
                <a:gd name="connsiteX21" fmla="*/ 1190897 w 3804075"/>
                <a:gd name="connsiteY21" fmla="*/ 324906 h 1309251"/>
                <a:gd name="connsiteX22" fmla="*/ 1190897 w 3804075"/>
                <a:gd name="connsiteY22" fmla="*/ 296094 h 1309251"/>
                <a:gd name="connsiteX23" fmla="*/ 1106219 w 3804075"/>
                <a:gd name="connsiteY23" fmla="*/ 296094 h 1309251"/>
                <a:gd name="connsiteX24" fmla="*/ 1106219 w 3804075"/>
                <a:gd name="connsiteY24" fmla="*/ 270086 h 1309251"/>
                <a:gd name="connsiteX25" fmla="*/ 775772 w 3804075"/>
                <a:gd name="connsiteY25" fmla="*/ 270086 h 1309251"/>
                <a:gd name="connsiteX26" fmla="*/ 775772 w 3804075"/>
                <a:gd name="connsiteY26" fmla="*/ 245544 h 1309251"/>
                <a:gd name="connsiteX27" fmla="*/ 738803 w 3804075"/>
                <a:gd name="connsiteY27" fmla="*/ 245544 h 1309251"/>
                <a:gd name="connsiteX28" fmla="*/ 738803 w 3804075"/>
                <a:gd name="connsiteY28" fmla="*/ 202198 h 1309251"/>
                <a:gd name="connsiteX29" fmla="*/ 735678 w 3804075"/>
                <a:gd name="connsiteY29" fmla="*/ 202198 h 1309251"/>
                <a:gd name="connsiteX30" fmla="*/ 735678 w 3804075"/>
                <a:gd name="connsiteY30" fmla="*/ 178995 h 1309251"/>
                <a:gd name="connsiteX31" fmla="*/ 438752 w 3804075"/>
                <a:gd name="connsiteY31" fmla="*/ 178995 h 1309251"/>
                <a:gd name="connsiteX32" fmla="*/ 438752 w 3804075"/>
                <a:gd name="connsiteY32" fmla="*/ 160891 h 1309251"/>
                <a:gd name="connsiteX33" fmla="*/ 434456 w 3804075"/>
                <a:gd name="connsiteY33" fmla="*/ 160891 h 1309251"/>
                <a:gd name="connsiteX34" fmla="*/ 434456 w 3804075"/>
                <a:gd name="connsiteY34" fmla="*/ 139410 h 1309251"/>
                <a:gd name="connsiteX35" fmla="*/ 389676 w 3804075"/>
                <a:gd name="connsiteY35" fmla="*/ 139410 h 1309251"/>
                <a:gd name="connsiteX36" fmla="*/ 389676 w 3804075"/>
                <a:gd name="connsiteY36" fmla="*/ 118756 h 1309251"/>
                <a:gd name="connsiteX37" fmla="*/ 372233 w 3804075"/>
                <a:gd name="connsiteY37" fmla="*/ 118756 h 1309251"/>
                <a:gd name="connsiteX38" fmla="*/ 372233 w 3804075"/>
                <a:gd name="connsiteY38" fmla="*/ 79426 h 1309251"/>
                <a:gd name="connsiteX39" fmla="*/ 360387 w 3804075"/>
                <a:gd name="connsiteY39" fmla="*/ 79426 h 1309251"/>
                <a:gd name="connsiteX40" fmla="*/ 360387 w 3804075"/>
                <a:gd name="connsiteY40" fmla="*/ 59091 h 1309251"/>
                <a:gd name="connsiteX41" fmla="*/ 356416 w 3804075"/>
                <a:gd name="connsiteY41" fmla="*/ 59091 h 1309251"/>
                <a:gd name="connsiteX42" fmla="*/ 356416 w 3804075"/>
                <a:gd name="connsiteY42" fmla="*/ 40669 h 1309251"/>
                <a:gd name="connsiteX43" fmla="*/ 350494 w 3804075"/>
                <a:gd name="connsiteY43" fmla="*/ 40669 h 1309251"/>
                <a:gd name="connsiteX44" fmla="*/ 350494 w 3804075"/>
                <a:gd name="connsiteY44" fmla="*/ 19442 h 1309251"/>
                <a:gd name="connsiteX45" fmla="*/ 263017 w 3804075"/>
                <a:gd name="connsiteY45" fmla="*/ 19442 h 1309251"/>
                <a:gd name="connsiteX46" fmla="*/ 263017 w 3804075"/>
                <a:gd name="connsiteY46" fmla="*/ 0 h 1309251"/>
                <a:gd name="connsiteX47" fmla="*/ 0 w 3804075"/>
                <a:gd name="connsiteY47" fmla="*/ 0 h 1309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804075" h="1309251">
                  <a:moveTo>
                    <a:pt x="3804075" y="1309251"/>
                  </a:moveTo>
                  <a:lnTo>
                    <a:pt x="3627038" y="1309251"/>
                  </a:lnTo>
                  <a:lnTo>
                    <a:pt x="3627038" y="815549"/>
                  </a:lnTo>
                  <a:lnTo>
                    <a:pt x="2637326" y="815549"/>
                  </a:lnTo>
                  <a:lnTo>
                    <a:pt x="2637326" y="709605"/>
                  </a:lnTo>
                  <a:lnTo>
                    <a:pt x="2534878" y="709605"/>
                  </a:lnTo>
                  <a:lnTo>
                    <a:pt x="2534878" y="629478"/>
                  </a:lnTo>
                  <a:lnTo>
                    <a:pt x="2219857" y="629478"/>
                  </a:lnTo>
                  <a:lnTo>
                    <a:pt x="2219857" y="568156"/>
                  </a:lnTo>
                  <a:lnTo>
                    <a:pt x="2113570" y="568156"/>
                  </a:lnTo>
                  <a:lnTo>
                    <a:pt x="2113570" y="510595"/>
                  </a:lnTo>
                  <a:lnTo>
                    <a:pt x="1950332" y="510595"/>
                  </a:lnTo>
                  <a:lnTo>
                    <a:pt x="1950332" y="451121"/>
                  </a:lnTo>
                  <a:lnTo>
                    <a:pt x="1487889" y="451121"/>
                  </a:lnTo>
                  <a:lnTo>
                    <a:pt x="1487889" y="417017"/>
                  </a:lnTo>
                  <a:lnTo>
                    <a:pt x="1458925" y="417017"/>
                  </a:lnTo>
                  <a:lnTo>
                    <a:pt x="1458925" y="386101"/>
                  </a:lnTo>
                  <a:lnTo>
                    <a:pt x="1422737" y="386101"/>
                  </a:lnTo>
                  <a:lnTo>
                    <a:pt x="1422737" y="355504"/>
                  </a:lnTo>
                  <a:lnTo>
                    <a:pt x="1217127" y="355504"/>
                  </a:lnTo>
                  <a:lnTo>
                    <a:pt x="1217127" y="324906"/>
                  </a:lnTo>
                  <a:lnTo>
                    <a:pt x="1190897" y="324906"/>
                  </a:lnTo>
                  <a:lnTo>
                    <a:pt x="1190897" y="296094"/>
                  </a:lnTo>
                  <a:lnTo>
                    <a:pt x="1106219" y="296094"/>
                  </a:lnTo>
                  <a:lnTo>
                    <a:pt x="1106219" y="270086"/>
                  </a:lnTo>
                  <a:lnTo>
                    <a:pt x="775772" y="270086"/>
                  </a:lnTo>
                  <a:lnTo>
                    <a:pt x="775772" y="245544"/>
                  </a:lnTo>
                  <a:lnTo>
                    <a:pt x="738803" y="245544"/>
                  </a:lnTo>
                  <a:lnTo>
                    <a:pt x="738803" y="202198"/>
                  </a:lnTo>
                  <a:lnTo>
                    <a:pt x="735678" y="202198"/>
                  </a:lnTo>
                  <a:lnTo>
                    <a:pt x="735678" y="178995"/>
                  </a:lnTo>
                  <a:lnTo>
                    <a:pt x="438752" y="178995"/>
                  </a:lnTo>
                  <a:lnTo>
                    <a:pt x="438752" y="160891"/>
                  </a:lnTo>
                  <a:lnTo>
                    <a:pt x="434456" y="160891"/>
                  </a:lnTo>
                  <a:lnTo>
                    <a:pt x="434456" y="139410"/>
                  </a:lnTo>
                  <a:lnTo>
                    <a:pt x="389676" y="139410"/>
                  </a:lnTo>
                  <a:lnTo>
                    <a:pt x="389676" y="118756"/>
                  </a:lnTo>
                  <a:lnTo>
                    <a:pt x="372233" y="118756"/>
                  </a:lnTo>
                  <a:lnTo>
                    <a:pt x="372233" y="79426"/>
                  </a:lnTo>
                  <a:lnTo>
                    <a:pt x="360387" y="79426"/>
                  </a:lnTo>
                  <a:lnTo>
                    <a:pt x="360387" y="59091"/>
                  </a:lnTo>
                  <a:lnTo>
                    <a:pt x="356416" y="59091"/>
                  </a:lnTo>
                  <a:lnTo>
                    <a:pt x="356416" y="40669"/>
                  </a:lnTo>
                  <a:lnTo>
                    <a:pt x="350494" y="40669"/>
                  </a:lnTo>
                  <a:lnTo>
                    <a:pt x="350494" y="19442"/>
                  </a:lnTo>
                  <a:lnTo>
                    <a:pt x="263017" y="19442"/>
                  </a:lnTo>
                  <a:lnTo>
                    <a:pt x="263017" y="0"/>
                  </a:lnTo>
                  <a:lnTo>
                    <a:pt x="0" y="0"/>
                  </a:lnTo>
                </a:path>
              </a:pathLst>
            </a:custGeom>
            <a:noFill/>
            <a:ln w="9525" cap="flat">
              <a:solidFill>
                <a:schemeClr val="accent4"/>
              </a:solidFill>
              <a:prstDash val="solid"/>
              <a:miter/>
            </a:ln>
          </p:spPr>
          <p:txBody>
            <a:bodyPr rtlCol="0" anchor="ctr"/>
            <a:lstStyle/>
            <a:p>
              <a:endParaRPr lang="en-US"/>
            </a:p>
          </p:txBody>
        </p:sp>
        <p:grpSp>
          <p:nvGrpSpPr>
            <p:cNvPr id="541" name="Group 540">
              <a:extLst>
                <a:ext uri="{FF2B5EF4-FFF2-40B4-BE49-F238E27FC236}">
                  <a16:creationId xmlns:a16="http://schemas.microsoft.com/office/drawing/2014/main" id="{B8D231CC-1D99-C171-C826-500BC542F8F2}"/>
                </a:ext>
              </a:extLst>
            </p:cNvPr>
            <p:cNvGrpSpPr/>
            <p:nvPr/>
          </p:nvGrpSpPr>
          <p:grpSpPr>
            <a:xfrm>
              <a:off x="6970919" y="2623709"/>
              <a:ext cx="3842337" cy="1348851"/>
              <a:chOff x="6970919" y="2759131"/>
              <a:chExt cx="3842337" cy="1348851"/>
            </a:xfrm>
          </p:grpSpPr>
          <p:sp>
            <p:nvSpPr>
              <p:cNvPr id="542" name="Freeform 541">
                <a:extLst>
                  <a:ext uri="{FF2B5EF4-FFF2-40B4-BE49-F238E27FC236}">
                    <a16:creationId xmlns:a16="http://schemas.microsoft.com/office/drawing/2014/main" id="{E09B8AD7-3B45-D7DA-BF4A-6CDB078BC285}"/>
                  </a:ext>
                </a:extLst>
              </p:cNvPr>
              <p:cNvSpPr/>
              <p:nvPr/>
            </p:nvSpPr>
            <p:spPr>
              <a:xfrm>
                <a:off x="6970919" y="275974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3" name="Freeform 542">
                <a:extLst>
                  <a:ext uri="{FF2B5EF4-FFF2-40B4-BE49-F238E27FC236}">
                    <a16:creationId xmlns:a16="http://schemas.microsoft.com/office/drawing/2014/main" id="{F1142CB3-DAE7-D98C-CB7F-AE06C25C18CA}"/>
                  </a:ext>
                </a:extLst>
              </p:cNvPr>
              <p:cNvSpPr/>
              <p:nvPr/>
            </p:nvSpPr>
            <p:spPr>
              <a:xfrm>
                <a:off x="7217758" y="275913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4" name="Freeform 543">
                <a:extLst>
                  <a:ext uri="{FF2B5EF4-FFF2-40B4-BE49-F238E27FC236}">
                    <a16:creationId xmlns:a16="http://schemas.microsoft.com/office/drawing/2014/main" id="{E8ADC9EE-3875-DA4E-8D8D-32C29B6382EE}"/>
                  </a:ext>
                </a:extLst>
              </p:cNvPr>
              <p:cNvSpPr/>
              <p:nvPr/>
            </p:nvSpPr>
            <p:spPr>
              <a:xfrm>
                <a:off x="7325999" y="279903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5" name="Freeform 544">
                <a:extLst>
                  <a:ext uri="{FF2B5EF4-FFF2-40B4-BE49-F238E27FC236}">
                    <a16:creationId xmlns:a16="http://schemas.microsoft.com/office/drawing/2014/main" id="{FF0D1C11-E850-A4D0-00B6-A6A9ACEEDFF2}"/>
                  </a:ext>
                </a:extLst>
              </p:cNvPr>
              <p:cNvSpPr/>
              <p:nvPr/>
            </p:nvSpPr>
            <p:spPr>
              <a:xfrm>
                <a:off x="7332962" y="283862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6" name="Freeform 545">
                <a:extLst>
                  <a:ext uri="{FF2B5EF4-FFF2-40B4-BE49-F238E27FC236}">
                    <a16:creationId xmlns:a16="http://schemas.microsoft.com/office/drawing/2014/main" id="{53C06B6C-A333-63E4-0CFE-5D303E1B11ED}"/>
                  </a:ext>
                </a:extLst>
              </p:cNvPr>
              <p:cNvSpPr/>
              <p:nvPr/>
            </p:nvSpPr>
            <p:spPr>
              <a:xfrm>
                <a:off x="7341944" y="287776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7" name="Freeform 546">
                <a:extLst>
                  <a:ext uri="{FF2B5EF4-FFF2-40B4-BE49-F238E27FC236}">
                    <a16:creationId xmlns:a16="http://schemas.microsoft.com/office/drawing/2014/main" id="{FDF7BE2E-55FE-5AAF-72FD-75F466B0B760}"/>
                  </a:ext>
                </a:extLst>
              </p:cNvPr>
              <p:cNvSpPr/>
              <p:nvPr/>
            </p:nvSpPr>
            <p:spPr>
              <a:xfrm>
                <a:off x="7372860" y="289834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8" name="Freeform 547">
                <a:extLst>
                  <a:ext uri="{FF2B5EF4-FFF2-40B4-BE49-F238E27FC236}">
                    <a16:creationId xmlns:a16="http://schemas.microsoft.com/office/drawing/2014/main" id="{AC67FAD6-9D00-7EEB-5955-3D70CD85DE42}"/>
                  </a:ext>
                </a:extLst>
              </p:cNvPr>
              <p:cNvSpPr/>
              <p:nvPr/>
            </p:nvSpPr>
            <p:spPr>
              <a:xfrm>
                <a:off x="7376375" y="289834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49" name="Freeform 548">
                <a:extLst>
                  <a:ext uri="{FF2B5EF4-FFF2-40B4-BE49-F238E27FC236}">
                    <a16:creationId xmlns:a16="http://schemas.microsoft.com/office/drawing/2014/main" id="{E89891E1-0B53-91BC-2F65-293839543E03}"/>
                  </a:ext>
                </a:extLst>
              </p:cNvPr>
              <p:cNvSpPr/>
              <p:nvPr/>
            </p:nvSpPr>
            <p:spPr>
              <a:xfrm>
                <a:off x="7584784" y="293825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0" name="Freeform 549">
                <a:extLst>
                  <a:ext uri="{FF2B5EF4-FFF2-40B4-BE49-F238E27FC236}">
                    <a16:creationId xmlns:a16="http://schemas.microsoft.com/office/drawing/2014/main" id="{92B6E2E3-3D99-3346-865E-723D4B4D38D7}"/>
                  </a:ext>
                </a:extLst>
              </p:cNvPr>
              <p:cNvSpPr/>
              <p:nvPr/>
            </p:nvSpPr>
            <p:spPr>
              <a:xfrm>
                <a:off x="7640955" y="293825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1" name="Freeform 550">
                <a:extLst>
                  <a:ext uri="{FF2B5EF4-FFF2-40B4-BE49-F238E27FC236}">
                    <a16:creationId xmlns:a16="http://schemas.microsoft.com/office/drawing/2014/main" id="{5E1918D4-C64D-BA20-65A2-82202DFDB984}"/>
                  </a:ext>
                </a:extLst>
              </p:cNvPr>
              <p:cNvSpPr/>
              <p:nvPr/>
            </p:nvSpPr>
            <p:spPr>
              <a:xfrm>
                <a:off x="7677728" y="293825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2" name="Freeform 551">
                <a:extLst>
                  <a:ext uri="{FF2B5EF4-FFF2-40B4-BE49-F238E27FC236}">
                    <a16:creationId xmlns:a16="http://schemas.microsoft.com/office/drawing/2014/main" id="{3C9CAE80-7D5D-C3E3-ADE7-020E62B3FBE3}"/>
                  </a:ext>
                </a:extLst>
              </p:cNvPr>
              <p:cNvSpPr/>
              <p:nvPr/>
            </p:nvSpPr>
            <p:spPr>
              <a:xfrm>
                <a:off x="7682154" y="293825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3" name="Freeform 552">
                <a:extLst>
                  <a:ext uri="{FF2B5EF4-FFF2-40B4-BE49-F238E27FC236}">
                    <a16:creationId xmlns:a16="http://schemas.microsoft.com/office/drawing/2014/main" id="{68DF6A2D-156D-E2DB-5414-3B1D99769646}"/>
                  </a:ext>
                </a:extLst>
              </p:cNvPr>
              <p:cNvSpPr/>
              <p:nvPr/>
            </p:nvSpPr>
            <p:spPr>
              <a:xfrm>
                <a:off x="7711899" y="300467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4" name="Freeform 553">
                <a:extLst>
                  <a:ext uri="{FF2B5EF4-FFF2-40B4-BE49-F238E27FC236}">
                    <a16:creationId xmlns:a16="http://schemas.microsoft.com/office/drawing/2014/main" id="{133E9F89-D6EB-C307-16F6-4BC695D2B20A}"/>
                  </a:ext>
                </a:extLst>
              </p:cNvPr>
              <p:cNvSpPr/>
              <p:nvPr/>
            </p:nvSpPr>
            <p:spPr>
              <a:xfrm>
                <a:off x="7717952" y="300467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5" name="Freeform 554">
                <a:extLst>
                  <a:ext uri="{FF2B5EF4-FFF2-40B4-BE49-F238E27FC236}">
                    <a16:creationId xmlns:a16="http://schemas.microsoft.com/office/drawing/2014/main" id="{96307321-B95B-3102-2492-EEE36F232847}"/>
                  </a:ext>
                </a:extLst>
              </p:cNvPr>
              <p:cNvSpPr/>
              <p:nvPr/>
            </p:nvSpPr>
            <p:spPr>
              <a:xfrm>
                <a:off x="7724005" y="300467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6" name="Freeform 555">
                <a:extLst>
                  <a:ext uri="{FF2B5EF4-FFF2-40B4-BE49-F238E27FC236}">
                    <a16:creationId xmlns:a16="http://schemas.microsoft.com/office/drawing/2014/main" id="{B62A4664-B35F-9766-A451-7FB222E14968}"/>
                  </a:ext>
                </a:extLst>
              </p:cNvPr>
              <p:cNvSpPr/>
              <p:nvPr/>
            </p:nvSpPr>
            <p:spPr>
              <a:xfrm>
                <a:off x="7730058" y="300467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7" name="Freeform 556">
                <a:extLst>
                  <a:ext uri="{FF2B5EF4-FFF2-40B4-BE49-F238E27FC236}">
                    <a16:creationId xmlns:a16="http://schemas.microsoft.com/office/drawing/2014/main" id="{1FADCC4D-183B-9012-5005-6DAB00E854FD}"/>
                  </a:ext>
                </a:extLst>
              </p:cNvPr>
              <p:cNvSpPr/>
              <p:nvPr/>
            </p:nvSpPr>
            <p:spPr>
              <a:xfrm>
                <a:off x="7741578" y="300467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8" name="Freeform 557">
                <a:extLst>
                  <a:ext uri="{FF2B5EF4-FFF2-40B4-BE49-F238E27FC236}">
                    <a16:creationId xmlns:a16="http://schemas.microsoft.com/office/drawing/2014/main" id="{02308358-8F8E-6DE5-6868-8D058C5712DD}"/>
                  </a:ext>
                </a:extLst>
              </p:cNvPr>
              <p:cNvSpPr/>
              <p:nvPr/>
            </p:nvSpPr>
            <p:spPr>
              <a:xfrm>
                <a:off x="7742424"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59" name="Freeform 558">
                <a:extLst>
                  <a:ext uri="{FF2B5EF4-FFF2-40B4-BE49-F238E27FC236}">
                    <a16:creationId xmlns:a16="http://schemas.microsoft.com/office/drawing/2014/main" id="{7FD2E86E-091A-DC13-FB77-5DEC793F125B}"/>
                  </a:ext>
                </a:extLst>
              </p:cNvPr>
              <p:cNvSpPr/>
              <p:nvPr/>
            </p:nvSpPr>
            <p:spPr>
              <a:xfrm>
                <a:off x="7771974"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0" name="Freeform 559">
                <a:extLst>
                  <a:ext uri="{FF2B5EF4-FFF2-40B4-BE49-F238E27FC236}">
                    <a16:creationId xmlns:a16="http://schemas.microsoft.com/office/drawing/2014/main" id="{C237398F-3BF1-2E4A-C5FF-629CE5DD2019}"/>
                  </a:ext>
                </a:extLst>
              </p:cNvPr>
              <p:cNvSpPr/>
              <p:nvPr/>
            </p:nvSpPr>
            <p:spPr>
              <a:xfrm>
                <a:off x="7887374"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1" name="Freeform 560">
                <a:extLst>
                  <a:ext uri="{FF2B5EF4-FFF2-40B4-BE49-F238E27FC236}">
                    <a16:creationId xmlns:a16="http://schemas.microsoft.com/office/drawing/2014/main" id="{64A53CA0-53D2-F4DD-6EA4-F4B3816CBB79}"/>
                  </a:ext>
                </a:extLst>
              </p:cNvPr>
              <p:cNvSpPr/>
              <p:nvPr/>
            </p:nvSpPr>
            <p:spPr>
              <a:xfrm>
                <a:off x="8028222"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2" name="Freeform 561">
                <a:extLst>
                  <a:ext uri="{FF2B5EF4-FFF2-40B4-BE49-F238E27FC236}">
                    <a16:creationId xmlns:a16="http://schemas.microsoft.com/office/drawing/2014/main" id="{45EA3355-7C32-40A5-14FB-D6DD50BDD6FF}"/>
                  </a:ext>
                </a:extLst>
              </p:cNvPr>
              <p:cNvSpPr/>
              <p:nvPr/>
            </p:nvSpPr>
            <p:spPr>
              <a:xfrm>
                <a:off x="8055168"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3" name="Freeform 562">
                <a:extLst>
                  <a:ext uri="{FF2B5EF4-FFF2-40B4-BE49-F238E27FC236}">
                    <a16:creationId xmlns:a16="http://schemas.microsoft.com/office/drawing/2014/main" id="{3059D56F-CEE7-F7D3-E1E7-0AB8EA739B32}"/>
                  </a:ext>
                </a:extLst>
              </p:cNvPr>
              <p:cNvSpPr/>
              <p:nvPr/>
            </p:nvSpPr>
            <p:spPr>
              <a:xfrm>
                <a:off x="8065126" y="30292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4" name="Freeform 563">
                <a:extLst>
                  <a:ext uri="{FF2B5EF4-FFF2-40B4-BE49-F238E27FC236}">
                    <a16:creationId xmlns:a16="http://schemas.microsoft.com/office/drawing/2014/main" id="{863703EE-EB57-2347-6099-437A39A44346}"/>
                  </a:ext>
                </a:extLst>
              </p:cNvPr>
              <p:cNvSpPr/>
              <p:nvPr/>
            </p:nvSpPr>
            <p:spPr>
              <a:xfrm>
                <a:off x="8085368"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5" name="Freeform 564">
                <a:extLst>
                  <a:ext uri="{FF2B5EF4-FFF2-40B4-BE49-F238E27FC236}">
                    <a16:creationId xmlns:a16="http://schemas.microsoft.com/office/drawing/2014/main" id="{1EEF535E-8B85-4DF2-7A7A-0D811DE8DA07}"/>
                  </a:ext>
                </a:extLst>
              </p:cNvPr>
              <p:cNvSpPr/>
              <p:nvPr/>
            </p:nvSpPr>
            <p:spPr>
              <a:xfrm>
                <a:off x="8099752"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6" name="Freeform 565">
                <a:extLst>
                  <a:ext uri="{FF2B5EF4-FFF2-40B4-BE49-F238E27FC236}">
                    <a16:creationId xmlns:a16="http://schemas.microsoft.com/office/drawing/2014/main" id="{D233E229-73AB-52F6-69A7-703276F2F93D}"/>
                  </a:ext>
                </a:extLst>
              </p:cNvPr>
              <p:cNvSpPr/>
              <p:nvPr/>
            </p:nvSpPr>
            <p:spPr>
              <a:xfrm>
                <a:off x="8115829"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7" name="Freeform 566">
                <a:extLst>
                  <a:ext uri="{FF2B5EF4-FFF2-40B4-BE49-F238E27FC236}">
                    <a16:creationId xmlns:a16="http://schemas.microsoft.com/office/drawing/2014/main" id="{F9BE041D-D99C-7960-0B20-0880B41C45A6}"/>
                  </a:ext>
                </a:extLst>
              </p:cNvPr>
              <p:cNvSpPr/>
              <p:nvPr/>
            </p:nvSpPr>
            <p:spPr>
              <a:xfrm>
                <a:off x="8120189"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8" name="Freeform 567">
                <a:extLst>
                  <a:ext uri="{FF2B5EF4-FFF2-40B4-BE49-F238E27FC236}">
                    <a16:creationId xmlns:a16="http://schemas.microsoft.com/office/drawing/2014/main" id="{C70671DD-1784-0198-D829-3D08B9D053D3}"/>
                  </a:ext>
                </a:extLst>
              </p:cNvPr>
              <p:cNvSpPr/>
              <p:nvPr/>
            </p:nvSpPr>
            <p:spPr>
              <a:xfrm>
                <a:off x="8124485"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69" name="Freeform 568">
                <a:extLst>
                  <a:ext uri="{FF2B5EF4-FFF2-40B4-BE49-F238E27FC236}">
                    <a16:creationId xmlns:a16="http://schemas.microsoft.com/office/drawing/2014/main" id="{60F5A12A-4C56-FAC5-1979-37A5FF917625}"/>
                  </a:ext>
                </a:extLst>
              </p:cNvPr>
              <p:cNvSpPr/>
              <p:nvPr/>
            </p:nvSpPr>
            <p:spPr>
              <a:xfrm>
                <a:off x="8128846"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0" name="Freeform 569">
                <a:extLst>
                  <a:ext uri="{FF2B5EF4-FFF2-40B4-BE49-F238E27FC236}">
                    <a16:creationId xmlns:a16="http://schemas.microsoft.com/office/drawing/2014/main" id="{B3C715E3-0411-FCEB-0ABE-4F2165C509E7}"/>
                  </a:ext>
                </a:extLst>
              </p:cNvPr>
              <p:cNvSpPr/>
              <p:nvPr/>
            </p:nvSpPr>
            <p:spPr>
              <a:xfrm>
                <a:off x="8145835" y="30554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1" name="Freeform 570">
                <a:extLst>
                  <a:ext uri="{FF2B5EF4-FFF2-40B4-BE49-F238E27FC236}">
                    <a16:creationId xmlns:a16="http://schemas.microsoft.com/office/drawing/2014/main" id="{FF4C2C02-6577-698E-64F5-2E408D0FC974}"/>
                  </a:ext>
                </a:extLst>
              </p:cNvPr>
              <p:cNvSpPr/>
              <p:nvPr/>
            </p:nvSpPr>
            <p:spPr>
              <a:xfrm>
                <a:off x="8176229" y="308403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2" name="Freeform 571">
                <a:extLst>
                  <a:ext uri="{FF2B5EF4-FFF2-40B4-BE49-F238E27FC236}">
                    <a16:creationId xmlns:a16="http://schemas.microsoft.com/office/drawing/2014/main" id="{5B78B50F-5B4D-6E67-1522-8A875454228A}"/>
                  </a:ext>
                </a:extLst>
              </p:cNvPr>
              <p:cNvSpPr/>
              <p:nvPr/>
            </p:nvSpPr>
            <p:spPr>
              <a:xfrm>
                <a:off x="8257067" y="31150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3" name="Freeform 572">
                <a:extLst>
                  <a:ext uri="{FF2B5EF4-FFF2-40B4-BE49-F238E27FC236}">
                    <a16:creationId xmlns:a16="http://schemas.microsoft.com/office/drawing/2014/main" id="{592715E9-4360-FC04-0CE9-E21628C2EA6C}"/>
                  </a:ext>
                </a:extLst>
              </p:cNvPr>
              <p:cNvSpPr/>
              <p:nvPr/>
            </p:nvSpPr>
            <p:spPr>
              <a:xfrm>
                <a:off x="8416335" y="314523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4" name="Freeform 573">
                <a:extLst>
                  <a:ext uri="{FF2B5EF4-FFF2-40B4-BE49-F238E27FC236}">
                    <a16:creationId xmlns:a16="http://schemas.microsoft.com/office/drawing/2014/main" id="{B82879BB-852F-B9F2-A3E3-8515434B8FF3}"/>
                  </a:ext>
                </a:extLst>
              </p:cNvPr>
              <p:cNvSpPr/>
              <p:nvPr/>
            </p:nvSpPr>
            <p:spPr>
              <a:xfrm>
                <a:off x="8420957" y="314523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5" name="Freeform 574">
                <a:extLst>
                  <a:ext uri="{FF2B5EF4-FFF2-40B4-BE49-F238E27FC236}">
                    <a16:creationId xmlns:a16="http://schemas.microsoft.com/office/drawing/2014/main" id="{2A9C879E-DB67-0478-4A46-4EFDED6F74EE}"/>
                  </a:ext>
                </a:extLst>
              </p:cNvPr>
              <p:cNvSpPr/>
              <p:nvPr/>
            </p:nvSpPr>
            <p:spPr>
              <a:xfrm>
                <a:off x="8425578" y="314523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6" name="Freeform 575">
                <a:extLst>
                  <a:ext uri="{FF2B5EF4-FFF2-40B4-BE49-F238E27FC236}">
                    <a16:creationId xmlns:a16="http://schemas.microsoft.com/office/drawing/2014/main" id="{194485FA-5D6B-29DD-0053-775CF14EA544}"/>
                  </a:ext>
                </a:extLst>
              </p:cNvPr>
              <p:cNvSpPr/>
              <p:nvPr/>
            </p:nvSpPr>
            <p:spPr>
              <a:xfrm>
                <a:off x="8438205" y="31761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7" name="Freeform 576">
                <a:extLst>
                  <a:ext uri="{FF2B5EF4-FFF2-40B4-BE49-F238E27FC236}">
                    <a16:creationId xmlns:a16="http://schemas.microsoft.com/office/drawing/2014/main" id="{422F0A63-AD7A-B7D5-BA17-428A19927C27}"/>
                  </a:ext>
                </a:extLst>
              </p:cNvPr>
              <p:cNvSpPr/>
              <p:nvPr/>
            </p:nvSpPr>
            <p:spPr>
              <a:xfrm>
                <a:off x="8443542" y="31761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8" name="Freeform 577">
                <a:extLst>
                  <a:ext uri="{FF2B5EF4-FFF2-40B4-BE49-F238E27FC236}">
                    <a16:creationId xmlns:a16="http://schemas.microsoft.com/office/drawing/2014/main" id="{41A3C243-0F05-D1DC-5DE2-B1A05A6279DF}"/>
                  </a:ext>
                </a:extLst>
              </p:cNvPr>
              <p:cNvSpPr/>
              <p:nvPr/>
            </p:nvSpPr>
            <p:spPr>
              <a:xfrm>
                <a:off x="8457471"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79" name="Freeform 578">
                <a:extLst>
                  <a:ext uri="{FF2B5EF4-FFF2-40B4-BE49-F238E27FC236}">
                    <a16:creationId xmlns:a16="http://schemas.microsoft.com/office/drawing/2014/main" id="{C80DA9E8-ABD8-7F31-439A-CEBFC37AB254}"/>
                  </a:ext>
                </a:extLst>
              </p:cNvPr>
              <p:cNvSpPr/>
              <p:nvPr/>
            </p:nvSpPr>
            <p:spPr>
              <a:xfrm>
                <a:off x="8494635"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0" name="Freeform 579">
                <a:extLst>
                  <a:ext uri="{FF2B5EF4-FFF2-40B4-BE49-F238E27FC236}">
                    <a16:creationId xmlns:a16="http://schemas.microsoft.com/office/drawing/2014/main" id="{E4B49412-D051-F456-BC0C-4AACB6E4608B}"/>
                  </a:ext>
                </a:extLst>
              </p:cNvPr>
              <p:cNvSpPr/>
              <p:nvPr/>
            </p:nvSpPr>
            <p:spPr>
              <a:xfrm>
                <a:off x="8516634"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1" name="Freeform 580">
                <a:extLst>
                  <a:ext uri="{FF2B5EF4-FFF2-40B4-BE49-F238E27FC236}">
                    <a16:creationId xmlns:a16="http://schemas.microsoft.com/office/drawing/2014/main" id="{5D169777-5C41-64BA-B87F-02E785E90AB4}"/>
                  </a:ext>
                </a:extLst>
              </p:cNvPr>
              <p:cNvSpPr/>
              <p:nvPr/>
            </p:nvSpPr>
            <p:spPr>
              <a:xfrm>
                <a:off x="8548657"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2" name="Freeform 581">
                <a:extLst>
                  <a:ext uri="{FF2B5EF4-FFF2-40B4-BE49-F238E27FC236}">
                    <a16:creationId xmlns:a16="http://schemas.microsoft.com/office/drawing/2014/main" id="{0967AEE1-D6B9-F8E3-99F2-1BC6D5DC865E}"/>
                  </a:ext>
                </a:extLst>
              </p:cNvPr>
              <p:cNvSpPr/>
              <p:nvPr/>
            </p:nvSpPr>
            <p:spPr>
              <a:xfrm>
                <a:off x="8577361"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3" name="Freeform 582">
                <a:extLst>
                  <a:ext uri="{FF2B5EF4-FFF2-40B4-BE49-F238E27FC236}">
                    <a16:creationId xmlns:a16="http://schemas.microsoft.com/office/drawing/2014/main" id="{6BF75186-E62D-9EBC-D87A-9A2FB48BA808}"/>
                  </a:ext>
                </a:extLst>
              </p:cNvPr>
              <p:cNvSpPr/>
              <p:nvPr/>
            </p:nvSpPr>
            <p:spPr>
              <a:xfrm>
                <a:off x="8589922"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4" name="Freeform 583">
                <a:extLst>
                  <a:ext uri="{FF2B5EF4-FFF2-40B4-BE49-F238E27FC236}">
                    <a16:creationId xmlns:a16="http://schemas.microsoft.com/office/drawing/2014/main" id="{C0259A6F-5110-72AF-1E48-BEEC8F64DAEC}"/>
                  </a:ext>
                </a:extLst>
              </p:cNvPr>
              <p:cNvSpPr/>
              <p:nvPr/>
            </p:nvSpPr>
            <p:spPr>
              <a:xfrm>
                <a:off x="8775030"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5" name="Freeform 584">
                <a:extLst>
                  <a:ext uri="{FF2B5EF4-FFF2-40B4-BE49-F238E27FC236}">
                    <a16:creationId xmlns:a16="http://schemas.microsoft.com/office/drawing/2014/main" id="{2C7CA7CE-1A76-A994-7A05-A997E46EC12E}"/>
                  </a:ext>
                </a:extLst>
              </p:cNvPr>
              <p:cNvSpPr/>
              <p:nvPr/>
            </p:nvSpPr>
            <p:spPr>
              <a:xfrm>
                <a:off x="8810697"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6" name="Freeform 585">
                <a:extLst>
                  <a:ext uri="{FF2B5EF4-FFF2-40B4-BE49-F238E27FC236}">
                    <a16:creationId xmlns:a16="http://schemas.microsoft.com/office/drawing/2014/main" id="{DFE2FB0B-903D-75D8-11BD-C056304F7B0E}"/>
                  </a:ext>
                </a:extLst>
              </p:cNvPr>
              <p:cNvSpPr/>
              <p:nvPr/>
            </p:nvSpPr>
            <p:spPr>
              <a:xfrm>
                <a:off x="8816036"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7" name="Freeform 586">
                <a:extLst>
                  <a:ext uri="{FF2B5EF4-FFF2-40B4-BE49-F238E27FC236}">
                    <a16:creationId xmlns:a16="http://schemas.microsoft.com/office/drawing/2014/main" id="{E61B716C-61AA-D87C-5C3B-2768B7A28A0D}"/>
                  </a:ext>
                </a:extLst>
              </p:cNvPr>
              <p:cNvSpPr/>
              <p:nvPr/>
            </p:nvSpPr>
            <p:spPr>
              <a:xfrm>
                <a:off x="8821372"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8" name="Freeform 587">
                <a:extLst>
                  <a:ext uri="{FF2B5EF4-FFF2-40B4-BE49-F238E27FC236}">
                    <a16:creationId xmlns:a16="http://schemas.microsoft.com/office/drawing/2014/main" id="{248319CF-2C19-5CC4-CF89-A133486E4022}"/>
                  </a:ext>
                </a:extLst>
              </p:cNvPr>
              <p:cNvSpPr/>
              <p:nvPr/>
            </p:nvSpPr>
            <p:spPr>
              <a:xfrm>
                <a:off x="8826709"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89" name="Freeform 588">
                <a:extLst>
                  <a:ext uri="{FF2B5EF4-FFF2-40B4-BE49-F238E27FC236}">
                    <a16:creationId xmlns:a16="http://schemas.microsoft.com/office/drawing/2014/main" id="{02603E39-BDD5-F5B6-832A-2C93254CA9EB}"/>
                  </a:ext>
                </a:extLst>
              </p:cNvPr>
              <p:cNvSpPr/>
              <p:nvPr/>
            </p:nvSpPr>
            <p:spPr>
              <a:xfrm>
                <a:off x="8832111"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0" name="Freeform 589">
                <a:extLst>
                  <a:ext uri="{FF2B5EF4-FFF2-40B4-BE49-F238E27FC236}">
                    <a16:creationId xmlns:a16="http://schemas.microsoft.com/office/drawing/2014/main" id="{0A6888BA-CF4F-15EA-75B4-ABCB9B4492CF}"/>
                  </a:ext>
                </a:extLst>
              </p:cNvPr>
              <p:cNvSpPr/>
              <p:nvPr/>
            </p:nvSpPr>
            <p:spPr>
              <a:xfrm>
                <a:off x="8858471"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1" name="Freeform 590">
                <a:extLst>
                  <a:ext uri="{FF2B5EF4-FFF2-40B4-BE49-F238E27FC236}">
                    <a16:creationId xmlns:a16="http://schemas.microsoft.com/office/drawing/2014/main" id="{39950E55-4114-6657-73CB-0D7F1738BB33}"/>
                  </a:ext>
                </a:extLst>
              </p:cNvPr>
              <p:cNvSpPr/>
              <p:nvPr/>
            </p:nvSpPr>
            <p:spPr>
              <a:xfrm>
                <a:off x="8863548"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2" name="Freeform 591">
                <a:extLst>
                  <a:ext uri="{FF2B5EF4-FFF2-40B4-BE49-F238E27FC236}">
                    <a16:creationId xmlns:a16="http://schemas.microsoft.com/office/drawing/2014/main" id="{0467F981-38A6-1851-D529-6D1BD38A3895}"/>
                  </a:ext>
                </a:extLst>
              </p:cNvPr>
              <p:cNvSpPr/>
              <p:nvPr/>
            </p:nvSpPr>
            <p:spPr>
              <a:xfrm>
                <a:off x="8868560"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3" name="Freeform 592">
                <a:extLst>
                  <a:ext uri="{FF2B5EF4-FFF2-40B4-BE49-F238E27FC236}">
                    <a16:creationId xmlns:a16="http://schemas.microsoft.com/office/drawing/2014/main" id="{5D804272-02C2-2472-096D-DE43D280DD1C}"/>
                  </a:ext>
                </a:extLst>
              </p:cNvPr>
              <p:cNvSpPr/>
              <p:nvPr/>
            </p:nvSpPr>
            <p:spPr>
              <a:xfrm>
                <a:off x="8914902" y="320993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4" name="Freeform 593">
                <a:extLst>
                  <a:ext uri="{FF2B5EF4-FFF2-40B4-BE49-F238E27FC236}">
                    <a16:creationId xmlns:a16="http://schemas.microsoft.com/office/drawing/2014/main" id="{766D4813-9F0C-C7D2-2128-BE11A6C0D2E6}"/>
                  </a:ext>
                </a:extLst>
              </p:cNvPr>
              <p:cNvSpPr/>
              <p:nvPr/>
            </p:nvSpPr>
            <p:spPr>
              <a:xfrm>
                <a:off x="9072087" y="326851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5" name="Freeform 594">
                <a:extLst>
                  <a:ext uri="{FF2B5EF4-FFF2-40B4-BE49-F238E27FC236}">
                    <a16:creationId xmlns:a16="http://schemas.microsoft.com/office/drawing/2014/main" id="{F3A112A6-BC21-94E3-254C-76D239BDFBB8}"/>
                  </a:ext>
                </a:extLst>
              </p:cNvPr>
              <p:cNvSpPr/>
              <p:nvPr/>
            </p:nvSpPr>
            <p:spPr>
              <a:xfrm>
                <a:off x="9176942" y="332728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6" name="Freeform 595">
                <a:extLst>
                  <a:ext uri="{FF2B5EF4-FFF2-40B4-BE49-F238E27FC236}">
                    <a16:creationId xmlns:a16="http://schemas.microsoft.com/office/drawing/2014/main" id="{D5EDD727-41FE-2989-D1FC-1A0DB15F1368}"/>
                  </a:ext>
                </a:extLst>
              </p:cNvPr>
              <p:cNvSpPr/>
              <p:nvPr/>
            </p:nvSpPr>
            <p:spPr>
              <a:xfrm>
                <a:off x="9193734" y="33899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7" name="Freeform 596">
                <a:extLst>
                  <a:ext uri="{FF2B5EF4-FFF2-40B4-BE49-F238E27FC236}">
                    <a16:creationId xmlns:a16="http://schemas.microsoft.com/office/drawing/2014/main" id="{2D732381-0A9A-7633-7F21-6BE0C91B006C}"/>
                  </a:ext>
                </a:extLst>
              </p:cNvPr>
              <p:cNvSpPr/>
              <p:nvPr/>
            </p:nvSpPr>
            <p:spPr>
              <a:xfrm>
                <a:off x="9198876" y="33899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8" name="Freeform 597">
                <a:extLst>
                  <a:ext uri="{FF2B5EF4-FFF2-40B4-BE49-F238E27FC236}">
                    <a16:creationId xmlns:a16="http://schemas.microsoft.com/office/drawing/2014/main" id="{855E4954-81A9-BD4B-B133-552EA6F5B3AB}"/>
                  </a:ext>
                </a:extLst>
              </p:cNvPr>
              <p:cNvSpPr/>
              <p:nvPr/>
            </p:nvSpPr>
            <p:spPr>
              <a:xfrm>
                <a:off x="9203953" y="33899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599" name="Freeform 598">
                <a:extLst>
                  <a:ext uri="{FF2B5EF4-FFF2-40B4-BE49-F238E27FC236}">
                    <a16:creationId xmlns:a16="http://schemas.microsoft.com/office/drawing/2014/main" id="{91B99478-EB69-3989-9261-56329B86251D}"/>
                  </a:ext>
                </a:extLst>
              </p:cNvPr>
              <p:cNvSpPr/>
              <p:nvPr/>
            </p:nvSpPr>
            <p:spPr>
              <a:xfrm>
                <a:off x="9309981" y="33899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0" name="Freeform 599">
                <a:extLst>
                  <a:ext uri="{FF2B5EF4-FFF2-40B4-BE49-F238E27FC236}">
                    <a16:creationId xmlns:a16="http://schemas.microsoft.com/office/drawing/2014/main" id="{16F7118E-F564-D75B-F6FD-C20994D5193E}"/>
                  </a:ext>
                </a:extLst>
              </p:cNvPr>
              <p:cNvSpPr/>
              <p:nvPr/>
            </p:nvSpPr>
            <p:spPr>
              <a:xfrm>
                <a:off x="9482525" y="33899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1" name="Freeform 600">
                <a:extLst>
                  <a:ext uri="{FF2B5EF4-FFF2-40B4-BE49-F238E27FC236}">
                    <a16:creationId xmlns:a16="http://schemas.microsoft.com/office/drawing/2014/main" id="{1FC740E6-2CE7-574E-B302-41EDDEBB5ACF}"/>
                  </a:ext>
                </a:extLst>
              </p:cNvPr>
              <p:cNvSpPr/>
              <p:nvPr/>
            </p:nvSpPr>
            <p:spPr>
              <a:xfrm>
                <a:off x="9507584" y="347045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2" name="Freeform 601">
                <a:extLst>
                  <a:ext uri="{FF2B5EF4-FFF2-40B4-BE49-F238E27FC236}">
                    <a16:creationId xmlns:a16="http://schemas.microsoft.com/office/drawing/2014/main" id="{CA28D6A0-3025-FF6D-1BE8-2AF297B14F1B}"/>
                  </a:ext>
                </a:extLst>
              </p:cNvPr>
              <p:cNvSpPr/>
              <p:nvPr/>
            </p:nvSpPr>
            <p:spPr>
              <a:xfrm>
                <a:off x="9553926" y="347045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3" name="Freeform 602">
                <a:extLst>
                  <a:ext uri="{FF2B5EF4-FFF2-40B4-BE49-F238E27FC236}">
                    <a16:creationId xmlns:a16="http://schemas.microsoft.com/office/drawing/2014/main" id="{4AE1A973-6D5A-7750-7CD0-A88701A898DA}"/>
                  </a:ext>
                </a:extLst>
              </p:cNvPr>
              <p:cNvSpPr/>
              <p:nvPr/>
            </p:nvSpPr>
            <p:spPr>
              <a:xfrm>
                <a:off x="9563950" y="347045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4" name="Freeform 603">
                <a:extLst>
                  <a:ext uri="{FF2B5EF4-FFF2-40B4-BE49-F238E27FC236}">
                    <a16:creationId xmlns:a16="http://schemas.microsoft.com/office/drawing/2014/main" id="{6DF3B912-1B61-3279-4DC9-92DC5103FC14}"/>
                  </a:ext>
                </a:extLst>
              </p:cNvPr>
              <p:cNvSpPr/>
              <p:nvPr/>
            </p:nvSpPr>
            <p:spPr>
              <a:xfrm>
                <a:off x="9592978" y="347045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5" name="Freeform 604">
                <a:extLst>
                  <a:ext uri="{FF2B5EF4-FFF2-40B4-BE49-F238E27FC236}">
                    <a16:creationId xmlns:a16="http://schemas.microsoft.com/office/drawing/2014/main" id="{8861416C-C208-B096-D130-1DCE4B3BC631}"/>
                  </a:ext>
                </a:extLst>
              </p:cNvPr>
              <p:cNvSpPr/>
              <p:nvPr/>
            </p:nvSpPr>
            <p:spPr>
              <a:xfrm>
                <a:off x="9639841"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6" name="Freeform 605">
                <a:extLst>
                  <a:ext uri="{FF2B5EF4-FFF2-40B4-BE49-F238E27FC236}">
                    <a16:creationId xmlns:a16="http://schemas.microsoft.com/office/drawing/2014/main" id="{1BF26BC7-3581-42F7-1637-C76E64A7E463}"/>
                  </a:ext>
                </a:extLst>
              </p:cNvPr>
              <p:cNvSpPr/>
              <p:nvPr/>
            </p:nvSpPr>
            <p:spPr>
              <a:xfrm>
                <a:off x="9652664"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7" name="Freeform 606">
                <a:extLst>
                  <a:ext uri="{FF2B5EF4-FFF2-40B4-BE49-F238E27FC236}">
                    <a16:creationId xmlns:a16="http://schemas.microsoft.com/office/drawing/2014/main" id="{E50E4945-77D6-9B61-0596-D2C79C77DC4E}"/>
                  </a:ext>
                </a:extLst>
              </p:cNvPr>
              <p:cNvSpPr/>
              <p:nvPr/>
            </p:nvSpPr>
            <p:spPr>
              <a:xfrm>
                <a:off x="9932212"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8" name="Freeform 607">
                <a:extLst>
                  <a:ext uri="{FF2B5EF4-FFF2-40B4-BE49-F238E27FC236}">
                    <a16:creationId xmlns:a16="http://schemas.microsoft.com/office/drawing/2014/main" id="{160E273E-26A7-47F5-BE5F-C45FA9BDE27C}"/>
                  </a:ext>
                </a:extLst>
              </p:cNvPr>
              <p:cNvSpPr/>
              <p:nvPr/>
            </p:nvSpPr>
            <p:spPr>
              <a:xfrm>
                <a:off x="9944513"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09" name="Freeform 608">
                <a:extLst>
                  <a:ext uri="{FF2B5EF4-FFF2-40B4-BE49-F238E27FC236}">
                    <a16:creationId xmlns:a16="http://schemas.microsoft.com/office/drawing/2014/main" id="{7D0DE722-4D4B-E76F-1149-024698FAF7E6}"/>
                  </a:ext>
                </a:extLst>
              </p:cNvPr>
              <p:cNvSpPr/>
              <p:nvPr/>
            </p:nvSpPr>
            <p:spPr>
              <a:xfrm>
                <a:off x="10010316"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0" name="Freeform 609">
                <a:extLst>
                  <a:ext uri="{FF2B5EF4-FFF2-40B4-BE49-F238E27FC236}">
                    <a16:creationId xmlns:a16="http://schemas.microsoft.com/office/drawing/2014/main" id="{5754FE33-B54C-4BB5-720D-8B0ED527ADB3}"/>
                  </a:ext>
                </a:extLst>
              </p:cNvPr>
              <p:cNvSpPr/>
              <p:nvPr/>
            </p:nvSpPr>
            <p:spPr>
              <a:xfrm>
                <a:off x="10295462"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1" name="Freeform 610">
                <a:extLst>
                  <a:ext uri="{FF2B5EF4-FFF2-40B4-BE49-F238E27FC236}">
                    <a16:creationId xmlns:a16="http://schemas.microsoft.com/office/drawing/2014/main" id="{8838E3A1-AA01-76FD-CE69-51764BA1E56B}"/>
                  </a:ext>
                </a:extLst>
              </p:cNvPr>
              <p:cNvSpPr/>
              <p:nvPr/>
            </p:nvSpPr>
            <p:spPr>
              <a:xfrm>
                <a:off x="10311669"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2" name="Freeform 611">
                <a:extLst>
                  <a:ext uri="{FF2B5EF4-FFF2-40B4-BE49-F238E27FC236}">
                    <a16:creationId xmlns:a16="http://schemas.microsoft.com/office/drawing/2014/main" id="{A56D8CD8-EDA6-9A9D-A7E8-3F60A9E89A63}"/>
                  </a:ext>
                </a:extLst>
              </p:cNvPr>
              <p:cNvSpPr/>
              <p:nvPr/>
            </p:nvSpPr>
            <p:spPr>
              <a:xfrm>
                <a:off x="10326183"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3" name="Freeform 612">
                <a:extLst>
                  <a:ext uri="{FF2B5EF4-FFF2-40B4-BE49-F238E27FC236}">
                    <a16:creationId xmlns:a16="http://schemas.microsoft.com/office/drawing/2014/main" id="{246373BF-B2CA-383A-9B7E-BED8BF36940C}"/>
                  </a:ext>
                </a:extLst>
              </p:cNvPr>
              <p:cNvSpPr/>
              <p:nvPr/>
            </p:nvSpPr>
            <p:spPr>
              <a:xfrm>
                <a:off x="10349030"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4" name="Freeform 613">
                <a:extLst>
                  <a:ext uri="{FF2B5EF4-FFF2-40B4-BE49-F238E27FC236}">
                    <a16:creationId xmlns:a16="http://schemas.microsoft.com/office/drawing/2014/main" id="{EDF24155-0B62-F961-0FFF-8D9E44BD31ED}"/>
                  </a:ext>
                </a:extLst>
              </p:cNvPr>
              <p:cNvSpPr/>
              <p:nvPr/>
            </p:nvSpPr>
            <p:spPr>
              <a:xfrm>
                <a:off x="10552686" y="357531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5" name="Freeform 614">
                <a:extLst>
                  <a:ext uri="{FF2B5EF4-FFF2-40B4-BE49-F238E27FC236}">
                    <a16:creationId xmlns:a16="http://schemas.microsoft.com/office/drawing/2014/main" id="{2E1973BB-9A31-17E5-521C-2EF3C7B9F09D}"/>
                  </a:ext>
                </a:extLst>
              </p:cNvPr>
              <p:cNvSpPr/>
              <p:nvPr/>
            </p:nvSpPr>
            <p:spPr>
              <a:xfrm>
                <a:off x="10746906" y="406838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16" name="Freeform 615">
                <a:extLst>
                  <a:ext uri="{FF2B5EF4-FFF2-40B4-BE49-F238E27FC236}">
                    <a16:creationId xmlns:a16="http://schemas.microsoft.com/office/drawing/2014/main" id="{2E545F0A-D407-B694-6F28-9B1F3162B04A}"/>
                  </a:ext>
                </a:extLst>
              </p:cNvPr>
              <p:cNvSpPr/>
              <p:nvPr/>
            </p:nvSpPr>
            <p:spPr>
              <a:xfrm>
                <a:off x="10773656" y="406838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4"/>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617" name="Group 616">
            <a:extLst>
              <a:ext uri="{FF2B5EF4-FFF2-40B4-BE49-F238E27FC236}">
                <a16:creationId xmlns:a16="http://schemas.microsoft.com/office/drawing/2014/main" id="{B45476FF-B371-C6B5-CF3D-A5532F495BE4}"/>
              </a:ext>
            </a:extLst>
          </p:cNvPr>
          <p:cNvGrpSpPr/>
          <p:nvPr/>
        </p:nvGrpSpPr>
        <p:grpSpPr>
          <a:xfrm>
            <a:off x="6969321" y="2198585"/>
            <a:ext cx="4126739" cy="599597"/>
            <a:chOff x="6969321" y="2624155"/>
            <a:chExt cx="4126739" cy="599597"/>
          </a:xfrm>
        </p:grpSpPr>
        <p:sp>
          <p:nvSpPr>
            <p:cNvPr id="618" name="Freeform 617">
              <a:extLst>
                <a:ext uri="{FF2B5EF4-FFF2-40B4-BE49-F238E27FC236}">
                  <a16:creationId xmlns:a16="http://schemas.microsoft.com/office/drawing/2014/main" id="{CF9BF406-C1AC-08A9-AF48-4D7401B13EF7}"/>
                </a:ext>
              </a:extLst>
            </p:cNvPr>
            <p:cNvSpPr/>
            <p:nvPr/>
          </p:nvSpPr>
          <p:spPr>
            <a:xfrm>
              <a:off x="6990359" y="2644593"/>
              <a:ext cx="4085901" cy="559359"/>
            </a:xfrm>
            <a:custGeom>
              <a:avLst/>
              <a:gdLst>
                <a:gd name="connsiteX0" fmla="*/ 4085902 w 4085901"/>
                <a:gd name="connsiteY0" fmla="*/ 559359 h 559359"/>
                <a:gd name="connsiteX1" fmla="*/ 3093260 w 4085901"/>
                <a:gd name="connsiteY1" fmla="*/ 559359 h 559359"/>
                <a:gd name="connsiteX2" fmla="*/ 3093260 w 4085901"/>
                <a:gd name="connsiteY2" fmla="*/ 442579 h 559359"/>
                <a:gd name="connsiteX3" fmla="*/ 2836297 w 4085901"/>
                <a:gd name="connsiteY3" fmla="*/ 442579 h 559359"/>
                <a:gd name="connsiteX4" fmla="*/ 2836297 w 4085901"/>
                <a:gd name="connsiteY4" fmla="*/ 361942 h 559359"/>
                <a:gd name="connsiteX5" fmla="*/ 2257738 w 4085901"/>
                <a:gd name="connsiteY5" fmla="*/ 361942 h 559359"/>
                <a:gd name="connsiteX6" fmla="*/ 2257738 w 4085901"/>
                <a:gd name="connsiteY6" fmla="*/ 317831 h 559359"/>
                <a:gd name="connsiteX7" fmla="*/ 1715889 w 4085901"/>
                <a:gd name="connsiteY7" fmla="*/ 317831 h 559359"/>
                <a:gd name="connsiteX8" fmla="*/ 1715889 w 4085901"/>
                <a:gd name="connsiteY8" fmla="*/ 292014 h 559359"/>
                <a:gd name="connsiteX9" fmla="*/ 1450789 w 4085901"/>
                <a:gd name="connsiteY9" fmla="*/ 292014 h 559359"/>
                <a:gd name="connsiteX10" fmla="*/ 1450789 w 4085901"/>
                <a:gd name="connsiteY10" fmla="*/ 269959 h 559359"/>
                <a:gd name="connsiteX11" fmla="*/ 1307988 w 4085901"/>
                <a:gd name="connsiteY11" fmla="*/ 269959 h 559359"/>
                <a:gd name="connsiteX12" fmla="*/ 1307988 w 4085901"/>
                <a:gd name="connsiteY12" fmla="*/ 252429 h 559359"/>
                <a:gd name="connsiteX13" fmla="*/ 1251558 w 4085901"/>
                <a:gd name="connsiteY13" fmla="*/ 252429 h 559359"/>
                <a:gd name="connsiteX14" fmla="*/ 1251558 w 4085901"/>
                <a:gd name="connsiteY14" fmla="*/ 239552 h 559359"/>
                <a:gd name="connsiteX15" fmla="*/ 1161803 w 4085901"/>
                <a:gd name="connsiteY15" fmla="*/ 239552 h 559359"/>
                <a:gd name="connsiteX16" fmla="*/ 1161803 w 4085901"/>
                <a:gd name="connsiteY16" fmla="*/ 216732 h 559359"/>
                <a:gd name="connsiteX17" fmla="*/ 1106739 w 4085901"/>
                <a:gd name="connsiteY17" fmla="*/ 216732 h 559359"/>
                <a:gd name="connsiteX18" fmla="*/ 1106739 w 4085901"/>
                <a:gd name="connsiteY18" fmla="*/ 196971 h 559359"/>
                <a:gd name="connsiteX19" fmla="*/ 894686 w 4085901"/>
                <a:gd name="connsiteY19" fmla="*/ 196971 h 559359"/>
                <a:gd name="connsiteX20" fmla="*/ 894686 w 4085901"/>
                <a:gd name="connsiteY20" fmla="*/ 164270 h 559359"/>
                <a:gd name="connsiteX21" fmla="*/ 866764 w 4085901"/>
                <a:gd name="connsiteY21" fmla="*/ 164270 h 559359"/>
                <a:gd name="connsiteX22" fmla="*/ 866764 w 4085901"/>
                <a:gd name="connsiteY22" fmla="*/ 149035 h 559359"/>
                <a:gd name="connsiteX23" fmla="*/ 721294 w 4085901"/>
                <a:gd name="connsiteY23" fmla="*/ 149035 h 559359"/>
                <a:gd name="connsiteX24" fmla="*/ 721294 w 4085901"/>
                <a:gd name="connsiteY24" fmla="*/ 122390 h 559359"/>
                <a:gd name="connsiteX25" fmla="*/ 681851 w 4085901"/>
                <a:gd name="connsiteY25" fmla="*/ 122390 h 559359"/>
                <a:gd name="connsiteX26" fmla="*/ 681851 w 4085901"/>
                <a:gd name="connsiteY26" fmla="*/ 106454 h 559359"/>
                <a:gd name="connsiteX27" fmla="*/ 607067 w 4085901"/>
                <a:gd name="connsiteY27" fmla="*/ 106454 h 559359"/>
                <a:gd name="connsiteX28" fmla="*/ 607067 w 4085901"/>
                <a:gd name="connsiteY28" fmla="*/ 96573 h 559359"/>
                <a:gd name="connsiteX29" fmla="*/ 575109 w 4085901"/>
                <a:gd name="connsiteY29" fmla="*/ 96573 h 559359"/>
                <a:gd name="connsiteX30" fmla="*/ 575109 w 4085901"/>
                <a:gd name="connsiteY30" fmla="*/ 79808 h 559359"/>
                <a:gd name="connsiteX31" fmla="*/ 392930 w 4085901"/>
                <a:gd name="connsiteY31" fmla="*/ 79808 h 559359"/>
                <a:gd name="connsiteX32" fmla="*/ 392930 w 4085901"/>
                <a:gd name="connsiteY32" fmla="*/ 68016 h 559359"/>
                <a:gd name="connsiteX33" fmla="*/ 375943 w 4085901"/>
                <a:gd name="connsiteY33" fmla="*/ 68016 h 559359"/>
                <a:gd name="connsiteX34" fmla="*/ 367742 w 4085901"/>
                <a:gd name="connsiteY34" fmla="*/ 68016 h 559359"/>
                <a:gd name="connsiteX35" fmla="*/ 367742 w 4085901"/>
                <a:gd name="connsiteY35" fmla="*/ 13641 h 559359"/>
                <a:gd name="connsiteX36" fmla="*/ 65217 w 4085901"/>
                <a:gd name="connsiteY36" fmla="*/ 13641 h 559359"/>
                <a:gd name="connsiteX37" fmla="*/ 65217 w 4085901"/>
                <a:gd name="connsiteY37" fmla="*/ 0 h 559359"/>
                <a:gd name="connsiteX38" fmla="*/ 0 w 4085901"/>
                <a:gd name="connsiteY38" fmla="*/ 0 h 55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085901" h="559359">
                  <a:moveTo>
                    <a:pt x="4085902" y="559359"/>
                  </a:moveTo>
                  <a:lnTo>
                    <a:pt x="3093260" y="559359"/>
                  </a:lnTo>
                  <a:lnTo>
                    <a:pt x="3093260" y="442579"/>
                  </a:lnTo>
                  <a:lnTo>
                    <a:pt x="2836297" y="442579"/>
                  </a:lnTo>
                  <a:lnTo>
                    <a:pt x="2836297" y="361942"/>
                  </a:lnTo>
                  <a:lnTo>
                    <a:pt x="2257738" y="361942"/>
                  </a:lnTo>
                  <a:lnTo>
                    <a:pt x="2257738" y="317831"/>
                  </a:lnTo>
                  <a:lnTo>
                    <a:pt x="1715889" y="317831"/>
                  </a:lnTo>
                  <a:lnTo>
                    <a:pt x="1715889" y="292014"/>
                  </a:lnTo>
                  <a:lnTo>
                    <a:pt x="1450789" y="292014"/>
                  </a:lnTo>
                  <a:lnTo>
                    <a:pt x="1450789" y="269959"/>
                  </a:lnTo>
                  <a:lnTo>
                    <a:pt x="1307988" y="269959"/>
                  </a:lnTo>
                  <a:lnTo>
                    <a:pt x="1307988" y="252429"/>
                  </a:lnTo>
                  <a:lnTo>
                    <a:pt x="1251558" y="252429"/>
                  </a:lnTo>
                  <a:lnTo>
                    <a:pt x="1251558" y="239552"/>
                  </a:lnTo>
                  <a:lnTo>
                    <a:pt x="1161803" y="239552"/>
                  </a:lnTo>
                  <a:lnTo>
                    <a:pt x="1161803" y="216732"/>
                  </a:lnTo>
                  <a:lnTo>
                    <a:pt x="1106739" y="216732"/>
                  </a:lnTo>
                  <a:lnTo>
                    <a:pt x="1106739" y="196971"/>
                  </a:lnTo>
                  <a:lnTo>
                    <a:pt x="894686" y="196971"/>
                  </a:lnTo>
                  <a:lnTo>
                    <a:pt x="894686" y="164270"/>
                  </a:lnTo>
                  <a:lnTo>
                    <a:pt x="866764" y="164270"/>
                  </a:lnTo>
                  <a:lnTo>
                    <a:pt x="866764" y="149035"/>
                  </a:lnTo>
                  <a:lnTo>
                    <a:pt x="721294" y="149035"/>
                  </a:lnTo>
                  <a:lnTo>
                    <a:pt x="721294" y="122390"/>
                  </a:lnTo>
                  <a:lnTo>
                    <a:pt x="681851" y="122390"/>
                  </a:lnTo>
                  <a:lnTo>
                    <a:pt x="681851" y="106454"/>
                  </a:lnTo>
                  <a:lnTo>
                    <a:pt x="607067" y="106454"/>
                  </a:lnTo>
                  <a:lnTo>
                    <a:pt x="607067" y="96573"/>
                  </a:lnTo>
                  <a:lnTo>
                    <a:pt x="575109" y="96573"/>
                  </a:lnTo>
                  <a:lnTo>
                    <a:pt x="575109" y="79808"/>
                  </a:lnTo>
                  <a:lnTo>
                    <a:pt x="392930" y="79808"/>
                  </a:lnTo>
                  <a:lnTo>
                    <a:pt x="392930" y="68016"/>
                  </a:lnTo>
                  <a:lnTo>
                    <a:pt x="375943" y="68016"/>
                  </a:lnTo>
                  <a:lnTo>
                    <a:pt x="367742" y="68016"/>
                  </a:lnTo>
                  <a:lnTo>
                    <a:pt x="367742" y="13641"/>
                  </a:lnTo>
                  <a:lnTo>
                    <a:pt x="65217" y="13641"/>
                  </a:lnTo>
                  <a:lnTo>
                    <a:pt x="65217" y="0"/>
                  </a:lnTo>
                  <a:lnTo>
                    <a:pt x="0" y="0"/>
                  </a:lnTo>
                </a:path>
              </a:pathLst>
            </a:custGeom>
            <a:noFill/>
            <a:ln w="9525" cap="flat">
              <a:solidFill>
                <a:schemeClr val="accent1"/>
              </a:solidFill>
              <a:prstDash val="solid"/>
              <a:miter/>
            </a:ln>
          </p:spPr>
          <p:txBody>
            <a:bodyPr rtlCol="0" anchor="ctr"/>
            <a:lstStyle/>
            <a:p>
              <a:endParaRPr lang="en-US"/>
            </a:p>
          </p:txBody>
        </p:sp>
        <p:grpSp>
          <p:nvGrpSpPr>
            <p:cNvPr id="619" name="Group 618">
              <a:extLst>
                <a:ext uri="{FF2B5EF4-FFF2-40B4-BE49-F238E27FC236}">
                  <a16:creationId xmlns:a16="http://schemas.microsoft.com/office/drawing/2014/main" id="{9C36C3CD-2473-31B2-1581-3E4A03E33C4E}"/>
                </a:ext>
              </a:extLst>
            </p:cNvPr>
            <p:cNvGrpSpPr/>
            <p:nvPr/>
          </p:nvGrpSpPr>
          <p:grpSpPr>
            <a:xfrm>
              <a:off x="6969321" y="2624155"/>
              <a:ext cx="4126739" cy="599597"/>
              <a:chOff x="6969321" y="2759577"/>
              <a:chExt cx="4126739" cy="599597"/>
            </a:xfrm>
          </p:grpSpPr>
          <p:sp>
            <p:nvSpPr>
              <p:cNvPr id="620" name="Freeform 619">
                <a:extLst>
                  <a:ext uri="{FF2B5EF4-FFF2-40B4-BE49-F238E27FC236}">
                    <a16:creationId xmlns:a16="http://schemas.microsoft.com/office/drawing/2014/main" id="{4443D76B-52C3-D8CF-C620-B5D6B9B6A2F4}"/>
                  </a:ext>
                </a:extLst>
              </p:cNvPr>
              <p:cNvSpPr/>
              <p:nvPr/>
            </p:nvSpPr>
            <p:spPr>
              <a:xfrm>
                <a:off x="6969321" y="275957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1" name="Freeform 620">
                <a:extLst>
                  <a:ext uri="{FF2B5EF4-FFF2-40B4-BE49-F238E27FC236}">
                    <a16:creationId xmlns:a16="http://schemas.microsoft.com/office/drawing/2014/main" id="{63241D48-851E-B974-ABEF-F162BFC21ACE}"/>
                  </a:ext>
                </a:extLst>
              </p:cNvPr>
              <p:cNvSpPr/>
              <p:nvPr/>
            </p:nvSpPr>
            <p:spPr>
              <a:xfrm>
                <a:off x="7275816" y="277219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2" name="Freeform 621">
                <a:extLst>
                  <a:ext uri="{FF2B5EF4-FFF2-40B4-BE49-F238E27FC236}">
                    <a16:creationId xmlns:a16="http://schemas.microsoft.com/office/drawing/2014/main" id="{A38C4FFA-0FBB-74AD-BEB2-B86F50530285}"/>
                  </a:ext>
                </a:extLst>
              </p:cNvPr>
              <p:cNvSpPr/>
              <p:nvPr/>
            </p:nvSpPr>
            <p:spPr>
              <a:xfrm>
                <a:off x="7298466" y="277219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3" name="Freeform 622">
                <a:extLst>
                  <a:ext uri="{FF2B5EF4-FFF2-40B4-BE49-F238E27FC236}">
                    <a16:creationId xmlns:a16="http://schemas.microsoft.com/office/drawing/2014/main" id="{15DA2232-51BB-EB80-F2F5-239BE17914DC}"/>
                  </a:ext>
                </a:extLst>
              </p:cNvPr>
              <p:cNvSpPr/>
              <p:nvPr/>
            </p:nvSpPr>
            <p:spPr>
              <a:xfrm>
                <a:off x="7345264" y="282823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4" name="Freeform 623">
                <a:extLst>
                  <a:ext uri="{FF2B5EF4-FFF2-40B4-BE49-F238E27FC236}">
                    <a16:creationId xmlns:a16="http://schemas.microsoft.com/office/drawing/2014/main" id="{5022A311-03E5-AB09-C953-CE9D74C9788F}"/>
                  </a:ext>
                </a:extLst>
              </p:cNvPr>
              <p:cNvSpPr/>
              <p:nvPr/>
            </p:nvSpPr>
            <p:spPr>
              <a:xfrm>
                <a:off x="7449338" y="2839322"/>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5" name="Freeform 624">
                <a:extLst>
                  <a:ext uri="{FF2B5EF4-FFF2-40B4-BE49-F238E27FC236}">
                    <a16:creationId xmlns:a16="http://schemas.microsoft.com/office/drawing/2014/main" id="{333FBB95-7717-B179-0F62-C0B50328C8AB}"/>
                  </a:ext>
                </a:extLst>
              </p:cNvPr>
              <p:cNvSpPr/>
              <p:nvPr/>
            </p:nvSpPr>
            <p:spPr>
              <a:xfrm>
                <a:off x="7584588" y="286896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6" name="Freeform 625">
                <a:extLst>
                  <a:ext uri="{FF2B5EF4-FFF2-40B4-BE49-F238E27FC236}">
                    <a16:creationId xmlns:a16="http://schemas.microsoft.com/office/drawing/2014/main" id="{E6D9FECA-ABC2-3891-0480-DFA740CF4619}"/>
                  </a:ext>
                </a:extLst>
              </p:cNvPr>
              <p:cNvSpPr/>
              <p:nvPr/>
            </p:nvSpPr>
            <p:spPr>
              <a:xfrm>
                <a:off x="7692048" y="289630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7" name="Freeform 626">
                <a:extLst>
                  <a:ext uri="{FF2B5EF4-FFF2-40B4-BE49-F238E27FC236}">
                    <a16:creationId xmlns:a16="http://schemas.microsoft.com/office/drawing/2014/main" id="{828A71E3-458E-A98E-EE69-55ADCFD07936}"/>
                  </a:ext>
                </a:extLst>
              </p:cNvPr>
              <p:cNvSpPr/>
              <p:nvPr/>
            </p:nvSpPr>
            <p:spPr>
              <a:xfrm>
                <a:off x="7714437" y="2896309"/>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8" name="Freeform 627">
                <a:extLst>
                  <a:ext uri="{FF2B5EF4-FFF2-40B4-BE49-F238E27FC236}">
                    <a16:creationId xmlns:a16="http://schemas.microsoft.com/office/drawing/2014/main" id="{E957407B-8082-C43E-BF04-86223CE28D41}"/>
                  </a:ext>
                </a:extLst>
              </p:cNvPr>
              <p:cNvSpPr/>
              <p:nvPr/>
            </p:nvSpPr>
            <p:spPr>
              <a:xfrm>
                <a:off x="7720555" y="29130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29" name="Freeform 628">
                <a:extLst>
                  <a:ext uri="{FF2B5EF4-FFF2-40B4-BE49-F238E27FC236}">
                    <a16:creationId xmlns:a16="http://schemas.microsoft.com/office/drawing/2014/main" id="{3064C7AA-DF59-88D1-9F3E-F9C4606D7158}"/>
                  </a:ext>
                </a:extLst>
              </p:cNvPr>
              <p:cNvSpPr/>
              <p:nvPr/>
            </p:nvSpPr>
            <p:spPr>
              <a:xfrm>
                <a:off x="7747111" y="29107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0" name="Freeform 629">
                <a:extLst>
                  <a:ext uri="{FF2B5EF4-FFF2-40B4-BE49-F238E27FC236}">
                    <a16:creationId xmlns:a16="http://schemas.microsoft.com/office/drawing/2014/main" id="{1E48CEEB-2CA0-37C1-5288-7FA2D5413BEA}"/>
                  </a:ext>
                </a:extLst>
              </p:cNvPr>
              <p:cNvSpPr/>
              <p:nvPr/>
            </p:nvSpPr>
            <p:spPr>
              <a:xfrm>
                <a:off x="7753229" y="29107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1" name="Freeform 630">
                <a:extLst>
                  <a:ext uri="{FF2B5EF4-FFF2-40B4-BE49-F238E27FC236}">
                    <a16:creationId xmlns:a16="http://schemas.microsoft.com/office/drawing/2014/main" id="{45AAC337-137E-CFB6-8BC4-844D4B8E36CB}"/>
                  </a:ext>
                </a:extLst>
              </p:cNvPr>
              <p:cNvSpPr/>
              <p:nvPr/>
            </p:nvSpPr>
            <p:spPr>
              <a:xfrm>
                <a:off x="7807577" y="2910780"/>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2" name="Freeform 631">
                <a:extLst>
                  <a:ext uri="{FF2B5EF4-FFF2-40B4-BE49-F238E27FC236}">
                    <a16:creationId xmlns:a16="http://schemas.microsoft.com/office/drawing/2014/main" id="{AD9FB7D8-F3BA-2A07-E600-721BBBDAAD34}"/>
                  </a:ext>
                </a:extLst>
              </p:cNvPr>
              <p:cNvSpPr/>
              <p:nvPr/>
            </p:nvSpPr>
            <p:spPr>
              <a:xfrm>
                <a:off x="7991839" y="295718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3" name="Freeform 632">
                <a:extLst>
                  <a:ext uri="{FF2B5EF4-FFF2-40B4-BE49-F238E27FC236}">
                    <a16:creationId xmlns:a16="http://schemas.microsoft.com/office/drawing/2014/main" id="{BB0A481D-4F9F-085B-F13E-8C2F53512AC7}"/>
                  </a:ext>
                </a:extLst>
              </p:cNvPr>
              <p:cNvSpPr/>
              <p:nvPr/>
            </p:nvSpPr>
            <p:spPr>
              <a:xfrm>
                <a:off x="8025813" y="295718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4" name="Freeform 633">
                <a:extLst>
                  <a:ext uri="{FF2B5EF4-FFF2-40B4-BE49-F238E27FC236}">
                    <a16:creationId xmlns:a16="http://schemas.microsoft.com/office/drawing/2014/main" id="{E9D82E5E-1388-F3B0-2FB1-D00198093101}"/>
                  </a:ext>
                </a:extLst>
              </p:cNvPr>
              <p:cNvSpPr/>
              <p:nvPr/>
            </p:nvSpPr>
            <p:spPr>
              <a:xfrm>
                <a:off x="8060505" y="295718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5" name="Freeform 634">
                <a:extLst>
                  <a:ext uri="{FF2B5EF4-FFF2-40B4-BE49-F238E27FC236}">
                    <a16:creationId xmlns:a16="http://schemas.microsoft.com/office/drawing/2014/main" id="{5E7B6038-E5D9-10A4-B21F-184AA718A1E3}"/>
                  </a:ext>
                </a:extLst>
              </p:cNvPr>
              <p:cNvSpPr/>
              <p:nvPr/>
            </p:nvSpPr>
            <p:spPr>
              <a:xfrm>
                <a:off x="8076841" y="295718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6" name="Freeform 635">
                <a:extLst>
                  <a:ext uri="{FF2B5EF4-FFF2-40B4-BE49-F238E27FC236}">
                    <a16:creationId xmlns:a16="http://schemas.microsoft.com/office/drawing/2014/main" id="{99BD1332-5A98-5223-2EEE-35FECA462332}"/>
                  </a:ext>
                </a:extLst>
              </p:cNvPr>
              <p:cNvSpPr/>
              <p:nvPr/>
            </p:nvSpPr>
            <p:spPr>
              <a:xfrm>
                <a:off x="8084977" y="297694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7" name="Freeform 636">
                <a:extLst>
                  <a:ext uri="{FF2B5EF4-FFF2-40B4-BE49-F238E27FC236}">
                    <a16:creationId xmlns:a16="http://schemas.microsoft.com/office/drawing/2014/main" id="{CE1656C3-9DBF-E620-A9DC-45584AA15D15}"/>
                  </a:ext>
                </a:extLst>
              </p:cNvPr>
              <p:cNvSpPr/>
              <p:nvPr/>
            </p:nvSpPr>
            <p:spPr>
              <a:xfrm>
                <a:off x="8098581" y="297694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8" name="Freeform 637">
                <a:extLst>
                  <a:ext uri="{FF2B5EF4-FFF2-40B4-BE49-F238E27FC236}">
                    <a16:creationId xmlns:a16="http://schemas.microsoft.com/office/drawing/2014/main" id="{D0A66A41-AFEE-8A50-75EF-0CA6DD9E8458}"/>
                  </a:ext>
                </a:extLst>
              </p:cNvPr>
              <p:cNvSpPr/>
              <p:nvPr/>
            </p:nvSpPr>
            <p:spPr>
              <a:xfrm>
                <a:off x="8116219" y="2976946"/>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39" name="Freeform 638">
                <a:extLst>
                  <a:ext uri="{FF2B5EF4-FFF2-40B4-BE49-F238E27FC236}">
                    <a16:creationId xmlns:a16="http://schemas.microsoft.com/office/drawing/2014/main" id="{CEFB2239-75A6-2E5A-1C5D-BC7FA8E0EE8C}"/>
                  </a:ext>
                </a:extLst>
              </p:cNvPr>
              <p:cNvSpPr/>
              <p:nvPr/>
            </p:nvSpPr>
            <p:spPr>
              <a:xfrm>
                <a:off x="8146810" y="29936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0" name="Freeform 639">
                <a:extLst>
                  <a:ext uri="{FF2B5EF4-FFF2-40B4-BE49-F238E27FC236}">
                    <a16:creationId xmlns:a16="http://schemas.microsoft.com/office/drawing/2014/main" id="{5C953120-731A-1CA6-D5B0-8CD6516C264E}"/>
                  </a:ext>
                </a:extLst>
              </p:cNvPr>
              <p:cNvSpPr/>
              <p:nvPr/>
            </p:nvSpPr>
            <p:spPr>
              <a:xfrm>
                <a:off x="8152278" y="29936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1" name="Freeform 640">
                <a:extLst>
                  <a:ext uri="{FF2B5EF4-FFF2-40B4-BE49-F238E27FC236}">
                    <a16:creationId xmlns:a16="http://schemas.microsoft.com/office/drawing/2014/main" id="{8ACE5A45-EDA6-EBF6-3B7B-23907120A5AE}"/>
                  </a:ext>
                </a:extLst>
              </p:cNvPr>
              <p:cNvSpPr/>
              <p:nvPr/>
            </p:nvSpPr>
            <p:spPr>
              <a:xfrm>
                <a:off x="8177401" y="2993648"/>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2" name="Freeform 641">
                <a:extLst>
                  <a:ext uri="{FF2B5EF4-FFF2-40B4-BE49-F238E27FC236}">
                    <a16:creationId xmlns:a16="http://schemas.microsoft.com/office/drawing/2014/main" id="{32F1A8C4-9723-919D-D2D6-C7A1996BB5E8}"/>
                  </a:ext>
                </a:extLst>
              </p:cNvPr>
              <p:cNvSpPr/>
              <p:nvPr/>
            </p:nvSpPr>
            <p:spPr>
              <a:xfrm>
                <a:off x="8226346" y="301270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3" name="Freeform 642">
                <a:extLst>
                  <a:ext uri="{FF2B5EF4-FFF2-40B4-BE49-F238E27FC236}">
                    <a16:creationId xmlns:a16="http://schemas.microsoft.com/office/drawing/2014/main" id="{F83F8BB3-92A2-3855-EDBF-221A1B117AF6}"/>
                  </a:ext>
                </a:extLst>
              </p:cNvPr>
              <p:cNvSpPr/>
              <p:nvPr/>
            </p:nvSpPr>
            <p:spPr>
              <a:xfrm>
                <a:off x="8300480" y="303170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4" name="Freeform 643">
                <a:extLst>
                  <a:ext uri="{FF2B5EF4-FFF2-40B4-BE49-F238E27FC236}">
                    <a16:creationId xmlns:a16="http://schemas.microsoft.com/office/drawing/2014/main" id="{1C535D7F-1A04-BF09-93E3-7FFDD2B3A305}"/>
                  </a:ext>
                </a:extLst>
              </p:cNvPr>
              <p:cNvSpPr/>
              <p:nvPr/>
            </p:nvSpPr>
            <p:spPr>
              <a:xfrm>
                <a:off x="8350142" y="303170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5" name="Freeform 644">
                <a:extLst>
                  <a:ext uri="{FF2B5EF4-FFF2-40B4-BE49-F238E27FC236}">
                    <a16:creationId xmlns:a16="http://schemas.microsoft.com/office/drawing/2014/main" id="{F02AF1B6-3C87-5F5F-56F7-9256AAC57C60}"/>
                  </a:ext>
                </a:extLst>
              </p:cNvPr>
              <p:cNvSpPr/>
              <p:nvPr/>
            </p:nvSpPr>
            <p:spPr>
              <a:xfrm>
                <a:off x="8366414" y="3031703"/>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6" name="Freeform 645">
                <a:extLst>
                  <a:ext uri="{FF2B5EF4-FFF2-40B4-BE49-F238E27FC236}">
                    <a16:creationId xmlns:a16="http://schemas.microsoft.com/office/drawing/2014/main" id="{8911945E-1A24-BC57-4AE9-7647759ED4A3}"/>
                  </a:ext>
                </a:extLst>
              </p:cNvPr>
              <p:cNvSpPr/>
              <p:nvPr/>
            </p:nvSpPr>
            <p:spPr>
              <a:xfrm>
                <a:off x="8424211"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7" name="Freeform 646">
                <a:extLst>
                  <a:ext uri="{FF2B5EF4-FFF2-40B4-BE49-F238E27FC236}">
                    <a16:creationId xmlns:a16="http://schemas.microsoft.com/office/drawing/2014/main" id="{E02BBD81-22CB-7F2E-8450-1ED41804068D}"/>
                  </a:ext>
                </a:extLst>
              </p:cNvPr>
              <p:cNvSpPr/>
              <p:nvPr/>
            </p:nvSpPr>
            <p:spPr>
              <a:xfrm>
                <a:off x="8431696"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8" name="Freeform 647">
                <a:extLst>
                  <a:ext uri="{FF2B5EF4-FFF2-40B4-BE49-F238E27FC236}">
                    <a16:creationId xmlns:a16="http://schemas.microsoft.com/office/drawing/2014/main" id="{CF1B707B-7F0A-81DB-18F8-A44896298842}"/>
                  </a:ext>
                </a:extLst>
              </p:cNvPr>
              <p:cNvSpPr/>
              <p:nvPr/>
            </p:nvSpPr>
            <p:spPr>
              <a:xfrm>
                <a:off x="8439181"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49" name="Freeform 648">
                <a:extLst>
                  <a:ext uri="{FF2B5EF4-FFF2-40B4-BE49-F238E27FC236}">
                    <a16:creationId xmlns:a16="http://schemas.microsoft.com/office/drawing/2014/main" id="{F01E06BE-5302-7C4F-1978-F0AEF93C6B52}"/>
                  </a:ext>
                </a:extLst>
              </p:cNvPr>
              <p:cNvSpPr/>
              <p:nvPr/>
            </p:nvSpPr>
            <p:spPr>
              <a:xfrm>
                <a:off x="8446667"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0" name="Freeform 649">
                <a:extLst>
                  <a:ext uri="{FF2B5EF4-FFF2-40B4-BE49-F238E27FC236}">
                    <a16:creationId xmlns:a16="http://schemas.microsoft.com/office/drawing/2014/main" id="{7A596D28-4722-EDC6-648F-66A90BDEE05E}"/>
                  </a:ext>
                </a:extLst>
              </p:cNvPr>
              <p:cNvSpPr/>
              <p:nvPr/>
            </p:nvSpPr>
            <p:spPr>
              <a:xfrm>
                <a:off x="8454151"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1" name="Freeform 650">
                <a:extLst>
                  <a:ext uri="{FF2B5EF4-FFF2-40B4-BE49-F238E27FC236}">
                    <a16:creationId xmlns:a16="http://schemas.microsoft.com/office/drawing/2014/main" id="{E89E1FB3-394D-16F2-D538-CB60251E8A7E}"/>
                  </a:ext>
                </a:extLst>
              </p:cNvPr>
              <p:cNvSpPr/>
              <p:nvPr/>
            </p:nvSpPr>
            <p:spPr>
              <a:xfrm>
                <a:off x="8461636"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2" name="Freeform 651">
                <a:extLst>
                  <a:ext uri="{FF2B5EF4-FFF2-40B4-BE49-F238E27FC236}">
                    <a16:creationId xmlns:a16="http://schemas.microsoft.com/office/drawing/2014/main" id="{CB649CD7-3A2C-54BD-6B7A-7EB6A6654EB7}"/>
                  </a:ext>
                </a:extLst>
              </p:cNvPr>
              <p:cNvSpPr/>
              <p:nvPr/>
            </p:nvSpPr>
            <p:spPr>
              <a:xfrm>
                <a:off x="8469056"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3" name="Freeform 652">
                <a:extLst>
                  <a:ext uri="{FF2B5EF4-FFF2-40B4-BE49-F238E27FC236}">
                    <a16:creationId xmlns:a16="http://schemas.microsoft.com/office/drawing/2014/main" id="{61E40A23-97E1-31C3-4892-BEBC4C6C1333}"/>
                  </a:ext>
                </a:extLst>
              </p:cNvPr>
              <p:cNvSpPr/>
              <p:nvPr/>
            </p:nvSpPr>
            <p:spPr>
              <a:xfrm>
                <a:off x="8493334"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4" name="Freeform 653">
                <a:extLst>
                  <a:ext uri="{FF2B5EF4-FFF2-40B4-BE49-F238E27FC236}">
                    <a16:creationId xmlns:a16="http://schemas.microsoft.com/office/drawing/2014/main" id="{FCDEFD0C-2288-FC22-5B98-D27125CC47A3}"/>
                  </a:ext>
                </a:extLst>
              </p:cNvPr>
              <p:cNvSpPr/>
              <p:nvPr/>
            </p:nvSpPr>
            <p:spPr>
              <a:xfrm>
                <a:off x="8512208"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5" name="Freeform 654">
                <a:extLst>
                  <a:ext uri="{FF2B5EF4-FFF2-40B4-BE49-F238E27FC236}">
                    <a16:creationId xmlns:a16="http://schemas.microsoft.com/office/drawing/2014/main" id="{801C015E-2302-7945-9AD2-31EDF3D54B9E}"/>
                  </a:ext>
                </a:extLst>
              </p:cNvPr>
              <p:cNvSpPr/>
              <p:nvPr/>
            </p:nvSpPr>
            <p:spPr>
              <a:xfrm>
                <a:off x="8548267"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6" name="Freeform 655">
                <a:extLst>
                  <a:ext uri="{FF2B5EF4-FFF2-40B4-BE49-F238E27FC236}">
                    <a16:creationId xmlns:a16="http://schemas.microsoft.com/office/drawing/2014/main" id="{486D5321-5C3B-05C0-4322-813A7B9F94E4}"/>
                  </a:ext>
                </a:extLst>
              </p:cNvPr>
              <p:cNvSpPr/>
              <p:nvPr/>
            </p:nvSpPr>
            <p:spPr>
              <a:xfrm>
                <a:off x="8555362"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7" name="Freeform 656">
                <a:extLst>
                  <a:ext uri="{FF2B5EF4-FFF2-40B4-BE49-F238E27FC236}">
                    <a16:creationId xmlns:a16="http://schemas.microsoft.com/office/drawing/2014/main" id="{E0ED0966-26B4-6883-2C4E-FE07363EE789}"/>
                  </a:ext>
                </a:extLst>
              </p:cNvPr>
              <p:cNvSpPr/>
              <p:nvPr/>
            </p:nvSpPr>
            <p:spPr>
              <a:xfrm>
                <a:off x="8608213"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8" name="Freeform 657">
                <a:extLst>
                  <a:ext uri="{FF2B5EF4-FFF2-40B4-BE49-F238E27FC236}">
                    <a16:creationId xmlns:a16="http://schemas.microsoft.com/office/drawing/2014/main" id="{BE999C92-ACD4-21C8-A3DF-D9E1D8BF0698}"/>
                  </a:ext>
                </a:extLst>
              </p:cNvPr>
              <p:cNvSpPr/>
              <p:nvPr/>
            </p:nvSpPr>
            <p:spPr>
              <a:xfrm>
                <a:off x="8642903"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59" name="Freeform 658">
                <a:extLst>
                  <a:ext uri="{FF2B5EF4-FFF2-40B4-BE49-F238E27FC236}">
                    <a16:creationId xmlns:a16="http://schemas.microsoft.com/office/drawing/2014/main" id="{E5D364E2-1083-A90C-0D57-EA7C7724DB40}"/>
                  </a:ext>
                </a:extLst>
              </p:cNvPr>
              <p:cNvSpPr/>
              <p:nvPr/>
            </p:nvSpPr>
            <p:spPr>
              <a:xfrm>
                <a:off x="8682346" y="305299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0" name="Freeform 659">
                <a:extLst>
                  <a:ext uri="{FF2B5EF4-FFF2-40B4-BE49-F238E27FC236}">
                    <a16:creationId xmlns:a16="http://schemas.microsoft.com/office/drawing/2014/main" id="{89DF4EA9-222A-42D1-FA04-299162A7C317}"/>
                  </a:ext>
                </a:extLst>
              </p:cNvPr>
              <p:cNvSpPr/>
              <p:nvPr/>
            </p:nvSpPr>
            <p:spPr>
              <a:xfrm>
                <a:off x="8765398"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1" name="Freeform 660">
                <a:extLst>
                  <a:ext uri="{FF2B5EF4-FFF2-40B4-BE49-F238E27FC236}">
                    <a16:creationId xmlns:a16="http://schemas.microsoft.com/office/drawing/2014/main" id="{236FF23A-1FD8-984E-57A1-23381A236327}"/>
                  </a:ext>
                </a:extLst>
              </p:cNvPr>
              <p:cNvSpPr/>
              <p:nvPr/>
            </p:nvSpPr>
            <p:spPr>
              <a:xfrm>
                <a:off x="8806206"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2" name="Freeform 661">
                <a:extLst>
                  <a:ext uri="{FF2B5EF4-FFF2-40B4-BE49-F238E27FC236}">
                    <a16:creationId xmlns:a16="http://schemas.microsoft.com/office/drawing/2014/main" id="{8D6F53F8-BB86-FCE5-C5A7-95682ECF154E}"/>
                  </a:ext>
                </a:extLst>
              </p:cNvPr>
              <p:cNvSpPr/>
              <p:nvPr/>
            </p:nvSpPr>
            <p:spPr>
              <a:xfrm>
                <a:off x="8809070"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3" name="Freeform 662">
                <a:extLst>
                  <a:ext uri="{FF2B5EF4-FFF2-40B4-BE49-F238E27FC236}">
                    <a16:creationId xmlns:a16="http://schemas.microsoft.com/office/drawing/2014/main" id="{9E97D8CC-FD4D-82E7-5D82-D298D986AD8C}"/>
                  </a:ext>
                </a:extLst>
              </p:cNvPr>
              <p:cNvSpPr/>
              <p:nvPr/>
            </p:nvSpPr>
            <p:spPr>
              <a:xfrm>
                <a:off x="8826448"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4" name="Freeform 663">
                <a:extLst>
                  <a:ext uri="{FF2B5EF4-FFF2-40B4-BE49-F238E27FC236}">
                    <a16:creationId xmlns:a16="http://schemas.microsoft.com/office/drawing/2014/main" id="{783BD8BA-A9E6-77CF-7B40-5A45C99AE975}"/>
                  </a:ext>
                </a:extLst>
              </p:cNvPr>
              <p:cNvSpPr/>
              <p:nvPr/>
            </p:nvSpPr>
            <p:spPr>
              <a:xfrm>
                <a:off x="8832242"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5" name="Freeform 664">
                <a:extLst>
                  <a:ext uri="{FF2B5EF4-FFF2-40B4-BE49-F238E27FC236}">
                    <a16:creationId xmlns:a16="http://schemas.microsoft.com/office/drawing/2014/main" id="{E69A52A4-501B-DA2D-AA7A-79C0993071B5}"/>
                  </a:ext>
                </a:extLst>
              </p:cNvPr>
              <p:cNvSpPr/>
              <p:nvPr/>
            </p:nvSpPr>
            <p:spPr>
              <a:xfrm>
                <a:off x="8849034"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6" name="Freeform 665">
                <a:extLst>
                  <a:ext uri="{FF2B5EF4-FFF2-40B4-BE49-F238E27FC236}">
                    <a16:creationId xmlns:a16="http://schemas.microsoft.com/office/drawing/2014/main" id="{ABEB8D22-E3C8-6398-707C-E0917A7D70C1}"/>
                  </a:ext>
                </a:extLst>
              </p:cNvPr>
              <p:cNvSpPr/>
              <p:nvPr/>
            </p:nvSpPr>
            <p:spPr>
              <a:xfrm>
                <a:off x="8872595"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7" name="Freeform 666">
                <a:extLst>
                  <a:ext uri="{FF2B5EF4-FFF2-40B4-BE49-F238E27FC236}">
                    <a16:creationId xmlns:a16="http://schemas.microsoft.com/office/drawing/2014/main" id="{900A929A-2EDC-4BFA-86BD-AAC6311A9B58}"/>
                  </a:ext>
                </a:extLst>
              </p:cNvPr>
              <p:cNvSpPr/>
              <p:nvPr/>
            </p:nvSpPr>
            <p:spPr>
              <a:xfrm>
                <a:off x="8892512"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8" name="Freeform 667">
                <a:extLst>
                  <a:ext uri="{FF2B5EF4-FFF2-40B4-BE49-F238E27FC236}">
                    <a16:creationId xmlns:a16="http://schemas.microsoft.com/office/drawing/2014/main" id="{6E8A2367-49A1-308A-7E89-59F91D0D4413}"/>
                  </a:ext>
                </a:extLst>
              </p:cNvPr>
              <p:cNvSpPr/>
              <p:nvPr/>
            </p:nvSpPr>
            <p:spPr>
              <a:xfrm>
                <a:off x="8904032"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69" name="Freeform 668">
                <a:extLst>
                  <a:ext uri="{FF2B5EF4-FFF2-40B4-BE49-F238E27FC236}">
                    <a16:creationId xmlns:a16="http://schemas.microsoft.com/office/drawing/2014/main" id="{A4696CC1-E935-32C1-231F-DE2717B87BEE}"/>
                  </a:ext>
                </a:extLst>
              </p:cNvPr>
              <p:cNvSpPr/>
              <p:nvPr/>
            </p:nvSpPr>
            <p:spPr>
              <a:xfrm>
                <a:off x="8925185"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0" name="Freeform 669">
                <a:extLst>
                  <a:ext uri="{FF2B5EF4-FFF2-40B4-BE49-F238E27FC236}">
                    <a16:creationId xmlns:a16="http://schemas.microsoft.com/office/drawing/2014/main" id="{DF9E3540-F22E-F9C9-19C4-7C70054DCA3E}"/>
                  </a:ext>
                </a:extLst>
              </p:cNvPr>
              <p:cNvSpPr/>
              <p:nvPr/>
            </p:nvSpPr>
            <p:spPr>
              <a:xfrm>
                <a:off x="8969901"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1" name="Freeform 670">
                <a:extLst>
                  <a:ext uri="{FF2B5EF4-FFF2-40B4-BE49-F238E27FC236}">
                    <a16:creationId xmlns:a16="http://schemas.microsoft.com/office/drawing/2014/main" id="{1F364866-95AB-49A0-ED43-73140E0D1825}"/>
                  </a:ext>
                </a:extLst>
              </p:cNvPr>
              <p:cNvSpPr/>
              <p:nvPr/>
            </p:nvSpPr>
            <p:spPr>
              <a:xfrm>
                <a:off x="9147978"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2" name="Freeform 671">
                <a:extLst>
                  <a:ext uri="{FF2B5EF4-FFF2-40B4-BE49-F238E27FC236}">
                    <a16:creationId xmlns:a16="http://schemas.microsoft.com/office/drawing/2014/main" id="{CA07315B-ECBF-724E-34DA-F1F9AF1238C0}"/>
                  </a:ext>
                </a:extLst>
              </p:cNvPr>
              <p:cNvSpPr/>
              <p:nvPr/>
            </p:nvSpPr>
            <p:spPr>
              <a:xfrm>
                <a:off x="9168611"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3" name="Freeform 672">
                <a:extLst>
                  <a:ext uri="{FF2B5EF4-FFF2-40B4-BE49-F238E27FC236}">
                    <a16:creationId xmlns:a16="http://schemas.microsoft.com/office/drawing/2014/main" id="{FF24D2A4-C86B-1383-DFF6-287A7911ED53}"/>
                  </a:ext>
                </a:extLst>
              </p:cNvPr>
              <p:cNvSpPr/>
              <p:nvPr/>
            </p:nvSpPr>
            <p:spPr>
              <a:xfrm>
                <a:off x="9197901"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4" name="Freeform 673">
                <a:extLst>
                  <a:ext uri="{FF2B5EF4-FFF2-40B4-BE49-F238E27FC236}">
                    <a16:creationId xmlns:a16="http://schemas.microsoft.com/office/drawing/2014/main" id="{77A1F0FE-B209-F61D-9841-778BD027AFE9}"/>
                  </a:ext>
                </a:extLst>
              </p:cNvPr>
              <p:cNvSpPr/>
              <p:nvPr/>
            </p:nvSpPr>
            <p:spPr>
              <a:xfrm>
                <a:off x="9200049" y="3080595"/>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5" name="Freeform 674">
                <a:extLst>
                  <a:ext uri="{FF2B5EF4-FFF2-40B4-BE49-F238E27FC236}">
                    <a16:creationId xmlns:a16="http://schemas.microsoft.com/office/drawing/2014/main" id="{8D14547D-FE3A-5D63-A8A8-28FD15E9368B}"/>
                  </a:ext>
                </a:extLst>
              </p:cNvPr>
              <p:cNvSpPr/>
              <p:nvPr/>
            </p:nvSpPr>
            <p:spPr>
              <a:xfrm>
                <a:off x="9227515"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6" name="Freeform 675">
                <a:extLst>
                  <a:ext uri="{FF2B5EF4-FFF2-40B4-BE49-F238E27FC236}">
                    <a16:creationId xmlns:a16="http://schemas.microsoft.com/office/drawing/2014/main" id="{130EB0BB-EEE6-AC68-DA81-27F3B1E47867}"/>
                  </a:ext>
                </a:extLst>
              </p:cNvPr>
              <p:cNvSpPr/>
              <p:nvPr/>
            </p:nvSpPr>
            <p:spPr>
              <a:xfrm>
                <a:off x="9264809"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7" name="Freeform 676">
                <a:extLst>
                  <a:ext uri="{FF2B5EF4-FFF2-40B4-BE49-F238E27FC236}">
                    <a16:creationId xmlns:a16="http://schemas.microsoft.com/office/drawing/2014/main" id="{0AE39C9D-D603-B7B1-4EEF-77A51F83A898}"/>
                  </a:ext>
                </a:extLst>
              </p:cNvPr>
              <p:cNvSpPr/>
              <p:nvPr/>
            </p:nvSpPr>
            <p:spPr>
              <a:xfrm>
                <a:off x="9274247"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8" name="Freeform 677">
                <a:extLst>
                  <a:ext uri="{FF2B5EF4-FFF2-40B4-BE49-F238E27FC236}">
                    <a16:creationId xmlns:a16="http://schemas.microsoft.com/office/drawing/2014/main" id="{7B2A4B2A-1A38-EA2D-B102-6B3A67DF3680}"/>
                  </a:ext>
                </a:extLst>
              </p:cNvPr>
              <p:cNvSpPr/>
              <p:nvPr/>
            </p:nvSpPr>
            <p:spPr>
              <a:xfrm>
                <a:off x="9290649"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79" name="Freeform 678">
                <a:extLst>
                  <a:ext uri="{FF2B5EF4-FFF2-40B4-BE49-F238E27FC236}">
                    <a16:creationId xmlns:a16="http://schemas.microsoft.com/office/drawing/2014/main" id="{8EFA8A04-C76D-3F96-1BD1-BBE0D558DC20}"/>
                  </a:ext>
                </a:extLst>
              </p:cNvPr>
              <p:cNvSpPr/>
              <p:nvPr/>
            </p:nvSpPr>
            <p:spPr>
              <a:xfrm>
                <a:off x="9318572"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0" name="Freeform 679">
                <a:extLst>
                  <a:ext uri="{FF2B5EF4-FFF2-40B4-BE49-F238E27FC236}">
                    <a16:creationId xmlns:a16="http://schemas.microsoft.com/office/drawing/2014/main" id="{5BB84EC4-4FEC-99F4-2C68-6BCD1FF91255}"/>
                  </a:ext>
                </a:extLst>
              </p:cNvPr>
              <p:cNvSpPr/>
              <p:nvPr/>
            </p:nvSpPr>
            <p:spPr>
              <a:xfrm>
                <a:off x="9405072"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1" name="Freeform 680">
                <a:extLst>
                  <a:ext uri="{FF2B5EF4-FFF2-40B4-BE49-F238E27FC236}">
                    <a16:creationId xmlns:a16="http://schemas.microsoft.com/office/drawing/2014/main" id="{767E0F3F-5188-C155-2737-D0C9F8E71E28}"/>
                  </a:ext>
                </a:extLst>
              </p:cNvPr>
              <p:cNvSpPr/>
              <p:nvPr/>
            </p:nvSpPr>
            <p:spPr>
              <a:xfrm>
                <a:off x="9456426"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2" name="Freeform 681">
                <a:extLst>
                  <a:ext uri="{FF2B5EF4-FFF2-40B4-BE49-F238E27FC236}">
                    <a16:creationId xmlns:a16="http://schemas.microsoft.com/office/drawing/2014/main" id="{6DAF6C66-D66D-039E-0DB7-BE7F6D79B614}"/>
                  </a:ext>
                </a:extLst>
              </p:cNvPr>
              <p:cNvSpPr/>
              <p:nvPr/>
            </p:nvSpPr>
            <p:spPr>
              <a:xfrm>
                <a:off x="9543252"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3" name="Freeform 682">
                <a:extLst>
                  <a:ext uri="{FF2B5EF4-FFF2-40B4-BE49-F238E27FC236}">
                    <a16:creationId xmlns:a16="http://schemas.microsoft.com/office/drawing/2014/main" id="{2E71396F-564F-4F7D-F036-4ADD417E933A}"/>
                  </a:ext>
                </a:extLst>
              </p:cNvPr>
              <p:cNvSpPr/>
              <p:nvPr/>
            </p:nvSpPr>
            <p:spPr>
              <a:xfrm>
                <a:off x="9572996"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4" name="Freeform 683">
                <a:extLst>
                  <a:ext uri="{FF2B5EF4-FFF2-40B4-BE49-F238E27FC236}">
                    <a16:creationId xmlns:a16="http://schemas.microsoft.com/office/drawing/2014/main" id="{14F372D1-5C30-95F9-1382-B44C2F4AAA9E}"/>
                  </a:ext>
                </a:extLst>
              </p:cNvPr>
              <p:cNvSpPr/>
              <p:nvPr/>
            </p:nvSpPr>
            <p:spPr>
              <a:xfrm>
                <a:off x="9605345"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5" name="Freeform 684">
                <a:extLst>
                  <a:ext uri="{FF2B5EF4-FFF2-40B4-BE49-F238E27FC236}">
                    <a16:creationId xmlns:a16="http://schemas.microsoft.com/office/drawing/2014/main" id="{D314908B-05F0-A476-0052-0B2F6D3D81AF}"/>
                  </a:ext>
                </a:extLst>
              </p:cNvPr>
              <p:cNvSpPr/>
              <p:nvPr/>
            </p:nvSpPr>
            <p:spPr>
              <a:xfrm>
                <a:off x="9631054"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6" name="Freeform 685">
                <a:extLst>
                  <a:ext uri="{FF2B5EF4-FFF2-40B4-BE49-F238E27FC236}">
                    <a16:creationId xmlns:a16="http://schemas.microsoft.com/office/drawing/2014/main" id="{387B14E4-C5FE-B5B1-C493-F8E978BBE00F}"/>
                  </a:ext>
                </a:extLst>
              </p:cNvPr>
              <p:cNvSpPr/>
              <p:nvPr/>
            </p:nvSpPr>
            <p:spPr>
              <a:xfrm>
                <a:off x="9695166" y="3124197"/>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7" name="Freeform 686">
                <a:extLst>
                  <a:ext uri="{FF2B5EF4-FFF2-40B4-BE49-F238E27FC236}">
                    <a16:creationId xmlns:a16="http://schemas.microsoft.com/office/drawing/2014/main" id="{AB3505AE-C40C-76CF-AE57-83D9B3CEB0D3}"/>
                  </a:ext>
                </a:extLst>
              </p:cNvPr>
              <p:cNvSpPr/>
              <p:nvPr/>
            </p:nvSpPr>
            <p:spPr>
              <a:xfrm>
                <a:off x="9941844" y="320037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8" name="Freeform 687">
                <a:extLst>
                  <a:ext uri="{FF2B5EF4-FFF2-40B4-BE49-F238E27FC236}">
                    <a16:creationId xmlns:a16="http://schemas.microsoft.com/office/drawing/2014/main" id="{7FEC2BBE-A2EB-86D0-BC47-2950A440535E}"/>
                  </a:ext>
                </a:extLst>
              </p:cNvPr>
              <p:cNvSpPr/>
              <p:nvPr/>
            </p:nvSpPr>
            <p:spPr>
              <a:xfrm>
                <a:off x="9965015" y="320037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89" name="Freeform 688">
                <a:extLst>
                  <a:ext uri="{FF2B5EF4-FFF2-40B4-BE49-F238E27FC236}">
                    <a16:creationId xmlns:a16="http://schemas.microsoft.com/office/drawing/2014/main" id="{37B3FC2B-C43E-C3DF-F3DF-9E4DE3FBC6D5}"/>
                  </a:ext>
                </a:extLst>
              </p:cNvPr>
              <p:cNvSpPr/>
              <p:nvPr/>
            </p:nvSpPr>
            <p:spPr>
              <a:xfrm>
                <a:off x="9982068" y="320037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0" name="Freeform 689">
                <a:extLst>
                  <a:ext uri="{FF2B5EF4-FFF2-40B4-BE49-F238E27FC236}">
                    <a16:creationId xmlns:a16="http://schemas.microsoft.com/office/drawing/2014/main" id="{220FCDC4-61B6-7AA2-47C4-C25004F8055F}"/>
                  </a:ext>
                </a:extLst>
              </p:cNvPr>
              <p:cNvSpPr/>
              <p:nvPr/>
            </p:nvSpPr>
            <p:spPr>
              <a:xfrm>
                <a:off x="9989033" y="3200371"/>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1" name="Freeform 690">
                <a:extLst>
                  <a:ext uri="{FF2B5EF4-FFF2-40B4-BE49-F238E27FC236}">
                    <a16:creationId xmlns:a16="http://schemas.microsoft.com/office/drawing/2014/main" id="{97AE273E-72A1-0CE6-C9A3-FDC6AAAE08B5}"/>
                  </a:ext>
                </a:extLst>
              </p:cNvPr>
              <p:cNvSpPr/>
              <p:nvPr/>
            </p:nvSpPr>
            <p:spPr>
              <a:xfrm>
                <a:off x="10162620"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2" name="Freeform 691">
                <a:extLst>
                  <a:ext uri="{FF2B5EF4-FFF2-40B4-BE49-F238E27FC236}">
                    <a16:creationId xmlns:a16="http://schemas.microsoft.com/office/drawing/2014/main" id="{1FA6DB02-F095-C6EE-DA38-BDA577D964C1}"/>
                  </a:ext>
                </a:extLst>
              </p:cNvPr>
              <p:cNvSpPr/>
              <p:nvPr/>
            </p:nvSpPr>
            <p:spPr>
              <a:xfrm>
                <a:off x="10188394"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3" name="Freeform 692">
                <a:extLst>
                  <a:ext uri="{FF2B5EF4-FFF2-40B4-BE49-F238E27FC236}">
                    <a16:creationId xmlns:a16="http://schemas.microsoft.com/office/drawing/2014/main" id="{63FC0910-E75D-C9C7-BB4A-BABCC4B02FEF}"/>
                  </a:ext>
                </a:extLst>
              </p:cNvPr>
              <p:cNvSpPr/>
              <p:nvPr/>
            </p:nvSpPr>
            <p:spPr>
              <a:xfrm>
                <a:off x="10222890"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4" name="Freeform 693">
                <a:extLst>
                  <a:ext uri="{FF2B5EF4-FFF2-40B4-BE49-F238E27FC236}">
                    <a16:creationId xmlns:a16="http://schemas.microsoft.com/office/drawing/2014/main" id="{A8F9B4F8-246B-1D8B-0C75-E92785F25089}"/>
                  </a:ext>
                </a:extLst>
              </p:cNvPr>
              <p:cNvSpPr/>
              <p:nvPr/>
            </p:nvSpPr>
            <p:spPr>
              <a:xfrm>
                <a:off x="10310954"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5" name="Freeform 694">
                <a:extLst>
                  <a:ext uri="{FF2B5EF4-FFF2-40B4-BE49-F238E27FC236}">
                    <a16:creationId xmlns:a16="http://schemas.microsoft.com/office/drawing/2014/main" id="{90081987-B51C-8777-13B6-62077F821ED2}"/>
                  </a:ext>
                </a:extLst>
              </p:cNvPr>
              <p:cNvSpPr/>
              <p:nvPr/>
            </p:nvSpPr>
            <p:spPr>
              <a:xfrm>
                <a:off x="10332693"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6" name="Freeform 695">
                <a:extLst>
                  <a:ext uri="{FF2B5EF4-FFF2-40B4-BE49-F238E27FC236}">
                    <a16:creationId xmlns:a16="http://schemas.microsoft.com/office/drawing/2014/main" id="{C62AB822-D8A6-CEA5-0544-3ED16BC5C2FE}"/>
                  </a:ext>
                </a:extLst>
              </p:cNvPr>
              <p:cNvSpPr/>
              <p:nvPr/>
            </p:nvSpPr>
            <p:spPr>
              <a:xfrm>
                <a:off x="10343628"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7" name="Freeform 696">
                <a:extLst>
                  <a:ext uri="{FF2B5EF4-FFF2-40B4-BE49-F238E27FC236}">
                    <a16:creationId xmlns:a16="http://schemas.microsoft.com/office/drawing/2014/main" id="{50616BFB-C46D-964D-3283-C1FC082C23C7}"/>
                  </a:ext>
                </a:extLst>
              </p:cNvPr>
              <p:cNvSpPr/>
              <p:nvPr/>
            </p:nvSpPr>
            <p:spPr>
              <a:xfrm>
                <a:off x="10685008"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8" name="Freeform 697">
                <a:extLst>
                  <a:ext uri="{FF2B5EF4-FFF2-40B4-BE49-F238E27FC236}">
                    <a16:creationId xmlns:a16="http://schemas.microsoft.com/office/drawing/2014/main" id="{D10DB808-66EA-7CDD-7C9B-2E86022A54FF}"/>
                  </a:ext>
                </a:extLst>
              </p:cNvPr>
              <p:cNvSpPr/>
              <p:nvPr/>
            </p:nvSpPr>
            <p:spPr>
              <a:xfrm>
                <a:off x="10689043"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699" name="Freeform 698">
                <a:extLst>
                  <a:ext uri="{FF2B5EF4-FFF2-40B4-BE49-F238E27FC236}">
                    <a16:creationId xmlns:a16="http://schemas.microsoft.com/office/drawing/2014/main" id="{DFD594AC-0039-C3B9-C97E-E881F191D04D}"/>
                  </a:ext>
                </a:extLst>
              </p:cNvPr>
              <p:cNvSpPr/>
              <p:nvPr/>
            </p:nvSpPr>
            <p:spPr>
              <a:xfrm>
                <a:off x="10715273"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0" name="Freeform 699">
                <a:extLst>
                  <a:ext uri="{FF2B5EF4-FFF2-40B4-BE49-F238E27FC236}">
                    <a16:creationId xmlns:a16="http://schemas.microsoft.com/office/drawing/2014/main" id="{98EDC7D1-74AE-EDF5-0212-34D913DC351D}"/>
                  </a:ext>
                </a:extLst>
              </p:cNvPr>
              <p:cNvSpPr/>
              <p:nvPr/>
            </p:nvSpPr>
            <p:spPr>
              <a:xfrm>
                <a:off x="11056460" y="3319574"/>
                <a:ext cx="39600" cy="39600"/>
              </a:xfrm>
              <a:custGeom>
                <a:avLst/>
                <a:gdLst>
                  <a:gd name="connsiteX0" fmla="*/ 34235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5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5" y="19187"/>
                    </a:moveTo>
                    <a:cubicBezTo>
                      <a:pt x="34235" y="29769"/>
                      <a:pt x="26555" y="38374"/>
                      <a:pt x="17118" y="38374"/>
                    </a:cubicBezTo>
                    <a:cubicBezTo>
                      <a:pt x="7680" y="38374"/>
                      <a:pt x="0" y="29769"/>
                      <a:pt x="0" y="19187"/>
                    </a:cubicBezTo>
                    <a:cubicBezTo>
                      <a:pt x="0" y="8606"/>
                      <a:pt x="7680" y="0"/>
                      <a:pt x="17118" y="0"/>
                    </a:cubicBezTo>
                    <a:cubicBezTo>
                      <a:pt x="26555" y="0"/>
                      <a:pt x="34235" y="8606"/>
                      <a:pt x="34235"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1" name="Freeform 700">
                <a:extLst>
                  <a:ext uri="{FF2B5EF4-FFF2-40B4-BE49-F238E27FC236}">
                    <a16:creationId xmlns:a16="http://schemas.microsoft.com/office/drawing/2014/main" id="{A5667099-F5F4-8299-9082-9B5654501033}"/>
                  </a:ext>
                </a:extLst>
              </p:cNvPr>
              <p:cNvSpPr/>
              <p:nvPr/>
            </p:nvSpPr>
            <p:spPr>
              <a:xfrm>
                <a:off x="10354040"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702" name="Freeform 701">
                <a:extLst>
                  <a:ext uri="{FF2B5EF4-FFF2-40B4-BE49-F238E27FC236}">
                    <a16:creationId xmlns:a16="http://schemas.microsoft.com/office/drawing/2014/main" id="{C7958C6A-17B0-39ED-2AA4-964BA9AF5EB3}"/>
                  </a:ext>
                </a:extLst>
              </p:cNvPr>
              <p:cNvSpPr/>
              <p:nvPr/>
            </p:nvSpPr>
            <p:spPr>
              <a:xfrm>
                <a:off x="10379164" y="3319574"/>
                <a:ext cx="39600" cy="39600"/>
              </a:xfrm>
              <a:custGeom>
                <a:avLst/>
                <a:gdLst>
                  <a:gd name="connsiteX0" fmla="*/ 34236 w 34235"/>
                  <a:gd name="connsiteY0" fmla="*/ 19187 h 38374"/>
                  <a:gd name="connsiteX1" fmla="*/ 17118 w 34235"/>
                  <a:gd name="connsiteY1" fmla="*/ 38374 h 38374"/>
                  <a:gd name="connsiteX2" fmla="*/ 0 w 34235"/>
                  <a:gd name="connsiteY2" fmla="*/ 19187 h 38374"/>
                  <a:gd name="connsiteX3" fmla="*/ 17118 w 34235"/>
                  <a:gd name="connsiteY3" fmla="*/ 0 h 38374"/>
                  <a:gd name="connsiteX4" fmla="*/ 34236 w 34235"/>
                  <a:gd name="connsiteY4" fmla="*/ 19187 h 38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35" h="38374">
                    <a:moveTo>
                      <a:pt x="34236" y="19187"/>
                    </a:moveTo>
                    <a:cubicBezTo>
                      <a:pt x="34236" y="29784"/>
                      <a:pt x="26572" y="38374"/>
                      <a:pt x="17118" y="38374"/>
                    </a:cubicBezTo>
                    <a:cubicBezTo>
                      <a:pt x="7664" y="38374"/>
                      <a:pt x="0" y="29784"/>
                      <a:pt x="0" y="19187"/>
                    </a:cubicBezTo>
                    <a:cubicBezTo>
                      <a:pt x="0" y="8590"/>
                      <a:pt x="7664" y="0"/>
                      <a:pt x="17118" y="0"/>
                    </a:cubicBezTo>
                    <a:cubicBezTo>
                      <a:pt x="26572" y="0"/>
                      <a:pt x="34236" y="8590"/>
                      <a:pt x="34236" y="19187"/>
                    </a:cubicBezTo>
                    <a:close/>
                  </a:path>
                </a:pathLst>
              </a:custGeom>
              <a:noFill/>
              <a:ln w="95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40" name="Footer Placeholder 4">
            <a:extLst>
              <a:ext uri="{FF2B5EF4-FFF2-40B4-BE49-F238E27FC236}">
                <a16:creationId xmlns:a16="http://schemas.microsoft.com/office/drawing/2014/main" id="{B9B8AB05-3787-4A9C-EB2E-02920922B67E}"/>
              </a:ext>
            </a:extLst>
          </p:cNvPr>
          <p:cNvSpPr txBox="1">
            <a:spLocks/>
          </p:cNvSpPr>
          <p:nvPr/>
        </p:nvSpPr>
        <p:spPr>
          <a:xfrm>
            <a:off x="6096000" y="4836815"/>
            <a:ext cx="2445975" cy="134187"/>
          </a:xfrm>
          <a:prstGeom prst="rect">
            <a:avLst/>
          </a:prstGeom>
        </p:spPr>
        <p:txBody>
          <a:bodyPr wrap="square" lIns="0" tIns="0" rIns="0" bIns="0" anchor="b">
            <a:noAutofit/>
          </a:bodyPr>
          <a:lstStyle>
            <a:defPPr>
              <a:defRPr lang="en-US"/>
            </a:defPPr>
            <a:lvl1pPr marL="0" algn="l" defTabSz="914400" rtl="0" eaLnBrk="1" latinLnBrk="0" hangingPunct="1">
              <a:defRPr sz="9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00"/>
              </a:spcBef>
              <a:spcAft>
                <a:spcPts val="0"/>
              </a:spcAft>
              <a:buClrTx/>
              <a:buSzTx/>
              <a:buFontTx/>
              <a:buNone/>
              <a:tabLst>
                <a:tab pos="0" algn="l"/>
                <a:tab pos="174625" algn="r"/>
              </a:tabLst>
              <a:defRPr/>
            </a:pPr>
            <a:r>
              <a:rPr kumimoji="0" lang="en-US" sz="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Number of at-risk patients</a:t>
            </a:r>
          </a:p>
        </p:txBody>
      </p:sp>
      <p:sp>
        <p:nvSpPr>
          <p:cNvPr id="10" name="Rectangle 9">
            <a:extLst>
              <a:ext uri="{FF2B5EF4-FFF2-40B4-BE49-F238E27FC236}">
                <a16:creationId xmlns:a16="http://schemas.microsoft.com/office/drawing/2014/main" id="{4DEF4354-99E0-2C01-FBE6-A018A8F73A14}"/>
              </a:ext>
            </a:extLst>
          </p:cNvPr>
          <p:cNvSpPr/>
          <p:nvPr/>
        </p:nvSpPr>
        <p:spPr>
          <a:xfrm>
            <a:off x="6096000" y="5235971"/>
            <a:ext cx="5483770" cy="203838"/>
          </a:xfrm>
          <a:prstGeom prst="rect">
            <a:avLst/>
          </a:prstGeom>
          <a:solidFill>
            <a:schemeClr val="bg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979626D-25D2-CE95-027B-657038D48A8B}"/>
              </a:ext>
            </a:extLst>
          </p:cNvPr>
          <p:cNvSpPr/>
          <p:nvPr/>
        </p:nvSpPr>
        <p:spPr>
          <a:xfrm>
            <a:off x="6104804" y="4995515"/>
            <a:ext cx="806924" cy="20462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Box 329, chunk 5, chunk 9">
            <a:extLst>
              <a:ext uri="{FF2B5EF4-FFF2-40B4-BE49-F238E27FC236}">
                <a16:creationId xmlns:a16="http://schemas.microsoft.com/office/drawing/2014/main" id="{3382D18C-5B1B-6C37-2A30-D7F78E34824C}"/>
              </a:ext>
            </a:extLst>
          </p:cNvPr>
          <p:cNvSpPr txBox="1"/>
          <p:nvPr/>
        </p:nvSpPr>
        <p:spPr>
          <a:xfrm>
            <a:off x="6910761" y="5028344"/>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176</a:t>
            </a:r>
          </a:p>
        </p:txBody>
      </p:sp>
      <p:sp>
        <p:nvSpPr>
          <p:cNvPr id="17" name="TextBox 329, chunk 5, chunk 9">
            <a:extLst>
              <a:ext uri="{FF2B5EF4-FFF2-40B4-BE49-F238E27FC236}">
                <a16:creationId xmlns:a16="http://schemas.microsoft.com/office/drawing/2014/main" id="{1DDD0E99-D8A7-B2B4-8D56-D7B27C4FAC38}"/>
              </a:ext>
            </a:extLst>
          </p:cNvPr>
          <p:cNvSpPr txBox="1"/>
          <p:nvPr/>
        </p:nvSpPr>
        <p:spPr>
          <a:xfrm>
            <a:off x="10628323"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0C2C81"/>
                </a:solidFill>
                <a:latin typeface="Arial" panose="020B0604020202020204" pitchFamily="34" charset="0"/>
                <a:cs typeface="Arial" panose="020B0604020202020204" pitchFamily="34" charset="0"/>
              </a:rPr>
              <a:t>4</a:t>
            </a:r>
            <a:endPar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endParaRPr>
          </a:p>
        </p:txBody>
      </p:sp>
      <p:sp>
        <p:nvSpPr>
          <p:cNvPr id="18" name="TextBox 329, chunk 5, chunk 9">
            <a:extLst>
              <a:ext uri="{FF2B5EF4-FFF2-40B4-BE49-F238E27FC236}">
                <a16:creationId xmlns:a16="http://schemas.microsoft.com/office/drawing/2014/main" id="{5DB5C715-4AF9-8644-9E35-415CF76089D7}"/>
              </a:ext>
            </a:extLst>
          </p:cNvPr>
          <p:cNvSpPr txBox="1"/>
          <p:nvPr/>
        </p:nvSpPr>
        <p:spPr>
          <a:xfrm>
            <a:off x="7293431"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166</a:t>
            </a:r>
          </a:p>
        </p:txBody>
      </p:sp>
      <p:sp>
        <p:nvSpPr>
          <p:cNvPr id="19" name="TextBox 329, chunk 5, chunk 9">
            <a:extLst>
              <a:ext uri="{FF2B5EF4-FFF2-40B4-BE49-F238E27FC236}">
                <a16:creationId xmlns:a16="http://schemas.microsoft.com/office/drawing/2014/main" id="{F3B5EDCD-94BC-2F24-A894-D45F5106EB20}"/>
              </a:ext>
            </a:extLst>
          </p:cNvPr>
          <p:cNvSpPr txBox="1"/>
          <p:nvPr/>
        </p:nvSpPr>
        <p:spPr>
          <a:xfrm>
            <a:off x="7664810"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0C2C81"/>
                </a:solidFill>
                <a:latin typeface="Arial" panose="020B0604020202020204" pitchFamily="34" charset="0"/>
                <a:cs typeface="Arial" panose="020B0604020202020204" pitchFamily="34" charset="0"/>
              </a:rPr>
              <a:t>152</a:t>
            </a:r>
            <a:endPar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endParaRPr>
          </a:p>
        </p:txBody>
      </p:sp>
      <p:sp>
        <p:nvSpPr>
          <p:cNvPr id="20" name="TextBox 329, chunk 5, chunk 9">
            <a:extLst>
              <a:ext uri="{FF2B5EF4-FFF2-40B4-BE49-F238E27FC236}">
                <a16:creationId xmlns:a16="http://schemas.microsoft.com/office/drawing/2014/main" id="{2C48E1DB-325A-8B2C-8E29-DA61C02AB50D}"/>
              </a:ext>
            </a:extLst>
          </p:cNvPr>
          <p:cNvSpPr txBox="1"/>
          <p:nvPr/>
        </p:nvSpPr>
        <p:spPr>
          <a:xfrm>
            <a:off x="8032426"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126</a:t>
            </a:r>
          </a:p>
        </p:txBody>
      </p:sp>
      <p:sp>
        <p:nvSpPr>
          <p:cNvPr id="21" name="TextBox 329, chunk 5, chunk 9">
            <a:extLst>
              <a:ext uri="{FF2B5EF4-FFF2-40B4-BE49-F238E27FC236}">
                <a16:creationId xmlns:a16="http://schemas.microsoft.com/office/drawing/2014/main" id="{FE31DE56-0959-65D9-5EC4-F00DF74B4F36}"/>
              </a:ext>
            </a:extLst>
          </p:cNvPr>
          <p:cNvSpPr txBox="1"/>
          <p:nvPr/>
        </p:nvSpPr>
        <p:spPr>
          <a:xfrm>
            <a:off x="8400044"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0C2C81"/>
                </a:solidFill>
                <a:latin typeface="Arial" panose="020B0604020202020204" pitchFamily="34" charset="0"/>
                <a:cs typeface="Arial" panose="020B0604020202020204" pitchFamily="34" charset="0"/>
              </a:rPr>
              <a:t>92</a:t>
            </a:r>
            <a:endPar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endParaRPr>
          </a:p>
        </p:txBody>
      </p:sp>
      <p:sp>
        <p:nvSpPr>
          <p:cNvPr id="22" name="TextBox 329, chunk 5, chunk 9">
            <a:extLst>
              <a:ext uri="{FF2B5EF4-FFF2-40B4-BE49-F238E27FC236}">
                <a16:creationId xmlns:a16="http://schemas.microsoft.com/office/drawing/2014/main" id="{CD24C4C0-3A3E-6A15-5CC7-9BB7DFE7194E}"/>
              </a:ext>
            </a:extLst>
          </p:cNvPr>
          <p:cNvSpPr txBox="1"/>
          <p:nvPr/>
        </p:nvSpPr>
        <p:spPr>
          <a:xfrm>
            <a:off x="8771425" y="5028344"/>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0C2C81"/>
                </a:solidFill>
                <a:latin typeface="Arial" panose="020B0604020202020204" pitchFamily="34" charset="0"/>
                <a:cs typeface="Arial" panose="020B0604020202020204" pitchFamily="34" charset="0"/>
              </a:rPr>
              <a:t>70</a:t>
            </a:r>
            <a:endPar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endParaRPr>
          </a:p>
        </p:txBody>
      </p:sp>
      <p:sp>
        <p:nvSpPr>
          <p:cNvPr id="23" name="TextBox 329, chunk 5, chunk 9">
            <a:extLst>
              <a:ext uri="{FF2B5EF4-FFF2-40B4-BE49-F238E27FC236}">
                <a16:creationId xmlns:a16="http://schemas.microsoft.com/office/drawing/2014/main" id="{BDF60BEB-DBF4-7483-6B4A-3853D5FFEEB0}"/>
              </a:ext>
            </a:extLst>
          </p:cNvPr>
          <p:cNvSpPr txBox="1"/>
          <p:nvPr/>
        </p:nvSpPr>
        <p:spPr>
          <a:xfrm>
            <a:off x="9146568" y="5032637"/>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0C2C81"/>
                </a:solidFill>
                <a:latin typeface="Arial" panose="020B0604020202020204" pitchFamily="34" charset="0"/>
                <a:cs typeface="Arial" panose="020B0604020202020204" pitchFamily="34" charset="0"/>
              </a:rPr>
              <a:t>51</a:t>
            </a:r>
            <a:endPar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endParaRPr>
          </a:p>
        </p:txBody>
      </p:sp>
      <p:sp>
        <p:nvSpPr>
          <p:cNvPr id="24" name="TextBox 329, chunk 5, chunk 9">
            <a:extLst>
              <a:ext uri="{FF2B5EF4-FFF2-40B4-BE49-F238E27FC236}">
                <a16:creationId xmlns:a16="http://schemas.microsoft.com/office/drawing/2014/main" id="{BD9648DC-6727-81B4-DF3F-D3ABA3C81A4F}"/>
              </a:ext>
            </a:extLst>
          </p:cNvPr>
          <p:cNvSpPr txBox="1"/>
          <p:nvPr/>
        </p:nvSpPr>
        <p:spPr>
          <a:xfrm>
            <a:off x="9521711" y="5032636"/>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35</a:t>
            </a:r>
          </a:p>
        </p:txBody>
      </p:sp>
      <p:sp>
        <p:nvSpPr>
          <p:cNvPr id="25" name="TextBox 329, chunk 5, chunk 9">
            <a:extLst>
              <a:ext uri="{FF2B5EF4-FFF2-40B4-BE49-F238E27FC236}">
                <a16:creationId xmlns:a16="http://schemas.microsoft.com/office/drawing/2014/main" id="{D10C064E-14BE-43E0-9E11-1F64F2C85EEF}"/>
              </a:ext>
            </a:extLst>
          </p:cNvPr>
          <p:cNvSpPr txBox="1"/>
          <p:nvPr/>
        </p:nvSpPr>
        <p:spPr>
          <a:xfrm>
            <a:off x="9885565" y="503692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24</a:t>
            </a:r>
          </a:p>
        </p:txBody>
      </p:sp>
      <p:sp>
        <p:nvSpPr>
          <p:cNvPr id="26" name="TextBox 329, chunk 5, chunk 9">
            <a:extLst>
              <a:ext uri="{FF2B5EF4-FFF2-40B4-BE49-F238E27FC236}">
                <a16:creationId xmlns:a16="http://schemas.microsoft.com/office/drawing/2014/main" id="{6E06A91E-22E5-3D96-C630-A61EEAC92591}"/>
              </a:ext>
            </a:extLst>
          </p:cNvPr>
          <p:cNvSpPr txBox="1"/>
          <p:nvPr/>
        </p:nvSpPr>
        <p:spPr>
          <a:xfrm>
            <a:off x="10256946" y="5028343"/>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11</a:t>
            </a:r>
          </a:p>
        </p:txBody>
      </p:sp>
      <p:sp>
        <p:nvSpPr>
          <p:cNvPr id="27" name="TextBox 329, chunk 5, chunk 9">
            <a:extLst>
              <a:ext uri="{FF2B5EF4-FFF2-40B4-BE49-F238E27FC236}">
                <a16:creationId xmlns:a16="http://schemas.microsoft.com/office/drawing/2014/main" id="{09FBADB7-DB97-D1DD-59C1-E820C1B8CA75}"/>
              </a:ext>
            </a:extLst>
          </p:cNvPr>
          <p:cNvSpPr txBox="1"/>
          <p:nvPr/>
        </p:nvSpPr>
        <p:spPr>
          <a:xfrm>
            <a:off x="6910761"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125</a:t>
            </a:r>
          </a:p>
        </p:txBody>
      </p:sp>
      <p:sp>
        <p:nvSpPr>
          <p:cNvPr id="28" name="TextBox 329, chunk 5, chunk 9">
            <a:extLst>
              <a:ext uri="{FF2B5EF4-FFF2-40B4-BE49-F238E27FC236}">
                <a16:creationId xmlns:a16="http://schemas.microsoft.com/office/drawing/2014/main" id="{F64ADB42-4B4E-6477-31EC-40E5A9BF775F}"/>
              </a:ext>
            </a:extLst>
          </p:cNvPr>
          <p:cNvSpPr txBox="1"/>
          <p:nvPr/>
        </p:nvSpPr>
        <p:spPr>
          <a:xfrm>
            <a:off x="10628323"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2</a:t>
            </a:r>
          </a:p>
        </p:txBody>
      </p:sp>
      <p:sp>
        <p:nvSpPr>
          <p:cNvPr id="29" name="TextBox 329, chunk 5, chunk 9">
            <a:extLst>
              <a:ext uri="{FF2B5EF4-FFF2-40B4-BE49-F238E27FC236}">
                <a16:creationId xmlns:a16="http://schemas.microsoft.com/office/drawing/2014/main" id="{DFF9FE4A-1608-7CD3-F0D2-08F6920E05A3}"/>
              </a:ext>
            </a:extLst>
          </p:cNvPr>
          <p:cNvSpPr txBox="1"/>
          <p:nvPr/>
        </p:nvSpPr>
        <p:spPr>
          <a:xfrm>
            <a:off x="7293430"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109</a:t>
            </a:r>
          </a:p>
        </p:txBody>
      </p:sp>
      <p:sp>
        <p:nvSpPr>
          <p:cNvPr id="30" name="TextBox 329, chunk 5, chunk 9">
            <a:extLst>
              <a:ext uri="{FF2B5EF4-FFF2-40B4-BE49-F238E27FC236}">
                <a16:creationId xmlns:a16="http://schemas.microsoft.com/office/drawing/2014/main" id="{0F19AF85-8631-D11C-EE18-C578EC9B6D19}"/>
              </a:ext>
            </a:extLst>
          </p:cNvPr>
          <p:cNvSpPr txBox="1"/>
          <p:nvPr/>
        </p:nvSpPr>
        <p:spPr>
          <a:xfrm>
            <a:off x="7664810"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696969"/>
                </a:solidFill>
                <a:latin typeface="Arial" panose="020B0604020202020204" pitchFamily="34" charset="0"/>
                <a:cs typeface="Arial" panose="020B0604020202020204" pitchFamily="34" charset="0"/>
              </a:rPr>
              <a:t>96</a:t>
            </a:r>
            <a:endPar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endParaRPr>
          </a:p>
        </p:txBody>
      </p:sp>
      <p:sp>
        <p:nvSpPr>
          <p:cNvPr id="31" name="TextBox 329, chunk 5, chunk 9">
            <a:extLst>
              <a:ext uri="{FF2B5EF4-FFF2-40B4-BE49-F238E27FC236}">
                <a16:creationId xmlns:a16="http://schemas.microsoft.com/office/drawing/2014/main" id="{F6062741-F427-ED6D-54FB-A4CA96F7A807}"/>
              </a:ext>
            </a:extLst>
          </p:cNvPr>
          <p:cNvSpPr txBox="1"/>
          <p:nvPr/>
        </p:nvSpPr>
        <p:spPr>
          <a:xfrm>
            <a:off x="8032427"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76</a:t>
            </a:r>
          </a:p>
        </p:txBody>
      </p:sp>
      <p:sp>
        <p:nvSpPr>
          <p:cNvPr id="32" name="TextBox 329, chunk 5, chunk 9">
            <a:extLst>
              <a:ext uri="{FF2B5EF4-FFF2-40B4-BE49-F238E27FC236}">
                <a16:creationId xmlns:a16="http://schemas.microsoft.com/office/drawing/2014/main" id="{53E60D38-9F26-3F3F-7519-C4420B4ECDB4}"/>
              </a:ext>
            </a:extLst>
          </p:cNvPr>
          <p:cNvSpPr txBox="1"/>
          <p:nvPr/>
        </p:nvSpPr>
        <p:spPr>
          <a:xfrm>
            <a:off x="8400045"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56</a:t>
            </a:r>
          </a:p>
        </p:txBody>
      </p:sp>
      <p:sp>
        <p:nvSpPr>
          <p:cNvPr id="33" name="TextBox 329, chunk 5, chunk 9">
            <a:extLst>
              <a:ext uri="{FF2B5EF4-FFF2-40B4-BE49-F238E27FC236}">
                <a16:creationId xmlns:a16="http://schemas.microsoft.com/office/drawing/2014/main" id="{1AACAA76-FE0E-005A-5029-9C8AF584D1C4}"/>
              </a:ext>
            </a:extLst>
          </p:cNvPr>
          <p:cNvSpPr txBox="1"/>
          <p:nvPr/>
        </p:nvSpPr>
        <p:spPr>
          <a:xfrm>
            <a:off x="8771425"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35</a:t>
            </a:r>
          </a:p>
        </p:txBody>
      </p:sp>
      <p:sp>
        <p:nvSpPr>
          <p:cNvPr id="34" name="TextBox 329, chunk 5, chunk 9">
            <a:extLst>
              <a:ext uri="{FF2B5EF4-FFF2-40B4-BE49-F238E27FC236}">
                <a16:creationId xmlns:a16="http://schemas.microsoft.com/office/drawing/2014/main" id="{B2B7FDC8-0939-4691-248A-4EBD774BFB80}"/>
              </a:ext>
            </a:extLst>
          </p:cNvPr>
          <p:cNvSpPr txBox="1"/>
          <p:nvPr/>
        </p:nvSpPr>
        <p:spPr>
          <a:xfrm>
            <a:off x="9146568"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27</a:t>
            </a:r>
          </a:p>
        </p:txBody>
      </p:sp>
      <p:sp>
        <p:nvSpPr>
          <p:cNvPr id="35" name="TextBox 329, chunk 5, chunk 9">
            <a:extLst>
              <a:ext uri="{FF2B5EF4-FFF2-40B4-BE49-F238E27FC236}">
                <a16:creationId xmlns:a16="http://schemas.microsoft.com/office/drawing/2014/main" id="{7B3A16C7-215D-2EF8-2452-9DD8EF2D075D}"/>
              </a:ext>
            </a:extLst>
          </p:cNvPr>
          <p:cNvSpPr txBox="1"/>
          <p:nvPr/>
        </p:nvSpPr>
        <p:spPr>
          <a:xfrm>
            <a:off x="9521712"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17</a:t>
            </a:r>
          </a:p>
        </p:txBody>
      </p:sp>
      <p:sp>
        <p:nvSpPr>
          <p:cNvPr id="36" name="TextBox 329, chunk 5, chunk 9">
            <a:extLst>
              <a:ext uri="{FF2B5EF4-FFF2-40B4-BE49-F238E27FC236}">
                <a16:creationId xmlns:a16="http://schemas.microsoft.com/office/drawing/2014/main" id="{739A6789-55A5-2739-F276-FCE1193CE671}"/>
              </a:ext>
            </a:extLst>
          </p:cNvPr>
          <p:cNvSpPr txBox="1"/>
          <p:nvPr/>
        </p:nvSpPr>
        <p:spPr>
          <a:xfrm>
            <a:off x="9885565"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696969"/>
                </a:solidFill>
                <a:latin typeface="Arial" panose="020B0604020202020204" pitchFamily="34" charset="0"/>
                <a:cs typeface="Arial" panose="020B0604020202020204" pitchFamily="34" charset="0"/>
              </a:rPr>
              <a:t>11</a:t>
            </a:r>
            <a:endPar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endParaRPr>
          </a:p>
        </p:txBody>
      </p:sp>
      <p:sp>
        <p:nvSpPr>
          <p:cNvPr id="37" name="TextBox 329, chunk 5, chunk 9">
            <a:extLst>
              <a:ext uri="{FF2B5EF4-FFF2-40B4-BE49-F238E27FC236}">
                <a16:creationId xmlns:a16="http://schemas.microsoft.com/office/drawing/2014/main" id="{05CADF3F-C737-4582-7B11-143CD13D0E45}"/>
              </a:ext>
            </a:extLst>
          </p:cNvPr>
          <p:cNvSpPr txBox="1"/>
          <p:nvPr/>
        </p:nvSpPr>
        <p:spPr>
          <a:xfrm>
            <a:off x="10256946" y="528006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noProof="0">
                <a:solidFill>
                  <a:srgbClr val="696969"/>
                </a:solidFill>
                <a:latin typeface="Arial" panose="020B0604020202020204" pitchFamily="34" charset="0"/>
                <a:cs typeface="Arial" panose="020B0604020202020204" pitchFamily="34" charset="0"/>
              </a:rPr>
              <a:t>8</a:t>
            </a:r>
            <a:endPar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endParaRPr>
          </a:p>
        </p:txBody>
      </p:sp>
      <p:sp>
        <p:nvSpPr>
          <p:cNvPr id="38" name="TextBox 329, chunk 5, chunk 9">
            <a:extLst>
              <a:ext uri="{FF2B5EF4-FFF2-40B4-BE49-F238E27FC236}">
                <a16:creationId xmlns:a16="http://schemas.microsoft.com/office/drawing/2014/main" id="{2F9F25AF-7DEC-77FD-6DB6-31698DC5A9AE}"/>
              </a:ext>
            </a:extLst>
          </p:cNvPr>
          <p:cNvSpPr txBox="1"/>
          <p:nvPr/>
        </p:nvSpPr>
        <p:spPr>
          <a:xfrm>
            <a:off x="6120263" y="5035682"/>
            <a:ext cx="829668"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Pelabresib + ruxolitinib</a:t>
            </a:r>
          </a:p>
        </p:txBody>
      </p:sp>
      <p:sp>
        <p:nvSpPr>
          <p:cNvPr id="41" name="TextBox 329, chunk 5, chunk 9">
            <a:extLst>
              <a:ext uri="{FF2B5EF4-FFF2-40B4-BE49-F238E27FC236}">
                <a16:creationId xmlns:a16="http://schemas.microsoft.com/office/drawing/2014/main" id="{F89C92D9-D70C-6253-EC7C-C99C6C738B50}"/>
              </a:ext>
            </a:extLst>
          </p:cNvPr>
          <p:cNvSpPr txBox="1"/>
          <p:nvPr/>
        </p:nvSpPr>
        <p:spPr>
          <a:xfrm>
            <a:off x="11345354" y="5058756"/>
            <a:ext cx="229001" cy="69366"/>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 0</a:t>
            </a:r>
          </a:p>
        </p:txBody>
      </p:sp>
      <p:sp>
        <p:nvSpPr>
          <p:cNvPr id="42" name="TextBox 329, chunk 5, chunk 9">
            <a:extLst>
              <a:ext uri="{FF2B5EF4-FFF2-40B4-BE49-F238E27FC236}">
                <a16:creationId xmlns:a16="http://schemas.microsoft.com/office/drawing/2014/main" id="{E52AAE9E-83CA-C20C-15BF-67216D655B71}"/>
              </a:ext>
            </a:extLst>
          </p:cNvPr>
          <p:cNvSpPr txBox="1"/>
          <p:nvPr/>
        </p:nvSpPr>
        <p:spPr>
          <a:xfrm>
            <a:off x="10982023" y="503122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C2C81"/>
                </a:solidFill>
                <a:effectLst/>
                <a:uLnTx/>
                <a:uFillTx/>
                <a:latin typeface="Arial" panose="020B0604020202020204" pitchFamily="34" charset="0"/>
                <a:cs typeface="Arial" panose="020B0604020202020204" pitchFamily="34" charset="0"/>
              </a:rPr>
              <a:t>1</a:t>
            </a:r>
          </a:p>
        </p:txBody>
      </p:sp>
      <p:sp>
        <p:nvSpPr>
          <p:cNvPr id="45" name="Rectangle 44">
            <a:extLst>
              <a:ext uri="{FF2B5EF4-FFF2-40B4-BE49-F238E27FC236}">
                <a16:creationId xmlns:a16="http://schemas.microsoft.com/office/drawing/2014/main" id="{8960F91D-8A09-4449-DB3C-6BFF48013B32}"/>
              </a:ext>
            </a:extLst>
          </p:cNvPr>
          <p:cNvSpPr/>
          <p:nvPr/>
        </p:nvSpPr>
        <p:spPr>
          <a:xfrm>
            <a:off x="6102131" y="4992043"/>
            <a:ext cx="5474264" cy="212275"/>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43" name="TextBox 329, chunk 5, chunk 9">
            <a:extLst>
              <a:ext uri="{FF2B5EF4-FFF2-40B4-BE49-F238E27FC236}">
                <a16:creationId xmlns:a16="http://schemas.microsoft.com/office/drawing/2014/main" id="{A848852F-2DA5-0392-A935-38400C27FC27}"/>
              </a:ext>
            </a:extLst>
          </p:cNvPr>
          <p:cNvSpPr txBox="1"/>
          <p:nvPr/>
        </p:nvSpPr>
        <p:spPr>
          <a:xfrm>
            <a:off x="11353399" y="528379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0</a:t>
            </a:r>
          </a:p>
        </p:txBody>
      </p:sp>
      <p:sp>
        <p:nvSpPr>
          <p:cNvPr id="44" name="TextBox 329, chunk 5, chunk 9">
            <a:extLst>
              <a:ext uri="{FF2B5EF4-FFF2-40B4-BE49-F238E27FC236}">
                <a16:creationId xmlns:a16="http://schemas.microsoft.com/office/drawing/2014/main" id="{960C3B2E-F4F2-2654-7EDE-B8CF1B7F6E1F}"/>
              </a:ext>
            </a:extLst>
          </p:cNvPr>
          <p:cNvSpPr txBox="1"/>
          <p:nvPr/>
        </p:nvSpPr>
        <p:spPr>
          <a:xfrm>
            <a:off x="10982023" y="5283799"/>
            <a:ext cx="229001" cy="122725"/>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696969"/>
                </a:solidFill>
                <a:effectLst/>
                <a:uLnTx/>
                <a:uFillTx/>
                <a:latin typeface="Arial" panose="020B0604020202020204" pitchFamily="34" charset="0"/>
                <a:cs typeface="Arial" panose="020B0604020202020204" pitchFamily="34" charset="0"/>
              </a:rPr>
              <a:t>0</a:t>
            </a:r>
          </a:p>
        </p:txBody>
      </p:sp>
      <p:sp>
        <p:nvSpPr>
          <p:cNvPr id="46" name="Rectangle 45">
            <a:extLst>
              <a:ext uri="{FF2B5EF4-FFF2-40B4-BE49-F238E27FC236}">
                <a16:creationId xmlns:a16="http://schemas.microsoft.com/office/drawing/2014/main" id="{40EDE0F1-4F2D-BA81-2B40-2357F08223BC}"/>
              </a:ext>
            </a:extLst>
          </p:cNvPr>
          <p:cNvSpPr/>
          <p:nvPr/>
        </p:nvSpPr>
        <p:spPr>
          <a:xfrm>
            <a:off x="6102350" y="5243118"/>
            <a:ext cx="806924" cy="19069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Box 329, chunk 5, chunk 9">
            <a:extLst>
              <a:ext uri="{FF2B5EF4-FFF2-40B4-BE49-F238E27FC236}">
                <a16:creationId xmlns:a16="http://schemas.microsoft.com/office/drawing/2014/main" id="{99485327-672D-8F49-49A3-2AA132B25656}"/>
              </a:ext>
            </a:extLst>
          </p:cNvPr>
          <p:cNvSpPr txBox="1"/>
          <p:nvPr/>
        </p:nvSpPr>
        <p:spPr>
          <a:xfrm>
            <a:off x="6114756" y="5230750"/>
            <a:ext cx="832390" cy="215444"/>
          </a:xfrm>
          <a:prstGeom prst="rect">
            <a:avLst/>
          </a:prstGeom>
          <a:noFill/>
        </p:spPr>
        <p:txBody>
          <a:bodyPr wrap="square" lIns="0" tIns="0" rIns="0" bIns="0" numCol="1" rtlCol="0" anchor="ctr">
            <a:spAutoFit/>
          </a:bodyPr>
          <a:lstStyle>
            <a:defPPr>
              <a:defRPr lang="en-US"/>
            </a:defPPr>
            <a:lvl1pPr algn="r">
              <a:defRPr kumimoji="0" sz="800" b="0" i="0" u="none" strike="noStrike" cap="none" spc="0" normalizeH="0" baseline="0">
                <a:ln>
                  <a:noFill/>
                </a:ln>
                <a:solidFill>
                  <a:srgbClr val="000000"/>
                </a:solidFill>
                <a:effectLst/>
                <a:uLnTx/>
                <a:uFillTx/>
                <a:latin typeface="Aria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Placebo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ruxolitinib</a:t>
            </a:r>
          </a:p>
        </p:txBody>
      </p:sp>
      <p:graphicFrame>
        <p:nvGraphicFramePr>
          <p:cNvPr id="3" name="Table 6">
            <a:extLst>
              <a:ext uri="{FF2B5EF4-FFF2-40B4-BE49-F238E27FC236}">
                <a16:creationId xmlns:a16="http://schemas.microsoft.com/office/drawing/2014/main" id="{2DC2920D-45CE-47A4-716C-D9DB55C0CB3E}"/>
              </a:ext>
            </a:extLst>
          </p:cNvPr>
          <p:cNvGraphicFramePr>
            <a:graphicFrameLocks noGrp="1"/>
          </p:cNvGraphicFramePr>
          <p:nvPr/>
        </p:nvGraphicFramePr>
        <p:xfrm>
          <a:off x="429768" y="2057399"/>
          <a:ext cx="5568229" cy="3376409"/>
        </p:xfrm>
        <a:graphic>
          <a:graphicData uri="http://schemas.openxmlformats.org/drawingml/2006/table">
            <a:tbl>
              <a:tblPr firstRow="1" bandRow="1"/>
              <a:tblGrid>
                <a:gridCol w="3493008">
                  <a:extLst>
                    <a:ext uri="{9D8B030D-6E8A-4147-A177-3AD203B41FA5}">
                      <a16:colId xmlns:a16="http://schemas.microsoft.com/office/drawing/2014/main" val="2535033354"/>
                    </a:ext>
                  </a:extLst>
                </a:gridCol>
                <a:gridCol w="1014984">
                  <a:extLst>
                    <a:ext uri="{9D8B030D-6E8A-4147-A177-3AD203B41FA5}">
                      <a16:colId xmlns:a16="http://schemas.microsoft.com/office/drawing/2014/main" val="3332964430"/>
                    </a:ext>
                  </a:extLst>
                </a:gridCol>
                <a:gridCol w="36109">
                  <a:extLst>
                    <a:ext uri="{9D8B030D-6E8A-4147-A177-3AD203B41FA5}">
                      <a16:colId xmlns:a16="http://schemas.microsoft.com/office/drawing/2014/main" val="3674455188"/>
                    </a:ext>
                  </a:extLst>
                </a:gridCol>
                <a:gridCol w="1024128">
                  <a:extLst>
                    <a:ext uri="{9D8B030D-6E8A-4147-A177-3AD203B41FA5}">
                      <a16:colId xmlns:a16="http://schemas.microsoft.com/office/drawing/2014/main" val="931909221"/>
                    </a:ext>
                  </a:extLst>
                </a:gridCol>
              </a:tblGrid>
              <a:tr h="69564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US" sz="1100" b="1" noProof="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C2B8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0C2B8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r>
                        <a:rPr lang="en-US" sz="1100" b="1" kern="1200" noProof="0">
                          <a:solidFill>
                            <a:schemeClr val="bg1"/>
                          </a:solidFill>
                          <a:effectLst/>
                          <a:latin typeface="Arial" panose="020B0604020202020204" pitchFamily="34" charset="0"/>
                          <a:ea typeface="+mn-ea"/>
                          <a:cs typeface="Arial" panose="020B0604020202020204" pitchFamily="34" charset="0"/>
                        </a:rPr>
                        <a:t>Pelabresib + ruxolitinib</a:t>
                      </a:r>
                      <a:br>
                        <a:rPr lang="en-US" sz="1100" b="1" kern="1200" noProof="0">
                          <a:solidFill>
                            <a:schemeClr val="bg1"/>
                          </a:solidFill>
                          <a:effectLst/>
                          <a:latin typeface="Arial" panose="020B0604020202020204" pitchFamily="34" charset="0"/>
                          <a:ea typeface="+mn-ea"/>
                          <a:cs typeface="Arial" panose="020B0604020202020204" pitchFamily="34" charset="0"/>
                        </a:rPr>
                      </a:br>
                      <a:r>
                        <a:rPr lang="en-US" sz="1100" b="1" kern="1200" noProof="0">
                          <a:solidFill>
                            <a:schemeClr val="bg1"/>
                          </a:solidFill>
                          <a:effectLst/>
                          <a:latin typeface="Arial" panose="020B0604020202020204" pitchFamily="34" charset="0"/>
                          <a:ea typeface="+mn-ea"/>
                          <a:cs typeface="Arial" panose="020B0604020202020204" pitchFamily="34" charset="0"/>
                        </a:rPr>
                        <a:t>(N=214) </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100">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r>
                        <a:rPr lang="en-US" sz="1100" b="1" kern="1200" noProof="0">
                          <a:solidFill>
                            <a:schemeClr val="bg1"/>
                          </a:solidFill>
                          <a:effectLst/>
                          <a:latin typeface="Arial" panose="020B0604020202020204" pitchFamily="34" charset="0"/>
                          <a:ea typeface="+mn-ea"/>
                          <a:cs typeface="Arial" panose="020B0604020202020204" pitchFamily="34" charset="0"/>
                        </a:rPr>
                        <a:t>Placebo + ruxolitinib</a:t>
                      </a:r>
                      <a:br>
                        <a:rPr lang="en-US" sz="1100" b="1" kern="1200" noProof="0">
                          <a:solidFill>
                            <a:schemeClr val="bg1"/>
                          </a:solidFill>
                          <a:effectLst/>
                          <a:latin typeface="Arial" panose="020B0604020202020204" pitchFamily="34" charset="0"/>
                          <a:ea typeface="+mn-ea"/>
                          <a:cs typeface="Arial" panose="020B0604020202020204" pitchFamily="34" charset="0"/>
                        </a:rPr>
                      </a:br>
                      <a:r>
                        <a:rPr lang="en-US" sz="1100" b="1" kern="1200" noProof="0">
                          <a:solidFill>
                            <a:schemeClr val="bg1"/>
                          </a:solidFill>
                          <a:effectLst/>
                          <a:latin typeface="Arial" panose="020B0604020202020204" pitchFamily="34" charset="0"/>
                          <a:ea typeface="+mn-ea"/>
                          <a:cs typeface="Arial" panose="020B0604020202020204" pitchFamily="34" charset="0"/>
                        </a:rPr>
                        <a:t>(N=216) </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520701107"/>
                  </a:ext>
                </a:extLst>
              </a:tr>
              <a:tr h="275824">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100" b="1" noProof="0">
                          <a:solidFill>
                            <a:schemeClr val="tx1"/>
                          </a:solidFill>
                          <a:latin typeface="Arial" panose="020B0604020202020204" pitchFamily="34" charset="0"/>
                          <a:cs typeface="Arial" panose="020B0604020202020204" pitchFamily="34" charset="0"/>
                        </a:rPr>
                        <a:t>SV</a:t>
                      </a:r>
                      <a:r>
                        <a:rPr lang="en-US" sz="1100" b="1" kern="1200" noProof="0">
                          <a:solidFill>
                            <a:schemeClr val="tx1"/>
                          </a:solidFill>
                          <a:latin typeface="Arial" panose="020B0604020202020204" pitchFamily="34" charset="0"/>
                          <a:ea typeface="+mn-ea"/>
                          <a:cs typeface="Arial" panose="020B0604020202020204" pitchFamily="34" charset="0"/>
                        </a:rPr>
                        <a:t>R35</a:t>
                      </a:r>
                      <a:r>
                        <a:rPr lang="en-US" sz="1100" b="1" noProof="0">
                          <a:solidFill>
                            <a:schemeClr val="tx1"/>
                          </a:solidFill>
                          <a:latin typeface="Arial" panose="020B0604020202020204" pitchFamily="34" charset="0"/>
                          <a:cs typeface="Arial" panose="020B0604020202020204" pitchFamily="34" charset="0"/>
                        </a:rPr>
                        <a:t> response at Week 48, %</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57.0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endParaRPr lang="en-GB" sz="1100">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37.5</a:t>
                      </a: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89347022"/>
                  </a:ext>
                </a:extLst>
              </a:tr>
              <a:tr h="2758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173038" algn="l" defTabSz="914400" rtl="0" eaLnBrk="1" fontAlgn="auto" latinLnBrk="0" hangingPunct="1">
                        <a:lnSpc>
                          <a:spcPct val="100000"/>
                        </a:lnSpc>
                        <a:spcBef>
                          <a:spcPts val="0"/>
                        </a:spcBef>
                        <a:spcAft>
                          <a:spcPts val="0"/>
                        </a:spcAft>
                        <a:buClrTx/>
                        <a:buSzTx/>
                        <a:buFontTx/>
                        <a:buNone/>
                        <a:tabLst/>
                        <a:defRPr/>
                      </a:pPr>
                      <a:r>
                        <a:rPr lang="en-US" sz="1100" b="1" noProof="0">
                          <a:solidFill>
                            <a:schemeClr val="tx1"/>
                          </a:solidFill>
                          <a:latin typeface="Arial" panose="020B0604020202020204" pitchFamily="34" charset="0"/>
                          <a:cs typeface="Arial" panose="020B0604020202020204" pitchFamily="34" charset="0"/>
                        </a:rPr>
                        <a:t>Difference</a:t>
                      </a:r>
                      <a:r>
                        <a:rPr lang="en-US" sz="1100" b="1" kern="1200" baseline="0" noProof="0">
                          <a:solidFill>
                            <a:schemeClr val="tx1"/>
                          </a:solidFill>
                          <a:latin typeface="Arial" panose="020B0604020202020204" pitchFamily="34" charset="0"/>
                          <a:ea typeface="+mn-ea"/>
                          <a:cs typeface="Arial" panose="020B0604020202020204" pitchFamily="34" charset="0"/>
                        </a:rPr>
                        <a:t>*</a:t>
                      </a:r>
                      <a:r>
                        <a:rPr lang="en-US" sz="1100" b="1" noProof="0">
                          <a:solidFill>
                            <a:schemeClr val="tx1"/>
                          </a:solidFill>
                          <a:latin typeface="Arial" panose="020B0604020202020204" pitchFamily="34" charset="0"/>
                          <a:cs typeface="Arial" panose="020B0604020202020204" pitchFamily="34" charset="0"/>
                        </a:rPr>
                        <a:t> (95% CI)</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19.1 (10.1, 28.0)</a:t>
                      </a:r>
                    </a:p>
                  </a:txBody>
                  <a:tcPr marL="0" marR="0" anchor="ctr">
                    <a:lnL w="12700" cap="flat" cmpd="sng" algn="ctr">
                      <a:solidFill>
                        <a:schemeClr val="accent1"/>
                      </a:solidFill>
                      <a:prstDash val="solid"/>
                      <a:round/>
                      <a:headEnd type="none" w="med" len="med"/>
                      <a:tailEnd type="none" w="med" len="med"/>
                    </a:lnL>
                    <a:lnR w="12700" cap="flat" cmpd="sng" algn="ctr">
                      <a:solidFill>
                        <a:srgbClr val="D0D0D0"/>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lnL w="12700" cap="flat" cmpd="sng" algn="ctr">
                      <a:solidFill>
                        <a:schemeClr val="accent6"/>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cs typeface="Arial" panose="020B0604020202020204" pitchFamily="34" charset="0"/>
                      </a:endParaRPr>
                    </a:p>
                  </a:txBody>
                  <a:tcPr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71701851"/>
                  </a:ext>
                </a:extLst>
              </a:tr>
              <a:tr h="490399">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r>
                        <a:rPr lang="en-US" sz="1100" b="1" noProof="0">
                          <a:solidFill>
                            <a:schemeClr val="tx1"/>
                          </a:solidFill>
                          <a:latin typeface="Arial" panose="020B0604020202020204" pitchFamily="34" charset="0"/>
                          <a:cs typeface="Arial" panose="020B0604020202020204" pitchFamily="34" charset="0"/>
                        </a:rPr>
                        <a:t>Mean % change in spleen volume at Week 48</a:t>
                      </a:r>
                      <a:r>
                        <a:rPr kumimoji="0" lang="en-US"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a:t>
                      </a:r>
                      <a:endParaRPr lang="en-US" sz="1100" b="1" baseline="30000" noProof="0">
                        <a:solidFill>
                          <a:schemeClr val="tx1"/>
                        </a:solidFill>
                        <a:latin typeface="Arial" panose="020B0604020202020204" pitchFamily="34" charset="0"/>
                        <a:cs typeface="Arial" panose="020B0604020202020204" pitchFamily="34" charset="0"/>
                      </a:endParaRP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r>
                        <a:rPr lang="en-US" sz="1100" b="0" kern="1200" noProof="0">
                          <a:solidFill>
                            <a:schemeClr val="tx1"/>
                          </a:solidFill>
                          <a:effectLst/>
                          <a:latin typeface="Arial" panose="020B0604020202020204" pitchFamily="34" charset="0"/>
                          <a:ea typeface="+mn-ea"/>
                          <a:cs typeface="Arial" panose="020B0604020202020204" pitchFamily="34" charset="0"/>
                        </a:rPr>
                        <a:t>−54.5 (n=138)</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−33.5 (n=156)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43035181"/>
                  </a:ext>
                </a:extLst>
              </a:tr>
              <a:tr h="275824">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173038" algn="l" defTabSz="914400" rtl="0" eaLnBrk="1" fontAlgn="auto" latinLnBrk="0" hangingPunct="1">
                        <a:lnSpc>
                          <a:spcPct val="100000"/>
                        </a:lnSpc>
                        <a:spcBef>
                          <a:spcPts val="0"/>
                        </a:spcBef>
                        <a:spcAft>
                          <a:spcPts val="0"/>
                        </a:spcAft>
                        <a:buClrTx/>
                        <a:buSzTx/>
                        <a:buFontTx/>
                        <a:buNone/>
                        <a:tabLst/>
                        <a:defRPr/>
                      </a:pPr>
                      <a:r>
                        <a:rPr lang="en-US" sz="1100" b="1" noProof="0">
                          <a:solidFill>
                            <a:schemeClr val="tx1"/>
                          </a:solidFill>
                          <a:latin typeface="Arial" panose="020B0604020202020204" pitchFamily="34" charset="0"/>
                          <a:cs typeface="Arial" panose="020B0604020202020204" pitchFamily="34" charset="0"/>
                        </a:rPr>
                        <a:t>95% CI</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−58.1,</a:t>
                      </a: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−51.0</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lvl="0" indent="0" algn="ctr" rtl="0" eaLnBrk="1" fontAlgn="auto" latinLnBrk="0" hangingPunct="1">
                        <a:lnSpc>
                          <a:spcPct val="100000"/>
                        </a:lnSpc>
                        <a:spcBef>
                          <a:spcPts val="0"/>
                        </a:spcBef>
                        <a:spcAft>
                          <a:spcPts val="0"/>
                        </a:spcAft>
                        <a:buClrTx/>
                        <a:buSzTx/>
                        <a:buFontTx/>
                        <a:buNone/>
                      </a:pPr>
                      <a:r>
                        <a:rPr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−36.9, </a:t>
                      </a: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−30.1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3117470"/>
                  </a:ext>
                </a:extLst>
              </a:tr>
              <a:tr h="454298">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strike="noStrike" baseline="0" noProof="0">
                          <a:solidFill>
                            <a:schemeClr val="tx1"/>
                          </a:solidFill>
                          <a:latin typeface="Arial" panose="020B0604020202020204" pitchFamily="34" charset="0"/>
                          <a:cs typeface="Arial" panose="020B0604020202020204" pitchFamily="34" charset="0"/>
                        </a:rPr>
                        <a:t>SVR35 response at anytime, % (n/N)</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82.2 (176/214)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57.9 </a:t>
                      </a:r>
                    </a:p>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(125/216)</a:t>
                      </a: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09054844"/>
                  </a:ext>
                </a:extLst>
              </a:tr>
              <a:tr h="454298">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noProof="0">
                          <a:solidFill>
                            <a:schemeClr val="tx1"/>
                          </a:solidFill>
                          <a:latin typeface="Arial" panose="020B0604020202020204" pitchFamily="34" charset="0"/>
                          <a:cs typeface="Arial" panose="020B0604020202020204" pitchFamily="34" charset="0"/>
                        </a:rPr>
                        <a:t>Loss of SVR35 response and &gt;25% increase in spleen volume from nadir (main analysis), % (n/N)</a:t>
                      </a:r>
                      <a:r>
                        <a:rPr kumimoji="0" lang="en-GB"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a:t>
                      </a:r>
                      <a:endParaRPr lang="en-US" sz="1100" b="1" strike="sngStrike" baseline="30000" noProof="0">
                        <a:solidFill>
                          <a:schemeClr val="tx1"/>
                        </a:solidFill>
                        <a:latin typeface="Arial" panose="020B0604020202020204" pitchFamily="34" charset="0"/>
                        <a:cs typeface="Arial" panose="020B0604020202020204" pitchFamily="34" charset="0"/>
                      </a:endParaRP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13.1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(23/176)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20.0 </a:t>
                      </a:r>
                    </a:p>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(25/125)</a:t>
                      </a: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6596779"/>
                  </a:ext>
                </a:extLst>
              </a:tr>
              <a:tr h="454298">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noProof="0">
                          <a:solidFill>
                            <a:schemeClr val="tx1"/>
                          </a:solidFill>
                          <a:latin typeface="Arial" panose="020B0604020202020204" pitchFamily="34" charset="0"/>
                          <a:cs typeface="Arial" panose="020B0604020202020204" pitchFamily="34" charset="0"/>
                        </a:rPr>
                        <a:t>Loss of SVR35 response (alternative definition), % (n/N)</a:t>
                      </a:r>
                      <a:r>
                        <a:rPr kumimoji="0" lang="en-GB"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a:t>
                      </a:r>
                      <a:r>
                        <a:rPr lang="en-US" sz="1100" b="1" noProof="0">
                          <a:solidFill>
                            <a:schemeClr val="tx1"/>
                          </a:solidFill>
                          <a:latin typeface="Arial" panose="020B0604020202020204" pitchFamily="34" charset="0"/>
                          <a:cs typeface="Arial" panose="020B0604020202020204" pitchFamily="34" charset="0"/>
                        </a:rPr>
                        <a:t> </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(37/176)</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tx1"/>
                          </a:solidFill>
                          <a:latin typeface="Arial" panose="020B0604020202020204"/>
                        </a:defRPr>
                      </a:lvl1pPr>
                      <a:lvl2pPr marL="1890019" algn="l" defTabSz="3780038" rtl="0" eaLnBrk="1" latinLnBrk="0" hangingPunct="1">
                        <a:defRPr sz="7441" kern="1200">
                          <a:solidFill>
                            <a:schemeClr val="tx1"/>
                          </a:solidFill>
                          <a:latin typeface="Arial" panose="020B0604020202020204"/>
                        </a:defRPr>
                      </a:lvl2pPr>
                      <a:lvl3pPr marL="3780038" algn="l" defTabSz="3780038" rtl="0" eaLnBrk="1" latinLnBrk="0" hangingPunct="1">
                        <a:defRPr sz="7441" kern="1200">
                          <a:solidFill>
                            <a:schemeClr val="tx1"/>
                          </a:solidFill>
                          <a:latin typeface="Arial" panose="020B0604020202020204"/>
                        </a:defRPr>
                      </a:lvl3pPr>
                      <a:lvl4pPr marL="5670057" algn="l" defTabSz="3780038" rtl="0" eaLnBrk="1" latinLnBrk="0" hangingPunct="1">
                        <a:defRPr sz="7441" kern="1200">
                          <a:solidFill>
                            <a:schemeClr val="tx1"/>
                          </a:solidFill>
                          <a:latin typeface="Arial" panose="020B0604020202020204"/>
                        </a:defRPr>
                      </a:lvl4pPr>
                      <a:lvl5pPr marL="7560076" algn="l" defTabSz="3780038" rtl="0" eaLnBrk="1" latinLnBrk="0" hangingPunct="1">
                        <a:defRPr sz="7441" kern="1200">
                          <a:solidFill>
                            <a:schemeClr val="tx1"/>
                          </a:solidFill>
                          <a:latin typeface="Arial" panose="020B0604020202020204"/>
                        </a:defRPr>
                      </a:lvl5pPr>
                      <a:lvl6pPr marL="9450095" algn="l" defTabSz="3780038" rtl="0" eaLnBrk="1" latinLnBrk="0" hangingPunct="1">
                        <a:defRPr sz="7441" kern="1200">
                          <a:solidFill>
                            <a:schemeClr val="tx1"/>
                          </a:solidFill>
                          <a:latin typeface="Arial" panose="020B0604020202020204"/>
                        </a:defRPr>
                      </a:lvl6pPr>
                      <a:lvl7pPr marL="11340114" algn="l" defTabSz="3780038" rtl="0" eaLnBrk="1" latinLnBrk="0" hangingPunct="1">
                        <a:defRPr sz="7441" kern="1200">
                          <a:solidFill>
                            <a:schemeClr val="tx1"/>
                          </a:solidFill>
                          <a:latin typeface="Arial" panose="020B0604020202020204"/>
                        </a:defRPr>
                      </a:lvl7pPr>
                      <a:lvl8pPr marL="13230134" algn="l" defTabSz="3780038" rtl="0" eaLnBrk="1" latinLnBrk="0" hangingPunct="1">
                        <a:defRPr sz="7441" kern="1200">
                          <a:solidFill>
                            <a:schemeClr val="tx1"/>
                          </a:solidFill>
                          <a:latin typeface="Arial" panose="020B0604020202020204"/>
                        </a:defRPr>
                      </a:lvl8pPr>
                      <a:lvl9pPr marL="15120153" algn="l" defTabSz="3780038" rtl="0" eaLnBrk="1" latinLnBrk="0" hangingPunct="1">
                        <a:defRPr sz="7441" kern="1200">
                          <a:solidFill>
                            <a:schemeClr val="tx1"/>
                          </a:solidFill>
                          <a:latin typeface="Arial" panose="020B0604020202020204"/>
                        </a:defRPr>
                      </a:lvl9pPr>
                    </a:lstStyle>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36.8 </a:t>
                      </a:r>
                    </a:p>
                    <a:p>
                      <a:pPr marL="635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(46/125)</a:t>
                      </a:r>
                    </a:p>
                  </a:txBody>
                  <a:tcPr marL="0" marR="0" marT="0" marB="0"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3217215"/>
                  </a:ext>
                </a:extLst>
              </a:tr>
            </a:tbl>
          </a:graphicData>
        </a:graphic>
      </p:graphicFrame>
      <p:sp>
        <p:nvSpPr>
          <p:cNvPr id="9" name="Rectangle 8">
            <a:extLst>
              <a:ext uri="{FF2B5EF4-FFF2-40B4-BE49-F238E27FC236}">
                <a16:creationId xmlns:a16="http://schemas.microsoft.com/office/drawing/2014/main" id="{25485238-D226-D00D-90A0-2F7BDEA165CC}"/>
              </a:ext>
            </a:extLst>
          </p:cNvPr>
          <p:cNvSpPr/>
          <p:nvPr/>
        </p:nvSpPr>
        <p:spPr>
          <a:xfrm>
            <a:off x="428916" y="2745988"/>
            <a:ext cx="5568229" cy="2759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496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8CFF10-F670-AB45-686D-949B3D6E396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26959"/>
            <a:ext cx="12192000" cy="6274816"/>
          </a:xfrm>
          <a:prstGeom prst="rect">
            <a:avLst/>
          </a:prstGeom>
        </p:spPr>
      </p:pic>
      <p:pic>
        <p:nvPicPr>
          <p:cNvPr id="2" name="Picture 1">
            <a:extLst>
              <a:ext uri="{FF2B5EF4-FFF2-40B4-BE49-F238E27FC236}">
                <a16:creationId xmlns:a16="http://schemas.microsoft.com/office/drawing/2014/main" id="{E4DA332A-DEF8-8BEB-694A-57AD94F68C8A}"/>
              </a:ext>
            </a:extLst>
          </p:cNvPr>
          <p:cNvPicPr>
            <a:picLocks noChangeAspect="1"/>
          </p:cNvPicPr>
          <p:nvPr/>
        </p:nvPicPr>
        <p:blipFill>
          <a:blip r:embed="rId4"/>
          <a:stretch>
            <a:fillRect/>
          </a:stretch>
        </p:blipFill>
        <p:spPr>
          <a:xfrm>
            <a:off x="5383576" y="6466628"/>
            <a:ext cx="6738696" cy="365792"/>
          </a:xfrm>
          <a:prstGeom prst="rect">
            <a:avLst/>
          </a:prstGeom>
        </p:spPr>
      </p:pic>
      <p:sp>
        <p:nvSpPr>
          <p:cNvPr id="3" name="TextBox 2">
            <a:extLst>
              <a:ext uri="{FF2B5EF4-FFF2-40B4-BE49-F238E27FC236}">
                <a16:creationId xmlns:a16="http://schemas.microsoft.com/office/drawing/2014/main" id="{B4B9BEBC-CBC4-188A-3028-295B2D1D402F}"/>
              </a:ext>
            </a:extLst>
          </p:cNvPr>
          <p:cNvSpPr txBox="1"/>
          <p:nvPr/>
        </p:nvSpPr>
        <p:spPr>
          <a:xfrm>
            <a:off x="8329205" y="6450221"/>
            <a:ext cx="3793067" cy="380820"/>
          </a:xfrm>
          <a:prstGeom prst="rect">
            <a:avLst/>
          </a:prstGeom>
          <a:solidFill>
            <a:srgbClr val="C5C5C5"/>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C12976BA-BADF-A441-6E6F-9D81E911A814}"/>
              </a:ext>
            </a:extLst>
          </p:cNvPr>
          <p:cNvSpPr txBox="1"/>
          <p:nvPr/>
        </p:nvSpPr>
        <p:spPr>
          <a:xfrm>
            <a:off x="9422402" y="6451600"/>
            <a:ext cx="2523067" cy="307777"/>
          </a:xfrm>
          <a:prstGeom prst="rect">
            <a:avLst/>
          </a:prstGeom>
          <a:noFill/>
        </p:spPr>
        <p:txBody>
          <a:bodyPr wrap="square">
            <a:spAutoFit/>
          </a:bodyPr>
          <a:lstStyle/>
          <a:p>
            <a:r>
              <a:rPr lang="en-US" sz="1400" dirty="0"/>
              <a:t>El </a:t>
            </a:r>
            <a:r>
              <a:rPr lang="en-US" sz="1400" dirty="0" err="1"/>
              <a:t>Chaer</a:t>
            </a:r>
            <a:r>
              <a:rPr lang="en-US" sz="1400" dirty="0"/>
              <a:t> ASH 2024;Abstract 655</a:t>
            </a:r>
          </a:p>
        </p:txBody>
      </p:sp>
    </p:spTree>
    <p:extLst>
      <p:ext uri="{BB962C8B-B14F-4D97-AF65-F5344CB8AC3E}">
        <p14:creationId xmlns:p14="http://schemas.microsoft.com/office/powerpoint/2010/main" val="3194858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1C839-EDD7-6872-D996-EC65A7E3F71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r="51567"/>
          <a:stretch/>
        </p:blipFill>
        <p:spPr>
          <a:xfrm>
            <a:off x="1" y="88860"/>
            <a:ext cx="5904932" cy="6264443"/>
          </a:xfrm>
          <a:prstGeom prst="rect">
            <a:avLst/>
          </a:prstGeom>
        </p:spPr>
      </p:pic>
      <p:pic>
        <p:nvPicPr>
          <p:cNvPr id="2" name="Picture 1">
            <a:extLst>
              <a:ext uri="{FF2B5EF4-FFF2-40B4-BE49-F238E27FC236}">
                <a16:creationId xmlns:a16="http://schemas.microsoft.com/office/drawing/2014/main" id="{714C79FF-727E-8AC5-4AF2-FCA879CF7100}"/>
              </a:ext>
            </a:extLst>
          </p:cNvPr>
          <p:cNvPicPr>
            <a:picLocks noChangeAspect="1"/>
          </p:cNvPicPr>
          <p:nvPr/>
        </p:nvPicPr>
        <p:blipFill>
          <a:blip r:embed="rId5"/>
          <a:stretch>
            <a:fillRect/>
          </a:stretch>
        </p:blipFill>
        <p:spPr>
          <a:xfrm>
            <a:off x="5383576" y="6466628"/>
            <a:ext cx="6738696" cy="365792"/>
          </a:xfrm>
          <a:prstGeom prst="rect">
            <a:avLst/>
          </a:prstGeom>
        </p:spPr>
      </p:pic>
      <p:pic>
        <p:nvPicPr>
          <p:cNvPr id="3" name="Picture 2">
            <a:extLst>
              <a:ext uri="{FF2B5EF4-FFF2-40B4-BE49-F238E27FC236}">
                <a16:creationId xmlns:a16="http://schemas.microsoft.com/office/drawing/2014/main" id="{89B759E7-101E-4B6E-9A0E-47264F31DF5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849812" y="25581"/>
            <a:ext cx="6096528" cy="6316004"/>
          </a:xfrm>
          <a:prstGeom prst="rect">
            <a:avLst/>
          </a:prstGeom>
        </p:spPr>
      </p:pic>
      <p:sp>
        <p:nvSpPr>
          <p:cNvPr id="5" name="Rectangle 4">
            <a:extLst>
              <a:ext uri="{FF2B5EF4-FFF2-40B4-BE49-F238E27FC236}">
                <a16:creationId xmlns:a16="http://schemas.microsoft.com/office/drawing/2014/main" id="{2546ABFA-1DBC-4C9B-BEC8-E5774D4F6E9E}"/>
              </a:ext>
            </a:extLst>
          </p:cNvPr>
          <p:cNvSpPr/>
          <p:nvPr/>
        </p:nvSpPr>
        <p:spPr>
          <a:xfrm>
            <a:off x="390812" y="118281"/>
            <a:ext cx="11555528" cy="55500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2800" b="1" dirty="0">
                <a:ln w="0"/>
                <a:solidFill>
                  <a:srgbClr val="FF0000"/>
                </a:solidFill>
              </a:rPr>
              <a:t>Preservation of hematopoiesis with </a:t>
            </a:r>
            <a:r>
              <a:rPr lang="en-US" sz="2800" b="1" dirty="0" err="1">
                <a:ln w="0"/>
                <a:solidFill>
                  <a:srgbClr val="FF0000"/>
                </a:solidFill>
              </a:rPr>
              <a:t>nuvisertib</a:t>
            </a:r>
            <a:r>
              <a:rPr lang="en-US" sz="2800" b="1" dirty="0">
                <a:ln w="0"/>
                <a:solidFill>
                  <a:srgbClr val="FF0000"/>
                </a:solidFill>
              </a:rPr>
              <a:t> </a:t>
            </a:r>
          </a:p>
        </p:txBody>
      </p:sp>
      <p:sp>
        <p:nvSpPr>
          <p:cNvPr id="6" name="TextBox 5">
            <a:extLst>
              <a:ext uri="{FF2B5EF4-FFF2-40B4-BE49-F238E27FC236}">
                <a16:creationId xmlns:a16="http://schemas.microsoft.com/office/drawing/2014/main" id="{D75B893A-CE51-A5F3-F0B0-5647CE4A0BBB}"/>
              </a:ext>
            </a:extLst>
          </p:cNvPr>
          <p:cNvSpPr txBox="1"/>
          <p:nvPr/>
        </p:nvSpPr>
        <p:spPr>
          <a:xfrm>
            <a:off x="8329205" y="6450221"/>
            <a:ext cx="3793067" cy="380820"/>
          </a:xfrm>
          <a:prstGeom prst="rect">
            <a:avLst/>
          </a:prstGeom>
          <a:solidFill>
            <a:srgbClr val="C5C5C5"/>
          </a:solidFill>
        </p:spPr>
        <p:txBody>
          <a:bodyPr wrap="square" rtlCol="0">
            <a:spAutoFit/>
          </a:bodyPr>
          <a:lstStyle/>
          <a:p>
            <a:endParaRPr lang="en-US" dirty="0"/>
          </a:p>
        </p:txBody>
      </p:sp>
      <p:sp>
        <p:nvSpPr>
          <p:cNvPr id="7" name="TextBox 6">
            <a:extLst>
              <a:ext uri="{FF2B5EF4-FFF2-40B4-BE49-F238E27FC236}">
                <a16:creationId xmlns:a16="http://schemas.microsoft.com/office/drawing/2014/main" id="{002A8D7F-CC2D-4FB0-E873-113A5CE799A5}"/>
              </a:ext>
            </a:extLst>
          </p:cNvPr>
          <p:cNvSpPr txBox="1"/>
          <p:nvPr/>
        </p:nvSpPr>
        <p:spPr>
          <a:xfrm>
            <a:off x="9422402" y="6451600"/>
            <a:ext cx="2523067" cy="307777"/>
          </a:xfrm>
          <a:prstGeom prst="rect">
            <a:avLst/>
          </a:prstGeom>
          <a:noFill/>
        </p:spPr>
        <p:txBody>
          <a:bodyPr wrap="square">
            <a:spAutoFit/>
          </a:bodyPr>
          <a:lstStyle/>
          <a:p>
            <a:r>
              <a:rPr lang="en-US" sz="1400" dirty="0"/>
              <a:t>El </a:t>
            </a:r>
            <a:r>
              <a:rPr lang="en-US" sz="1400" dirty="0" err="1"/>
              <a:t>Chaer</a:t>
            </a:r>
            <a:r>
              <a:rPr lang="en-US" sz="1400" dirty="0"/>
              <a:t> ASH 2024;Abstract 655</a:t>
            </a:r>
          </a:p>
        </p:txBody>
      </p:sp>
    </p:spTree>
    <p:extLst>
      <p:ext uri="{BB962C8B-B14F-4D97-AF65-F5344CB8AC3E}">
        <p14:creationId xmlns:p14="http://schemas.microsoft.com/office/powerpoint/2010/main" val="5045173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03C523C-54E3-9D75-E539-64AB519463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4" name="think-cell data - do not delete" hidden="1">
                        <a:extLst>
                          <a:ext uri="{FF2B5EF4-FFF2-40B4-BE49-F238E27FC236}">
                            <a16:creationId xmlns:a16="http://schemas.microsoft.com/office/drawing/2014/main" id="{903C523C-54E3-9D75-E539-64AB519463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B781040-7F5E-CF45-91BA-4868931AE282}"/>
              </a:ext>
            </a:extLst>
          </p:cNvPr>
          <p:cNvSpPr>
            <a:spLocks noGrp="1"/>
          </p:cNvSpPr>
          <p:nvPr>
            <p:ph type="title"/>
          </p:nvPr>
        </p:nvSpPr>
        <p:spPr/>
        <p:txBody>
          <a:bodyPr vert="horz">
            <a:noAutofit/>
          </a:bodyPr>
          <a:lstStyle/>
          <a:p>
            <a:r>
              <a:rPr lang="en-US" sz="3600" b="1" i="0">
                <a:solidFill>
                  <a:srgbClr val="000000"/>
                </a:solidFill>
                <a:effectLst/>
                <a:highlight>
                  <a:srgbClr val="FFFFFF"/>
                </a:highlight>
              </a:rPr>
              <a:t>Hematological Improvement and Other Clinical Benefits of </a:t>
            </a:r>
            <a:r>
              <a:rPr lang="en-US" sz="3600" b="1" i="0" err="1">
                <a:solidFill>
                  <a:srgbClr val="000000"/>
                </a:solidFill>
                <a:effectLst/>
                <a:highlight>
                  <a:srgbClr val="FFFFFF"/>
                </a:highlight>
              </a:rPr>
              <a:t>Elritercept</a:t>
            </a:r>
            <a:r>
              <a:rPr lang="en-US" sz="3600" b="1" i="0">
                <a:solidFill>
                  <a:srgbClr val="000000"/>
                </a:solidFill>
                <a:effectLst/>
                <a:highlight>
                  <a:srgbClr val="FFFFFF"/>
                </a:highlight>
              </a:rPr>
              <a:t> as Monotherapy and in Combination with </a:t>
            </a:r>
            <a:r>
              <a:rPr lang="en-US" sz="3600" b="1" i="0" err="1">
                <a:solidFill>
                  <a:srgbClr val="000000"/>
                </a:solidFill>
                <a:effectLst/>
                <a:highlight>
                  <a:srgbClr val="FFFFFF"/>
                </a:highlight>
              </a:rPr>
              <a:t>Ruxolitinib</a:t>
            </a:r>
            <a:r>
              <a:rPr lang="en-US" sz="3600" b="1" i="0">
                <a:solidFill>
                  <a:srgbClr val="000000"/>
                </a:solidFill>
                <a:effectLst/>
                <a:highlight>
                  <a:srgbClr val="FFFFFF"/>
                </a:highlight>
              </a:rPr>
              <a:t> in Participants with Myelofibrosis from the Ongoing Phase 2 RESTORE Trial</a:t>
            </a:r>
            <a:endParaRPr lang="en-US" sz="3600"/>
          </a:p>
        </p:txBody>
      </p:sp>
      <p:sp>
        <p:nvSpPr>
          <p:cNvPr id="7" name="Text Placeholder 6">
            <a:extLst>
              <a:ext uri="{FF2B5EF4-FFF2-40B4-BE49-F238E27FC236}">
                <a16:creationId xmlns:a16="http://schemas.microsoft.com/office/drawing/2014/main" id="{B8C074C2-A546-E926-4567-0A66830CB7D3}"/>
              </a:ext>
            </a:extLst>
          </p:cNvPr>
          <p:cNvSpPr>
            <a:spLocks noGrp="1"/>
          </p:cNvSpPr>
          <p:nvPr>
            <p:ph type="body" idx="1"/>
          </p:nvPr>
        </p:nvSpPr>
        <p:spPr/>
        <p:txBody>
          <a:bodyPr>
            <a:normAutofit/>
          </a:bodyPr>
          <a:lstStyle/>
          <a:p>
            <a:r>
              <a:rPr lang="en-US" sz="3200" dirty="0">
                <a:solidFill>
                  <a:schemeClr val="tx1"/>
                </a:solidFill>
              </a:rPr>
              <a:t>Claire Harrison, MD, FRCP, </a:t>
            </a:r>
            <a:r>
              <a:rPr lang="en-US" sz="3200" dirty="0" err="1">
                <a:solidFill>
                  <a:schemeClr val="tx1"/>
                </a:solidFill>
              </a:rPr>
              <a:t>FRCPath</a:t>
            </a:r>
            <a:endParaRPr lang="en-US" sz="3200" dirty="0">
              <a:solidFill>
                <a:schemeClr val="tx1"/>
              </a:solidFill>
            </a:endParaRPr>
          </a:p>
          <a:p>
            <a:r>
              <a:rPr lang="en-US" sz="2000" i="1" dirty="0">
                <a:solidFill>
                  <a:schemeClr val="tx1"/>
                </a:solidFill>
                <a:effectLst/>
                <a:ea typeface="Aptos" panose="020B0004020202020204" pitchFamily="34" charset="0"/>
                <a:cs typeface="Aptos" panose="020B0004020202020204" pitchFamily="34" charset="0"/>
              </a:rPr>
              <a:t>Professor of Myeloproliferative Neoplasms and Deputy Chief Medical Officer (Research, Data, and Analytics) of the Guy’s and St. Thomas’ NHS Foundation Trust, UK</a:t>
            </a:r>
            <a:endParaRPr lang="en-US" sz="2000" dirty="0">
              <a:solidFill>
                <a:schemeClr val="tx1"/>
              </a:solidFill>
              <a:effectLst/>
              <a:ea typeface="Aptos" panose="020B0004020202020204" pitchFamily="34" charset="0"/>
              <a:cs typeface="Aptos" panose="020B0004020202020204" pitchFamily="34" charset="0"/>
            </a:endParaRPr>
          </a:p>
          <a:p>
            <a:endParaRPr lang="en-US" sz="4000" dirty="0">
              <a:solidFill>
                <a:schemeClr val="tx1"/>
              </a:solidFill>
            </a:endParaRPr>
          </a:p>
        </p:txBody>
      </p:sp>
      <p:sp>
        <p:nvSpPr>
          <p:cNvPr id="3" name="TextBox 2">
            <a:extLst>
              <a:ext uri="{FF2B5EF4-FFF2-40B4-BE49-F238E27FC236}">
                <a16:creationId xmlns:a16="http://schemas.microsoft.com/office/drawing/2014/main" id="{4D6B2E5F-1151-2982-A578-9CA001F29EB4}"/>
              </a:ext>
            </a:extLst>
          </p:cNvPr>
          <p:cNvSpPr txBox="1"/>
          <p:nvPr/>
        </p:nvSpPr>
        <p:spPr>
          <a:xfrm>
            <a:off x="9660467" y="5918200"/>
            <a:ext cx="2455333" cy="939800"/>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190060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0E4E14E-42D8-1F27-93B4-BD9CE07F653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04" imgH="405" progId="TCLayout.ActiveDocument.1">
                  <p:embed/>
                </p:oleObj>
              </mc:Choice>
              <mc:Fallback>
                <p:oleObj name="think-cell Slide" r:id="rId3" imgW="404" imgH="405" progId="TCLayout.ActiveDocument.1">
                  <p:embed/>
                  <p:pic>
                    <p:nvPicPr>
                      <p:cNvPr id="6" name="think-cell data - do not delete" hidden="1">
                        <a:extLst>
                          <a:ext uri="{FF2B5EF4-FFF2-40B4-BE49-F238E27FC236}">
                            <a16:creationId xmlns:a16="http://schemas.microsoft.com/office/drawing/2014/main" id="{50E4E14E-42D8-1F27-93B4-BD9CE07F65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FD672B76-8964-C945-22C8-B21B807AD987}"/>
              </a:ext>
            </a:extLst>
          </p:cNvPr>
          <p:cNvSpPr/>
          <p:nvPr/>
        </p:nvSpPr>
        <p:spPr>
          <a:xfrm>
            <a:off x="3513834" y="1888196"/>
            <a:ext cx="3557798" cy="68548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Arial"/>
              </a:rPr>
              <a:t>Monotherapy: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Arial"/>
              </a:rPr>
              <a:t> JAK inhibitor relapsed, refractory, intolerant or ineligible</a:t>
            </a:r>
          </a:p>
        </p:txBody>
      </p:sp>
      <p:sp>
        <p:nvSpPr>
          <p:cNvPr id="7" name="Rectangle: Rounded Corners 6">
            <a:extLst>
              <a:ext uri="{FF2B5EF4-FFF2-40B4-BE49-F238E27FC236}">
                <a16:creationId xmlns:a16="http://schemas.microsoft.com/office/drawing/2014/main" id="{C4438D2A-C46E-919E-8586-9684375D4FFF}"/>
              </a:ext>
            </a:extLst>
          </p:cNvPr>
          <p:cNvSpPr/>
          <p:nvPr/>
        </p:nvSpPr>
        <p:spPr>
          <a:xfrm>
            <a:off x="3513833" y="2643790"/>
            <a:ext cx="3557798" cy="685484"/>
          </a:xfrm>
          <a:prstGeom prst="roundRect">
            <a:avLst/>
          </a:prstGeom>
          <a:solidFill>
            <a:srgbClr val="00008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Combination with </a:t>
            </a:r>
            <a:r>
              <a:rPr kumimoji="0" lang="en-US" sz="1600" b="1" i="0" u="none" strike="noStrike" kern="1200" cap="none" spc="0" normalizeH="0" baseline="0" noProof="0" err="1">
                <a:ln>
                  <a:noFill/>
                </a:ln>
                <a:solidFill>
                  <a:srgbClr val="FFFFFF"/>
                </a:solidFill>
                <a:effectLst/>
                <a:uLnTx/>
                <a:uFillTx/>
                <a:latin typeface="Calibri" panose="020F0502020204030204"/>
                <a:ea typeface="+mn-ea"/>
                <a:cs typeface="Arial"/>
              </a:rPr>
              <a:t>Ruxolitinib</a:t>
            </a: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Arial"/>
              </a:rPr>
              <a:t>Prior </a:t>
            </a:r>
            <a:r>
              <a:rPr kumimoji="0" lang="en-US" sz="1400" b="1" i="0" u="none" strike="noStrike" kern="1200" cap="none" spc="0" normalizeH="0" baseline="0" noProof="0" err="1">
                <a:ln>
                  <a:noFill/>
                </a:ln>
                <a:solidFill>
                  <a:srgbClr val="FFFFFF"/>
                </a:solidFill>
                <a:effectLst/>
                <a:uLnTx/>
                <a:uFillTx/>
                <a:latin typeface="Calibri" panose="020F0502020204030204"/>
                <a:ea typeface="+mn-ea"/>
                <a:cs typeface="Arial"/>
              </a:rPr>
              <a:t>ruxolitinib</a:t>
            </a:r>
            <a:r>
              <a:rPr kumimoji="0" lang="en-US" sz="1400" b="1" i="0" u="none" strike="noStrike" kern="1200" cap="none" spc="0" normalizeH="0" baseline="0" noProof="0">
                <a:ln>
                  <a:noFill/>
                </a:ln>
                <a:solidFill>
                  <a:srgbClr val="FFFFFF"/>
                </a:solidFill>
                <a:effectLst/>
                <a:uLnTx/>
                <a:uFillTx/>
                <a:latin typeface="Calibri" panose="020F0502020204030204"/>
                <a:ea typeface="+mn-ea"/>
                <a:cs typeface="Arial"/>
              </a:rPr>
              <a:t> treatment ≥ 8 weeks with stable dose ≥ 4 weeks </a:t>
            </a:r>
          </a:p>
        </p:txBody>
      </p:sp>
      <p:sp>
        <p:nvSpPr>
          <p:cNvPr id="14" name="Arrow: Pentagon 13">
            <a:extLst>
              <a:ext uri="{FF2B5EF4-FFF2-40B4-BE49-F238E27FC236}">
                <a16:creationId xmlns:a16="http://schemas.microsoft.com/office/drawing/2014/main" id="{00330D11-3D48-F199-F6EC-2DCDE613BD3E}"/>
              </a:ext>
            </a:extLst>
          </p:cNvPr>
          <p:cNvSpPr/>
          <p:nvPr/>
        </p:nvSpPr>
        <p:spPr>
          <a:xfrm>
            <a:off x="856545" y="2099598"/>
            <a:ext cx="2582153" cy="948174"/>
          </a:xfrm>
          <a:prstGeom prst="homePlate">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Primary MF, Post-ET or Post-PV MF with Anemia</a:t>
            </a:r>
          </a:p>
        </p:txBody>
      </p:sp>
      <p:sp>
        <p:nvSpPr>
          <p:cNvPr id="15" name="TextBox 14">
            <a:extLst>
              <a:ext uri="{FF2B5EF4-FFF2-40B4-BE49-F238E27FC236}">
                <a16:creationId xmlns:a16="http://schemas.microsoft.com/office/drawing/2014/main" id="{B9BF27A7-5D2E-946C-CACC-AF22A9D86374}"/>
              </a:ext>
            </a:extLst>
          </p:cNvPr>
          <p:cNvSpPr txBox="1"/>
          <p:nvPr/>
        </p:nvSpPr>
        <p:spPr>
          <a:xfrm>
            <a:off x="3969129" y="1235634"/>
            <a:ext cx="2647205" cy="584775"/>
          </a:xfrm>
          <a:prstGeom prst="rect">
            <a:avLst/>
          </a:prstGeom>
          <a:solidFill>
            <a:schemeClr val="tx2">
              <a:lumMod val="90000"/>
              <a:lumOff val="1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Part 1: Dose Escalation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0.75 mg/kg to 4.5 mg/kg</a:t>
            </a:r>
          </a:p>
        </p:txBody>
      </p:sp>
      <p:sp>
        <p:nvSpPr>
          <p:cNvPr id="41" name="Rectangle: Rounded Corners 40">
            <a:extLst>
              <a:ext uri="{FF2B5EF4-FFF2-40B4-BE49-F238E27FC236}">
                <a16:creationId xmlns:a16="http://schemas.microsoft.com/office/drawing/2014/main" id="{059937CA-75D2-8EED-EA3F-8B17C36339F8}"/>
              </a:ext>
            </a:extLst>
          </p:cNvPr>
          <p:cNvSpPr/>
          <p:nvPr/>
        </p:nvSpPr>
        <p:spPr>
          <a:xfrm>
            <a:off x="7225522" y="1888196"/>
            <a:ext cx="3557798" cy="685488"/>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alibri" panose="020F0502020204030204"/>
                <a:ea typeface="+mn-ea"/>
                <a:cs typeface="Arial"/>
              </a:rPr>
              <a:t>Monotherapy: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alibri" panose="020F0502020204030204"/>
                <a:ea typeface="+mn-ea"/>
                <a:cs typeface="Arial"/>
              </a:rPr>
              <a:t> JAK inhibitor relapsed, refractory, intolerant or ineligible</a:t>
            </a:r>
          </a:p>
        </p:txBody>
      </p:sp>
      <p:sp>
        <p:nvSpPr>
          <p:cNvPr id="42" name="Rectangle: Rounded Corners 41">
            <a:extLst>
              <a:ext uri="{FF2B5EF4-FFF2-40B4-BE49-F238E27FC236}">
                <a16:creationId xmlns:a16="http://schemas.microsoft.com/office/drawing/2014/main" id="{9663B795-C4A1-964B-521A-4285994C2CB5}"/>
              </a:ext>
            </a:extLst>
          </p:cNvPr>
          <p:cNvSpPr/>
          <p:nvPr/>
        </p:nvSpPr>
        <p:spPr>
          <a:xfrm>
            <a:off x="7225521" y="2643790"/>
            <a:ext cx="3557798" cy="685484"/>
          </a:xfrm>
          <a:prstGeom prst="roundRect">
            <a:avLst/>
          </a:prstGeom>
          <a:solidFill>
            <a:srgbClr val="000080"/>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Combination with Ruxolitinib: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Arial"/>
              </a:rPr>
              <a:t>Prior ruxolitinib treatment ≥ 8 weeks with stable dose ≥ 4 weeks </a:t>
            </a:r>
          </a:p>
        </p:txBody>
      </p:sp>
      <p:sp>
        <p:nvSpPr>
          <p:cNvPr id="43" name="TextBox 42">
            <a:extLst>
              <a:ext uri="{FF2B5EF4-FFF2-40B4-BE49-F238E27FC236}">
                <a16:creationId xmlns:a16="http://schemas.microsoft.com/office/drawing/2014/main" id="{5A779A92-5F67-BFAF-8266-BEE4180B5AAB}"/>
              </a:ext>
            </a:extLst>
          </p:cNvPr>
          <p:cNvSpPr txBox="1"/>
          <p:nvPr/>
        </p:nvSpPr>
        <p:spPr>
          <a:xfrm>
            <a:off x="7680817" y="1235634"/>
            <a:ext cx="2647205" cy="584775"/>
          </a:xfrm>
          <a:prstGeom prst="rect">
            <a:avLst/>
          </a:prstGeom>
          <a:solidFill>
            <a:schemeClr val="tx2">
              <a:lumMod val="90000"/>
              <a:lumOff val="1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Part 2: Dose Expansion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rPr>
              <a:t>RP2D</a:t>
            </a:r>
            <a:r>
              <a:rPr kumimoji="0" lang="en-US" sz="1600" b="0" i="0" u="none" strike="noStrike" kern="1200" cap="none" spc="0" normalizeH="0" baseline="0" noProof="0">
                <a:ln>
                  <a:noFill/>
                </a:ln>
                <a:solidFill>
                  <a:srgbClr val="FFFFFF"/>
                </a:solidFill>
                <a:effectLst/>
                <a:uLnTx/>
                <a:uFillTx/>
                <a:latin typeface="Calibri" panose="020F0502020204030204"/>
                <a:ea typeface="+mn-ea"/>
                <a:cs typeface="Arial"/>
              </a:rPr>
              <a:t>*</a:t>
            </a:r>
            <a:endParaRPr kumimoji="0" lang="en-US" sz="1600" b="1" i="0" u="none" strike="noStrike" kern="1200" cap="none" spc="0" normalizeH="0" baseline="0" noProof="0">
              <a:ln>
                <a:noFill/>
              </a:ln>
              <a:solidFill>
                <a:srgbClr val="FFFFFF"/>
              </a:solidFill>
              <a:effectLst/>
              <a:uLnTx/>
              <a:uFillTx/>
              <a:latin typeface="Calibri" panose="020F0502020204030204"/>
              <a:ea typeface="+mn-ea"/>
              <a:cs typeface="Arial"/>
            </a:endParaRPr>
          </a:p>
        </p:txBody>
      </p:sp>
      <p:sp>
        <p:nvSpPr>
          <p:cNvPr id="4" name="TextBox 3">
            <a:extLst>
              <a:ext uri="{FF2B5EF4-FFF2-40B4-BE49-F238E27FC236}">
                <a16:creationId xmlns:a16="http://schemas.microsoft.com/office/drawing/2014/main" id="{B19483C1-FF57-EF27-EE3D-DC0253DA0520}"/>
              </a:ext>
            </a:extLst>
          </p:cNvPr>
          <p:cNvSpPr txBox="1"/>
          <p:nvPr/>
        </p:nvSpPr>
        <p:spPr>
          <a:xfrm>
            <a:off x="127135" y="6460683"/>
            <a:ext cx="2064989" cy="246221"/>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Arial"/>
              </a:rPr>
              <a:t>RP2D = recommended Part 2 dose.</a:t>
            </a:r>
          </a:p>
        </p:txBody>
      </p:sp>
      <p:sp>
        <p:nvSpPr>
          <p:cNvPr id="10" name="TextBox 9">
            <a:extLst>
              <a:ext uri="{FF2B5EF4-FFF2-40B4-BE49-F238E27FC236}">
                <a16:creationId xmlns:a16="http://schemas.microsoft.com/office/drawing/2014/main" id="{D6650B58-9396-E19D-FF1B-4333B9156265}"/>
              </a:ext>
            </a:extLst>
          </p:cNvPr>
          <p:cNvSpPr txBox="1"/>
          <p:nvPr/>
        </p:nvSpPr>
        <p:spPr>
          <a:xfrm>
            <a:off x="10029264" y="6623168"/>
            <a:ext cx="218802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panose="020F0502020204030204"/>
                <a:ea typeface="+mn-ea"/>
                <a:cs typeface="Arial"/>
              </a:rPr>
              <a:t>Data as of 30 Aug2024</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endParaRPr>
          </a:p>
        </p:txBody>
      </p:sp>
      <p:sp>
        <p:nvSpPr>
          <p:cNvPr id="3" name="TextBox 2">
            <a:extLst>
              <a:ext uri="{FF2B5EF4-FFF2-40B4-BE49-F238E27FC236}">
                <a16:creationId xmlns:a16="http://schemas.microsoft.com/office/drawing/2014/main" id="{888DD5DC-9AAE-C225-0C12-C130DF55D607}"/>
              </a:ext>
            </a:extLst>
          </p:cNvPr>
          <p:cNvSpPr txBox="1"/>
          <p:nvPr/>
        </p:nvSpPr>
        <p:spPr>
          <a:xfrm>
            <a:off x="115926" y="6611779"/>
            <a:ext cx="7564891" cy="246221"/>
          </a:xfrm>
          <a:prstGeom prst="rect">
            <a:avLst/>
          </a:prstGeom>
          <a:noFill/>
        </p:spPr>
        <p:txBody>
          <a:bodyPr wrap="non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rPr>
              <a:t>MF = myelofibrosis; ET = essential thrombocytosis; PV = polycythemia vera; JAK = Janus kinase; Q4W = every 4 weeks, transfusion dependent. </a:t>
            </a:r>
          </a:p>
        </p:txBody>
      </p:sp>
      <p:sp>
        <p:nvSpPr>
          <p:cNvPr id="11" name="Title 10">
            <a:extLst>
              <a:ext uri="{FF2B5EF4-FFF2-40B4-BE49-F238E27FC236}">
                <a16:creationId xmlns:a16="http://schemas.microsoft.com/office/drawing/2014/main" id="{9A1B56C9-ACF1-76EB-4D90-8D93ED413408}"/>
              </a:ext>
            </a:extLst>
          </p:cNvPr>
          <p:cNvSpPr>
            <a:spLocks noGrp="1"/>
          </p:cNvSpPr>
          <p:nvPr>
            <p:ph type="title"/>
          </p:nvPr>
        </p:nvSpPr>
        <p:spPr>
          <a:xfrm>
            <a:off x="237305" y="190764"/>
            <a:ext cx="11615057" cy="908050"/>
          </a:xfrm>
        </p:spPr>
        <p:txBody>
          <a:bodyPr vert="horz"/>
          <a:lstStyle/>
          <a:p>
            <a:r>
              <a:rPr lang="en-US" sz="3200" b="1" dirty="0">
                <a:solidFill>
                  <a:srgbClr val="272B72"/>
                </a:solidFill>
              </a:rPr>
              <a:t>Phase 2 RESTORE Study (NCT05037760): Desig</a:t>
            </a:r>
            <a:r>
              <a:rPr lang="en-US" sz="3200" b="1" dirty="0">
                <a:solidFill>
                  <a:srgbClr val="002060"/>
                </a:solidFill>
              </a:rPr>
              <a:t>n and Status</a:t>
            </a:r>
            <a:r>
              <a:rPr lang="en-US" sz="3200" dirty="0">
                <a:solidFill>
                  <a:srgbClr val="002060"/>
                </a:solidFill>
                <a:cs typeface="Arial"/>
              </a:rPr>
              <a:t>​</a:t>
            </a:r>
            <a:endParaRPr lang="en-US" sz="3200" dirty="0"/>
          </a:p>
        </p:txBody>
      </p:sp>
      <p:sp>
        <p:nvSpPr>
          <p:cNvPr id="8" name="Rectangle 7">
            <a:extLst>
              <a:ext uri="{FF2B5EF4-FFF2-40B4-BE49-F238E27FC236}">
                <a16:creationId xmlns:a16="http://schemas.microsoft.com/office/drawing/2014/main" id="{C058C088-7463-7CBD-7CB2-1D90F36E874C}"/>
              </a:ext>
            </a:extLst>
          </p:cNvPr>
          <p:cNvSpPr/>
          <p:nvPr/>
        </p:nvSpPr>
        <p:spPr>
          <a:xfrm>
            <a:off x="9760944" y="6026227"/>
            <a:ext cx="2431055" cy="6740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32">
            <a:extLst>
              <a:ext uri="{FF2B5EF4-FFF2-40B4-BE49-F238E27FC236}">
                <a16:creationId xmlns:a16="http://schemas.microsoft.com/office/drawing/2014/main" id="{1EE8D7D7-1587-3E4E-75AB-C0D134E0791B}"/>
              </a:ext>
            </a:extLst>
          </p:cNvPr>
          <p:cNvGraphicFramePr>
            <a:graphicFrameLocks noGrp="1"/>
          </p:cNvGraphicFramePr>
          <p:nvPr>
            <p:extLst>
              <p:ext uri="{D42A27DB-BD31-4B8C-83A1-F6EECF244321}">
                <p14:modId xmlns:p14="http://schemas.microsoft.com/office/powerpoint/2010/main" val="2974311681"/>
              </p:ext>
            </p:extLst>
          </p:nvPr>
        </p:nvGraphicFramePr>
        <p:xfrm>
          <a:off x="301530" y="3408841"/>
          <a:ext cx="11588940" cy="3078480"/>
        </p:xfrm>
        <a:graphic>
          <a:graphicData uri="http://schemas.openxmlformats.org/drawingml/2006/table">
            <a:tbl>
              <a:tblPr firstRow="1" bandRow="1">
                <a:effectLst/>
                <a:tableStyleId>{5940675A-B579-460E-94D1-54222C63F5DA}</a:tableStyleId>
              </a:tblPr>
              <a:tblGrid>
                <a:gridCol w="3706266">
                  <a:extLst>
                    <a:ext uri="{9D8B030D-6E8A-4147-A177-3AD203B41FA5}">
                      <a16:colId xmlns:a16="http://schemas.microsoft.com/office/drawing/2014/main" val="2925287213"/>
                    </a:ext>
                  </a:extLst>
                </a:gridCol>
                <a:gridCol w="3754876">
                  <a:extLst>
                    <a:ext uri="{9D8B030D-6E8A-4147-A177-3AD203B41FA5}">
                      <a16:colId xmlns:a16="http://schemas.microsoft.com/office/drawing/2014/main" val="2621631857"/>
                    </a:ext>
                  </a:extLst>
                </a:gridCol>
                <a:gridCol w="4127798">
                  <a:extLst>
                    <a:ext uri="{9D8B030D-6E8A-4147-A177-3AD203B41FA5}">
                      <a16:colId xmlns:a16="http://schemas.microsoft.com/office/drawing/2014/main" val="3315004806"/>
                    </a:ext>
                  </a:extLst>
                </a:gridCol>
              </a:tblGrid>
              <a:tr h="2937981">
                <a:tc>
                  <a:txBody>
                    <a:bodyPr/>
                    <a:lstStyle/>
                    <a:p>
                      <a:pPr algn="ctr"/>
                      <a:r>
                        <a:rPr lang="en-US" sz="1400" b="1" u="sng" dirty="0">
                          <a:latin typeface="Arial"/>
                          <a:cs typeface="Arial"/>
                        </a:rPr>
                        <a:t>Key Eligibility Criteria</a:t>
                      </a:r>
                    </a:p>
                    <a:p>
                      <a:pPr algn="ctr"/>
                      <a:endParaRPr lang="en-US" sz="1400" b="1" u="sng" dirty="0">
                        <a:latin typeface="Arial"/>
                        <a:cs typeface="Arial"/>
                      </a:endParaRPr>
                    </a:p>
                    <a:p>
                      <a:pPr marL="182880" indent="-182880">
                        <a:buFont typeface="Arial" panose="020B0604020202020204" pitchFamily="34" charset="0"/>
                        <a:buChar char="•"/>
                      </a:pPr>
                      <a:r>
                        <a:rPr lang="en-US" sz="1400" b="0" dirty="0">
                          <a:latin typeface="Arial"/>
                          <a:cs typeface="Arial"/>
                        </a:rPr>
                        <a:t>Transfusion dependent (TD6): received ≥ 6 RBC units/12 weeks with ≥ 1 transfusion within 28 days prior to treatment</a:t>
                      </a:r>
                    </a:p>
                    <a:p>
                      <a:pPr marL="182880" indent="-182880">
                        <a:buFont typeface="Arial" panose="020B0604020202020204" pitchFamily="34" charset="0"/>
                        <a:buChar char="•"/>
                      </a:pPr>
                      <a:endParaRPr lang="en-US" sz="1400" b="0" dirty="0">
                        <a:latin typeface="Arial"/>
                        <a:cs typeface="Arial"/>
                      </a:endParaRPr>
                    </a:p>
                    <a:p>
                      <a:pPr marL="182880" indent="-182880">
                        <a:buFont typeface="Arial" panose="020B0604020202020204" pitchFamily="34" charset="0"/>
                        <a:buChar char="•"/>
                      </a:pPr>
                      <a:r>
                        <a:rPr lang="en-US" sz="1400" b="0" dirty="0">
                          <a:latin typeface="Arial"/>
                          <a:cs typeface="Arial"/>
                        </a:rPr>
                        <a:t>Non-transfusion dependent (Non-TD6): baseline hemoglobin &lt; 10 g/dL, with or without transfusions, but not meeting TD6</a:t>
                      </a:r>
                    </a:p>
                    <a:p>
                      <a:pPr marL="182880" indent="-182880">
                        <a:buFont typeface="Arial" panose="020B0604020202020204" pitchFamily="34" charset="0"/>
                        <a:buChar char="•"/>
                      </a:pPr>
                      <a:endParaRPr lang="en-US" sz="1400" b="0" dirty="0">
                        <a:latin typeface="Arial"/>
                        <a:cs typeface="Arial"/>
                      </a:endParaRPr>
                    </a:p>
                    <a:p>
                      <a:pPr marL="182880" indent="-182880">
                        <a:buFont typeface="Arial" panose="020B0604020202020204" pitchFamily="34" charset="0"/>
                        <a:buChar char="•"/>
                      </a:pPr>
                      <a:r>
                        <a:rPr lang="en-US" sz="1400" b="0" dirty="0">
                          <a:latin typeface="Arial"/>
                          <a:cs typeface="Arial"/>
                        </a:rPr>
                        <a:t>Baseline platelet count ≥ 25 x 10</a:t>
                      </a:r>
                      <a:r>
                        <a:rPr lang="en-US" sz="1400" b="0" baseline="30000" dirty="0">
                          <a:latin typeface="Arial"/>
                          <a:cs typeface="Arial"/>
                        </a:rPr>
                        <a:t>9</a:t>
                      </a:r>
                      <a:r>
                        <a:rPr lang="en-US" sz="1400" b="0" dirty="0">
                          <a:latin typeface="Arial"/>
                          <a:cs typeface="Arial"/>
                        </a:rPr>
                        <a:t>/L</a:t>
                      </a:r>
                    </a:p>
                  </a:txBody>
                  <a:tcPr>
                    <a:solidFill>
                      <a:schemeClr val="bg1"/>
                    </a:solidFill>
                  </a:tcPr>
                </a:tc>
                <a:tc>
                  <a:txBody>
                    <a:bodyPr/>
                    <a:lstStyle/>
                    <a:p>
                      <a:pPr algn="ctr"/>
                      <a:r>
                        <a:rPr lang="en-US" sz="1400" b="1" u="sng" dirty="0">
                          <a:ln>
                            <a:noFill/>
                          </a:ln>
                          <a:solidFill>
                            <a:schemeClr val="tx1"/>
                          </a:solidFill>
                          <a:latin typeface="Arial"/>
                          <a:cs typeface="Arial"/>
                        </a:rPr>
                        <a:t>Objectives and Endpoints</a:t>
                      </a:r>
                    </a:p>
                    <a:p>
                      <a:pPr algn="ctr"/>
                      <a:endParaRPr lang="en-US" sz="1400" b="0" u="none" dirty="0">
                        <a:ln>
                          <a:noFill/>
                        </a:ln>
                        <a:solidFill>
                          <a:schemeClr val="tx1"/>
                        </a:solidFill>
                        <a:latin typeface="Arial"/>
                        <a:cs typeface="Arial"/>
                      </a:endParaRPr>
                    </a:p>
                    <a:p>
                      <a:pPr marL="182880" indent="-182880" algn="l">
                        <a:buFont typeface="Arial" panose="020B0604020202020204" pitchFamily="34" charset="0"/>
                        <a:buChar char="•"/>
                      </a:pPr>
                      <a:r>
                        <a:rPr lang="en-US" sz="1400" b="0" u="none" dirty="0">
                          <a:ln>
                            <a:noFill/>
                          </a:ln>
                          <a:solidFill>
                            <a:schemeClr val="tx1"/>
                          </a:solidFill>
                          <a:latin typeface="Arial"/>
                          <a:cs typeface="Arial"/>
                        </a:rPr>
                        <a:t>Primary: To evaluate safety and tolerability of </a:t>
                      </a:r>
                      <a:r>
                        <a:rPr lang="en-US" sz="1400" b="0" u="none" dirty="0" err="1">
                          <a:ln>
                            <a:noFill/>
                          </a:ln>
                          <a:solidFill>
                            <a:schemeClr val="tx1"/>
                          </a:solidFill>
                          <a:latin typeface="Arial"/>
                          <a:cs typeface="Arial"/>
                        </a:rPr>
                        <a:t>elritercept</a:t>
                      </a:r>
                      <a:r>
                        <a:rPr lang="en-US" sz="1400" b="0" u="none" dirty="0">
                          <a:ln>
                            <a:noFill/>
                          </a:ln>
                          <a:solidFill>
                            <a:schemeClr val="tx1"/>
                          </a:solidFill>
                          <a:latin typeface="Arial"/>
                          <a:cs typeface="Arial"/>
                        </a:rPr>
                        <a:t> as monotherapy or in combination with </a:t>
                      </a:r>
                      <a:r>
                        <a:rPr lang="en-US" sz="1400" b="0" u="none" dirty="0" err="1">
                          <a:ln>
                            <a:noFill/>
                          </a:ln>
                          <a:solidFill>
                            <a:schemeClr val="tx1"/>
                          </a:solidFill>
                          <a:latin typeface="Arial"/>
                          <a:cs typeface="Arial"/>
                        </a:rPr>
                        <a:t>ruxolitinib</a:t>
                      </a:r>
                      <a:r>
                        <a:rPr lang="en-US" sz="1400" b="0" u="none" dirty="0">
                          <a:ln>
                            <a:noFill/>
                          </a:ln>
                          <a:solidFill>
                            <a:schemeClr val="tx1"/>
                          </a:solidFill>
                          <a:latin typeface="Arial"/>
                          <a:cs typeface="Arial"/>
                        </a:rPr>
                        <a:t> in participants with MF and anemia</a:t>
                      </a:r>
                    </a:p>
                    <a:p>
                      <a:pPr marL="182880" indent="-182880" algn="l">
                        <a:buFont typeface="Arial" panose="020B0604020202020204" pitchFamily="34" charset="0"/>
                        <a:buChar char="•"/>
                      </a:pPr>
                      <a:endParaRPr lang="en-US" sz="1400" b="0" u="none" dirty="0">
                        <a:ln>
                          <a:noFill/>
                        </a:ln>
                        <a:solidFill>
                          <a:schemeClr val="tx1"/>
                        </a:solidFill>
                        <a:latin typeface="Arial"/>
                        <a:cs typeface="Arial"/>
                      </a:endParaRPr>
                    </a:p>
                    <a:p>
                      <a:pPr marL="182880" indent="-182880" algn="l">
                        <a:buFont typeface="Arial" panose="020B0604020202020204" pitchFamily="34" charset="0"/>
                        <a:buChar char="•"/>
                      </a:pPr>
                      <a:r>
                        <a:rPr lang="en-US" sz="1400" b="0" u="none" dirty="0">
                          <a:ln>
                            <a:noFill/>
                          </a:ln>
                          <a:solidFill>
                            <a:schemeClr val="tx1"/>
                          </a:solidFill>
                          <a:latin typeface="Arial"/>
                          <a:cs typeface="Arial"/>
                        </a:rPr>
                        <a:t>Secondary/Exploratory: To evaluate effects of </a:t>
                      </a:r>
                      <a:r>
                        <a:rPr lang="en-US" sz="1400" b="0" u="none" dirty="0" err="1">
                          <a:ln>
                            <a:noFill/>
                          </a:ln>
                          <a:solidFill>
                            <a:schemeClr val="tx1"/>
                          </a:solidFill>
                          <a:latin typeface="Arial"/>
                          <a:cs typeface="Arial"/>
                        </a:rPr>
                        <a:t>elritercept</a:t>
                      </a:r>
                      <a:r>
                        <a:rPr lang="en-US" sz="1400" b="0" u="none" dirty="0">
                          <a:ln>
                            <a:noFill/>
                          </a:ln>
                          <a:solidFill>
                            <a:schemeClr val="tx1"/>
                          </a:solidFill>
                          <a:latin typeface="Arial"/>
                          <a:cs typeface="Arial"/>
                        </a:rPr>
                        <a:t> on anemia, spleen volume, symptom score, exploratory biomarkers</a:t>
                      </a:r>
                      <a:endParaRPr lang="en-US" sz="1400" b="0" u="sng" dirty="0">
                        <a:ln>
                          <a:noFill/>
                        </a:ln>
                        <a:solidFill>
                          <a:schemeClr val="tx1"/>
                        </a:solidFill>
                        <a:latin typeface="Arial"/>
                        <a:cs typeface="Arial"/>
                      </a:endParaRPr>
                    </a:p>
                  </a:txBody>
                  <a:tcPr>
                    <a:solidFill>
                      <a:schemeClr val="bg1"/>
                    </a:solidFill>
                  </a:tcPr>
                </a:tc>
                <a:tc>
                  <a:txBody>
                    <a:bodyPr/>
                    <a:lstStyle/>
                    <a:p>
                      <a:pPr marL="0" lvl="0" indent="0" algn="ctr">
                        <a:buFont typeface="Arial" panose="020B0604020202020204" pitchFamily="34" charset="0"/>
                        <a:buNone/>
                      </a:pPr>
                      <a:r>
                        <a:rPr lang="en-US" sz="1400" b="1" u="sng" dirty="0">
                          <a:ln>
                            <a:noFill/>
                          </a:ln>
                          <a:solidFill>
                            <a:schemeClr val="tx1"/>
                          </a:solidFill>
                          <a:latin typeface="Arial"/>
                          <a:cs typeface="Arial"/>
                        </a:rPr>
                        <a:t>Study Status</a:t>
                      </a:r>
                    </a:p>
                    <a:p>
                      <a:pPr marL="285750" lvl="0" indent="-285750" algn="l">
                        <a:buFont typeface="Arial" panose="020B0604020202020204" pitchFamily="34" charset="0"/>
                        <a:buChar char="•"/>
                      </a:pPr>
                      <a:endParaRPr lang="en-US" sz="1400" b="1" u="sng" dirty="0">
                        <a:ln>
                          <a:noFill/>
                        </a:ln>
                        <a:solidFill>
                          <a:schemeClr val="tx1"/>
                        </a:solidFill>
                        <a:latin typeface="Arial"/>
                        <a:cs typeface="Arial"/>
                      </a:endParaRPr>
                    </a:p>
                    <a:p>
                      <a:pPr marL="182880" lvl="0" indent="-182880" algn="l">
                        <a:buFont typeface="Arial" panose="020B0604020202020204" pitchFamily="34" charset="0"/>
                        <a:buChar char="•"/>
                      </a:pPr>
                      <a:r>
                        <a:rPr lang="en-US" sz="1400" b="0" u="none" dirty="0">
                          <a:ln>
                            <a:noFill/>
                          </a:ln>
                          <a:solidFill>
                            <a:schemeClr val="tx1"/>
                          </a:solidFill>
                          <a:latin typeface="Arial"/>
                          <a:cs typeface="Arial"/>
                        </a:rPr>
                        <a:t>Part 1 Dose Escalation enrollment complete</a:t>
                      </a:r>
                    </a:p>
                    <a:p>
                      <a:pPr marL="182880" lvl="0" indent="-182880" algn="l">
                        <a:buFont typeface="Arial" panose="020B0604020202020204" pitchFamily="34" charset="0"/>
                        <a:buChar char="•"/>
                      </a:pPr>
                      <a:endParaRPr lang="en-US" sz="1400" b="0" u="none" dirty="0">
                        <a:ln>
                          <a:noFill/>
                        </a:ln>
                        <a:solidFill>
                          <a:schemeClr val="tx1"/>
                        </a:solidFill>
                        <a:latin typeface="Arial"/>
                        <a:cs typeface="Arial"/>
                      </a:endParaRPr>
                    </a:p>
                    <a:p>
                      <a:pPr marL="182880" lvl="0" indent="-182880" algn="l">
                        <a:buFont typeface="Arial" panose="020B0604020202020204" pitchFamily="34" charset="0"/>
                        <a:buChar char="•"/>
                      </a:pPr>
                      <a:r>
                        <a:rPr lang="en-US" sz="1400" b="0" u="none" dirty="0">
                          <a:ln>
                            <a:noFill/>
                          </a:ln>
                          <a:solidFill>
                            <a:schemeClr val="tx1"/>
                          </a:solidFill>
                          <a:latin typeface="Arial"/>
                          <a:cs typeface="Arial"/>
                        </a:rPr>
                        <a:t>RP2D identified as 3.75 mg/kg Q4W with option to up-titrate to 5 mg/kg Q4W</a:t>
                      </a:r>
                    </a:p>
                    <a:p>
                      <a:pPr marL="182880" lvl="0" indent="-182880" algn="l">
                        <a:buFont typeface="Arial" panose="020B0604020202020204" pitchFamily="34" charset="0"/>
                        <a:buChar char="•"/>
                      </a:pPr>
                      <a:endParaRPr lang="en-US" sz="1400" b="0" u="none" dirty="0">
                        <a:ln>
                          <a:noFill/>
                        </a:ln>
                        <a:solidFill>
                          <a:schemeClr val="tx1"/>
                        </a:solidFill>
                        <a:latin typeface="Arial"/>
                        <a:cs typeface="Arial"/>
                      </a:endParaRPr>
                    </a:p>
                    <a:p>
                      <a:pPr marL="182880" lvl="0" indent="-182880" algn="l">
                        <a:buFont typeface="Arial" panose="020B0604020202020204" pitchFamily="34" charset="0"/>
                        <a:buChar char="•"/>
                      </a:pPr>
                      <a:r>
                        <a:rPr lang="en-US" sz="1400" b="0" u="none" dirty="0">
                          <a:ln>
                            <a:noFill/>
                          </a:ln>
                          <a:solidFill>
                            <a:schemeClr val="tx1"/>
                          </a:solidFill>
                          <a:latin typeface="Arial"/>
                          <a:cs typeface="Arial"/>
                        </a:rPr>
                        <a:t>Part 2 Dose Expansion open and enrolling (32 participants enrolled</a:t>
                      </a:r>
                      <a:r>
                        <a:rPr lang="en-US" sz="1400" b="0" u="none" dirty="0">
                          <a:ln>
                            <a:noFill/>
                          </a:ln>
                          <a:solidFill>
                            <a:srgbClr val="00B050"/>
                          </a:solidFill>
                          <a:latin typeface="Arial"/>
                          <a:cs typeface="Arial"/>
                        </a:rPr>
                        <a:t>, N=8 monotherapy</a:t>
                      </a:r>
                      <a:r>
                        <a:rPr lang="en-US" sz="1400" b="0" u="none" dirty="0">
                          <a:ln>
                            <a:noFill/>
                          </a:ln>
                          <a:solidFill>
                            <a:schemeClr val="tx1"/>
                          </a:solidFill>
                          <a:latin typeface="Arial"/>
                          <a:cs typeface="Arial"/>
                        </a:rPr>
                        <a:t>, </a:t>
                      </a:r>
                      <a:r>
                        <a:rPr lang="en-US" sz="1400" b="0" u="none" dirty="0">
                          <a:ln>
                            <a:noFill/>
                          </a:ln>
                          <a:solidFill>
                            <a:srgbClr val="0070C0"/>
                          </a:solidFill>
                          <a:latin typeface="Arial"/>
                          <a:cs typeface="Arial"/>
                        </a:rPr>
                        <a:t>N=24 combination</a:t>
                      </a:r>
                      <a:r>
                        <a:rPr lang="en-US" sz="1400" b="0" u="none" dirty="0">
                          <a:ln>
                            <a:noFill/>
                          </a:ln>
                          <a:solidFill>
                            <a:schemeClr val="tx1"/>
                          </a:solidFill>
                          <a:latin typeface="Arial"/>
                          <a:cs typeface="Arial"/>
                        </a:rPr>
                        <a:t>)</a:t>
                      </a:r>
                    </a:p>
                    <a:p>
                      <a:pPr marL="182880" lvl="0" indent="-182880" algn="l">
                        <a:buFont typeface="Arial" panose="020B0604020202020204" pitchFamily="34" charset="0"/>
                        <a:buNone/>
                      </a:pPr>
                      <a:endParaRPr lang="en-US" sz="1400" b="0" u="none" dirty="0">
                        <a:ln>
                          <a:noFill/>
                        </a:ln>
                        <a:solidFill>
                          <a:schemeClr val="tx1"/>
                        </a:solidFill>
                        <a:latin typeface="Arial"/>
                        <a:cs typeface="Arial"/>
                      </a:endParaRPr>
                    </a:p>
                    <a:p>
                      <a:pPr marL="182880" lvl="0" indent="-182880" algn="l">
                        <a:buFont typeface="Arial" panose="020B0604020202020204" pitchFamily="34" charset="0"/>
                        <a:buChar char="•"/>
                      </a:pPr>
                      <a:r>
                        <a:rPr lang="en-US" sz="1400" b="0" u="none" dirty="0">
                          <a:ln>
                            <a:noFill/>
                          </a:ln>
                          <a:solidFill>
                            <a:schemeClr val="tx1"/>
                          </a:solidFill>
                          <a:latin typeface="Arial"/>
                          <a:cs typeface="Arial"/>
                        </a:rPr>
                        <a:t>73 participants (</a:t>
                      </a:r>
                      <a:r>
                        <a:rPr lang="en-US" sz="1400" b="0" u="none" dirty="0">
                          <a:ln>
                            <a:noFill/>
                          </a:ln>
                          <a:solidFill>
                            <a:srgbClr val="00B050"/>
                          </a:solidFill>
                          <a:latin typeface="Arial"/>
                          <a:cs typeface="Arial"/>
                        </a:rPr>
                        <a:t>N=29 monotherapy</a:t>
                      </a:r>
                      <a:r>
                        <a:rPr lang="en-US" sz="1400" b="0" u="none" dirty="0">
                          <a:ln>
                            <a:noFill/>
                          </a:ln>
                          <a:solidFill>
                            <a:schemeClr val="tx1"/>
                          </a:solidFill>
                          <a:latin typeface="Arial"/>
                          <a:cs typeface="Arial"/>
                        </a:rPr>
                        <a:t>, </a:t>
                      </a:r>
                      <a:r>
                        <a:rPr lang="en-US" sz="1400" b="0" u="none" dirty="0">
                          <a:ln>
                            <a:noFill/>
                          </a:ln>
                          <a:solidFill>
                            <a:srgbClr val="0070C0"/>
                          </a:solidFill>
                          <a:latin typeface="Arial"/>
                          <a:cs typeface="Arial"/>
                        </a:rPr>
                        <a:t>N=44 combination</a:t>
                      </a:r>
                      <a:r>
                        <a:rPr lang="en-US" sz="1400" b="0" u="none" dirty="0">
                          <a:ln>
                            <a:noFill/>
                          </a:ln>
                          <a:solidFill>
                            <a:schemeClr val="tx1"/>
                          </a:solidFill>
                          <a:latin typeface="Arial"/>
                          <a:cs typeface="Arial"/>
                        </a:rPr>
                        <a:t>) enrolled in Parts 1 and 2 as of data cutoff date</a:t>
                      </a:r>
                    </a:p>
                  </a:txBody>
                  <a:tcPr>
                    <a:solidFill>
                      <a:schemeClr val="bg1"/>
                    </a:solidFill>
                  </a:tcPr>
                </a:tc>
                <a:extLst>
                  <a:ext uri="{0D108BD9-81ED-4DB2-BD59-A6C34878D82A}">
                    <a16:rowId xmlns:a16="http://schemas.microsoft.com/office/drawing/2014/main" val="3204955273"/>
                  </a:ext>
                </a:extLst>
              </a:tr>
            </a:tbl>
          </a:graphicData>
        </a:graphic>
      </p:graphicFrame>
      <p:sp>
        <p:nvSpPr>
          <p:cNvPr id="9" name="TextBox 8">
            <a:extLst>
              <a:ext uri="{FF2B5EF4-FFF2-40B4-BE49-F238E27FC236}">
                <a16:creationId xmlns:a16="http://schemas.microsoft.com/office/drawing/2014/main" id="{11187199-A750-76B7-B1D9-CE7E940F2FA4}"/>
              </a:ext>
            </a:extLst>
          </p:cNvPr>
          <p:cNvSpPr txBox="1"/>
          <p:nvPr/>
        </p:nvSpPr>
        <p:spPr>
          <a:xfrm>
            <a:off x="8000438" y="6540613"/>
            <a:ext cx="2976033" cy="307777"/>
          </a:xfrm>
          <a:prstGeom prst="rect">
            <a:avLst/>
          </a:prstGeom>
          <a:noFill/>
        </p:spPr>
        <p:txBody>
          <a:bodyPr wrap="square">
            <a:spAutoFit/>
          </a:bodyPr>
          <a:lstStyle/>
          <a:p>
            <a:r>
              <a:rPr lang="en-US" sz="1400" dirty="0"/>
              <a:t>Harrison et al. ASH 2024;Abstract 997</a:t>
            </a:r>
          </a:p>
        </p:txBody>
      </p:sp>
    </p:spTree>
    <p:extLst>
      <p:ext uri="{BB962C8B-B14F-4D97-AF65-F5344CB8AC3E}">
        <p14:creationId xmlns:p14="http://schemas.microsoft.com/office/powerpoint/2010/main" val="415723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7C42-BA8C-5644-BEC6-67681C3F7F96}"/>
              </a:ext>
            </a:extLst>
          </p:cNvPr>
          <p:cNvSpPr>
            <a:spLocks noGrp="1"/>
          </p:cNvSpPr>
          <p:nvPr>
            <p:ph type="title"/>
          </p:nvPr>
        </p:nvSpPr>
        <p:spPr/>
        <p:txBody>
          <a:bodyPr/>
          <a:lstStyle/>
          <a:p>
            <a:r>
              <a:rPr lang="en-US" sz="3200"/>
              <a:t>Elritercept was Generally Well Tolerated</a:t>
            </a:r>
          </a:p>
        </p:txBody>
      </p:sp>
      <p:graphicFrame>
        <p:nvGraphicFramePr>
          <p:cNvPr id="6" name="Table 5">
            <a:extLst>
              <a:ext uri="{FF2B5EF4-FFF2-40B4-BE49-F238E27FC236}">
                <a16:creationId xmlns:a16="http://schemas.microsoft.com/office/drawing/2014/main" id="{E1D83737-C097-4967-0A8B-F8277A1FF8C2}"/>
              </a:ext>
            </a:extLst>
          </p:cNvPr>
          <p:cNvGraphicFramePr>
            <a:graphicFrameLocks noGrp="1"/>
          </p:cNvGraphicFramePr>
          <p:nvPr/>
        </p:nvGraphicFramePr>
        <p:xfrm>
          <a:off x="272142" y="1720993"/>
          <a:ext cx="6473424" cy="4152160"/>
        </p:xfrm>
        <a:graphic>
          <a:graphicData uri="http://schemas.openxmlformats.org/drawingml/2006/table">
            <a:tbl>
              <a:tblPr firstRow="1" bandRow="1">
                <a:tableStyleId>{69012ECD-51FC-41F1-AA8D-1B2483CD663E}</a:tableStyleId>
              </a:tblPr>
              <a:tblGrid>
                <a:gridCol w="2949523">
                  <a:extLst>
                    <a:ext uri="{9D8B030D-6E8A-4147-A177-3AD203B41FA5}">
                      <a16:colId xmlns:a16="http://schemas.microsoft.com/office/drawing/2014/main" val="2832574292"/>
                    </a:ext>
                  </a:extLst>
                </a:gridCol>
                <a:gridCol w="1187003">
                  <a:extLst>
                    <a:ext uri="{9D8B030D-6E8A-4147-A177-3AD203B41FA5}">
                      <a16:colId xmlns:a16="http://schemas.microsoft.com/office/drawing/2014/main" val="2947598416"/>
                    </a:ext>
                  </a:extLst>
                </a:gridCol>
                <a:gridCol w="1168449">
                  <a:extLst>
                    <a:ext uri="{9D8B030D-6E8A-4147-A177-3AD203B41FA5}">
                      <a16:colId xmlns:a16="http://schemas.microsoft.com/office/drawing/2014/main" val="2665244700"/>
                    </a:ext>
                  </a:extLst>
                </a:gridCol>
                <a:gridCol w="1168449">
                  <a:extLst>
                    <a:ext uri="{9D8B030D-6E8A-4147-A177-3AD203B41FA5}">
                      <a16:colId xmlns:a16="http://schemas.microsoft.com/office/drawing/2014/main" val="3262478273"/>
                    </a:ext>
                  </a:extLst>
                </a:gridCol>
              </a:tblGrid>
              <a:tr h="471519">
                <a:tc>
                  <a:txBody>
                    <a:bodyPr/>
                    <a:lstStyle/>
                    <a:p>
                      <a:pPr algn="l"/>
                      <a:r>
                        <a:rPr lang="en-US" sz="1200" b="1">
                          <a:solidFill>
                            <a:schemeClr val="bg1"/>
                          </a:solidFill>
                          <a:latin typeface="Arial"/>
                        </a:rPr>
                        <a:t>Category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bg1"/>
                          </a:solidFill>
                          <a:latin typeface="Arial"/>
                        </a:rPr>
                        <a:t>Monotherapy</a:t>
                      </a:r>
                    </a:p>
                    <a:p>
                      <a:pPr algn="ctr"/>
                      <a:r>
                        <a:rPr lang="en-US" sz="1200" b="1">
                          <a:solidFill>
                            <a:schemeClr val="bg1"/>
                          </a:solidFill>
                          <a:latin typeface="Arial"/>
                        </a:rPr>
                        <a:t>(N=29)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bg1"/>
                          </a:solidFill>
                          <a:latin typeface="Arial"/>
                        </a:rPr>
                        <a:t>Combination</a:t>
                      </a:r>
                    </a:p>
                    <a:p>
                      <a:pPr algn="ctr"/>
                      <a:r>
                        <a:rPr lang="en-US" sz="1200" b="1">
                          <a:solidFill>
                            <a:schemeClr val="bg1"/>
                          </a:solidFill>
                          <a:latin typeface="Arial"/>
                        </a:rPr>
                        <a:t>(N=44)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1">
                          <a:solidFill>
                            <a:schemeClr val="bg1"/>
                          </a:solidFill>
                          <a:latin typeface="Arial"/>
                        </a:rPr>
                        <a:t>Total</a:t>
                      </a:r>
                    </a:p>
                    <a:p>
                      <a:pPr algn="ctr"/>
                      <a:r>
                        <a:rPr lang="en-US" sz="1200" b="1">
                          <a:solidFill>
                            <a:schemeClr val="bg1"/>
                          </a:solidFill>
                          <a:latin typeface="Arial"/>
                        </a:rPr>
                        <a:t>(N=73)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031570"/>
                  </a:ext>
                </a:extLst>
              </a:tr>
              <a:tr h="275862">
                <a:tc>
                  <a:txBody>
                    <a:bodyPr/>
                    <a:lstStyle/>
                    <a:p>
                      <a:pPr marL="0" marR="0" lvl="0" indent="-336550" algn="l">
                        <a:lnSpc>
                          <a:spcPct val="107000"/>
                        </a:lnSpc>
                        <a:spcBef>
                          <a:spcPts val="0"/>
                        </a:spcBef>
                        <a:spcAft>
                          <a:spcPts val="0"/>
                        </a:spcAft>
                        <a:tabLst>
                          <a:tab pos="120650" algn="l"/>
                          <a:tab pos="457200" algn="l"/>
                        </a:tabLst>
                      </a:pPr>
                      <a:r>
                        <a:rPr lang="en-US" sz="1200" b="0" kern="100">
                          <a:solidFill>
                            <a:srgbClr val="000000"/>
                          </a:solidFill>
                          <a:effectLst/>
                          <a:latin typeface="Arial"/>
                        </a:rPr>
                        <a:t>TEAEs, n (%)</a:t>
                      </a:r>
                      <a:endParaRPr lang="en-US" sz="1200" b="0" kern="10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29 (100)</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40 (90.9)</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69 (94.5)</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4099993"/>
                  </a:ext>
                </a:extLst>
              </a:tr>
              <a:tr h="275862">
                <a:tc>
                  <a:txBody>
                    <a:bodyPr/>
                    <a:lstStyle/>
                    <a:p>
                      <a:pPr marL="0" marR="0" lvl="0" indent="-336550" algn="l">
                        <a:lnSpc>
                          <a:spcPct val="107000"/>
                        </a:lnSpc>
                        <a:spcBef>
                          <a:spcPts val="0"/>
                        </a:spcBef>
                        <a:spcAft>
                          <a:spcPts val="0"/>
                        </a:spcAft>
                        <a:tabLst>
                          <a:tab pos="60325" algn="l"/>
                          <a:tab pos="120650" algn="l"/>
                        </a:tabLst>
                      </a:pPr>
                      <a:r>
                        <a:rPr lang="en-US" sz="1200" b="0" kern="100" dirty="0">
                          <a:effectLst/>
                          <a:latin typeface="Arial"/>
                          <a:ea typeface="Times New Roman" panose="02020603050405020304" pitchFamily="18" charset="0"/>
                          <a:cs typeface="Times New Roman"/>
                        </a:rPr>
                        <a:t>Most Frequent TEAEs</a:t>
                      </a:r>
                    </a:p>
                    <a:p>
                      <a:pPr marL="0" marR="0" lvl="0" indent="-336550" algn="l">
                        <a:lnSpc>
                          <a:spcPct val="107000"/>
                        </a:lnSpc>
                        <a:spcBef>
                          <a:spcPts val="0"/>
                        </a:spcBef>
                        <a:spcAft>
                          <a:spcPts val="0"/>
                        </a:spcAft>
                        <a:tabLst>
                          <a:tab pos="60325" algn="l"/>
                          <a:tab pos="120650" algn="l"/>
                        </a:tabLst>
                      </a:pPr>
                      <a:r>
                        <a:rPr lang="en-US" sz="1200" dirty="0">
                          <a:latin typeface="Arial"/>
                          <a:cs typeface="Arial"/>
                        </a:rPr>
                        <a:t>(≥ 15% of participants), n (%)</a:t>
                      </a:r>
                    </a:p>
                    <a:p>
                      <a:pPr marL="0" marR="0" lvl="0" indent="-336550" algn="l">
                        <a:lnSpc>
                          <a:spcPct val="107000"/>
                        </a:lnSpc>
                        <a:spcBef>
                          <a:spcPts val="0"/>
                        </a:spcBef>
                        <a:spcAft>
                          <a:spcPts val="0"/>
                        </a:spcAft>
                        <a:tabLst>
                          <a:tab pos="60325" algn="l"/>
                          <a:tab pos="120650" algn="l"/>
                        </a:tabLst>
                      </a:pPr>
                      <a:r>
                        <a:rPr lang="en-US" sz="1200" b="0" kern="100" dirty="0">
                          <a:effectLst/>
                          <a:latin typeface="Arial"/>
                          <a:ea typeface="Times New Roman" panose="02020603050405020304" pitchFamily="18" charset="0"/>
                          <a:cs typeface="Arial"/>
                        </a:rPr>
                        <a:t>     Thrombocytopenia</a:t>
                      </a:r>
                    </a:p>
                    <a:p>
                      <a:pPr marL="0" marR="0" lvl="0" algn="l">
                        <a:lnSpc>
                          <a:spcPct val="107000"/>
                        </a:lnSpc>
                        <a:spcBef>
                          <a:spcPts val="0"/>
                        </a:spcBef>
                        <a:spcAft>
                          <a:spcPts val="0"/>
                        </a:spcAft>
                        <a:tabLst>
                          <a:tab pos="120650" algn="l"/>
                        </a:tabLst>
                      </a:pPr>
                      <a:r>
                        <a:rPr lang="en-US" sz="1200" b="0" kern="100" dirty="0">
                          <a:effectLst/>
                          <a:latin typeface="Arial"/>
                          <a:ea typeface="Times New Roman" panose="02020603050405020304" pitchFamily="18" charset="0"/>
                          <a:cs typeface="Arial"/>
                        </a:rPr>
                        <a:t>     </a:t>
                      </a:r>
                      <a:r>
                        <a:rPr lang="en-US" sz="1200" b="0" kern="100" dirty="0" err="1">
                          <a:effectLst/>
                          <a:latin typeface="Arial"/>
                          <a:ea typeface="Times New Roman" panose="02020603050405020304" pitchFamily="18" charset="0"/>
                          <a:cs typeface="Arial"/>
                        </a:rPr>
                        <a:t>Diarrhoea</a:t>
                      </a:r>
                      <a:endParaRPr lang="en-US" sz="1200" b="0" kern="100" dirty="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10 (34.5)</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5 (17.2)</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5 (11.4)</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9 (20.5)</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endParaRPr lang="en-US" sz="1200" b="0" kern="100">
                        <a:effectLs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15 (20.5)</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14 (19.2)</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162952"/>
                  </a:ext>
                </a:extLst>
              </a:tr>
              <a:tr h="275862">
                <a:tc>
                  <a:txBody>
                    <a:bodyPr/>
                    <a:lstStyle/>
                    <a:p>
                      <a:pPr marL="0" marR="0" lvl="0" algn="l">
                        <a:lnSpc>
                          <a:spcPct val="107000"/>
                        </a:lnSpc>
                        <a:spcBef>
                          <a:spcPts val="0"/>
                        </a:spcBef>
                        <a:spcAft>
                          <a:spcPts val="0"/>
                        </a:spcAft>
                      </a:pPr>
                      <a:r>
                        <a:rPr lang="en-US" sz="1200" b="0" kern="100">
                          <a:solidFill>
                            <a:srgbClr val="000000"/>
                          </a:solidFill>
                          <a:effectLst/>
                          <a:latin typeface="Arial"/>
                        </a:rPr>
                        <a:t>TESAEs, n (%)</a:t>
                      </a:r>
                      <a:endParaRPr lang="en-US" sz="1200" b="0" kern="10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dirty="0">
                          <a:effectLst/>
                          <a:latin typeface="Arial"/>
                          <a:ea typeface="Times New Roman" panose="02020603050405020304" pitchFamily="18" charset="0"/>
                          <a:cs typeface="Times New Roman"/>
                        </a:rPr>
                        <a:t>12 (41.4) </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14 (31.8)</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26 (35.6)</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3325731"/>
                  </a:ext>
                </a:extLst>
              </a:tr>
              <a:tr h="275862">
                <a:tc>
                  <a:txBody>
                    <a:bodyPr/>
                    <a:lstStyle/>
                    <a:p>
                      <a:pPr marL="0" marR="0" lvl="0" algn="l">
                        <a:lnSpc>
                          <a:spcPct val="107000"/>
                        </a:lnSpc>
                        <a:spcBef>
                          <a:spcPts val="0"/>
                        </a:spcBef>
                        <a:spcAft>
                          <a:spcPts val="0"/>
                        </a:spcAft>
                        <a:tabLst/>
                      </a:pPr>
                      <a:r>
                        <a:rPr lang="en-US" sz="1200" b="0" kern="100">
                          <a:solidFill>
                            <a:srgbClr val="000000"/>
                          </a:solidFill>
                          <a:effectLst/>
                          <a:latin typeface="Arial"/>
                        </a:rPr>
                        <a:t>Treatment-Related TEAEs, n (%)</a:t>
                      </a:r>
                    </a:p>
                    <a:p>
                      <a:pPr marL="0" marR="0" lvl="0" algn="l">
                        <a:lnSpc>
                          <a:spcPct val="107000"/>
                        </a:lnSpc>
                        <a:spcBef>
                          <a:spcPts val="0"/>
                        </a:spcBef>
                        <a:spcAft>
                          <a:spcPts val="0"/>
                        </a:spcAft>
                        <a:tabLst/>
                      </a:pPr>
                      <a:r>
                        <a:rPr lang="en-US" sz="1200" b="0" kern="100">
                          <a:solidFill>
                            <a:srgbClr val="000000"/>
                          </a:solidFill>
                          <a:effectLst/>
                          <a:latin typeface="Arial"/>
                        </a:rPr>
                        <a:t>     Elritercept Related</a:t>
                      </a:r>
                    </a:p>
                    <a:p>
                      <a:pPr marL="0" marR="0" lvl="0" algn="l">
                        <a:lnSpc>
                          <a:spcPct val="107000"/>
                        </a:lnSpc>
                        <a:spcBef>
                          <a:spcPts val="0"/>
                        </a:spcBef>
                        <a:spcAft>
                          <a:spcPts val="0"/>
                        </a:spcAft>
                        <a:tabLst/>
                      </a:pPr>
                      <a:r>
                        <a:rPr lang="en-US" sz="1200" b="0" kern="100">
                          <a:solidFill>
                            <a:srgbClr val="000000"/>
                          </a:solidFill>
                          <a:effectLst/>
                          <a:latin typeface="Arial"/>
                          <a:ea typeface="Times New Roman" panose="02020603050405020304" pitchFamily="18" charset="0"/>
                          <a:cs typeface="Times New Roman"/>
                        </a:rPr>
                        <a:t>     Ruxolitinib Related</a:t>
                      </a:r>
                      <a:endParaRPr lang="en-US" sz="1200" b="0" kern="10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11 (37.9)</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N/A</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15 (34.1)</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13 (29.5)</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26 (35.6)</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13 (17.8)</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2077370"/>
                  </a:ext>
                </a:extLst>
              </a:tr>
              <a:tr h="249605">
                <a:tc>
                  <a:txBody>
                    <a:bodyPr/>
                    <a:lstStyle/>
                    <a:p>
                      <a:pPr marL="0" marR="0" lvl="0" algn="l">
                        <a:lnSpc>
                          <a:spcPct val="107000"/>
                        </a:lnSpc>
                        <a:spcBef>
                          <a:spcPts val="0"/>
                        </a:spcBef>
                        <a:spcAft>
                          <a:spcPts val="0"/>
                        </a:spcAft>
                      </a:pPr>
                      <a:r>
                        <a:rPr lang="en-US" sz="1200" b="0" kern="100">
                          <a:solidFill>
                            <a:srgbClr val="000000"/>
                          </a:solidFill>
                          <a:effectLst/>
                          <a:latin typeface="Arial"/>
                        </a:rPr>
                        <a:t>Treatment-Related TESAEs, n (%)</a:t>
                      </a:r>
                    </a:p>
                    <a:p>
                      <a:pPr marL="0" marR="0" lvl="0" algn="l">
                        <a:lnSpc>
                          <a:spcPct val="107000"/>
                        </a:lnSpc>
                        <a:spcBef>
                          <a:spcPts val="0"/>
                        </a:spcBef>
                        <a:spcAft>
                          <a:spcPts val="0"/>
                        </a:spcAft>
                      </a:pPr>
                      <a:r>
                        <a:rPr lang="en-US" sz="1200" b="0" kern="100">
                          <a:solidFill>
                            <a:srgbClr val="000000"/>
                          </a:solidFill>
                          <a:effectLst/>
                          <a:latin typeface="Arial"/>
                          <a:ea typeface="Times New Roman" panose="02020603050405020304" pitchFamily="18" charset="0"/>
                          <a:cs typeface="Times New Roman"/>
                        </a:rPr>
                        <a:t>     Elritercept Related</a:t>
                      </a:r>
                    </a:p>
                    <a:p>
                      <a:pPr marL="0" marR="0" lvl="0" algn="l">
                        <a:lnSpc>
                          <a:spcPct val="107000"/>
                        </a:lnSpc>
                        <a:spcBef>
                          <a:spcPts val="0"/>
                        </a:spcBef>
                        <a:spcAft>
                          <a:spcPts val="0"/>
                        </a:spcAft>
                      </a:pPr>
                      <a:r>
                        <a:rPr lang="en-US" sz="1200" b="0" kern="100">
                          <a:solidFill>
                            <a:srgbClr val="000000"/>
                          </a:solidFill>
                          <a:effectLst/>
                          <a:latin typeface="Arial"/>
                          <a:ea typeface="Times New Roman" panose="02020603050405020304" pitchFamily="18" charset="0"/>
                          <a:cs typeface="Times New Roman"/>
                        </a:rPr>
                        <a:t>     Ruxolitinib Related</a:t>
                      </a:r>
                      <a:endParaRPr lang="en-US" sz="1200" b="0" kern="10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 (3.4)</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N/A</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1 (2.3)</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 (4.5)</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kern="100">
                        <a:effectLst/>
                        <a:highlight>
                          <a:srgbClr val="FFFF00"/>
                        </a:highlight>
                        <a:latin typeface="Arial"/>
                        <a:ea typeface="Times New Roman" panose="02020603050405020304" pitchFamily="18" charset="0"/>
                        <a:cs typeface="Times New Roman"/>
                      </a:endParaRP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 (2.7)</a:t>
                      </a:r>
                    </a:p>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 (2.7)</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2562520"/>
                  </a:ext>
                </a:extLst>
              </a:tr>
              <a:tr h="281272">
                <a:tc>
                  <a:txBody>
                    <a:bodyPr/>
                    <a:lstStyle/>
                    <a:p>
                      <a:pPr marL="0" marR="0" lvl="0" algn="l">
                        <a:lnSpc>
                          <a:spcPct val="107000"/>
                        </a:lnSpc>
                        <a:spcBef>
                          <a:spcPts val="0"/>
                        </a:spcBef>
                        <a:spcAft>
                          <a:spcPts val="0"/>
                        </a:spcAft>
                        <a:tabLst/>
                      </a:pPr>
                      <a:r>
                        <a:rPr lang="en-US" sz="1200" b="0" kern="100">
                          <a:solidFill>
                            <a:srgbClr val="000000"/>
                          </a:solidFill>
                          <a:effectLst/>
                          <a:latin typeface="Arial"/>
                        </a:rPr>
                        <a:t>TEAEs Leading to Discontinuation, n (%)</a:t>
                      </a:r>
                      <a:endParaRPr lang="en-US" sz="1200" b="0" kern="100">
                        <a:solidFill>
                          <a:schemeClr val="tx1"/>
                        </a:solidFill>
                        <a:effectLst/>
                        <a:latin typeface="Arial"/>
                        <a:cs typeface="Times New Roman"/>
                      </a:endParaRPr>
                    </a:p>
                    <a:p>
                      <a:pPr marL="0" marR="0" lvl="0" algn="l">
                        <a:lnSpc>
                          <a:spcPct val="107000"/>
                        </a:lnSpc>
                        <a:spcBef>
                          <a:spcPts val="0"/>
                        </a:spcBef>
                        <a:spcAft>
                          <a:spcPts val="0"/>
                        </a:spcAft>
                      </a:pPr>
                      <a:r>
                        <a:rPr lang="en-US" sz="1200" b="0" kern="100">
                          <a:solidFill>
                            <a:schemeClr val="tx1"/>
                          </a:solidFill>
                          <a:effectLst/>
                          <a:latin typeface="Arial"/>
                          <a:cs typeface="Times New Roman"/>
                        </a:rPr>
                        <a:t>     E</a:t>
                      </a:r>
                      <a:r>
                        <a:rPr lang="en-US" sz="1200" b="0" kern="100">
                          <a:solidFill>
                            <a:srgbClr val="000000"/>
                          </a:solidFill>
                          <a:effectLst/>
                          <a:latin typeface="Arial"/>
                        </a:rPr>
                        <a:t>lritercept Discontinuation</a:t>
                      </a:r>
                    </a:p>
                    <a:p>
                      <a:pPr marL="0" marR="0" lvl="0" algn="l">
                        <a:lnSpc>
                          <a:spcPct val="107000"/>
                        </a:lnSpc>
                        <a:spcBef>
                          <a:spcPts val="0"/>
                        </a:spcBef>
                        <a:spcAft>
                          <a:spcPts val="0"/>
                        </a:spcAft>
                      </a:pPr>
                      <a:r>
                        <a:rPr lang="en-US" sz="1200" b="0" kern="100">
                          <a:solidFill>
                            <a:srgbClr val="000000"/>
                          </a:solidFill>
                          <a:effectLst/>
                          <a:latin typeface="Arial"/>
                        </a:rPr>
                        <a:t>     Ruxolitinib Discontinuation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a:highlight>
                          <a:srgbClr val="FFFF00"/>
                        </a:highligh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a:latin typeface="Arial" panose="020B0604020202020204" pitchFamily="34" charset="0"/>
                          <a:cs typeface="Arial" panose="020B0604020202020204" pitchFamily="34" charset="0"/>
                        </a:rPr>
                        <a:t>6 (20.7)</a:t>
                      </a:r>
                    </a:p>
                    <a:p>
                      <a:pPr marL="0" marR="0" algn="ctr">
                        <a:lnSpc>
                          <a:spcPct val="107000"/>
                        </a:lnSpc>
                        <a:spcBef>
                          <a:spcPts val="0"/>
                        </a:spcBef>
                        <a:spcAft>
                          <a:spcPts val="0"/>
                        </a:spcAft>
                      </a:pPr>
                      <a:r>
                        <a:rPr lang="en-US" sz="1200">
                          <a:latin typeface="Arial" panose="020B0604020202020204" pitchFamily="34" charset="0"/>
                          <a:cs typeface="Arial" panose="020B0604020202020204" pitchFamily="34" charset="0"/>
                        </a:rPr>
                        <a:t>N/A</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a:highlight>
                          <a:srgbClr val="FFFF00"/>
                        </a:highligh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a:latin typeface="Arial" panose="020B0604020202020204" pitchFamily="34" charset="0"/>
                          <a:cs typeface="Arial" panose="020B0604020202020204" pitchFamily="34" charset="0"/>
                        </a:rPr>
                        <a:t>3 (6.8)</a:t>
                      </a:r>
                    </a:p>
                    <a:p>
                      <a:pPr marL="0" marR="0" algn="ctr">
                        <a:lnSpc>
                          <a:spcPct val="107000"/>
                        </a:lnSpc>
                        <a:spcBef>
                          <a:spcPts val="0"/>
                        </a:spcBef>
                        <a:spcAft>
                          <a:spcPts val="0"/>
                        </a:spcAft>
                      </a:pPr>
                      <a:r>
                        <a:rPr lang="en-US" sz="1200">
                          <a:latin typeface="Arial" panose="020B0604020202020204" pitchFamily="34" charset="0"/>
                          <a:cs typeface="Arial" panose="020B0604020202020204" pitchFamily="34" charset="0"/>
                        </a:rPr>
                        <a:t>3 (6.8)</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endParaRPr lang="en-US" sz="1200" b="0" i="0" u="none" strike="noStrike" kern="100" noProof="0">
                        <a:solidFill>
                          <a:srgbClr val="000000"/>
                        </a:solidFill>
                        <a:effectLst/>
                        <a:highlight>
                          <a:srgbClr val="FFFF00"/>
                        </a:highligh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b="0" i="0" u="none" strike="noStrike" kern="100" noProof="0">
                          <a:solidFill>
                            <a:srgbClr val="000000"/>
                          </a:solidFill>
                          <a:effectLst/>
                          <a:latin typeface="Arial" panose="020B0604020202020204" pitchFamily="34" charset="0"/>
                          <a:cs typeface="Arial" panose="020B0604020202020204" pitchFamily="34" charset="0"/>
                        </a:rPr>
                        <a:t>9 (12.3)</a:t>
                      </a:r>
                    </a:p>
                    <a:p>
                      <a:pPr marL="0" marR="0" algn="ctr">
                        <a:lnSpc>
                          <a:spcPct val="107000"/>
                        </a:lnSpc>
                        <a:spcBef>
                          <a:spcPts val="0"/>
                        </a:spcBef>
                        <a:spcAft>
                          <a:spcPts val="0"/>
                        </a:spcAft>
                      </a:pPr>
                      <a:r>
                        <a:rPr lang="en-US" sz="1200" b="0" i="0" u="none" strike="noStrike" kern="100" noProof="0">
                          <a:solidFill>
                            <a:srgbClr val="000000"/>
                          </a:solidFill>
                          <a:effectLst/>
                          <a:latin typeface="Arial" panose="020B0604020202020204" pitchFamily="34" charset="0"/>
                          <a:cs typeface="Arial" panose="020B0604020202020204" pitchFamily="34" charset="0"/>
                        </a:rPr>
                        <a:t>3 (4.1)</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060153"/>
                  </a:ext>
                </a:extLst>
              </a:tr>
              <a:tr h="275862">
                <a:tc>
                  <a:txBody>
                    <a:bodyPr/>
                    <a:lstStyle/>
                    <a:p>
                      <a:pPr marL="0" marR="0" lvl="0" algn="l">
                        <a:lnSpc>
                          <a:spcPct val="107000"/>
                        </a:lnSpc>
                        <a:spcBef>
                          <a:spcPts val="0"/>
                        </a:spcBef>
                        <a:spcAft>
                          <a:spcPts val="0"/>
                        </a:spcAft>
                      </a:pPr>
                      <a:r>
                        <a:rPr lang="en-US" sz="1200" b="0" kern="100">
                          <a:solidFill>
                            <a:srgbClr val="000000"/>
                          </a:solidFill>
                          <a:effectLst/>
                          <a:latin typeface="Arial"/>
                        </a:rPr>
                        <a:t>TEAEs Leading to Death, n (%)</a:t>
                      </a:r>
                      <a:endParaRPr lang="en-US" sz="1200" b="0" kern="100">
                        <a:effectLst/>
                        <a:latin typeface="Arial"/>
                        <a:ea typeface="Times New Roman" panose="02020603050405020304" pitchFamily="18" charset="0"/>
                        <a:cs typeface="Tim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4 (13.8)</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a:effectLst/>
                          <a:latin typeface="Arial"/>
                          <a:ea typeface="Times New Roman" panose="02020603050405020304" pitchFamily="18" charset="0"/>
                          <a:cs typeface="Times New Roman"/>
                        </a:rPr>
                        <a:t>2 (4.5)</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b="0" kern="100" dirty="0">
                          <a:effectLst/>
                          <a:latin typeface="Arial"/>
                          <a:ea typeface="Times New Roman" panose="02020603050405020304" pitchFamily="18" charset="0"/>
                          <a:cs typeface="Times New Roman"/>
                        </a:rPr>
                        <a:t>6 (8.2)</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2699128"/>
                  </a:ext>
                </a:extLst>
              </a:tr>
            </a:tbl>
          </a:graphicData>
        </a:graphic>
      </p:graphicFrame>
      <p:sp>
        <p:nvSpPr>
          <p:cNvPr id="3" name="TextBox 2">
            <a:extLst>
              <a:ext uri="{FF2B5EF4-FFF2-40B4-BE49-F238E27FC236}">
                <a16:creationId xmlns:a16="http://schemas.microsoft.com/office/drawing/2014/main" id="{55F8EB20-A480-FF4E-18B0-997B7EC19243}"/>
              </a:ext>
            </a:extLst>
          </p:cNvPr>
          <p:cNvSpPr txBox="1"/>
          <p:nvPr/>
        </p:nvSpPr>
        <p:spPr>
          <a:xfrm>
            <a:off x="165217" y="6496547"/>
            <a:ext cx="9222628" cy="246221"/>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Arial"/>
              </a:rPr>
              <a:t>AE = adverse event; N/A = not applicable; TEAE = treatment-emergent adverse event; TESAE = treatment-emergent serious adverse event</a:t>
            </a:r>
          </a:p>
        </p:txBody>
      </p:sp>
      <p:sp>
        <p:nvSpPr>
          <p:cNvPr id="4" name="TextBox 3">
            <a:extLst>
              <a:ext uri="{FF2B5EF4-FFF2-40B4-BE49-F238E27FC236}">
                <a16:creationId xmlns:a16="http://schemas.microsoft.com/office/drawing/2014/main" id="{34C3D68F-3D74-4F56-B45C-D257694FD0A2}"/>
              </a:ext>
            </a:extLst>
          </p:cNvPr>
          <p:cNvSpPr txBox="1"/>
          <p:nvPr/>
        </p:nvSpPr>
        <p:spPr>
          <a:xfrm>
            <a:off x="6745565" y="1181100"/>
            <a:ext cx="5265476" cy="5232202"/>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1440" tIns="45720" rIns="91440" bIns="45720" rtlCol="0" anchor="t">
            <a:spAutoFit/>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Most frequently reported TEAEs across both arms were thrombocytopenia and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Arial"/>
              </a:rPr>
              <a:t>diarrhoea</a:t>
            </a:r>
            <a:endPar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54864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00000"/>
                </a:solidFill>
                <a:effectLst/>
                <a:uLnTx/>
                <a:uFillTx/>
                <a:latin typeface="Calibri" panose="020F0502020204030204"/>
                <a:ea typeface="+mn-ea"/>
                <a:cs typeface="Arial"/>
              </a:rPr>
              <a:t>Grade ≥ 3 thrombocytopenia in 12 (16.4%):</a:t>
            </a:r>
          </a:p>
          <a:p>
            <a:pPr marL="914400" marR="0" lvl="2"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00000"/>
                </a:solidFill>
                <a:effectLst/>
                <a:uLnTx/>
                <a:uFillTx/>
                <a:latin typeface="Calibri" panose="020F0502020204030204"/>
                <a:ea typeface="+mn-ea"/>
                <a:cs typeface="Arial"/>
              </a:rPr>
              <a:t>Monotherapy: 8 (27.6%)</a:t>
            </a:r>
          </a:p>
          <a:p>
            <a:pPr marL="914400" marR="0" lvl="2"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00000"/>
                </a:solidFill>
                <a:effectLst/>
                <a:uLnTx/>
                <a:uFillTx/>
                <a:latin typeface="Calibri" panose="020F0502020204030204"/>
                <a:ea typeface="+mn-ea"/>
                <a:cs typeface="Arial"/>
              </a:rPr>
              <a:t>Combination: 4 (9.1%)</a:t>
            </a:r>
          </a:p>
          <a:p>
            <a:pPr marL="54864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00" cap="none" spc="0" normalizeH="0" baseline="0" noProof="0" dirty="0">
                <a:ln>
                  <a:noFill/>
                </a:ln>
                <a:solidFill>
                  <a:srgbClr val="000000"/>
                </a:solidFill>
                <a:effectLst/>
                <a:uLnTx/>
                <a:uFillTx/>
                <a:latin typeface="Calibri" panose="020F0502020204030204"/>
                <a:ea typeface="+mn-ea"/>
                <a:cs typeface="Arial"/>
              </a:rPr>
              <a:t>14 of the 15 participants with a TEAE of thrombocytopenia had baseline platelets &lt; 150 x 10</a:t>
            </a:r>
            <a:r>
              <a:rPr kumimoji="0" lang="en-US" sz="1600" b="0" i="0" u="none" strike="noStrike" kern="100" cap="none" spc="0" normalizeH="0" baseline="30000" noProof="0" dirty="0">
                <a:ln>
                  <a:noFill/>
                </a:ln>
                <a:solidFill>
                  <a:srgbClr val="000000"/>
                </a:solidFill>
                <a:effectLst/>
                <a:uLnTx/>
                <a:uFillTx/>
                <a:latin typeface="Calibri" panose="020F0502020204030204"/>
                <a:ea typeface="+mn-ea"/>
                <a:cs typeface="Arial"/>
              </a:rPr>
              <a:t>9</a:t>
            </a:r>
            <a:r>
              <a:rPr kumimoji="0" lang="en-US" sz="1600" b="0" i="0" u="none" strike="noStrike" kern="100" cap="none" spc="0" normalizeH="0" baseline="0" noProof="0" dirty="0">
                <a:ln>
                  <a:noFill/>
                </a:ln>
                <a:solidFill>
                  <a:srgbClr val="000000"/>
                </a:solidFill>
                <a:effectLst/>
                <a:uLnTx/>
                <a:uFillTx/>
                <a:latin typeface="Calibri" panose="020F0502020204030204"/>
                <a:ea typeface="+mn-ea"/>
                <a:cs typeface="Arial"/>
              </a:rPr>
              <a:t>/L</a:t>
            </a:r>
          </a:p>
          <a:p>
            <a:pPr marL="914400" marR="0" lvl="2" indent="0" algn="l" defTabSz="457200" rtl="0" eaLnBrk="1" fontAlgn="auto" latinLnBrk="0" hangingPunct="1">
              <a:lnSpc>
                <a:spcPts val="12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In Part 1 Dose Escalation, 1 participant (monotherapy, 1.5 mg/kg dose) experienced a dose limiting toxicity (DLT) of Hgb increase ≥ 2 g/dL, which met protocol criteria for dose reduction and was not associated with AEs</a:t>
            </a:r>
          </a:p>
          <a:p>
            <a:pPr marL="285750" marR="0" lvl="0" indent="-182880" algn="l" defTabSz="4572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There were 2 TESAEs (anemia and fall) considered related to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Arial"/>
              </a:rPr>
              <a:t>elritercept</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 and 2 TESAEs (anemia and external ear neoplasm) considered related to </a:t>
            </a:r>
            <a:r>
              <a:rPr kumimoji="0" lang="en-US" sz="1600" b="0" i="0" u="none" strike="noStrike" kern="1200" cap="none" spc="0" normalizeH="0" baseline="0" noProof="0" dirty="0" err="1">
                <a:ln>
                  <a:noFill/>
                </a:ln>
                <a:solidFill>
                  <a:srgbClr val="000000"/>
                </a:solidFill>
                <a:effectLst/>
                <a:uLnTx/>
                <a:uFillTx/>
                <a:latin typeface="Calibri" panose="020F0502020204030204"/>
                <a:ea typeface="+mn-ea"/>
                <a:cs typeface="Arial"/>
              </a:rPr>
              <a:t>ruxolitinib</a:t>
            </a: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 by the treating Investigator</a:t>
            </a:r>
          </a:p>
          <a:p>
            <a:pPr marL="182880" marR="0" lvl="0" indent="-182880" algn="l" defTabSz="4572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endParaRPr>
          </a:p>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Calibri" panose="020F0502020204030204"/>
                <a:ea typeface="+mn-ea"/>
                <a:cs typeface="Arial"/>
              </a:rPr>
              <a:t>6 participants had unrelated TEAEs leading to death (pneumonia, pneumonia aspiration, multiple organ dysfunction, transformation to AML, cerebrovascular accident, septic shock)</a:t>
            </a:r>
          </a:p>
        </p:txBody>
      </p:sp>
      <p:sp>
        <p:nvSpPr>
          <p:cNvPr id="8" name="TextBox 7">
            <a:extLst>
              <a:ext uri="{FF2B5EF4-FFF2-40B4-BE49-F238E27FC236}">
                <a16:creationId xmlns:a16="http://schemas.microsoft.com/office/drawing/2014/main" id="{43185007-2C45-6438-8871-181E739EE406}"/>
              </a:ext>
            </a:extLst>
          </p:cNvPr>
          <p:cNvSpPr txBox="1"/>
          <p:nvPr/>
        </p:nvSpPr>
        <p:spPr>
          <a:xfrm>
            <a:off x="10029264" y="6617540"/>
            <a:ext cx="218802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Calibri" panose="020F0502020204030204"/>
                <a:ea typeface="+mn-ea"/>
                <a:cs typeface="Arial"/>
              </a:rPr>
              <a:t>Data as of 30 Aug2024</a:t>
            </a:r>
            <a:endParaRPr kumimoji="0" lang="en-US" sz="1000" b="0" i="0" u="none" strike="noStrike" kern="1200" cap="none" spc="0" normalizeH="0" baseline="0" noProof="0" dirty="0">
              <a:ln>
                <a:noFill/>
              </a:ln>
              <a:solidFill>
                <a:srgbClr val="000000"/>
              </a:solidFill>
              <a:effectLst/>
              <a:uLnTx/>
              <a:uFillTx/>
              <a:latin typeface="Calibri" panose="020F0502020204030204"/>
              <a:ea typeface="+mn-ea"/>
              <a:cs typeface="Arial"/>
            </a:endParaRPr>
          </a:p>
        </p:txBody>
      </p:sp>
      <p:sp>
        <p:nvSpPr>
          <p:cNvPr id="5" name="TextBox 4">
            <a:extLst>
              <a:ext uri="{FF2B5EF4-FFF2-40B4-BE49-F238E27FC236}">
                <a16:creationId xmlns:a16="http://schemas.microsoft.com/office/drawing/2014/main" id="{F3C2E394-D00F-D40E-7093-02911E4EE43E}"/>
              </a:ext>
            </a:extLst>
          </p:cNvPr>
          <p:cNvSpPr txBox="1"/>
          <p:nvPr/>
        </p:nvSpPr>
        <p:spPr>
          <a:xfrm>
            <a:off x="7053230" y="6589163"/>
            <a:ext cx="2976033" cy="307777"/>
          </a:xfrm>
          <a:prstGeom prst="rect">
            <a:avLst/>
          </a:prstGeom>
          <a:noFill/>
        </p:spPr>
        <p:txBody>
          <a:bodyPr wrap="square">
            <a:spAutoFit/>
          </a:bodyPr>
          <a:lstStyle/>
          <a:p>
            <a:r>
              <a:rPr lang="en-US" sz="1400" dirty="0"/>
              <a:t>Harrison et al. ASH 2024;Abstract 997</a:t>
            </a:r>
          </a:p>
        </p:txBody>
      </p:sp>
    </p:spTree>
    <p:extLst>
      <p:ext uri="{BB962C8B-B14F-4D97-AF65-F5344CB8AC3E}">
        <p14:creationId xmlns:p14="http://schemas.microsoft.com/office/powerpoint/2010/main" val="416491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Object 22">
            <a:extLst>
              <a:ext uri="{FF2B5EF4-FFF2-40B4-BE49-F238E27FC236}">
                <a16:creationId xmlns:a16="http://schemas.microsoft.com/office/drawing/2014/main" id="{404D09B8-E07D-766E-4D01-EDD19054521F}"/>
              </a:ext>
            </a:extLst>
          </p:cNvPr>
          <p:cNvGraphicFramePr>
            <a:graphicFrameLocks noChangeAspect="1"/>
          </p:cNvGraphicFramePr>
          <p:nvPr/>
        </p:nvGraphicFramePr>
        <p:xfrm>
          <a:off x="685800" y="3678238"/>
          <a:ext cx="6456363" cy="2486025"/>
        </p:xfrm>
        <a:graphic>
          <a:graphicData uri="http://schemas.openxmlformats.org/presentationml/2006/ole">
            <mc:AlternateContent xmlns:mc="http://schemas.openxmlformats.org/markup-compatibility/2006">
              <mc:Choice xmlns:v="urn:schemas-microsoft-com:vml" Requires="v">
                <p:oleObj name="Prism 10" r:id="rId4" imgW="9839628" imgH="3787696" progId="Prism10.Document">
                  <p:embed/>
                </p:oleObj>
              </mc:Choice>
              <mc:Fallback>
                <p:oleObj name="Prism 10" r:id="rId4" imgW="9839628" imgH="3787696" progId="Prism10.Document">
                  <p:embed/>
                  <p:pic>
                    <p:nvPicPr>
                      <p:cNvPr id="23" name="Object 22">
                        <a:extLst>
                          <a:ext uri="{FF2B5EF4-FFF2-40B4-BE49-F238E27FC236}">
                            <a16:creationId xmlns:a16="http://schemas.microsoft.com/office/drawing/2014/main" id="{404D09B8-E07D-766E-4D01-EDD19054521F}"/>
                          </a:ext>
                        </a:extLst>
                      </p:cNvPr>
                      <p:cNvPicPr/>
                      <p:nvPr/>
                    </p:nvPicPr>
                    <p:blipFill>
                      <a:blip r:embed="rId5"/>
                      <a:stretch>
                        <a:fillRect/>
                      </a:stretch>
                    </p:blipFill>
                    <p:spPr>
                      <a:xfrm>
                        <a:off x="685800" y="3678238"/>
                        <a:ext cx="6456363" cy="2486025"/>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B3D4CEC4-CBC0-D6C4-468A-67A505961B5D}"/>
              </a:ext>
            </a:extLst>
          </p:cNvPr>
          <p:cNvGraphicFramePr>
            <a:graphicFrameLocks noChangeAspect="1"/>
          </p:cNvGraphicFramePr>
          <p:nvPr/>
        </p:nvGraphicFramePr>
        <p:xfrm>
          <a:off x="723900" y="1201738"/>
          <a:ext cx="6456363" cy="2597150"/>
        </p:xfrm>
        <a:graphic>
          <a:graphicData uri="http://schemas.openxmlformats.org/presentationml/2006/ole">
            <mc:AlternateContent xmlns:mc="http://schemas.openxmlformats.org/markup-compatibility/2006">
              <mc:Choice xmlns:v="urn:schemas-microsoft-com:vml" Requires="v">
                <p:oleObj name="Prism 10" r:id="rId6" imgW="9772643" imgH="3932435" progId="Prism10.Document">
                  <p:embed/>
                </p:oleObj>
              </mc:Choice>
              <mc:Fallback>
                <p:oleObj name="Prism 10" r:id="rId6" imgW="9772643" imgH="3932435" progId="Prism10.Document">
                  <p:embed/>
                  <p:pic>
                    <p:nvPicPr>
                      <p:cNvPr id="22" name="Object 21">
                        <a:extLst>
                          <a:ext uri="{FF2B5EF4-FFF2-40B4-BE49-F238E27FC236}">
                            <a16:creationId xmlns:a16="http://schemas.microsoft.com/office/drawing/2014/main" id="{B3D4CEC4-CBC0-D6C4-468A-67A505961B5D}"/>
                          </a:ext>
                        </a:extLst>
                      </p:cNvPr>
                      <p:cNvPicPr/>
                      <p:nvPr/>
                    </p:nvPicPr>
                    <p:blipFill>
                      <a:blip r:embed="rId7"/>
                      <a:stretch>
                        <a:fillRect/>
                      </a:stretch>
                    </p:blipFill>
                    <p:spPr>
                      <a:xfrm>
                        <a:off x="723900" y="1201738"/>
                        <a:ext cx="6456363" cy="2597150"/>
                      </a:xfrm>
                      <a:prstGeom prst="rect">
                        <a:avLst/>
                      </a:prstGeom>
                      <a:solidFill>
                        <a:schemeClr val="bg1">
                          <a:alpha val="70000"/>
                        </a:schemeClr>
                      </a:solidFill>
                    </p:spPr>
                  </p:pic>
                </p:oleObj>
              </mc:Fallback>
            </mc:AlternateContent>
          </a:graphicData>
        </a:graphic>
      </p:graphicFrame>
      <p:graphicFrame>
        <p:nvGraphicFramePr>
          <p:cNvPr id="5" name="think-cell data - do not delete" hidden="1">
            <a:extLst>
              <a:ext uri="{FF2B5EF4-FFF2-40B4-BE49-F238E27FC236}">
                <a16:creationId xmlns:a16="http://schemas.microsoft.com/office/drawing/2014/main" id="{AED4E450-B512-4979-6E16-6737317DCB7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04" imgH="405" progId="TCLayout.ActiveDocument.1">
                  <p:embed/>
                </p:oleObj>
              </mc:Choice>
              <mc:Fallback>
                <p:oleObj name="think-cell Slide" r:id="rId8" imgW="404" imgH="405" progId="TCLayout.ActiveDocument.1">
                  <p:embed/>
                  <p:pic>
                    <p:nvPicPr>
                      <p:cNvPr id="5" name="think-cell data - do not delete" hidden="1">
                        <a:extLst>
                          <a:ext uri="{FF2B5EF4-FFF2-40B4-BE49-F238E27FC236}">
                            <a16:creationId xmlns:a16="http://schemas.microsoft.com/office/drawing/2014/main" id="{AED4E450-B512-4979-6E16-6737317DCB7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0BD5F7F0-21E6-1E0C-9335-C001A55F65BC}"/>
              </a:ext>
            </a:extLst>
          </p:cNvPr>
          <p:cNvSpPr txBox="1"/>
          <p:nvPr/>
        </p:nvSpPr>
        <p:spPr>
          <a:xfrm>
            <a:off x="7137022" y="1215744"/>
            <a:ext cx="4493564" cy="4247317"/>
          </a:xfrm>
          <a:prstGeom prst="rect">
            <a:avLst/>
          </a:prstGeom>
          <a:noFill/>
          <a:ln w="3175">
            <a:noFill/>
          </a:ln>
        </p:spPr>
        <p:style>
          <a:lnRef idx="2">
            <a:schemeClr val="accent1"/>
          </a:lnRef>
          <a:fillRef idx="1">
            <a:schemeClr val="lt1"/>
          </a:fillRef>
          <a:effectRef idx="0">
            <a:schemeClr val="accent1"/>
          </a:effectRef>
          <a:fontRef idx="minor">
            <a:schemeClr val="dk1"/>
          </a:fontRef>
        </p:style>
        <p:txBody>
          <a:bodyPr wrap="square">
            <a:spAutoFit/>
          </a:bodyPr>
          <a:lstStyle/>
          <a:p>
            <a:pPr marL="274320" marR="0" lvl="0" indent="-27432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Overall, in both arms, increases in Hgb were observed in most evaluable** non-TD6 participants over a 12-week period within the first 24 weeks</a:t>
            </a: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15/29 (51.7%) had increase ≥ 1.0 g/dL</a:t>
            </a: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6/29 (20.7%) had increase ≥ 1.5 g/dL</a:t>
            </a: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3/29 (10.3%) had increase ≥ 2 g/dL</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endParaRPr>
          </a:p>
          <a:p>
            <a:pPr marL="28575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For evaluable** non-TD6 participants in the combination arm treated with a starting dose of elritercept of 3 mg/kg or higher:</a:t>
            </a: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10/18 (55.6%) had increase ≥ 1.0 g/dL</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9" name="TextBox 8">
            <a:extLst>
              <a:ext uri="{FF2B5EF4-FFF2-40B4-BE49-F238E27FC236}">
                <a16:creationId xmlns:a16="http://schemas.microsoft.com/office/drawing/2014/main" id="{F69D7253-9532-2BAB-F149-CEAF75B911A0}"/>
              </a:ext>
            </a:extLst>
          </p:cNvPr>
          <p:cNvSpPr txBox="1"/>
          <p:nvPr/>
        </p:nvSpPr>
        <p:spPr>
          <a:xfrm>
            <a:off x="7180263" y="5082206"/>
            <a:ext cx="4829283" cy="830997"/>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91440" tIns="45720" rIns="91440" bIns="45720" rtlCol="0" anchor="t">
            <a:spAutoFit/>
          </a:bodyPr>
          <a:lstStyle/>
          <a:p>
            <a:pPr marL="172720" marR="0" lvl="0" indent="-17272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0" cap="none" spc="0" normalizeH="0" baseline="0" noProof="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Increases in Hgb </a:t>
            </a:r>
            <a:r>
              <a:rPr kumimoji="0" lang="en-US" sz="16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were observed in both</a:t>
            </a:r>
            <a:r>
              <a:rPr kumimoji="0" lang="en-US" sz="1600" b="1" i="0" u="none" strike="noStrike" kern="0" cap="none" spc="0" normalizeH="0" baseline="0" noProof="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 </a:t>
            </a:r>
            <a:r>
              <a:rPr kumimoji="0" lang="en-US" sz="16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arms supporting potential</a:t>
            </a:r>
            <a:r>
              <a:rPr kumimoji="0" lang="en-US" sz="1600" b="1" i="0" u="none" strike="noStrike" kern="0" cap="none" spc="0" normalizeH="0" baseline="0" noProof="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 to address </a:t>
            </a:r>
            <a:r>
              <a:rPr kumimoji="0" lang="en-US" sz="1600" b="1" i="0" u="none" strike="noStrike" kern="0" cap="none" spc="0" normalizeH="0" baseline="0" noProof="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both </a:t>
            </a:r>
            <a:r>
              <a:rPr kumimoji="0" lang="en-US" sz="1600" b="1" i="0" u="none" strike="noStrike" kern="0" cap="none" spc="0" normalizeH="0" baseline="0" noProof="0" err="1">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ruxolitinib</a:t>
            </a:r>
            <a:r>
              <a:rPr kumimoji="0" lang="en-US" sz="1600" b="1" i="0" u="none" strike="noStrike" kern="0" cap="none" spc="0" normalizeH="0" baseline="0" noProof="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-associated anemia and anemia due to underlying MF</a:t>
            </a:r>
          </a:p>
        </p:txBody>
      </p:sp>
      <p:sp>
        <p:nvSpPr>
          <p:cNvPr id="26" name="TextBox 25">
            <a:extLst>
              <a:ext uri="{FF2B5EF4-FFF2-40B4-BE49-F238E27FC236}">
                <a16:creationId xmlns:a16="http://schemas.microsoft.com/office/drawing/2014/main" id="{53D9133C-9687-75E3-C3D5-F3FF08D66A8A}"/>
              </a:ext>
            </a:extLst>
          </p:cNvPr>
          <p:cNvSpPr txBox="1"/>
          <p:nvPr/>
        </p:nvSpPr>
        <p:spPr>
          <a:xfrm>
            <a:off x="10029264" y="6617540"/>
            <a:ext cx="218802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Calibri" panose="020F0502020204030204"/>
                <a:ea typeface="+mn-ea"/>
                <a:cs typeface="Arial"/>
              </a:rPr>
              <a:t>Data as of 30Aug2024</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8" name="TextBox 7">
            <a:extLst>
              <a:ext uri="{FF2B5EF4-FFF2-40B4-BE49-F238E27FC236}">
                <a16:creationId xmlns:a16="http://schemas.microsoft.com/office/drawing/2014/main" id="{6A23377F-9373-0918-1ECB-63FE796C062C}"/>
              </a:ext>
            </a:extLst>
          </p:cNvPr>
          <p:cNvSpPr txBox="1"/>
          <p:nvPr/>
        </p:nvSpPr>
        <p:spPr>
          <a:xfrm>
            <a:off x="162357" y="6200727"/>
            <a:ext cx="9582535" cy="6463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rPr>
              <a:t>BL Hgb = baseline hemoglobin; Max Hgb = maximum mean postbaseline hemoglobin over 12 weeks within the first 24 weeks; Non-TD6 = non-transfusion dependent (&lt; 6 RBC U/12 weeks, or no transfusions within the 28 days prior to C1D1, and BL Hgb &lt;10g/dL)*Denotes Non-TD6 participants who received ≥ 3 RBC U/12 weeks at baseline. **Evaluable = Non-TD6 with ≥ 12 </a:t>
            </a:r>
            <a:r>
              <a:rPr kumimoji="0" lang="en-US" sz="900" b="0" i="0" u="sng" strike="noStrike" kern="1200" cap="none" spc="0" normalizeH="0" baseline="0" noProof="0">
                <a:ln>
                  <a:noFill/>
                </a:ln>
                <a:solidFill>
                  <a:srgbClr val="000000"/>
                </a:solidFill>
                <a:effectLst/>
                <a:uLnTx/>
                <a:uFillTx/>
                <a:latin typeface="Calibri" panose="020F0502020204030204"/>
                <a:ea typeface="+mn-ea"/>
                <a:cs typeface="Arial"/>
              </a:rPr>
              <a:t>consecutive</a:t>
            </a: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rPr>
              <a:t> weeks of post-baseline Hgb within the first 24 weeks of treatment. Non-TD6 participants who did not have 12 consecutive weeks of post-baseline Hgb values due to insufficient time on treatment or due to censoring for transfusions (n=18; 9 monotherapy, 9 combination) were excluded from the analysis.</a:t>
            </a:r>
            <a:endParaRPr kumimoji="0" lang="en-US" sz="9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3973C78-B151-5488-A805-485FF27DFFAD}"/>
              </a:ext>
            </a:extLst>
          </p:cNvPr>
          <p:cNvSpPr>
            <a:spLocks noGrp="1"/>
          </p:cNvSpPr>
          <p:nvPr>
            <p:ph type="title"/>
          </p:nvPr>
        </p:nvSpPr>
        <p:spPr/>
        <p:txBody>
          <a:bodyPr vert="horz"/>
          <a:lstStyle/>
          <a:p>
            <a:r>
              <a:rPr lang="en-US" sz="3200" b="1">
                <a:solidFill>
                  <a:srgbClr val="272B72"/>
                </a:solidFill>
                <a:cs typeface="Arial"/>
              </a:rPr>
              <a:t>Hemoglobin Responses Observed with Elritercept Treatment: </a:t>
            </a:r>
            <a:br>
              <a:rPr lang="en-US" sz="3200" b="1">
                <a:solidFill>
                  <a:srgbClr val="272B72"/>
                </a:solidFill>
                <a:cs typeface="Arial"/>
              </a:rPr>
            </a:br>
            <a:r>
              <a:rPr lang="en-US" sz="2400" b="1">
                <a:solidFill>
                  <a:srgbClr val="272B72"/>
                </a:solidFill>
                <a:cs typeface="Arial"/>
              </a:rPr>
              <a:t>Increases Observed in Both Monotherapy and Combination Arms</a:t>
            </a:r>
            <a:endParaRPr lang="en-US" sz="3200"/>
          </a:p>
        </p:txBody>
      </p:sp>
      <p:pic>
        <p:nvPicPr>
          <p:cNvPr id="13" name="Picture 12">
            <a:extLst>
              <a:ext uri="{FF2B5EF4-FFF2-40B4-BE49-F238E27FC236}">
                <a16:creationId xmlns:a16="http://schemas.microsoft.com/office/drawing/2014/main" id="{175EFEBD-6695-7DBD-FBAE-ED961143FE14}"/>
              </a:ext>
            </a:extLst>
          </p:cNvPr>
          <p:cNvPicPr>
            <a:picLocks noChangeAspect="1"/>
          </p:cNvPicPr>
          <p:nvPr/>
        </p:nvPicPr>
        <p:blipFill>
          <a:blip r:embed="rId10"/>
          <a:stretch>
            <a:fillRect/>
          </a:stretch>
        </p:blipFill>
        <p:spPr>
          <a:xfrm>
            <a:off x="1495548" y="5171839"/>
            <a:ext cx="2084832" cy="384140"/>
          </a:xfrm>
          <a:prstGeom prst="rect">
            <a:avLst/>
          </a:prstGeom>
        </p:spPr>
      </p:pic>
      <p:pic>
        <p:nvPicPr>
          <p:cNvPr id="15" name="Picture 14">
            <a:extLst>
              <a:ext uri="{FF2B5EF4-FFF2-40B4-BE49-F238E27FC236}">
                <a16:creationId xmlns:a16="http://schemas.microsoft.com/office/drawing/2014/main" id="{02F010A1-8009-304C-016B-A8E04371D782}"/>
              </a:ext>
            </a:extLst>
          </p:cNvPr>
          <p:cNvPicPr>
            <a:picLocks noChangeAspect="1"/>
          </p:cNvPicPr>
          <p:nvPr/>
        </p:nvPicPr>
        <p:blipFill>
          <a:blip r:embed="rId11"/>
          <a:stretch>
            <a:fillRect/>
          </a:stretch>
        </p:blipFill>
        <p:spPr>
          <a:xfrm>
            <a:off x="1495548" y="1739922"/>
            <a:ext cx="2084832" cy="380985"/>
          </a:xfrm>
          <a:prstGeom prst="rect">
            <a:avLst/>
          </a:prstGeom>
        </p:spPr>
      </p:pic>
      <p:sp>
        <p:nvSpPr>
          <p:cNvPr id="2" name="TextBox 1">
            <a:extLst>
              <a:ext uri="{FF2B5EF4-FFF2-40B4-BE49-F238E27FC236}">
                <a16:creationId xmlns:a16="http://schemas.microsoft.com/office/drawing/2014/main" id="{3D82642D-AAB1-CE0B-A1E6-1F6975A8F77A}"/>
              </a:ext>
            </a:extLst>
          </p:cNvPr>
          <p:cNvSpPr txBox="1"/>
          <p:nvPr/>
        </p:nvSpPr>
        <p:spPr>
          <a:xfrm>
            <a:off x="7053230" y="6589163"/>
            <a:ext cx="2976033" cy="307777"/>
          </a:xfrm>
          <a:prstGeom prst="rect">
            <a:avLst/>
          </a:prstGeom>
          <a:noFill/>
        </p:spPr>
        <p:txBody>
          <a:bodyPr wrap="square">
            <a:spAutoFit/>
          </a:bodyPr>
          <a:lstStyle/>
          <a:p>
            <a:r>
              <a:rPr lang="en-US" sz="1400" dirty="0"/>
              <a:t>Harrison et al. ASH 2024;Abstract 997</a:t>
            </a:r>
          </a:p>
        </p:txBody>
      </p:sp>
    </p:spTree>
    <p:extLst>
      <p:ext uri="{BB962C8B-B14F-4D97-AF65-F5344CB8AC3E}">
        <p14:creationId xmlns:p14="http://schemas.microsoft.com/office/powerpoint/2010/main" val="3467966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a:extLst>
              <a:ext uri="{FF2B5EF4-FFF2-40B4-BE49-F238E27FC236}">
                <a16:creationId xmlns:a16="http://schemas.microsoft.com/office/drawing/2014/main" id="{9D282723-D6F1-49CA-CE6A-4445B948032B}"/>
              </a:ext>
            </a:extLst>
          </p:cNvPr>
          <p:cNvGraphicFramePr>
            <a:graphicFrameLocks noChangeAspect="1"/>
          </p:cNvGraphicFramePr>
          <p:nvPr/>
        </p:nvGraphicFramePr>
        <p:xfrm>
          <a:off x="417513" y="1143000"/>
          <a:ext cx="7107237" cy="2905125"/>
        </p:xfrm>
        <a:graphic>
          <a:graphicData uri="http://schemas.openxmlformats.org/presentationml/2006/ole">
            <mc:AlternateContent xmlns:mc="http://schemas.openxmlformats.org/markup-compatibility/2006">
              <mc:Choice xmlns:v="urn:schemas-microsoft-com:vml" Requires="v">
                <p:oleObj name="Prism 10" r:id="rId4" imgW="9915977" imgH="4052691" progId="Prism10.Document">
                  <p:embed/>
                </p:oleObj>
              </mc:Choice>
              <mc:Fallback>
                <p:oleObj name="Prism 10" r:id="rId4" imgW="9915977" imgH="4052691" progId="Prism10.Document">
                  <p:embed/>
                  <p:pic>
                    <p:nvPicPr>
                      <p:cNvPr id="7" name="Object 6">
                        <a:extLst>
                          <a:ext uri="{FF2B5EF4-FFF2-40B4-BE49-F238E27FC236}">
                            <a16:creationId xmlns:a16="http://schemas.microsoft.com/office/drawing/2014/main" id="{9D282723-D6F1-49CA-CE6A-4445B948032B}"/>
                          </a:ext>
                        </a:extLst>
                      </p:cNvPr>
                      <p:cNvPicPr/>
                      <p:nvPr/>
                    </p:nvPicPr>
                    <p:blipFill>
                      <a:blip r:embed="rId5"/>
                      <a:stretch>
                        <a:fillRect/>
                      </a:stretch>
                    </p:blipFill>
                    <p:spPr>
                      <a:xfrm>
                        <a:off x="417513" y="1143000"/>
                        <a:ext cx="7107237" cy="2905125"/>
                      </a:xfrm>
                      <a:prstGeom prst="rect">
                        <a:avLst/>
                      </a:prstGeom>
                    </p:spPr>
                  </p:pic>
                </p:oleObj>
              </mc:Fallback>
            </mc:AlternateContent>
          </a:graphicData>
        </a:graphic>
      </p:graphicFrame>
      <p:graphicFrame>
        <p:nvGraphicFramePr>
          <p:cNvPr id="8" name="think-cell data - do not delete" hidden="1">
            <a:extLst>
              <a:ext uri="{FF2B5EF4-FFF2-40B4-BE49-F238E27FC236}">
                <a16:creationId xmlns:a16="http://schemas.microsoft.com/office/drawing/2014/main" id="{7E478FA1-5D31-4861-DF43-FA431B70078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404" imgH="405" progId="TCLayout.ActiveDocument.1">
                  <p:embed/>
                </p:oleObj>
              </mc:Choice>
              <mc:Fallback>
                <p:oleObj name="think-cell Slide" r:id="rId6" imgW="404" imgH="405" progId="TCLayout.ActiveDocument.1">
                  <p:embed/>
                  <p:pic>
                    <p:nvPicPr>
                      <p:cNvPr id="8" name="think-cell data - do not delete" hidden="1">
                        <a:extLst>
                          <a:ext uri="{FF2B5EF4-FFF2-40B4-BE49-F238E27FC236}">
                            <a16:creationId xmlns:a16="http://schemas.microsoft.com/office/drawing/2014/main" id="{7E478FA1-5D31-4861-DF43-FA431B700784}"/>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5D6BB1C6-F9C0-D63D-6AB9-9EC158FCBB89}"/>
              </a:ext>
            </a:extLst>
          </p:cNvPr>
          <p:cNvGraphicFramePr>
            <a:graphicFrameLocks noChangeAspect="1"/>
          </p:cNvGraphicFramePr>
          <p:nvPr/>
        </p:nvGraphicFramePr>
        <p:xfrm>
          <a:off x="415925" y="3798888"/>
          <a:ext cx="7112000" cy="2747962"/>
        </p:xfrm>
        <a:graphic>
          <a:graphicData uri="http://schemas.openxmlformats.org/presentationml/2006/ole">
            <mc:AlternateContent xmlns:mc="http://schemas.openxmlformats.org/markup-compatibility/2006">
              <mc:Choice xmlns:v="urn:schemas-microsoft-com:vml" Requires="v">
                <p:oleObj name="Prism 10" r:id="rId8" imgW="9900491" imgH="3825861" progId="Prism10.Document">
                  <p:embed/>
                </p:oleObj>
              </mc:Choice>
              <mc:Fallback>
                <p:oleObj name="Prism 10" r:id="rId8" imgW="9900491" imgH="3825861" progId="Prism10.Document">
                  <p:embed/>
                  <p:pic>
                    <p:nvPicPr>
                      <p:cNvPr id="5" name="Object 4">
                        <a:extLst>
                          <a:ext uri="{FF2B5EF4-FFF2-40B4-BE49-F238E27FC236}">
                            <a16:creationId xmlns:a16="http://schemas.microsoft.com/office/drawing/2014/main" id="{5D6BB1C6-F9C0-D63D-6AB9-9EC158FCBB89}"/>
                          </a:ext>
                        </a:extLst>
                      </p:cNvPr>
                      <p:cNvPicPr/>
                      <p:nvPr/>
                    </p:nvPicPr>
                    <p:blipFill>
                      <a:blip r:embed="rId9"/>
                      <a:stretch>
                        <a:fillRect/>
                      </a:stretch>
                    </p:blipFill>
                    <p:spPr>
                      <a:xfrm>
                        <a:off x="415925" y="3798888"/>
                        <a:ext cx="7112000" cy="2747962"/>
                      </a:xfrm>
                      <a:prstGeom prst="rect">
                        <a:avLst/>
                      </a:prstGeom>
                      <a:solidFill>
                        <a:schemeClr val="bg1">
                          <a:alpha val="30000"/>
                        </a:schemeClr>
                      </a:solidFill>
                    </p:spPr>
                  </p:pic>
                </p:oleObj>
              </mc:Fallback>
            </mc:AlternateContent>
          </a:graphicData>
        </a:graphic>
      </p:graphicFrame>
      <p:sp>
        <p:nvSpPr>
          <p:cNvPr id="3" name="TextBox 2">
            <a:extLst>
              <a:ext uri="{FF2B5EF4-FFF2-40B4-BE49-F238E27FC236}">
                <a16:creationId xmlns:a16="http://schemas.microsoft.com/office/drawing/2014/main" id="{00AF4391-A9C0-ED8E-6BE4-FBBA45D51068}"/>
              </a:ext>
            </a:extLst>
          </p:cNvPr>
          <p:cNvSpPr txBox="1"/>
          <p:nvPr/>
        </p:nvSpPr>
        <p:spPr>
          <a:xfrm>
            <a:off x="7361534" y="1195780"/>
            <a:ext cx="4409930" cy="3693319"/>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marL="182880" marR="0" lvl="0"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Overall, in both arms, reductions in transfusion burden were observed in evaluable** TD3 participants over the first 24 weeks of treatment</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panose="020B0604020202020204" pitchFamily="34" charset="0"/>
            </a:endParaRP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16/41 (39%) had reduction ≥ 50%</a:t>
            </a:r>
          </a:p>
          <a:p>
            <a:pPr marL="742950" marR="0" lvl="1" indent="-18288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10/41 (24%) achieved transfusion independence (TI)</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endParaRPr>
          </a:p>
          <a:p>
            <a:pPr marL="285750" marR="0" lvl="0" indent="-18288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For evaluable** TD3 participants in the combination arm treated with a starting dose of elritercept of 3 mg/kg or higher:</a:t>
            </a:r>
          </a:p>
          <a:p>
            <a:pPr marL="742950" marR="0" lvl="1" indent="-18288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10/16 (62.5%) had reduction ≥ 50%</a:t>
            </a:r>
          </a:p>
          <a:p>
            <a:pPr marL="742950" marR="0" lvl="1" indent="-182880" algn="l" defTabSz="457200" rtl="0" eaLnBrk="1" fontAlgn="auto" latinLnBrk="0" hangingPunct="1">
              <a:lnSpc>
                <a:spcPct val="100000"/>
              </a:lnSpc>
              <a:spcBef>
                <a:spcPts val="0"/>
              </a:spcBef>
              <a:spcAft>
                <a:spcPts val="0"/>
              </a:spcAft>
              <a:buClrTx/>
              <a:buSzTx/>
              <a:buFont typeface="Arial,Sans-Serif"/>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Arial"/>
              </a:rPr>
              <a:t>6/16 (37.5%) achieved TI</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08C63BF-826B-8AD3-A0CC-7FE0E1B350D2}"/>
              </a:ext>
            </a:extLst>
          </p:cNvPr>
          <p:cNvSpPr txBox="1"/>
          <p:nvPr/>
        </p:nvSpPr>
        <p:spPr>
          <a:xfrm>
            <a:off x="156762" y="6387569"/>
            <a:ext cx="9831973" cy="507831"/>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Calibri" panose="020F0502020204030204"/>
                <a:ea typeface="+mn-ea"/>
                <a:cs typeface="Arial"/>
              </a:rPr>
              <a:t>BL RBC U = baseline RBC U/12 weeks; Min RBC U = minimum postbaseline RBC U/12 weeks; TD = transfusion dependent, TD3 = received ≥ 3 RBC U/12 weeks at baseline; TI = transfusion independence. *Denotes TD3 participants who also qualified as transfusion dependent based on IWG 2013 criteria (TD6); **Evaluable = TD3 with at least 12 consecutive weeks of postbaseline RBC transfusion data in the first 24 weeks. Participants without 12 consecutive weeks of transfusion data (n = 10; 6 monotherapy, 4 combination) were excluded from the analysis.</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4CD1689-E1A9-A4EC-1D5A-DBEE2E307782}"/>
              </a:ext>
            </a:extLst>
          </p:cNvPr>
          <p:cNvSpPr txBox="1"/>
          <p:nvPr/>
        </p:nvSpPr>
        <p:spPr>
          <a:xfrm>
            <a:off x="7488266" y="4913135"/>
            <a:ext cx="4458130" cy="1077218"/>
          </a:xfrm>
          <a:prstGeom prst="rect">
            <a:avLst/>
          </a:prstGeom>
          <a:solidFill>
            <a:srgbClr val="00206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91440" tIns="45720" rIns="91440" bIns="45720" rtlCol="0" anchor="t">
            <a:spAutoFit/>
          </a:bodyPr>
          <a:lstStyle/>
          <a:p>
            <a:pPr marL="172720" marR="0" lvl="0" indent="-17272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Reductions in transfusion burden </a:t>
            </a:r>
            <a:r>
              <a:rPr kumimoji="0" lang="en-US" sz="16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observed </a:t>
            </a:r>
            <a:r>
              <a:rPr kumimoji="0" lang="en-US" sz="1600" b="1"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in both arms </a:t>
            </a:r>
            <a:r>
              <a:rPr kumimoji="0" lang="en-US" sz="16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further support potential to address </a:t>
            </a:r>
            <a:r>
              <a:rPr kumimoji="0" lang="en-US" sz="1600" b="1"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ruxolitinib-associated anemia </a:t>
            </a:r>
            <a:r>
              <a:rPr kumimoji="0" lang="en-US" sz="1600" b="1" i="0" u="none" strike="noStrike" kern="0" cap="none" spc="0" normalizeH="0" baseline="0" noProof="0" dirty="0">
                <a:ln>
                  <a:noFill/>
                </a:ln>
                <a:solidFill>
                  <a:srgbClr val="FFFFFF"/>
                </a:solidFill>
                <a:effectLst/>
                <a:uLnTx/>
                <a:uFillTx/>
                <a:latin typeface="Calibri" panose="020F0502020204030204"/>
                <a:ea typeface="Calibri" panose="020F0502020204030204" pitchFamily="34" charset="0"/>
                <a:cs typeface="Arial" panose="020B0604020202020204" pitchFamily="34" charset="0"/>
              </a:rPr>
              <a:t>as well as </a:t>
            </a:r>
            <a:r>
              <a:rPr kumimoji="0" lang="en-US" sz="1600" b="1" i="0" u="none" strike="noStrike" kern="0" cap="none" spc="0" normalizeH="0" baseline="0" noProof="0" dirty="0">
                <a:ln>
                  <a:noFill/>
                </a:ln>
                <a:solidFill>
                  <a:srgbClr val="FFFF00"/>
                </a:solidFill>
                <a:effectLst/>
                <a:uLnTx/>
                <a:uFillTx/>
                <a:latin typeface="Calibri" panose="020F0502020204030204"/>
                <a:ea typeface="Calibri" panose="020F0502020204030204" pitchFamily="34" charset="0"/>
                <a:cs typeface="Arial" panose="020B0604020202020204" pitchFamily="34" charset="0"/>
              </a:rPr>
              <a:t>anemia due to underlying MF</a:t>
            </a:r>
            <a:endParaRPr kumimoji="0" lang="en-US" sz="2000" b="0" i="0" u="none" strike="noStrike" kern="0" cap="none" spc="0" normalizeH="0" baseline="0" noProof="0" dirty="0">
              <a:ln>
                <a:noFill/>
              </a:ln>
              <a:solidFill>
                <a:srgbClr val="FFFF00"/>
              </a:solidFill>
              <a:effectLst/>
              <a:uLnTx/>
              <a:uFillTx/>
              <a:latin typeface="Calibri" panose="020F0502020204030204"/>
              <a:ea typeface="+mn-ea"/>
              <a:cs typeface="Arial" panose="020B0604020202020204" pitchFamily="34" charset="0"/>
            </a:endParaRPr>
          </a:p>
        </p:txBody>
      </p:sp>
      <p:sp>
        <p:nvSpPr>
          <p:cNvPr id="14" name="TextBox 13">
            <a:extLst>
              <a:ext uri="{FF2B5EF4-FFF2-40B4-BE49-F238E27FC236}">
                <a16:creationId xmlns:a16="http://schemas.microsoft.com/office/drawing/2014/main" id="{5472EC03-4364-0E14-7CD4-54546615E8E1}"/>
              </a:ext>
            </a:extLst>
          </p:cNvPr>
          <p:cNvSpPr txBox="1"/>
          <p:nvPr/>
        </p:nvSpPr>
        <p:spPr>
          <a:xfrm>
            <a:off x="10029264" y="6667235"/>
            <a:ext cx="2188029" cy="246221"/>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Calibri" panose="020F0502020204030204"/>
                <a:ea typeface="+mn-ea"/>
                <a:cs typeface="Arial"/>
              </a:rPr>
              <a:t>Data as of 30Aug2024</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Arial"/>
            </a:endParaRPr>
          </a:p>
        </p:txBody>
      </p:sp>
      <p:sp>
        <p:nvSpPr>
          <p:cNvPr id="4" name="Title 3">
            <a:extLst>
              <a:ext uri="{FF2B5EF4-FFF2-40B4-BE49-F238E27FC236}">
                <a16:creationId xmlns:a16="http://schemas.microsoft.com/office/drawing/2014/main" id="{06A4228B-CED3-5919-D991-07B1FE6F6827}"/>
              </a:ext>
            </a:extLst>
          </p:cNvPr>
          <p:cNvSpPr>
            <a:spLocks noGrp="1"/>
          </p:cNvSpPr>
          <p:nvPr>
            <p:ph type="title"/>
          </p:nvPr>
        </p:nvSpPr>
        <p:spPr/>
        <p:txBody>
          <a:bodyPr vert="horz"/>
          <a:lstStyle/>
          <a:p>
            <a:r>
              <a:rPr lang="en-US" sz="3200" b="1">
                <a:solidFill>
                  <a:srgbClr val="272B72"/>
                </a:solidFill>
                <a:cs typeface="Arial"/>
              </a:rPr>
              <a:t>Observed Decreases in Transfusion Burden:</a:t>
            </a:r>
            <a:br>
              <a:rPr lang="en-US" sz="3200" b="1">
                <a:solidFill>
                  <a:srgbClr val="272B72"/>
                </a:solidFill>
                <a:cs typeface="Arial"/>
              </a:rPr>
            </a:br>
            <a:r>
              <a:rPr lang="en-US" sz="2400" b="1">
                <a:solidFill>
                  <a:srgbClr val="272B72"/>
                </a:solidFill>
                <a:cs typeface="Arial"/>
              </a:rPr>
              <a:t>Transfusion Independence Observed in Both </a:t>
            </a:r>
            <a:r>
              <a:rPr lang="en-US" sz="2400">
                <a:solidFill>
                  <a:srgbClr val="272B72"/>
                </a:solidFill>
                <a:cs typeface="Arial"/>
              </a:rPr>
              <a:t>A</a:t>
            </a:r>
            <a:r>
              <a:rPr lang="en-US" sz="2400" b="1">
                <a:solidFill>
                  <a:srgbClr val="272B72"/>
                </a:solidFill>
                <a:cs typeface="Arial"/>
              </a:rPr>
              <a:t>rms</a:t>
            </a:r>
            <a:endParaRPr lang="en-US" sz="2400"/>
          </a:p>
        </p:txBody>
      </p:sp>
      <p:pic>
        <p:nvPicPr>
          <p:cNvPr id="6" name="Picture 5">
            <a:extLst>
              <a:ext uri="{FF2B5EF4-FFF2-40B4-BE49-F238E27FC236}">
                <a16:creationId xmlns:a16="http://schemas.microsoft.com/office/drawing/2014/main" id="{A229D631-447F-9AC5-7FF7-DBE4483F9958}"/>
              </a:ext>
            </a:extLst>
          </p:cNvPr>
          <p:cNvPicPr>
            <a:picLocks noChangeAspect="1"/>
          </p:cNvPicPr>
          <p:nvPr/>
        </p:nvPicPr>
        <p:blipFill>
          <a:blip r:embed="rId10"/>
          <a:stretch>
            <a:fillRect/>
          </a:stretch>
        </p:blipFill>
        <p:spPr>
          <a:xfrm>
            <a:off x="5092911" y="1572944"/>
            <a:ext cx="2084832" cy="380985"/>
          </a:xfrm>
          <a:prstGeom prst="rect">
            <a:avLst/>
          </a:prstGeom>
        </p:spPr>
      </p:pic>
      <p:pic>
        <p:nvPicPr>
          <p:cNvPr id="9" name="Picture 8">
            <a:extLst>
              <a:ext uri="{FF2B5EF4-FFF2-40B4-BE49-F238E27FC236}">
                <a16:creationId xmlns:a16="http://schemas.microsoft.com/office/drawing/2014/main" id="{6F516281-CF76-0D44-FAC9-C76A8247CC20}"/>
              </a:ext>
            </a:extLst>
          </p:cNvPr>
          <p:cNvPicPr>
            <a:picLocks noChangeAspect="1"/>
          </p:cNvPicPr>
          <p:nvPr/>
        </p:nvPicPr>
        <p:blipFill>
          <a:blip r:embed="rId11"/>
          <a:stretch>
            <a:fillRect/>
          </a:stretch>
        </p:blipFill>
        <p:spPr>
          <a:xfrm>
            <a:off x="5092911" y="4143538"/>
            <a:ext cx="2084832" cy="384140"/>
          </a:xfrm>
          <a:prstGeom prst="rect">
            <a:avLst/>
          </a:prstGeom>
        </p:spPr>
      </p:pic>
      <p:sp>
        <p:nvSpPr>
          <p:cNvPr id="11" name="TextBox 10">
            <a:extLst>
              <a:ext uri="{FF2B5EF4-FFF2-40B4-BE49-F238E27FC236}">
                <a16:creationId xmlns:a16="http://schemas.microsoft.com/office/drawing/2014/main" id="{6CE9D409-E13C-79C5-7049-82A6F68D6A14}"/>
              </a:ext>
            </a:extLst>
          </p:cNvPr>
          <p:cNvSpPr txBox="1"/>
          <p:nvPr/>
        </p:nvSpPr>
        <p:spPr>
          <a:xfrm>
            <a:off x="7281830" y="6622785"/>
            <a:ext cx="2976033" cy="307777"/>
          </a:xfrm>
          <a:prstGeom prst="rect">
            <a:avLst/>
          </a:prstGeom>
          <a:noFill/>
        </p:spPr>
        <p:txBody>
          <a:bodyPr wrap="square">
            <a:spAutoFit/>
          </a:bodyPr>
          <a:lstStyle/>
          <a:p>
            <a:r>
              <a:rPr lang="en-US" sz="1400" dirty="0"/>
              <a:t>Harrison et al. ASH 2024;Abstract 997</a:t>
            </a:r>
          </a:p>
        </p:txBody>
      </p:sp>
    </p:spTree>
    <p:extLst>
      <p:ext uri="{BB962C8B-B14F-4D97-AF65-F5344CB8AC3E}">
        <p14:creationId xmlns:p14="http://schemas.microsoft.com/office/powerpoint/2010/main" val="4963744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B7821-B8A2-9651-91E6-218CE9D85BC5}"/>
              </a:ext>
            </a:extLst>
          </p:cNvPr>
          <p:cNvSpPr>
            <a:spLocks noGrp="1"/>
          </p:cNvSpPr>
          <p:nvPr>
            <p:ph type="title"/>
          </p:nvPr>
        </p:nvSpPr>
        <p:spPr>
          <a:xfrm>
            <a:off x="581192" y="2056493"/>
            <a:ext cx="11029615" cy="2147467"/>
          </a:xfrm>
        </p:spPr>
        <p:txBody>
          <a:bodyPr>
            <a:normAutofit/>
          </a:bodyPr>
          <a:lstStyle/>
          <a:p>
            <a:r>
              <a:rPr lang="en-US" b="1" cap="none">
                <a:solidFill>
                  <a:srgbClr val="B62B30"/>
                </a:solidFill>
                <a:effectLst/>
              </a:rPr>
              <a:t>A Phase </a:t>
            </a:r>
            <a:r>
              <a:rPr lang="en-US" b="1" cap="none" err="1">
                <a:solidFill>
                  <a:srgbClr val="B62B30"/>
                </a:solidFill>
                <a:effectLst/>
              </a:rPr>
              <a:t>Ib</a:t>
            </a:r>
            <a:r>
              <a:rPr lang="en-US" b="1" cap="none">
                <a:solidFill>
                  <a:srgbClr val="B62B30"/>
                </a:solidFill>
                <a:effectLst/>
              </a:rPr>
              <a:t>, Open-label Study of Add-On Therapy with CK0804 in Participants with Myelofibrosis and Suboptimal Response to </a:t>
            </a:r>
            <a:r>
              <a:rPr lang="en-US" b="1" cap="none" err="1">
                <a:solidFill>
                  <a:srgbClr val="B62B30"/>
                </a:solidFill>
                <a:effectLst/>
              </a:rPr>
              <a:t>Ruxolitinib</a:t>
            </a:r>
            <a:endParaRPr lang="en-US" b="1" cap="none"/>
          </a:p>
        </p:txBody>
      </p:sp>
      <p:sp>
        <p:nvSpPr>
          <p:cNvPr id="5" name="Text Placeholder 4">
            <a:extLst>
              <a:ext uri="{FF2B5EF4-FFF2-40B4-BE49-F238E27FC236}">
                <a16:creationId xmlns:a16="http://schemas.microsoft.com/office/drawing/2014/main" id="{B847D2CE-AA8C-C4CB-FED4-71733859EC70}"/>
              </a:ext>
            </a:extLst>
          </p:cNvPr>
          <p:cNvSpPr>
            <a:spLocks noGrp="1"/>
          </p:cNvSpPr>
          <p:nvPr>
            <p:ph type="body" idx="1"/>
          </p:nvPr>
        </p:nvSpPr>
        <p:spPr>
          <a:xfrm>
            <a:off x="471055" y="5177685"/>
            <a:ext cx="11029614" cy="1236970"/>
          </a:xfrm>
        </p:spPr>
        <p:txBody>
          <a:bodyPr anchor="ctr">
            <a:noAutofit/>
          </a:bodyPr>
          <a:lstStyle/>
          <a:p>
            <a:pPr algn="ctr"/>
            <a:r>
              <a:rPr lang="en-US" b="1" i="1" cap="none">
                <a:solidFill>
                  <a:schemeClr val="bg1"/>
                </a:solidFill>
                <a:effectLst/>
              </a:rPr>
              <a:t>Lucia </a:t>
            </a:r>
            <a:r>
              <a:rPr lang="en-US" b="1" i="1" cap="none" err="1">
                <a:solidFill>
                  <a:schemeClr val="bg1"/>
                </a:solidFill>
                <a:effectLst/>
              </a:rPr>
              <a:t>Masarova</a:t>
            </a:r>
            <a:r>
              <a:rPr lang="en-US" b="1" i="1" cap="none">
                <a:solidFill>
                  <a:schemeClr val="bg1"/>
                </a:solidFill>
                <a:effectLst/>
              </a:rPr>
              <a:t>, MD</a:t>
            </a:r>
            <a:r>
              <a:rPr lang="en-US" b="0" i="1" cap="none">
                <a:solidFill>
                  <a:schemeClr val="bg1"/>
                </a:solidFill>
                <a:effectLst/>
              </a:rPr>
              <a:t>, </a:t>
            </a:r>
            <a:r>
              <a:rPr lang="en-US" b="0" i="1" cap="none" err="1">
                <a:solidFill>
                  <a:schemeClr val="bg1"/>
                </a:solidFill>
                <a:effectLst/>
              </a:rPr>
              <a:t>Meixian</a:t>
            </a:r>
            <a:r>
              <a:rPr lang="en-US" b="0" i="1" cap="none">
                <a:solidFill>
                  <a:schemeClr val="bg1"/>
                </a:solidFill>
                <a:effectLst/>
              </a:rPr>
              <a:t> Huang, Swati Goel, MD, Sharon Bledsoe, Naveen Pemmaraju, MD, Tapan M. Kadia, MD, </a:t>
            </a:r>
            <a:r>
              <a:rPr lang="en-US" b="0" i="1" cap="none" err="1">
                <a:solidFill>
                  <a:schemeClr val="bg1"/>
                </a:solidFill>
                <a:effectLst/>
              </a:rPr>
              <a:t>Prithviraj</a:t>
            </a:r>
            <a:r>
              <a:rPr lang="en-US" b="0" i="1" cap="none">
                <a:solidFill>
                  <a:schemeClr val="bg1"/>
                </a:solidFill>
                <a:effectLst/>
              </a:rPr>
              <a:t> Bose, MD, Jo Ishizawa, MD, </a:t>
            </a:r>
            <a:r>
              <a:rPr lang="en-US" b="0" i="1" cap="none" err="1">
                <a:solidFill>
                  <a:schemeClr val="bg1"/>
                </a:solidFill>
                <a:effectLst/>
              </a:rPr>
              <a:t>Phd</a:t>
            </a:r>
            <a:r>
              <a:rPr lang="en-US" b="0" i="1" cap="none">
                <a:solidFill>
                  <a:schemeClr val="bg1"/>
                </a:solidFill>
                <a:effectLst/>
              </a:rPr>
              <a:t>, Guillermo Montalban-bravo, MD, Mi-ae Lyu,  Tara Sadeghi, </a:t>
            </a:r>
            <a:r>
              <a:rPr lang="en-US" b="0" i="1" cap="none" err="1">
                <a:solidFill>
                  <a:schemeClr val="bg1"/>
                </a:solidFill>
                <a:effectLst/>
              </a:rPr>
              <a:t>Simrit</a:t>
            </a:r>
            <a:r>
              <a:rPr lang="en-US" b="0" i="1" cap="none">
                <a:solidFill>
                  <a:schemeClr val="bg1"/>
                </a:solidFill>
                <a:effectLst/>
              </a:rPr>
              <a:t> Parmar, MBBS, Christopher R. Flowers, MD, MS and Hagop M. </a:t>
            </a:r>
            <a:r>
              <a:rPr lang="en-US" b="0" i="1" cap="none" err="1">
                <a:solidFill>
                  <a:schemeClr val="bg1"/>
                </a:solidFill>
                <a:effectLst/>
              </a:rPr>
              <a:t>Kantarjian</a:t>
            </a:r>
            <a:r>
              <a:rPr lang="en-US" b="0" i="1" cap="none">
                <a:solidFill>
                  <a:schemeClr val="bg1"/>
                </a:solidFill>
                <a:effectLst/>
              </a:rPr>
              <a:t>, MD</a:t>
            </a:r>
            <a:endParaRPr lang="en-US" b="1" cap="none">
              <a:solidFill>
                <a:schemeClr val="bg1"/>
              </a:solidFill>
            </a:endParaRPr>
          </a:p>
        </p:txBody>
      </p:sp>
      <p:sp>
        <p:nvSpPr>
          <p:cNvPr id="6" name="TextBox 5">
            <a:extLst>
              <a:ext uri="{FF2B5EF4-FFF2-40B4-BE49-F238E27FC236}">
                <a16:creationId xmlns:a16="http://schemas.microsoft.com/office/drawing/2014/main" id="{46D10EDD-CF2C-B44F-8A25-1443A46C9204}"/>
              </a:ext>
            </a:extLst>
          </p:cNvPr>
          <p:cNvSpPr txBox="1"/>
          <p:nvPr/>
        </p:nvSpPr>
        <p:spPr>
          <a:xfrm>
            <a:off x="10269961" y="566057"/>
            <a:ext cx="16722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Abstract # 999</a:t>
            </a:r>
          </a:p>
        </p:txBody>
      </p:sp>
      <p:pic>
        <p:nvPicPr>
          <p:cNvPr id="1026" name="Picture 2" descr="Visit ASH Website">
            <a:extLst>
              <a:ext uri="{FF2B5EF4-FFF2-40B4-BE49-F238E27FC236}">
                <a16:creationId xmlns:a16="http://schemas.microsoft.com/office/drawing/2014/main" id="{750063F6-A609-F965-6D4E-B3F1CAD7A7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2" y="566057"/>
            <a:ext cx="6464300" cy="7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38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B87E07-4842-446D-B927-6DE923E9BFFE}"/>
              </a:ext>
            </a:extLst>
          </p:cNvPr>
          <p:cNvSpPr/>
          <p:nvPr/>
        </p:nvSpPr>
        <p:spPr>
          <a:xfrm>
            <a:off x="365471" y="632819"/>
            <a:ext cx="1167076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35B90"/>
                </a:solidFill>
                <a:effectLst/>
                <a:uLnTx/>
                <a:uFillTx/>
                <a:latin typeface="Arial" panose="020B0604020202020204" pitchFamily="34" charset="0"/>
                <a:ea typeface="+mn-ea"/>
                <a:cs typeface="+mn-cs"/>
              </a:rPr>
              <a:t>Phase 1b Study of CK0804: </a:t>
            </a:r>
            <a:r>
              <a:rPr kumimoji="0" lang="en-US" altLang="en-US" sz="2400" b="1" i="0" u="none" strike="noStrike" kern="1200" cap="none" spc="0" normalizeH="0" baseline="0" noProof="0">
                <a:ln>
                  <a:noFill/>
                </a:ln>
                <a:solidFill>
                  <a:srgbClr val="335B90"/>
                </a:solidFill>
                <a:effectLst/>
                <a:uLnTx/>
                <a:uFillTx/>
                <a:latin typeface="Arial" panose="020B0604020202020204" pitchFamily="34" charset="0"/>
                <a:ea typeface="+mn-ea"/>
                <a:cs typeface="+mn-cs"/>
              </a:rPr>
              <a:t>CXCR4 Enriched, Non-HLA matched, Cryopreserved, Multi-Dose, Treg Therapy in MF Patients with Suboptimal Response to </a:t>
            </a:r>
            <a:r>
              <a:rPr kumimoji="0" lang="en-US" altLang="en-US" sz="2400" b="1" i="0" u="none" strike="noStrike" kern="1200" cap="none" spc="0" normalizeH="0" baseline="0" noProof="0" err="1">
                <a:ln>
                  <a:noFill/>
                </a:ln>
                <a:solidFill>
                  <a:srgbClr val="335B90"/>
                </a:solidFill>
                <a:effectLst/>
                <a:uLnTx/>
                <a:uFillTx/>
                <a:latin typeface="Arial" panose="020B0604020202020204" pitchFamily="34" charset="0"/>
                <a:ea typeface="+mn-ea"/>
                <a:cs typeface="+mn-cs"/>
              </a:rPr>
              <a:t>Ruxolitinib</a:t>
            </a:r>
            <a:endParaRPr kumimoji="0" lang="en-US" sz="2400" b="1" i="0" u="none" strike="noStrike" kern="1200" cap="none" spc="0" normalizeH="0" baseline="0" noProof="0">
              <a:ln>
                <a:noFill/>
              </a:ln>
              <a:solidFill>
                <a:srgbClr val="335B9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B33C5088-4AB9-424C-90B5-92D305673968}"/>
              </a:ext>
            </a:extLst>
          </p:cNvPr>
          <p:cNvSpPr/>
          <p:nvPr/>
        </p:nvSpPr>
        <p:spPr>
          <a:xfrm>
            <a:off x="486599" y="1918615"/>
            <a:ext cx="3653845" cy="4832092"/>
          </a:xfrm>
          <a:prstGeom prst="rect">
            <a:avLst/>
          </a:prstGeom>
          <a:solidFill>
            <a:schemeClr val="accent5">
              <a:lumMod val="20000"/>
              <a:lumOff val="80000"/>
            </a:schemeClr>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Eligible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Age &gt; 18 years with PMF/ PPV-MF or PET-MF by IWG MRT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ruxolitinib</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for at least 3 months and stable dose for 8 weeks and presence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disease-related symptoms, as determined by a MPN SAF TSS score of ≥10 points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splenomegaly of ≥5 cm below the costal margin by physical examination or by ultrasound or MRI.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OR</a:t>
            </a:r>
          </a:p>
          <a:p>
            <a:pPr marL="228594" marR="0" lvl="0" indent="-228594"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new grade ≥2 anemia or thrombocytopenia or neutropenia</a:t>
            </a:r>
          </a:p>
        </p:txBody>
      </p:sp>
      <p:sp>
        <p:nvSpPr>
          <p:cNvPr id="3" name="TextBox 2">
            <a:extLst>
              <a:ext uri="{FF2B5EF4-FFF2-40B4-BE49-F238E27FC236}">
                <a16:creationId xmlns:a16="http://schemas.microsoft.com/office/drawing/2014/main" id="{5EECFE4E-B648-4143-BE62-E8BE99E44A00}"/>
              </a:ext>
            </a:extLst>
          </p:cNvPr>
          <p:cNvSpPr txBox="1"/>
          <p:nvPr/>
        </p:nvSpPr>
        <p:spPr>
          <a:xfrm>
            <a:off x="4258989" y="1909114"/>
            <a:ext cx="7657147" cy="1754326"/>
          </a:xfrm>
          <a:prstGeom prst="rect">
            <a:avLst/>
          </a:prstGeom>
          <a:solidFill>
            <a:schemeClr val="accent2">
              <a:lumMod val="20000"/>
              <a:lumOff val="80000"/>
            </a:schemeClr>
          </a:solidFill>
          <a:ln>
            <a:solidFill>
              <a:schemeClr val="tx1"/>
            </a:solidFill>
          </a:ln>
        </p:spPr>
        <p:txBody>
          <a:bodyPr wrap="square" rtlCol="0">
            <a:spAutoFit/>
          </a:bodyPr>
          <a:lstStyle/>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Primary Objective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Safety of the add-on CK0804 to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ruxolitinib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Secondary Objective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Efficacy of the add-on CK0804 to </a:t>
            </a:r>
            <a:r>
              <a:rPr kumimoji="0" lang="en-US" sz="1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ruxolitinib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28594" marR="0" lvl="0" indent="-22859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Exploratory Objective</a:t>
            </a: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PB and BM immune reconstitution; longitudinal serum biomarker and plasma inflammatory cytokines analysis</a:t>
            </a:r>
          </a:p>
        </p:txBody>
      </p:sp>
      <p:sp>
        <p:nvSpPr>
          <p:cNvPr id="8" name="Pentagon 7">
            <a:extLst>
              <a:ext uri="{FF2B5EF4-FFF2-40B4-BE49-F238E27FC236}">
                <a16:creationId xmlns:a16="http://schemas.microsoft.com/office/drawing/2014/main" id="{B0861CFC-8336-7A70-A7E1-B72A9286052A}"/>
              </a:ext>
            </a:extLst>
          </p:cNvPr>
          <p:cNvSpPr/>
          <p:nvPr/>
        </p:nvSpPr>
        <p:spPr>
          <a:xfrm>
            <a:off x="7295851" y="4247324"/>
            <a:ext cx="4620286" cy="1431946"/>
          </a:xfrm>
          <a:prstGeom prst="homePlate">
            <a:avLst/>
          </a:prstGeom>
          <a:solidFill>
            <a:schemeClr val="accent6">
              <a:lumMod val="20000"/>
              <a:lumOff val="80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Pentagon 8">
            <a:extLst>
              <a:ext uri="{FF2B5EF4-FFF2-40B4-BE49-F238E27FC236}">
                <a16:creationId xmlns:a16="http://schemas.microsoft.com/office/drawing/2014/main" id="{AD439E27-5236-CB43-2828-AB70CFCB33CC}"/>
              </a:ext>
            </a:extLst>
          </p:cNvPr>
          <p:cNvSpPr/>
          <p:nvPr/>
        </p:nvSpPr>
        <p:spPr>
          <a:xfrm>
            <a:off x="4292990" y="4240970"/>
            <a:ext cx="3844761" cy="1431946"/>
          </a:xfrm>
          <a:prstGeom prst="homePlate">
            <a:avLst/>
          </a:prstGeom>
          <a:solidFill>
            <a:schemeClr val="accent4">
              <a:lumMod val="20000"/>
              <a:lumOff val="80000"/>
            </a:schemeClr>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 name="TextBox 11">
            <a:extLst>
              <a:ext uri="{FF2B5EF4-FFF2-40B4-BE49-F238E27FC236}">
                <a16:creationId xmlns:a16="http://schemas.microsoft.com/office/drawing/2014/main" id="{4D8A953B-0C4A-B111-AF46-92568B7037F4}"/>
              </a:ext>
            </a:extLst>
          </p:cNvPr>
          <p:cNvSpPr txBox="1"/>
          <p:nvPr/>
        </p:nvSpPr>
        <p:spPr>
          <a:xfrm>
            <a:off x="4405193" y="4301577"/>
            <a:ext cx="349311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Every 28 days x 6 infusions of 100 million Tregs per dose;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rPr>
              <a:t>N=9</a:t>
            </a:r>
          </a:p>
        </p:txBody>
      </p:sp>
      <p:sp>
        <p:nvSpPr>
          <p:cNvPr id="13" name="TextBox 12">
            <a:extLst>
              <a:ext uri="{FF2B5EF4-FFF2-40B4-BE49-F238E27FC236}">
                <a16:creationId xmlns:a16="http://schemas.microsoft.com/office/drawing/2014/main" id="{064081B7-F946-ADEA-98F7-FD5A6028DF93}"/>
              </a:ext>
            </a:extLst>
          </p:cNvPr>
          <p:cNvSpPr txBox="1"/>
          <p:nvPr/>
        </p:nvSpPr>
        <p:spPr>
          <a:xfrm>
            <a:off x="8290297" y="4301577"/>
            <a:ext cx="362583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Every 7 days x 4 infusions; then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Every 28 days x 5 infusions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N=6 </a:t>
            </a:r>
          </a:p>
        </p:txBody>
      </p:sp>
      <p:sp>
        <p:nvSpPr>
          <p:cNvPr id="14" name="TextBox 13">
            <a:extLst>
              <a:ext uri="{FF2B5EF4-FFF2-40B4-BE49-F238E27FC236}">
                <a16:creationId xmlns:a16="http://schemas.microsoft.com/office/drawing/2014/main" id="{665A1D77-7043-32C7-3913-029E8BE983D0}"/>
              </a:ext>
            </a:extLst>
          </p:cNvPr>
          <p:cNvSpPr txBox="1"/>
          <p:nvPr/>
        </p:nvSpPr>
        <p:spPr>
          <a:xfrm>
            <a:off x="4314386" y="3854266"/>
            <a:ext cx="183736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mn-cs"/>
              </a:rPr>
              <a:t>Safety Run-In</a:t>
            </a:r>
          </a:p>
        </p:txBody>
      </p:sp>
      <p:sp>
        <p:nvSpPr>
          <p:cNvPr id="15" name="TextBox 14">
            <a:extLst>
              <a:ext uri="{FF2B5EF4-FFF2-40B4-BE49-F238E27FC236}">
                <a16:creationId xmlns:a16="http://schemas.microsoft.com/office/drawing/2014/main" id="{ADE0878E-8553-3C4E-2AB7-B8B96A0B30A6}"/>
              </a:ext>
            </a:extLst>
          </p:cNvPr>
          <p:cNvSpPr txBox="1"/>
          <p:nvPr/>
        </p:nvSpPr>
        <p:spPr>
          <a:xfrm>
            <a:off x="7494810" y="3854266"/>
            <a:ext cx="260840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A9C37C">
                    <a:lumMod val="50000"/>
                  </a:srgbClr>
                </a:solidFill>
                <a:effectLst/>
                <a:uLnTx/>
                <a:uFillTx/>
                <a:latin typeface="Arial" panose="020B0604020202020204" pitchFamily="34" charset="0"/>
                <a:ea typeface="+mn-ea"/>
                <a:cs typeface="+mn-cs"/>
              </a:rPr>
              <a:t>Expansion Cohort 1</a:t>
            </a:r>
          </a:p>
        </p:txBody>
      </p:sp>
      <p:sp>
        <p:nvSpPr>
          <p:cNvPr id="4" name="TextBox 3">
            <a:extLst>
              <a:ext uri="{FF2B5EF4-FFF2-40B4-BE49-F238E27FC236}">
                <a16:creationId xmlns:a16="http://schemas.microsoft.com/office/drawing/2014/main" id="{27B4BB51-1E18-36D1-C66F-C7F8D927F5CE}"/>
              </a:ext>
            </a:extLst>
          </p:cNvPr>
          <p:cNvSpPr txBox="1"/>
          <p:nvPr/>
        </p:nvSpPr>
        <p:spPr>
          <a:xfrm>
            <a:off x="9091870" y="102253"/>
            <a:ext cx="29443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Tregs with </a:t>
            </a:r>
            <a:r>
              <a:rPr kumimoji="0" lang="en-US" sz="1800" b="0"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mn-cs"/>
              </a:rPr>
              <a:t>ruxolitinib</a:t>
            </a: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 in MF</a:t>
            </a:r>
          </a:p>
        </p:txBody>
      </p:sp>
      <p:sp>
        <p:nvSpPr>
          <p:cNvPr id="5" name="TextBox 4">
            <a:extLst>
              <a:ext uri="{FF2B5EF4-FFF2-40B4-BE49-F238E27FC236}">
                <a16:creationId xmlns:a16="http://schemas.microsoft.com/office/drawing/2014/main" id="{B72FAF8D-6B3F-F99F-6DD4-184B19990792}"/>
              </a:ext>
            </a:extLst>
          </p:cNvPr>
          <p:cNvSpPr txBox="1"/>
          <p:nvPr/>
        </p:nvSpPr>
        <p:spPr>
          <a:xfrm>
            <a:off x="9091870" y="6550223"/>
            <a:ext cx="3048000" cy="307777"/>
          </a:xfrm>
          <a:prstGeom prst="rect">
            <a:avLst/>
          </a:prstGeom>
          <a:noFill/>
        </p:spPr>
        <p:txBody>
          <a:bodyPr wrap="square">
            <a:spAutoFit/>
          </a:bodyPr>
          <a:lstStyle/>
          <a:p>
            <a:r>
              <a:rPr lang="en-US" sz="1400" dirty="0" err="1"/>
              <a:t>Masarova</a:t>
            </a:r>
            <a:r>
              <a:rPr lang="en-US" sz="1400" dirty="0"/>
              <a:t> et al. ASH 2024;Abstract 999</a:t>
            </a:r>
          </a:p>
        </p:txBody>
      </p:sp>
    </p:spTree>
    <p:extLst>
      <p:ext uri="{BB962C8B-B14F-4D97-AF65-F5344CB8AC3E}">
        <p14:creationId xmlns:p14="http://schemas.microsoft.com/office/powerpoint/2010/main" val="1500597231"/>
      </p:ext>
    </p:extLst>
  </p:cSld>
  <p:clrMapOvr>
    <a:masterClrMapping/>
  </p:clrMapOvr>
  <mc:AlternateContent xmlns:mc="http://schemas.openxmlformats.org/markup-compatibility/2006" xmlns:p14="http://schemas.microsoft.com/office/powerpoint/2010/main">
    <mc:Choice Requires="p14">
      <p:transition spd="slow" p14:dur="2000" advTm="81231"/>
    </mc:Choice>
    <mc:Fallback xmlns="">
      <p:transition spd="slow" advTm="81231"/>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4793DE8-53E1-96EA-39F9-654B0E7795CE}"/>
              </a:ext>
            </a:extLst>
          </p:cNvPr>
          <p:cNvSpPr>
            <a:spLocks noGrp="1"/>
          </p:cNvSpPr>
          <p:nvPr>
            <p:ph type="body" idx="1"/>
          </p:nvPr>
        </p:nvSpPr>
        <p:spPr>
          <a:xfrm>
            <a:off x="581661" y="578056"/>
            <a:ext cx="5603686" cy="557784"/>
          </a:xfrm>
        </p:spPr>
        <p:txBody>
          <a:bodyPr/>
          <a:lstStyle/>
          <a:p>
            <a:r>
              <a:rPr lang="en-US" sz="2400" b="1">
                <a:solidFill>
                  <a:srgbClr val="335B90"/>
                </a:solidFill>
                <a:ea typeface="+mj-ea"/>
                <a:cs typeface="+mj-cs"/>
              </a:rPr>
              <a:t>Spleen Volume Change (Best); n=6</a:t>
            </a:r>
          </a:p>
        </p:txBody>
      </p:sp>
      <p:sp>
        <p:nvSpPr>
          <p:cNvPr id="7" name="Text Placeholder 6">
            <a:extLst>
              <a:ext uri="{FF2B5EF4-FFF2-40B4-BE49-F238E27FC236}">
                <a16:creationId xmlns:a16="http://schemas.microsoft.com/office/drawing/2014/main" id="{0139CBFC-9380-4F90-90D9-B54F8624C5E1}"/>
              </a:ext>
            </a:extLst>
          </p:cNvPr>
          <p:cNvSpPr>
            <a:spLocks noGrp="1"/>
          </p:cNvSpPr>
          <p:nvPr>
            <p:ph type="body" sz="quarter" idx="3"/>
          </p:nvPr>
        </p:nvSpPr>
        <p:spPr>
          <a:xfrm>
            <a:off x="6416509" y="587484"/>
            <a:ext cx="5194770" cy="553373"/>
          </a:xfrm>
        </p:spPr>
        <p:txBody>
          <a:bodyPr/>
          <a:lstStyle/>
          <a:p>
            <a:r>
              <a:rPr lang="en-US" sz="2400" b="1">
                <a:solidFill>
                  <a:srgbClr val="335B90"/>
                </a:solidFill>
                <a:ea typeface="+mj-ea"/>
                <a:cs typeface="+mj-cs"/>
              </a:rPr>
              <a:t>MPN SAF TSS: Early Satiety; n=6</a:t>
            </a:r>
          </a:p>
        </p:txBody>
      </p:sp>
      <p:graphicFrame>
        <p:nvGraphicFramePr>
          <p:cNvPr id="9" name="Content Placeholder 3">
            <a:extLst>
              <a:ext uri="{FF2B5EF4-FFF2-40B4-BE49-F238E27FC236}">
                <a16:creationId xmlns:a16="http://schemas.microsoft.com/office/drawing/2014/main" id="{4483BAC2-FBDA-D425-282C-48E3285A671B}"/>
              </a:ext>
            </a:extLst>
          </p:cNvPr>
          <p:cNvGraphicFramePr>
            <a:graphicFrameLocks noGrp="1"/>
          </p:cNvGraphicFramePr>
          <p:nvPr>
            <p:ph sz="half" idx="2"/>
          </p:nvPr>
        </p:nvGraphicFramePr>
        <p:xfrm>
          <a:off x="483310" y="1314941"/>
          <a:ext cx="5612524" cy="3380444"/>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a:extLst>
              <a:ext uri="{FF2B5EF4-FFF2-40B4-BE49-F238E27FC236}">
                <a16:creationId xmlns:a16="http://schemas.microsoft.com/office/drawing/2014/main" id="{63CBE33B-E770-6B80-3662-B37335768AAA}"/>
              </a:ext>
            </a:extLst>
          </p:cNvPr>
          <p:cNvSpPr txBox="1"/>
          <p:nvPr/>
        </p:nvSpPr>
        <p:spPr>
          <a:xfrm>
            <a:off x="1256190" y="2193775"/>
            <a:ext cx="7633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782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11" name="TextBox 10">
            <a:extLst>
              <a:ext uri="{FF2B5EF4-FFF2-40B4-BE49-F238E27FC236}">
                <a16:creationId xmlns:a16="http://schemas.microsoft.com/office/drawing/2014/main" id="{08FBED09-AAF1-2B56-0EE3-2BE4DC4AC715}"/>
              </a:ext>
            </a:extLst>
          </p:cNvPr>
          <p:cNvSpPr txBox="1"/>
          <p:nvPr/>
        </p:nvSpPr>
        <p:spPr>
          <a:xfrm>
            <a:off x="2033064" y="2193775"/>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2680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12" name="TextBox 11">
            <a:extLst>
              <a:ext uri="{FF2B5EF4-FFF2-40B4-BE49-F238E27FC236}">
                <a16:creationId xmlns:a16="http://schemas.microsoft.com/office/drawing/2014/main" id="{44323AA7-AD01-9DD1-D852-95CEB5CC3F18}"/>
              </a:ext>
            </a:extLst>
          </p:cNvPr>
          <p:cNvSpPr txBox="1"/>
          <p:nvPr/>
        </p:nvSpPr>
        <p:spPr>
          <a:xfrm>
            <a:off x="2829475" y="2491703"/>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1264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13" name="TextBox 12">
            <a:extLst>
              <a:ext uri="{FF2B5EF4-FFF2-40B4-BE49-F238E27FC236}">
                <a16:creationId xmlns:a16="http://schemas.microsoft.com/office/drawing/2014/main" id="{2A3C6A8A-0D49-9B25-875B-E31182E60E90}"/>
              </a:ext>
            </a:extLst>
          </p:cNvPr>
          <p:cNvSpPr txBox="1"/>
          <p:nvPr/>
        </p:nvSpPr>
        <p:spPr>
          <a:xfrm>
            <a:off x="3614345" y="2491703"/>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1799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14" name="TextBox 13">
            <a:extLst>
              <a:ext uri="{FF2B5EF4-FFF2-40B4-BE49-F238E27FC236}">
                <a16:creationId xmlns:a16="http://schemas.microsoft.com/office/drawing/2014/main" id="{DFBE05F5-F1D9-233A-2036-DB2D0CE25E62}"/>
              </a:ext>
            </a:extLst>
          </p:cNvPr>
          <p:cNvSpPr txBox="1"/>
          <p:nvPr/>
        </p:nvSpPr>
        <p:spPr>
          <a:xfrm>
            <a:off x="4489807" y="2193775"/>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1699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15" name="TextBox 14">
            <a:extLst>
              <a:ext uri="{FF2B5EF4-FFF2-40B4-BE49-F238E27FC236}">
                <a16:creationId xmlns:a16="http://schemas.microsoft.com/office/drawing/2014/main" id="{334ED02A-1C77-EF25-8FED-865A457AC012}"/>
              </a:ext>
            </a:extLst>
          </p:cNvPr>
          <p:cNvSpPr txBox="1"/>
          <p:nvPr/>
        </p:nvSpPr>
        <p:spPr>
          <a:xfrm>
            <a:off x="5351639" y="2193775"/>
            <a:ext cx="8483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70C0"/>
                </a:solidFill>
                <a:effectLst/>
                <a:uLnTx/>
                <a:uFillTx/>
                <a:latin typeface="Arial" panose="020B0604020202020204" pitchFamily="34" charset="0"/>
                <a:ea typeface="+mn-ea"/>
                <a:cs typeface="+mn-cs"/>
              </a:rPr>
              <a:t>2562 cm</a:t>
            </a:r>
            <a:r>
              <a:rPr kumimoji="0" lang="en-US" sz="1200" b="0" i="0" u="none" strike="noStrike" kern="1200" cap="none" spc="0" normalizeH="0" baseline="30000" noProof="0">
                <a:ln>
                  <a:noFill/>
                </a:ln>
                <a:solidFill>
                  <a:srgbClr val="0070C0"/>
                </a:solidFill>
                <a:effectLst/>
                <a:uLnTx/>
                <a:uFillTx/>
                <a:latin typeface="Arial" panose="020B0604020202020204" pitchFamily="34" charset="0"/>
                <a:ea typeface="+mn-ea"/>
                <a:cs typeface="+mn-cs"/>
              </a:rPr>
              <a:t>3</a:t>
            </a:r>
          </a:p>
        </p:txBody>
      </p:sp>
      <p:sp>
        <p:nvSpPr>
          <p:cNvPr id="32" name="TextBox 31">
            <a:extLst>
              <a:ext uri="{FF2B5EF4-FFF2-40B4-BE49-F238E27FC236}">
                <a16:creationId xmlns:a16="http://schemas.microsoft.com/office/drawing/2014/main" id="{0E7BFEC7-FB34-2C54-36E9-7B1846B7CFF2}"/>
              </a:ext>
            </a:extLst>
          </p:cNvPr>
          <p:cNvSpPr txBox="1"/>
          <p:nvPr/>
        </p:nvSpPr>
        <p:spPr>
          <a:xfrm>
            <a:off x="6416509" y="5184756"/>
            <a:ext cx="3756992" cy="369332"/>
          </a:xfrm>
          <a:prstGeom prst="rect">
            <a:avLst/>
          </a:prstGeom>
          <a:noFill/>
        </p:spPr>
        <p:txBody>
          <a:bodyPr wrap="square">
            <a:sp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The Early Satiety subset score</a:t>
            </a:r>
          </a:p>
        </p:txBody>
      </p:sp>
      <p:graphicFrame>
        <p:nvGraphicFramePr>
          <p:cNvPr id="33" name="Table 32">
            <a:extLst>
              <a:ext uri="{FF2B5EF4-FFF2-40B4-BE49-F238E27FC236}">
                <a16:creationId xmlns:a16="http://schemas.microsoft.com/office/drawing/2014/main" id="{4C9F1752-B00D-8DE3-6D74-A56BF7C584B6}"/>
              </a:ext>
            </a:extLst>
          </p:cNvPr>
          <p:cNvGraphicFramePr>
            <a:graphicFrameLocks noGrp="1"/>
          </p:cNvGraphicFramePr>
          <p:nvPr/>
        </p:nvGraphicFramePr>
        <p:xfrm>
          <a:off x="6416509" y="5554088"/>
          <a:ext cx="4359571" cy="1097280"/>
        </p:xfrm>
        <a:graphic>
          <a:graphicData uri="http://schemas.openxmlformats.org/drawingml/2006/table">
            <a:tbl>
              <a:tblPr firstRow="1" bandRow="1">
                <a:tableStyleId>{00A15C55-8517-42AA-B614-E9B94910E393}</a:tableStyleId>
              </a:tblPr>
              <a:tblGrid>
                <a:gridCol w="904973">
                  <a:extLst>
                    <a:ext uri="{9D8B030D-6E8A-4147-A177-3AD203B41FA5}">
                      <a16:colId xmlns:a16="http://schemas.microsoft.com/office/drawing/2014/main" val="2638878278"/>
                    </a:ext>
                  </a:extLst>
                </a:gridCol>
                <a:gridCol w="961671">
                  <a:extLst>
                    <a:ext uri="{9D8B030D-6E8A-4147-A177-3AD203B41FA5}">
                      <a16:colId xmlns:a16="http://schemas.microsoft.com/office/drawing/2014/main" val="2180862041"/>
                    </a:ext>
                  </a:extLst>
                </a:gridCol>
                <a:gridCol w="1318847">
                  <a:extLst>
                    <a:ext uri="{9D8B030D-6E8A-4147-A177-3AD203B41FA5}">
                      <a16:colId xmlns:a16="http://schemas.microsoft.com/office/drawing/2014/main" val="2945375266"/>
                    </a:ext>
                  </a:extLst>
                </a:gridCol>
                <a:gridCol w="1174080">
                  <a:extLst>
                    <a:ext uri="{9D8B030D-6E8A-4147-A177-3AD203B41FA5}">
                      <a16:colId xmlns:a16="http://schemas.microsoft.com/office/drawing/2014/main" val="1636311755"/>
                    </a:ext>
                  </a:extLst>
                </a:gridCol>
              </a:tblGrid>
              <a:tr h="203633">
                <a:tc>
                  <a:txBody>
                    <a:bodyPr/>
                    <a:lstStyle/>
                    <a:p>
                      <a:endParaRPr lang="en-US" sz="1200" b="0" i="0">
                        <a:latin typeface="Arial" panose="020B0604020202020204" pitchFamily="34" charset="0"/>
                      </a:endParaRPr>
                    </a:p>
                  </a:txBody>
                  <a:tcPr/>
                </a:tc>
                <a:tc>
                  <a:txBody>
                    <a:bodyPr/>
                    <a:lstStyle/>
                    <a:p>
                      <a:pPr algn="ctr"/>
                      <a:r>
                        <a:rPr lang="en-US" sz="1200" b="0" i="0">
                          <a:latin typeface="Arial" panose="020B0604020202020204" pitchFamily="34" charset="0"/>
                        </a:rPr>
                        <a:t>Mean</a:t>
                      </a:r>
                    </a:p>
                  </a:txBody>
                  <a:tcPr/>
                </a:tc>
                <a:tc>
                  <a:txBody>
                    <a:bodyPr/>
                    <a:lstStyle/>
                    <a:p>
                      <a:pPr algn="ctr"/>
                      <a:r>
                        <a:rPr lang="en-US" sz="1200" b="0" i="0">
                          <a:latin typeface="Arial" panose="020B0604020202020204" pitchFamily="34" charset="0"/>
                        </a:rPr>
                        <a:t>95% CI Lower</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i="0">
                          <a:latin typeface="Arial" panose="020B0604020202020204" pitchFamily="34" charset="0"/>
                        </a:rPr>
                        <a:t>95% CI Upper</a:t>
                      </a:r>
                    </a:p>
                  </a:txBody>
                  <a:tcPr/>
                </a:tc>
                <a:extLst>
                  <a:ext uri="{0D108BD9-81ED-4DB2-BD59-A6C34878D82A}">
                    <a16:rowId xmlns:a16="http://schemas.microsoft.com/office/drawing/2014/main" val="1322558102"/>
                  </a:ext>
                </a:extLst>
              </a:tr>
              <a:tr h="203633">
                <a:tc>
                  <a:txBody>
                    <a:bodyPr/>
                    <a:lstStyle/>
                    <a:p>
                      <a:r>
                        <a:rPr lang="en-US" sz="1200" b="0" i="0">
                          <a:latin typeface="Arial" panose="020B0604020202020204" pitchFamily="34" charset="0"/>
                        </a:rPr>
                        <a:t>Baseline</a:t>
                      </a:r>
                    </a:p>
                  </a:txBody>
                  <a:tcPr/>
                </a:tc>
                <a:tc>
                  <a:txBody>
                    <a:bodyPr/>
                    <a:lstStyle/>
                    <a:p>
                      <a:pPr algn="ctr"/>
                      <a:r>
                        <a:rPr lang="en-US" sz="1200" b="0" i="0">
                          <a:latin typeface="Arial" panose="020B0604020202020204" pitchFamily="34" charset="0"/>
                        </a:rPr>
                        <a:t>4.0</a:t>
                      </a:r>
                    </a:p>
                  </a:txBody>
                  <a:tcPr/>
                </a:tc>
                <a:tc>
                  <a:txBody>
                    <a:bodyPr/>
                    <a:lstStyle/>
                    <a:p>
                      <a:pPr algn="ctr"/>
                      <a:r>
                        <a:rPr lang="en-US" sz="1200" b="0" i="0">
                          <a:latin typeface="Arial" panose="020B0604020202020204" pitchFamily="34" charset="0"/>
                        </a:rPr>
                        <a:t>2.0</a:t>
                      </a:r>
                    </a:p>
                  </a:txBody>
                  <a:tcPr/>
                </a:tc>
                <a:tc>
                  <a:txBody>
                    <a:bodyPr/>
                    <a:lstStyle/>
                    <a:p>
                      <a:pPr algn="ctr"/>
                      <a:r>
                        <a:rPr lang="en-US" sz="1200" b="0" i="0">
                          <a:latin typeface="Arial" panose="020B0604020202020204" pitchFamily="34" charset="0"/>
                        </a:rPr>
                        <a:t>5.5</a:t>
                      </a:r>
                    </a:p>
                  </a:txBody>
                  <a:tcPr/>
                </a:tc>
                <a:extLst>
                  <a:ext uri="{0D108BD9-81ED-4DB2-BD59-A6C34878D82A}">
                    <a16:rowId xmlns:a16="http://schemas.microsoft.com/office/drawing/2014/main" val="63697193"/>
                  </a:ext>
                </a:extLst>
              </a:tr>
              <a:tr h="203633">
                <a:tc>
                  <a:txBody>
                    <a:bodyPr/>
                    <a:lstStyle/>
                    <a:p>
                      <a:r>
                        <a:rPr lang="en-US" sz="1200" b="0" i="0">
                          <a:latin typeface="Arial" panose="020B0604020202020204" pitchFamily="34" charset="0"/>
                        </a:rPr>
                        <a:t>C4D1</a:t>
                      </a:r>
                    </a:p>
                  </a:txBody>
                  <a:tcPr/>
                </a:tc>
                <a:tc>
                  <a:txBody>
                    <a:bodyPr/>
                    <a:lstStyle/>
                    <a:p>
                      <a:pPr algn="ctr"/>
                      <a:r>
                        <a:rPr lang="en-US" sz="1200" b="0" i="0">
                          <a:latin typeface="Arial" panose="020B0604020202020204" pitchFamily="34" charset="0"/>
                        </a:rPr>
                        <a:t>1.8</a:t>
                      </a:r>
                    </a:p>
                  </a:txBody>
                  <a:tcPr/>
                </a:tc>
                <a:tc>
                  <a:txBody>
                    <a:bodyPr/>
                    <a:lstStyle/>
                    <a:p>
                      <a:pPr algn="ctr"/>
                      <a:r>
                        <a:rPr lang="en-US" sz="1200" b="0" i="0">
                          <a:latin typeface="Arial" panose="020B0604020202020204" pitchFamily="34" charset="0"/>
                        </a:rPr>
                        <a:t>0</a:t>
                      </a:r>
                    </a:p>
                  </a:txBody>
                  <a:tcPr/>
                </a:tc>
                <a:tc>
                  <a:txBody>
                    <a:bodyPr/>
                    <a:lstStyle/>
                    <a:p>
                      <a:pPr algn="ctr"/>
                      <a:r>
                        <a:rPr lang="en-US" sz="1200" b="0" i="0">
                          <a:latin typeface="Arial" panose="020B0604020202020204" pitchFamily="34" charset="0"/>
                        </a:rPr>
                        <a:t>4.0</a:t>
                      </a:r>
                    </a:p>
                  </a:txBody>
                  <a:tcPr/>
                </a:tc>
                <a:extLst>
                  <a:ext uri="{0D108BD9-81ED-4DB2-BD59-A6C34878D82A}">
                    <a16:rowId xmlns:a16="http://schemas.microsoft.com/office/drawing/2014/main" val="279181301"/>
                  </a:ext>
                </a:extLst>
              </a:tr>
              <a:tr h="203633">
                <a:tc>
                  <a:txBody>
                    <a:bodyPr/>
                    <a:lstStyle/>
                    <a:p>
                      <a:r>
                        <a:rPr lang="en-US" sz="1200" b="0" i="0">
                          <a:latin typeface="Arial" panose="020B0604020202020204" pitchFamily="34" charset="0"/>
                        </a:rPr>
                        <a:t>EOC6</a:t>
                      </a:r>
                    </a:p>
                  </a:txBody>
                  <a:tcPr/>
                </a:tc>
                <a:tc>
                  <a:txBody>
                    <a:bodyPr/>
                    <a:lstStyle/>
                    <a:p>
                      <a:pPr algn="ctr"/>
                      <a:r>
                        <a:rPr lang="en-US" sz="1200" b="0" i="0">
                          <a:latin typeface="Arial" panose="020B0604020202020204" pitchFamily="34" charset="0"/>
                        </a:rPr>
                        <a:t>2.1</a:t>
                      </a:r>
                    </a:p>
                  </a:txBody>
                  <a:tcPr/>
                </a:tc>
                <a:tc>
                  <a:txBody>
                    <a:bodyPr/>
                    <a:lstStyle/>
                    <a:p>
                      <a:pPr algn="ctr"/>
                      <a:r>
                        <a:rPr lang="en-US" sz="1200" b="0" i="0">
                          <a:latin typeface="Arial" panose="020B0604020202020204" pitchFamily="34" charset="0"/>
                        </a:rPr>
                        <a:t>0.5</a:t>
                      </a:r>
                    </a:p>
                  </a:txBody>
                  <a:tcPr/>
                </a:tc>
                <a:tc>
                  <a:txBody>
                    <a:bodyPr/>
                    <a:lstStyle/>
                    <a:p>
                      <a:pPr algn="ctr"/>
                      <a:r>
                        <a:rPr lang="en-US" sz="1200" b="0" i="0">
                          <a:latin typeface="Arial" panose="020B0604020202020204" pitchFamily="34" charset="0"/>
                        </a:rPr>
                        <a:t>5.0</a:t>
                      </a:r>
                    </a:p>
                  </a:txBody>
                  <a:tcPr/>
                </a:tc>
                <a:extLst>
                  <a:ext uri="{0D108BD9-81ED-4DB2-BD59-A6C34878D82A}">
                    <a16:rowId xmlns:a16="http://schemas.microsoft.com/office/drawing/2014/main" val="1862330933"/>
                  </a:ext>
                </a:extLst>
              </a:tr>
            </a:tbl>
          </a:graphicData>
        </a:graphic>
      </p:graphicFrame>
      <p:sp>
        <p:nvSpPr>
          <p:cNvPr id="34" name="Rectangle 33">
            <a:extLst>
              <a:ext uri="{FF2B5EF4-FFF2-40B4-BE49-F238E27FC236}">
                <a16:creationId xmlns:a16="http://schemas.microsoft.com/office/drawing/2014/main" id="{B46D7DD8-87FB-4AD6-2214-CA06056D7CE5}"/>
              </a:ext>
            </a:extLst>
          </p:cNvPr>
          <p:cNvSpPr/>
          <p:nvPr/>
        </p:nvSpPr>
        <p:spPr>
          <a:xfrm>
            <a:off x="481085" y="1187992"/>
            <a:ext cx="5770251" cy="3991933"/>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TextBox 35">
            <a:extLst>
              <a:ext uri="{FF2B5EF4-FFF2-40B4-BE49-F238E27FC236}">
                <a16:creationId xmlns:a16="http://schemas.microsoft.com/office/drawing/2014/main" id="{A19181EB-023F-7486-33B5-37CA1CB511CF}"/>
              </a:ext>
            </a:extLst>
          </p:cNvPr>
          <p:cNvSpPr txBox="1"/>
          <p:nvPr/>
        </p:nvSpPr>
        <p:spPr>
          <a:xfrm>
            <a:off x="452804" y="5247659"/>
            <a:ext cx="35509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mn-cs"/>
              </a:rPr>
              <a:t>Maximum SVR = EOC6 in all pt</a:t>
            </a:r>
          </a:p>
        </p:txBody>
      </p:sp>
      <p:cxnSp>
        <p:nvCxnSpPr>
          <p:cNvPr id="37" name="Straight Connector 36">
            <a:extLst>
              <a:ext uri="{FF2B5EF4-FFF2-40B4-BE49-F238E27FC236}">
                <a16:creationId xmlns:a16="http://schemas.microsoft.com/office/drawing/2014/main" id="{82A5919F-732F-AC68-2A3B-839F59755E36}"/>
              </a:ext>
            </a:extLst>
          </p:cNvPr>
          <p:cNvCxnSpPr>
            <a:cxnSpLocks/>
          </p:cNvCxnSpPr>
          <p:nvPr/>
        </p:nvCxnSpPr>
        <p:spPr>
          <a:xfrm>
            <a:off x="1040307" y="3662244"/>
            <a:ext cx="4949676"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E9FFA26-D0F8-FC2A-6684-6998B5652C26}"/>
              </a:ext>
            </a:extLst>
          </p:cNvPr>
          <p:cNvSpPr txBox="1"/>
          <p:nvPr/>
        </p:nvSpPr>
        <p:spPr>
          <a:xfrm>
            <a:off x="9091870" y="102253"/>
            <a:ext cx="29443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Tregs with </a:t>
            </a:r>
            <a:r>
              <a:rPr kumimoji="0" lang="en-US" sz="1800" b="0"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mn-cs"/>
              </a:rPr>
              <a:t>ruxolitinib</a:t>
            </a: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 in MF</a:t>
            </a:r>
          </a:p>
        </p:txBody>
      </p:sp>
      <p:pic>
        <p:nvPicPr>
          <p:cNvPr id="8" name="Content Placeholder 7">
            <a:extLst>
              <a:ext uri="{FF2B5EF4-FFF2-40B4-BE49-F238E27FC236}">
                <a16:creationId xmlns:a16="http://schemas.microsoft.com/office/drawing/2014/main" id="{96663D93-10D0-22CE-22EC-CBD6E123C467}"/>
              </a:ext>
            </a:extLst>
          </p:cNvPr>
          <p:cNvPicPr>
            <a:picLocks noGrp="1" noChangeAspect="1"/>
          </p:cNvPicPr>
          <p:nvPr>
            <p:ph sz="quarter" idx="4"/>
          </p:nvPr>
        </p:nvPicPr>
        <p:blipFill>
          <a:blip r:embed="rId3"/>
          <a:srcRect t="4521"/>
          <a:stretch/>
        </p:blipFill>
        <p:spPr>
          <a:xfrm>
            <a:off x="6416509" y="1197419"/>
            <a:ext cx="5707887" cy="3991933"/>
          </a:xfrm>
          <a:prstGeom prst="rect">
            <a:avLst/>
          </a:prstGeom>
          <a:ln>
            <a:solidFill>
              <a:schemeClr val="tx1">
                <a:lumMod val="75000"/>
                <a:lumOff val="25000"/>
              </a:schemeClr>
            </a:solidFill>
          </a:ln>
        </p:spPr>
      </p:pic>
      <p:sp>
        <p:nvSpPr>
          <p:cNvPr id="2" name="TextBox 1">
            <a:extLst>
              <a:ext uri="{FF2B5EF4-FFF2-40B4-BE49-F238E27FC236}">
                <a16:creationId xmlns:a16="http://schemas.microsoft.com/office/drawing/2014/main" id="{F612CFDB-68CB-F320-98A7-B7031DBEBE96}"/>
              </a:ext>
            </a:extLst>
          </p:cNvPr>
          <p:cNvSpPr txBox="1"/>
          <p:nvPr/>
        </p:nvSpPr>
        <p:spPr>
          <a:xfrm>
            <a:off x="0" y="6550223"/>
            <a:ext cx="3048000" cy="307777"/>
          </a:xfrm>
          <a:prstGeom prst="rect">
            <a:avLst/>
          </a:prstGeom>
          <a:noFill/>
        </p:spPr>
        <p:txBody>
          <a:bodyPr wrap="square">
            <a:spAutoFit/>
          </a:bodyPr>
          <a:lstStyle/>
          <a:p>
            <a:r>
              <a:rPr lang="en-US" sz="1400" dirty="0" err="1"/>
              <a:t>Masarova</a:t>
            </a:r>
            <a:r>
              <a:rPr lang="en-US" sz="1400" dirty="0"/>
              <a:t> et al. ASH 2024;Abstract 999</a:t>
            </a:r>
          </a:p>
        </p:txBody>
      </p:sp>
    </p:spTree>
    <p:extLst>
      <p:ext uri="{BB962C8B-B14F-4D97-AF65-F5344CB8AC3E}">
        <p14:creationId xmlns:p14="http://schemas.microsoft.com/office/powerpoint/2010/main" val="373232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97BEF-F8EA-40AB-25FF-E9B3948A62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A97B13B-E989-A08A-9CFB-F18166A9963B}"/>
              </a:ext>
            </a:extLst>
          </p:cNvPr>
          <p:cNvSpPr>
            <a:spLocks noGrp="1"/>
          </p:cNvSpPr>
          <p:nvPr>
            <p:ph type="title"/>
          </p:nvPr>
        </p:nvSpPr>
        <p:spPr>
          <a:xfrm>
            <a:off x="604838" y="10510"/>
            <a:ext cx="10969467" cy="794327"/>
          </a:xfrm>
        </p:spPr>
        <p:txBody>
          <a:bodyPr lIns="0" tIns="0" anchor="ctr" anchorCtr="0">
            <a:noAutofit/>
          </a:bodyPr>
          <a:lstStyle/>
          <a:p>
            <a:r>
              <a:rPr lang="en-GB" sz="2600"/>
              <a:t>Total Symptom Score at Week 48</a:t>
            </a:r>
          </a:p>
        </p:txBody>
      </p:sp>
      <p:sp>
        <p:nvSpPr>
          <p:cNvPr id="4" name="Footer Placeholder 3">
            <a:extLst>
              <a:ext uri="{FF2B5EF4-FFF2-40B4-BE49-F238E27FC236}">
                <a16:creationId xmlns:a16="http://schemas.microsoft.com/office/drawing/2014/main" id="{D6E3BDFB-3064-F79F-B5B5-D9FFF6072D3C}"/>
              </a:ext>
            </a:extLst>
          </p:cNvPr>
          <p:cNvSpPr>
            <a:spLocks noGrp="1"/>
          </p:cNvSpPr>
          <p:nvPr>
            <p:ph type="ftr" sz="quarter" idx="3"/>
          </p:nvPr>
        </p:nvSpPr>
        <p:spPr>
          <a:xfrm>
            <a:off x="604837" y="5774251"/>
            <a:ext cx="11372009" cy="794322"/>
          </a:xfrm>
        </p:spPr>
        <p:txBody>
          <a:bodyPr vert="horz" lIns="0" tIns="0" rIns="0" bIns="0" rtlCol="0" anchor="b" anchorCtr="0">
            <a:noAutofit/>
          </a:bodyPr>
          <a:lstStyle/>
          <a:p>
            <a:pPr>
              <a:tabLst>
                <a:tab pos="0" algn="l"/>
                <a:tab pos="174625" algn="r"/>
              </a:tabLst>
            </a:pPr>
            <a:r>
              <a:rPr lang="en-US" sz="700">
                <a:latin typeface="Arial"/>
                <a:cs typeface="+mn-cs"/>
              </a:rPr>
              <a:t>Data cutoff date: March 29, 2024. *Change from baseline determined by ANCOVA model using multiple imputation. </a:t>
            </a:r>
            <a:r>
              <a:rPr lang="en-US" sz="700" baseline="30000">
                <a:latin typeface="Arial"/>
                <a:cs typeface="+mn-cs"/>
              </a:rPr>
              <a:t>†</a:t>
            </a:r>
            <a:r>
              <a:rPr lang="en-US" sz="700">
                <a:latin typeface="Arial"/>
                <a:cs typeface="+mn-cs"/>
              </a:rPr>
              <a:t>LSM difference from ANCOVA model using baseline DIPSS score, baseline platelet count, and baseline spleen volume as factors, and baseline TSS as covariate. </a:t>
            </a:r>
            <a:r>
              <a:rPr lang="en-US" sz="700" baseline="30000">
                <a:latin typeface="Arial"/>
                <a:cs typeface="+mn-cs"/>
              </a:rPr>
              <a:t>‡</a:t>
            </a:r>
            <a:r>
              <a:rPr lang="en-US" sz="700">
                <a:latin typeface="Arial"/>
                <a:cs typeface="+mn-cs"/>
              </a:rPr>
              <a:t>Difference in treatment groups analyzed by stratified Cochran–Mantel–Haenszel test (weighted 95% CI adjusted across strata). </a:t>
            </a:r>
            <a:r>
              <a:rPr lang="en-US" sz="700" baseline="30000">
                <a:latin typeface="Arial"/>
                <a:cs typeface="+mn-cs"/>
              </a:rPr>
              <a:t>§</a:t>
            </a:r>
            <a:r>
              <a:rPr lang="en-US" sz="700">
                <a:latin typeface="Arial"/>
                <a:cs typeface="+mn-cs"/>
              </a:rPr>
              <a:t>Modified TSS (excludes fatigue domain). </a:t>
            </a:r>
            <a:r>
              <a:rPr lang="en-US" sz="700" baseline="30000">
                <a:latin typeface="Arial"/>
                <a:cs typeface="+mn-cs"/>
              </a:rPr>
              <a:t>¶</a:t>
            </a:r>
            <a:r>
              <a:rPr lang="en-US" sz="700">
                <a:latin typeface="Arial"/>
                <a:cs typeface="+mn-cs"/>
              </a:rPr>
              <a:t>Non-MF control group was of a similar age to patients in the MANIFEST-2 study.</a:t>
            </a:r>
          </a:p>
          <a:p>
            <a:pPr>
              <a:tabLst>
                <a:tab pos="0" algn="l"/>
                <a:tab pos="174625" algn="r"/>
              </a:tabLst>
            </a:pPr>
            <a:r>
              <a:rPr lang="en-US" sz="700">
                <a:latin typeface="Arial"/>
                <a:cs typeface="+mn-cs"/>
              </a:rPr>
              <a:t>ANCOVA, analysis of covariance; CI, confidence interval; DIPSS, Dynamic International Prognostic Scoring System; </a:t>
            </a:r>
            <a:r>
              <a:rPr lang="en-GB" sz="700">
                <a:latin typeface="Arial"/>
                <a:cs typeface="+mn-cs"/>
              </a:rPr>
              <a:t>LSM, least squares mean; MF, myelofibrosis; MFSAF, Myelofibrosis Symptom Assessment Form; mTSS, modified total symptom score; </a:t>
            </a:r>
            <a:br>
              <a:rPr lang="en-GB" sz="700">
                <a:latin typeface="Arial"/>
                <a:cs typeface="+mn-cs"/>
              </a:rPr>
            </a:br>
            <a:r>
              <a:rPr lang="en-US" sz="700">
                <a:latin typeface="Arial"/>
                <a:cs typeface="+mn-cs"/>
              </a:rPr>
              <a:t>ITT, intent-to-treat; TSS, total symptom score; TSS50, ≥50% reduction in total symptom score from baseline. </a:t>
            </a:r>
          </a:p>
          <a:p>
            <a:pPr>
              <a:tabLst>
                <a:tab pos="0" algn="l"/>
                <a:tab pos="174625" algn="r"/>
              </a:tabLst>
            </a:pPr>
            <a:r>
              <a:rPr lang="en-US" sz="700">
                <a:latin typeface="Arial"/>
                <a:cs typeface="+mn-cs"/>
              </a:rPr>
              <a:t>1</a:t>
            </a:r>
            <a:r>
              <a:rPr lang="en-GB" sz="700">
                <a:latin typeface="Arial"/>
                <a:cs typeface="+mn-cs"/>
              </a:rPr>
              <a:t>. Morlock R, et al. </a:t>
            </a:r>
            <a:r>
              <a:rPr lang="en-US" sz="700">
                <a:latin typeface="Arial"/>
                <a:cs typeface="+mn-cs"/>
              </a:rPr>
              <a:t>Presented at ASH 2024 [Abstract 2419]</a:t>
            </a:r>
            <a:r>
              <a:rPr lang="en-GB" sz="700">
                <a:latin typeface="Arial"/>
                <a:cs typeface="+mn-cs"/>
              </a:rPr>
              <a:t>.</a:t>
            </a:r>
          </a:p>
        </p:txBody>
      </p:sp>
      <p:sp>
        <p:nvSpPr>
          <p:cNvPr id="227" name="Text Placeholder 1">
            <a:extLst>
              <a:ext uri="{FF2B5EF4-FFF2-40B4-BE49-F238E27FC236}">
                <a16:creationId xmlns:a16="http://schemas.microsoft.com/office/drawing/2014/main" id="{53F0412F-926D-6221-DF8D-C615B037C709}"/>
              </a:ext>
            </a:extLst>
          </p:cNvPr>
          <p:cNvSpPr>
            <a:spLocks noGrp="1"/>
          </p:cNvSpPr>
          <p:nvPr>
            <p:ph type="body" sz="quarter" idx="13"/>
          </p:nvPr>
        </p:nvSpPr>
        <p:spPr>
          <a:xfrm>
            <a:off x="649441" y="5584853"/>
            <a:ext cx="10654903" cy="374866"/>
          </a:xfrm>
          <a:ln>
            <a:noFill/>
          </a:ln>
        </p:spPr>
        <p:txBody>
          <a:bodyPr vert="horz" wrap="square" lIns="91440" tIns="91440" rIns="91440" bIns="91440" rtlCol="0" anchor="b" anchorCtr="0">
            <a:noAutofit/>
          </a:bodyPr>
          <a:lstStyle/>
          <a:p>
            <a:pPr marL="171450" indent="-171450">
              <a:lnSpc>
                <a:spcPct val="100000"/>
              </a:lnSpc>
              <a:spcBef>
                <a:spcPts val="0"/>
              </a:spcBef>
              <a:spcAft>
                <a:spcPts val="300"/>
              </a:spcAft>
              <a:buClr>
                <a:srgbClr val="91005A"/>
              </a:buClr>
              <a:buFont typeface="Wingdings" pitchFamily="2" charset="2"/>
              <a:buChar char="§"/>
            </a:pPr>
            <a:r>
              <a:rPr lang="en-US" sz="1100" b="0">
                <a:solidFill>
                  <a:schemeClr val="tx1"/>
                </a:solidFill>
              </a:rPr>
              <a:t>TSS individual domain scores were similar between the two arms and similar to the national norms in people without MF</a:t>
            </a:r>
            <a:r>
              <a:rPr lang="en-US" sz="1100" b="0" baseline="30000">
                <a:solidFill>
                  <a:schemeClr val="tx1"/>
                </a:solidFill>
              </a:rPr>
              <a:t>1</a:t>
            </a:r>
          </a:p>
          <a:p>
            <a:pPr marL="171450" indent="-171450">
              <a:lnSpc>
                <a:spcPct val="100000"/>
              </a:lnSpc>
              <a:spcBef>
                <a:spcPts val="0"/>
              </a:spcBef>
              <a:buClr>
                <a:srgbClr val="91005A"/>
              </a:buClr>
              <a:buFont typeface="Wingdings" pitchFamily="2" charset="2"/>
              <a:buChar char="§"/>
            </a:pPr>
            <a:r>
              <a:rPr lang="en-US" sz="1100" b="0">
                <a:solidFill>
                  <a:schemeClr val="tx1"/>
                </a:solidFill>
              </a:rPr>
              <a:t>In the analysis of </a:t>
            </a:r>
            <a:r>
              <a:rPr lang="en-US" sz="1100" b="0" err="1">
                <a:solidFill>
                  <a:schemeClr val="tx1"/>
                </a:solidFill>
              </a:rPr>
              <a:t>mTSS</a:t>
            </a:r>
            <a:r>
              <a:rPr lang="en-US" sz="1100" b="0">
                <a:solidFill>
                  <a:schemeClr val="tx1"/>
                </a:solidFill>
              </a:rPr>
              <a:t> (MFSAF excluding fatigue) equivalent on 70-point scale, LSM change from baseline was −16.19 with pelabresib + ruxolitinib versus −13.86 with placebo + ruxolitinib (mean difference: −2.33; 95% CI −4.39, −0.28) </a:t>
            </a:r>
          </a:p>
          <a:p>
            <a:pPr marL="171450" indent="-171450">
              <a:lnSpc>
                <a:spcPct val="100000"/>
              </a:lnSpc>
              <a:spcBef>
                <a:spcPts val="0"/>
              </a:spcBef>
              <a:buClr>
                <a:srgbClr val="91005A"/>
              </a:buClr>
              <a:buFont typeface="Wingdings" pitchFamily="2" charset="2"/>
              <a:buChar char="§"/>
            </a:pPr>
            <a:r>
              <a:rPr lang="en-US" sz="1100" b="0">
                <a:solidFill>
                  <a:schemeClr val="tx1"/>
                </a:solidFill>
              </a:rPr>
              <a:t>At Week 48, 36% of patients in the pelabresib + ruxolitinib arm had both SVR35 and TSS50 responses versus 19% in the placebo + ruxolitinib arm</a:t>
            </a:r>
          </a:p>
        </p:txBody>
      </p:sp>
      <p:sp>
        <p:nvSpPr>
          <p:cNvPr id="321" name="Rectangle: Rounded Corners 13">
            <a:extLst>
              <a:ext uri="{FF2B5EF4-FFF2-40B4-BE49-F238E27FC236}">
                <a16:creationId xmlns:a16="http://schemas.microsoft.com/office/drawing/2014/main" id="{78D45CC4-204E-CFAA-86DC-B5F6B532E5F6}"/>
              </a:ext>
            </a:extLst>
          </p:cNvPr>
          <p:cNvSpPr/>
          <p:nvPr/>
        </p:nvSpPr>
        <p:spPr>
          <a:xfrm>
            <a:off x="272591" y="1661217"/>
            <a:ext cx="5615354" cy="374865"/>
          </a:xfrm>
          <a:prstGeom prst="roundRect">
            <a:avLst>
              <a:gd name="adj" fmla="val 0"/>
            </a:avLst>
          </a:prstGeom>
          <a:noFill/>
          <a:ln w="12700" cap="flat" cmpd="sng" algn="ctr">
            <a:noFill/>
            <a:prstDash val="solid"/>
            <a:miter lim="800000"/>
          </a:ln>
          <a:effectLst/>
        </p:spPr>
        <p:txBody>
          <a:bodyPr lIns="91440" tIns="0" rIns="0" bIns="0" rtlCol="0" anchor="ctr"/>
          <a:lstStyle/>
          <a:p>
            <a:pPr algn="ctr"/>
            <a:r>
              <a:rPr lang="en-GB" sz="1300" b="1" kern="0">
                <a:latin typeface="Arial"/>
              </a:rPr>
              <a:t>2a. TSS at Week 48 (ITT Population)</a:t>
            </a:r>
            <a:endParaRPr lang="de-DE" sz="1300" b="1" kern="0">
              <a:latin typeface="Arial"/>
            </a:endParaRPr>
          </a:p>
        </p:txBody>
      </p:sp>
      <p:sp>
        <p:nvSpPr>
          <p:cNvPr id="322" name="Rectangle: Rounded Corners 13">
            <a:extLst>
              <a:ext uri="{FF2B5EF4-FFF2-40B4-BE49-F238E27FC236}">
                <a16:creationId xmlns:a16="http://schemas.microsoft.com/office/drawing/2014/main" id="{047DBC6B-6779-AB52-9D59-B6DAAC6D58B3}"/>
              </a:ext>
            </a:extLst>
          </p:cNvPr>
          <p:cNvSpPr/>
          <p:nvPr/>
        </p:nvSpPr>
        <p:spPr>
          <a:xfrm>
            <a:off x="6530764" y="1661217"/>
            <a:ext cx="5038815" cy="374865"/>
          </a:xfrm>
          <a:prstGeom prst="roundRect">
            <a:avLst>
              <a:gd name="adj" fmla="val 0"/>
            </a:avLst>
          </a:prstGeom>
          <a:noFill/>
          <a:ln w="12700" cap="flat" cmpd="sng" algn="ctr">
            <a:noFill/>
            <a:prstDash val="solid"/>
            <a:miter lim="800000"/>
          </a:ln>
          <a:effectLst/>
        </p:spPr>
        <p:txBody>
          <a:bodyPr lIns="91440" tIns="0" rIns="0" bIns="0" rtlCol="0" anchor="ctr"/>
          <a:lstStyle/>
          <a:p>
            <a:pPr algn="ctr"/>
            <a:r>
              <a:rPr lang="en-GB" sz="1300" b="1" kern="0">
                <a:latin typeface="Arial"/>
              </a:rPr>
              <a:t>2b. TSS Component Scores at Week 48</a:t>
            </a:r>
            <a:endParaRPr lang="de-DE" sz="1300" b="1" kern="0">
              <a:latin typeface="Arial"/>
            </a:endParaRPr>
          </a:p>
        </p:txBody>
      </p:sp>
      <p:sp>
        <p:nvSpPr>
          <p:cNvPr id="5" name="Text Placeholder 6">
            <a:extLst>
              <a:ext uri="{FF2B5EF4-FFF2-40B4-BE49-F238E27FC236}">
                <a16:creationId xmlns:a16="http://schemas.microsoft.com/office/drawing/2014/main" id="{9FD761A2-C038-CA00-EE88-F0F8A4FAE7DD}"/>
              </a:ext>
            </a:extLst>
          </p:cNvPr>
          <p:cNvSpPr txBox="1">
            <a:spLocks/>
          </p:cNvSpPr>
          <p:nvPr/>
        </p:nvSpPr>
        <p:spPr>
          <a:xfrm>
            <a:off x="604839" y="866275"/>
            <a:ext cx="10969466" cy="492615"/>
          </a:xfrm>
          <a:prstGeom prst="rect">
            <a:avLst/>
          </a:prstGeom>
        </p:spPr>
        <p:txBody>
          <a:bodyPr vert="horz" lIns="0" tIns="0" rIns="0" bIns="0" rtlCol="0" anchor="t" anchorCtr="0">
            <a:noAutofit/>
          </a:bodyPr>
          <a:lstStyle>
            <a:lvl1pPr marL="0" indent="0" algn="l" defTabSz="914400" rtl="0" eaLnBrk="1" latinLnBrk="0" hangingPunct="1">
              <a:lnSpc>
                <a:spcPct val="95000"/>
              </a:lnSpc>
              <a:spcBef>
                <a:spcPts val="1000"/>
              </a:spcBef>
              <a:spcAft>
                <a:spcPts val="600"/>
              </a:spcAft>
              <a:buFontTx/>
              <a:buNone/>
              <a:defRPr sz="2200" b="1" kern="1200">
                <a:solidFill>
                  <a:srgbClr val="0460A9"/>
                </a:solidFill>
                <a:latin typeface="+mn-lt"/>
                <a:ea typeface="+mn-ea"/>
                <a:cs typeface="+mn-cs"/>
              </a:defRPr>
            </a:lvl1pPr>
            <a:lvl2pPr marL="0" indent="0" algn="l" defTabSz="914400" rtl="0" eaLnBrk="1" latinLnBrk="0" hangingPunct="1">
              <a:lnSpc>
                <a:spcPct val="95000"/>
              </a:lnSpc>
              <a:spcBef>
                <a:spcPts val="700"/>
              </a:spcBef>
              <a:spcAft>
                <a:spcPts val="600"/>
              </a:spcAft>
              <a:buFontTx/>
              <a:buNone/>
              <a:defRPr sz="2000" kern="1200">
                <a:solidFill>
                  <a:schemeClr val="tx1"/>
                </a:solidFill>
                <a:latin typeface="+mn-lt"/>
                <a:ea typeface="+mn-ea"/>
                <a:cs typeface="+mn-cs"/>
              </a:defRPr>
            </a:lvl2pPr>
            <a:lvl3pPr marL="216000" indent="-216000" algn="l" defTabSz="914400" rtl="0" eaLnBrk="1" latinLnBrk="0" hangingPunct="1">
              <a:lnSpc>
                <a:spcPct val="95000"/>
              </a:lnSpc>
              <a:spcBef>
                <a:spcPts val="600"/>
              </a:spcBef>
              <a:spcAft>
                <a:spcPts val="600"/>
              </a:spcAft>
              <a:buClrTx/>
              <a:buFont typeface="Ping LCG Medium" pitchFamily="50" charset="0"/>
              <a:buChar char="•"/>
              <a:defRPr sz="2000" kern="1200">
                <a:solidFill>
                  <a:schemeClr val="tx1"/>
                </a:solidFill>
                <a:latin typeface="+mn-lt"/>
                <a:ea typeface="+mn-ea"/>
                <a:cs typeface="+mn-cs"/>
              </a:defRPr>
            </a:lvl3pPr>
            <a:lvl4pPr marL="490538" indent="-268288" algn="l" defTabSz="914400" rtl="0" eaLnBrk="1" latinLnBrk="0" hangingPunct="1">
              <a:lnSpc>
                <a:spcPct val="95000"/>
              </a:lnSpc>
              <a:spcBef>
                <a:spcPts val="600"/>
              </a:spcBef>
              <a:spcAft>
                <a:spcPts val="600"/>
              </a:spcAft>
              <a:buClrTx/>
              <a:buFont typeface="Arial" panose="020B0604020202020204" pitchFamily="34" charset="0"/>
              <a:buChar char="–"/>
              <a:defRPr sz="1800" kern="1200">
                <a:solidFill>
                  <a:schemeClr val="tx1"/>
                </a:solidFill>
                <a:latin typeface="+mn-lt"/>
                <a:ea typeface="+mn-ea"/>
                <a:cs typeface="+mn-cs"/>
              </a:defRPr>
            </a:lvl4pPr>
            <a:lvl5pPr marL="773113" indent="-277813" algn="l" defTabSz="914400" rtl="0" eaLnBrk="1" latinLnBrk="0" hangingPunct="1">
              <a:lnSpc>
                <a:spcPct val="95000"/>
              </a:lnSpc>
              <a:spcBef>
                <a:spcPts val="600"/>
              </a:spcBef>
              <a:spcAft>
                <a:spcPts val="600"/>
              </a:spcAft>
              <a:buClrTx/>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spcAft>
                <a:spcPts val="0"/>
              </a:spcAft>
            </a:pPr>
            <a:r>
              <a:rPr lang="en-US" sz="1800" dirty="0"/>
              <a:t>Numerically greater improvements for patients treated with </a:t>
            </a:r>
            <a:r>
              <a:rPr lang="en-US" sz="1800" dirty="0" err="1"/>
              <a:t>pelabresib</a:t>
            </a:r>
            <a:r>
              <a:rPr lang="en-US" sz="1800" dirty="0"/>
              <a:t> + </a:t>
            </a:r>
            <a:r>
              <a:rPr lang="en-US" sz="1800" dirty="0" err="1"/>
              <a:t>ruxolitinib</a:t>
            </a:r>
            <a:r>
              <a:rPr lang="en-US" sz="1800" dirty="0"/>
              <a:t> </a:t>
            </a:r>
          </a:p>
          <a:p>
            <a:pPr algn="ctr">
              <a:spcBef>
                <a:spcPts val="0"/>
              </a:spcBef>
              <a:spcAft>
                <a:spcPts val="0"/>
              </a:spcAft>
            </a:pPr>
            <a:r>
              <a:rPr lang="en-US" sz="1800" dirty="0"/>
              <a:t>versus placebo + </a:t>
            </a:r>
            <a:r>
              <a:rPr lang="en-US" sz="1800" dirty="0" err="1"/>
              <a:t>ruxolitinib</a:t>
            </a:r>
            <a:r>
              <a:rPr lang="en-US" sz="1800" dirty="0"/>
              <a:t>, with large symptom reduction in both arms</a:t>
            </a:r>
          </a:p>
        </p:txBody>
      </p:sp>
      <p:sp>
        <p:nvSpPr>
          <p:cNvPr id="6" name="Rectangle: Rounded Corners 13">
            <a:extLst>
              <a:ext uri="{FF2B5EF4-FFF2-40B4-BE49-F238E27FC236}">
                <a16:creationId xmlns:a16="http://schemas.microsoft.com/office/drawing/2014/main" id="{AEB9E4FA-A9C8-97A4-9BB6-771F9D3F8290}"/>
              </a:ext>
            </a:extLst>
          </p:cNvPr>
          <p:cNvSpPr/>
          <p:nvPr/>
        </p:nvSpPr>
        <p:spPr>
          <a:xfrm>
            <a:off x="2027374" y="1392890"/>
            <a:ext cx="7825532" cy="374865"/>
          </a:xfrm>
          <a:prstGeom prst="roundRect">
            <a:avLst>
              <a:gd name="adj" fmla="val 0"/>
            </a:avLst>
          </a:prstGeom>
          <a:noFill/>
          <a:ln w="12700" cap="flat" cmpd="sng" algn="ctr">
            <a:noFill/>
            <a:prstDash val="solid"/>
            <a:miter lim="800000"/>
          </a:ln>
          <a:effectLst/>
        </p:spPr>
        <p:txBody>
          <a:bodyPr lIns="91440" tIns="0" rIns="0" bIns="0" rtlCol="0" anchor="ctr"/>
          <a:lstStyle/>
          <a:p>
            <a:pPr algn="ctr"/>
            <a:r>
              <a:rPr lang="en-US" sz="1600" b="1" kern="0">
                <a:latin typeface="Arial"/>
              </a:rPr>
              <a:t>Figure 2. Total Symptom Score at Week 48</a:t>
            </a:r>
          </a:p>
        </p:txBody>
      </p:sp>
      <p:grpSp>
        <p:nvGrpSpPr>
          <p:cNvPr id="313" name="Group 312">
            <a:extLst>
              <a:ext uri="{FF2B5EF4-FFF2-40B4-BE49-F238E27FC236}">
                <a16:creationId xmlns:a16="http://schemas.microsoft.com/office/drawing/2014/main" id="{C63D1767-BDD4-B1DE-4436-047BFED80317}"/>
              </a:ext>
            </a:extLst>
          </p:cNvPr>
          <p:cNvGrpSpPr/>
          <p:nvPr/>
        </p:nvGrpSpPr>
        <p:grpSpPr>
          <a:xfrm>
            <a:off x="6096000" y="2036424"/>
            <a:ext cx="5721788" cy="3017864"/>
            <a:chOff x="6105888" y="2021542"/>
            <a:chExt cx="5721788" cy="3017864"/>
          </a:xfrm>
        </p:grpSpPr>
        <p:cxnSp>
          <p:nvCxnSpPr>
            <p:cNvPr id="314" name="Straight Connector 313">
              <a:extLst>
                <a:ext uri="{FF2B5EF4-FFF2-40B4-BE49-F238E27FC236}">
                  <a16:creationId xmlns:a16="http://schemas.microsoft.com/office/drawing/2014/main" id="{42D08D11-B923-FB53-08B9-94523E912D9B}"/>
                </a:ext>
              </a:extLst>
            </p:cNvPr>
            <p:cNvCxnSpPr>
              <a:cxnSpLocks/>
            </p:cNvCxnSpPr>
            <p:nvPr/>
          </p:nvCxnSpPr>
          <p:spPr>
            <a:xfrm>
              <a:off x="7201082" y="3283654"/>
              <a:ext cx="0" cy="1234423"/>
            </a:xfrm>
            <a:prstGeom prst="line">
              <a:avLst/>
            </a:prstGeom>
            <a:noFill/>
            <a:ln w="31750" cap="flat" cmpd="sng" algn="ctr">
              <a:solidFill>
                <a:srgbClr val="A7A8AA"/>
              </a:solidFill>
              <a:prstDash val="solid"/>
              <a:miter lim="800000"/>
            </a:ln>
            <a:effectLst/>
          </p:spPr>
        </p:cxnSp>
        <p:cxnSp>
          <p:nvCxnSpPr>
            <p:cNvPr id="315" name="Straight Connector 314">
              <a:extLst>
                <a:ext uri="{FF2B5EF4-FFF2-40B4-BE49-F238E27FC236}">
                  <a16:creationId xmlns:a16="http://schemas.microsoft.com/office/drawing/2014/main" id="{FFD92537-E1F4-1EDA-8259-4D91C16D58DF}"/>
                </a:ext>
              </a:extLst>
            </p:cNvPr>
            <p:cNvCxnSpPr>
              <a:cxnSpLocks/>
            </p:cNvCxnSpPr>
            <p:nvPr/>
          </p:nvCxnSpPr>
          <p:spPr>
            <a:xfrm>
              <a:off x="7858635" y="3125927"/>
              <a:ext cx="0" cy="1392150"/>
            </a:xfrm>
            <a:prstGeom prst="line">
              <a:avLst/>
            </a:prstGeom>
            <a:noFill/>
            <a:ln w="31750" cap="flat" cmpd="sng" algn="ctr">
              <a:solidFill>
                <a:srgbClr val="A7A8AA"/>
              </a:solidFill>
              <a:prstDash val="solid"/>
              <a:miter lim="800000"/>
            </a:ln>
            <a:effectLst/>
          </p:spPr>
        </p:cxnSp>
        <p:cxnSp>
          <p:nvCxnSpPr>
            <p:cNvPr id="316" name="Straight Connector 315">
              <a:extLst>
                <a:ext uri="{FF2B5EF4-FFF2-40B4-BE49-F238E27FC236}">
                  <a16:creationId xmlns:a16="http://schemas.microsoft.com/office/drawing/2014/main" id="{01AC35C4-7E81-1BD8-5FE9-95DE45B6265B}"/>
                </a:ext>
              </a:extLst>
            </p:cNvPr>
            <p:cNvCxnSpPr>
              <a:cxnSpLocks/>
            </p:cNvCxnSpPr>
            <p:nvPr/>
          </p:nvCxnSpPr>
          <p:spPr>
            <a:xfrm>
              <a:off x="8516188" y="3122029"/>
              <a:ext cx="0" cy="1396048"/>
            </a:xfrm>
            <a:prstGeom prst="line">
              <a:avLst/>
            </a:prstGeom>
            <a:noFill/>
            <a:ln w="31750" cap="flat" cmpd="sng" algn="ctr">
              <a:solidFill>
                <a:srgbClr val="A7A8AA"/>
              </a:solidFill>
              <a:prstDash val="solid"/>
              <a:miter lim="800000"/>
            </a:ln>
            <a:effectLst/>
          </p:spPr>
        </p:cxnSp>
        <p:cxnSp>
          <p:nvCxnSpPr>
            <p:cNvPr id="317" name="Straight Connector 316">
              <a:extLst>
                <a:ext uri="{FF2B5EF4-FFF2-40B4-BE49-F238E27FC236}">
                  <a16:creationId xmlns:a16="http://schemas.microsoft.com/office/drawing/2014/main" id="{76DEAB6C-C3C5-6A68-8AA1-98C7AA47FFA9}"/>
                </a:ext>
              </a:extLst>
            </p:cNvPr>
            <p:cNvCxnSpPr>
              <a:cxnSpLocks/>
            </p:cNvCxnSpPr>
            <p:nvPr/>
          </p:nvCxnSpPr>
          <p:spPr>
            <a:xfrm>
              <a:off x="9173742" y="3034853"/>
              <a:ext cx="0" cy="1483224"/>
            </a:xfrm>
            <a:prstGeom prst="line">
              <a:avLst/>
            </a:prstGeom>
            <a:noFill/>
            <a:ln w="31750" cap="flat" cmpd="sng" algn="ctr">
              <a:solidFill>
                <a:srgbClr val="A7A8AA"/>
              </a:solidFill>
              <a:prstDash val="solid"/>
              <a:miter lim="800000"/>
            </a:ln>
            <a:effectLst/>
          </p:spPr>
        </p:cxnSp>
        <p:cxnSp>
          <p:nvCxnSpPr>
            <p:cNvPr id="318" name="Straight Connector 317">
              <a:extLst>
                <a:ext uri="{FF2B5EF4-FFF2-40B4-BE49-F238E27FC236}">
                  <a16:creationId xmlns:a16="http://schemas.microsoft.com/office/drawing/2014/main" id="{1409538C-DE81-9A0A-2A91-670B94315203}"/>
                </a:ext>
              </a:extLst>
            </p:cNvPr>
            <p:cNvCxnSpPr>
              <a:cxnSpLocks/>
            </p:cNvCxnSpPr>
            <p:nvPr/>
          </p:nvCxnSpPr>
          <p:spPr>
            <a:xfrm>
              <a:off x="9831295" y="2673339"/>
              <a:ext cx="0" cy="1844738"/>
            </a:xfrm>
            <a:prstGeom prst="line">
              <a:avLst/>
            </a:prstGeom>
            <a:noFill/>
            <a:ln w="31750" cap="flat" cmpd="sng" algn="ctr">
              <a:solidFill>
                <a:srgbClr val="A7A8AA"/>
              </a:solidFill>
              <a:prstDash val="solid"/>
              <a:miter lim="800000"/>
            </a:ln>
            <a:effectLst/>
          </p:spPr>
        </p:cxnSp>
        <p:cxnSp>
          <p:nvCxnSpPr>
            <p:cNvPr id="319" name="Straight Connector 318">
              <a:extLst>
                <a:ext uri="{FF2B5EF4-FFF2-40B4-BE49-F238E27FC236}">
                  <a16:creationId xmlns:a16="http://schemas.microsoft.com/office/drawing/2014/main" id="{A29021B6-CD38-CAD5-272E-2BEA377E18AE}"/>
                </a:ext>
              </a:extLst>
            </p:cNvPr>
            <p:cNvCxnSpPr>
              <a:cxnSpLocks/>
            </p:cNvCxnSpPr>
            <p:nvPr/>
          </p:nvCxnSpPr>
          <p:spPr>
            <a:xfrm>
              <a:off x="10488848" y="2700579"/>
              <a:ext cx="0" cy="1817498"/>
            </a:xfrm>
            <a:prstGeom prst="line">
              <a:avLst/>
            </a:prstGeom>
            <a:noFill/>
            <a:ln w="31750" cap="flat" cmpd="sng" algn="ctr">
              <a:solidFill>
                <a:srgbClr val="A7A8AA"/>
              </a:solidFill>
              <a:prstDash val="solid"/>
              <a:miter lim="800000"/>
            </a:ln>
            <a:effectLst/>
          </p:spPr>
        </p:cxnSp>
        <p:cxnSp>
          <p:nvCxnSpPr>
            <p:cNvPr id="320" name="Straight Connector 319">
              <a:extLst>
                <a:ext uri="{FF2B5EF4-FFF2-40B4-BE49-F238E27FC236}">
                  <a16:creationId xmlns:a16="http://schemas.microsoft.com/office/drawing/2014/main" id="{8D01CAE0-B4F2-36A1-ABCC-FF37DD2CB609}"/>
                </a:ext>
              </a:extLst>
            </p:cNvPr>
            <p:cNvCxnSpPr>
              <a:cxnSpLocks/>
            </p:cNvCxnSpPr>
            <p:nvPr/>
          </p:nvCxnSpPr>
          <p:spPr>
            <a:xfrm>
              <a:off x="11146400" y="2272309"/>
              <a:ext cx="0" cy="2245768"/>
            </a:xfrm>
            <a:prstGeom prst="line">
              <a:avLst/>
            </a:prstGeom>
            <a:noFill/>
            <a:ln w="31750" cap="flat" cmpd="sng" algn="ctr">
              <a:solidFill>
                <a:srgbClr val="A7A8AA"/>
              </a:solidFill>
              <a:prstDash val="solid"/>
              <a:miter lim="800000"/>
            </a:ln>
            <a:effectLst/>
          </p:spPr>
        </p:cxnSp>
        <p:cxnSp>
          <p:nvCxnSpPr>
            <p:cNvPr id="411" name="Straight Connector 410">
              <a:extLst>
                <a:ext uri="{FF2B5EF4-FFF2-40B4-BE49-F238E27FC236}">
                  <a16:creationId xmlns:a16="http://schemas.microsoft.com/office/drawing/2014/main" id="{BEEE9505-1823-0FC0-07D5-BD14828BDF64}"/>
                </a:ext>
              </a:extLst>
            </p:cNvPr>
            <p:cNvCxnSpPr>
              <a:cxnSpLocks/>
            </p:cNvCxnSpPr>
            <p:nvPr/>
          </p:nvCxnSpPr>
          <p:spPr>
            <a:xfrm>
              <a:off x="10943379" y="2185488"/>
              <a:ext cx="0" cy="2332589"/>
            </a:xfrm>
            <a:prstGeom prst="line">
              <a:avLst/>
            </a:prstGeom>
            <a:noFill/>
            <a:ln w="31750" cap="flat" cmpd="sng" algn="ctr">
              <a:solidFill>
                <a:srgbClr val="002068"/>
              </a:solidFill>
              <a:prstDash val="solid"/>
              <a:miter lim="800000"/>
            </a:ln>
            <a:effectLst/>
          </p:spPr>
        </p:cxnSp>
        <p:cxnSp>
          <p:nvCxnSpPr>
            <p:cNvPr id="412" name="Straight Connector 411">
              <a:extLst>
                <a:ext uri="{FF2B5EF4-FFF2-40B4-BE49-F238E27FC236}">
                  <a16:creationId xmlns:a16="http://schemas.microsoft.com/office/drawing/2014/main" id="{038B7B6A-DA3D-E1A4-7712-0BD5E4492901}"/>
                </a:ext>
              </a:extLst>
            </p:cNvPr>
            <p:cNvCxnSpPr>
              <a:cxnSpLocks/>
            </p:cNvCxnSpPr>
            <p:nvPr/>
          </p:nvCxnSpPr>
          <p:spPr>
            <a:xfrm>
              <a:off x="6998062" y="3155853"/>
              <a:ext cx="0" cy="1362224"/>
            </a:xfrm>
            <a:prstGeom prst="line">
              <a:avLst/>
            </a:prstGeom>
            <a:noFill/>
            <a:ln w="31750" cap="flat" cmpd="sng" algn="ctr">
              <a:solidFill>
                <a:srgbClr val="002068"/>
              </a:solidFill>
              <a:prstDash val="solid"/>
              <a:miter lim="800000"/>
            </a:ln>
            <a:effectLst/>
          </p:spPr>
        </p:cxnSp>
        <p:cxnSp>
          <p:nvCxnSpPr>
            <p:cNvPr id="413" name="Straight Connector 412">
              <a:extLst>
                <a:ext uri="{FF2B5EF4-FFF2-40B4-BE49-F238E27FC236}">
                  <a16:creationId xmlns:a16="http://schemas.microsoft.com/office/drawing/2014/main" id="{EA9C5DF0-17F9-6816-B28C-44D0219A6356}"/>
                </a:ext>
              </a:extLst>
            </p:cNvPr>
            <p:cNvCxnSpPr>
              <a:cxnSpLocks/>
            </p:cNvCxnSpPr>
            <p:nvPr/>
          </p:nvCxnSpPr>
          <p:spPr>
            <a:xfrm>
              <a:off x="7655615" y="3016934"/>
              <a:ext cx="0" cy="1501143"/>
            </a:xfrm>
            <a:prstGeom prst="line">
              <a:avLst/>
            </a:prstGeom>
            <a:noFill/>
            <a:ln w="31750" cap="flat" cmpd="sng" algn="ctr">
              <a:solidFill>
                <a:srgbClr val="002068"/>
              </a:solidFill>
              <a:prstDash val="solid"/>
              <a:miter lim="800000"/>
            </a:ln>
            <a:effectLst/>
          </p:spPr>
        </p:cxnSp>
        <p:cxnSp>
          <p:nvCxnSpPr>
            <p:cNvPr id="414" name="Straight Connector 413">
              <a:extLst>
                <a:ext uri="{FF2B5EF4-FFF2-40B4-BE49-F238E27FC236}">
                  <a16:creationId xmlns:a16="http://schemas.microsoft.com/office/drawing/2014/main" id="{F2FBDF6D-304C-2C91-8C80-A5363533F8F7}"/>
                </a:ext>
              </a:extLst>
            </p:cNvPr>
            <p:cNvCxnSpPr>
              <a:cxnSpLocks/>
            </p:cNvCxnSpPr>
            <p:nvPr/>
          </p:nvCxnSpPr>
          <p:spPr>
            <a:xfrm>
              <a:off x="8313168" y="2976027"/>
              <a:ext cx="0" cy="1542050"/>
            </a:xfrm>
            <a:prstGeom prst="line">
              <a:avLst/>
            </a:prstGeom>
            <a:noFill/>
            <a:ln w="31750" cap="flat" cmpd="sng" algn="ctr">
              <a:solidFill>
                <a:srgbClr val="002068"/>
              </a:solidFill>
              <a:prstDash val="solid"/>
              <a:miter lim="800000"/>
            </a:ln>
            <a:effectLst/>
          </p:spPr>
        </p:cxnSp>
        <p:cxnSp>
          <p:nvCxnSpPr>
            <p:cNvPr id="415" name="Straight Connector 414">
              <a:extLst>
                <a:ext uri="{FF2B5EF4-FFF2-40B4-BE49-F238E27FC236}">
                  <a16:creationId xmlns:a16="http://schemas.microsoft.com/office/drawing/2014/main" id="{6089F5D7-148E-34F0-486B-C280C4D49115}"/>
                </a:ext>
              </a:extLst>
            </p:cNvPr>
            <p:cNvCxnSpPr>
              <a:cxnSpLocks/>
            </p:cNvCxnSpPr>
            <p:nvPr/>
          </p:nvCxnSpPr>
          <p:spPr>
            <a:xfrm>
              <a:off x="8970722" y="3019412"/>
              <a:ext cx="0" cy="1498665"/>
            </a:xfrm>
            <a:prstGeom prst="line">
              <a:avLst/>
            </a:prstGeom>
            <a:noFill/>
            <a:ln w="31750" cap="flat" cmpd="sng" algn="ctr">
              <a:solidFill>
                <a:srgbClr val="002068"/>
              </a:solidFill>
              <a:prstDash val="solid"/>
              <a:miter lim="800000"/>
            </a:ln>
            <a:effectLst/>
          </p:spPr>
        </p:cxnSp>
        <p:cxnSp>
          <p:nvCxnSpPr>
            <p:cNvPr id="416" name="Straight Connector 415">
              <a:extLst>
                <a:ext uri="{FF2B5EF4-FFF2-40B4-BE49-F238E27FC236}">
                  <a16:creationId xmlns:a16="http://schemas.microsoft.com/office/drawing/2014/main" id="{3A606F8F-7C3A-0069-16DE-3472C66BAFFB}"/>
                </a:ext>
              </a:extLst>
            </p:cNvPr>
            <p:cNvCxnSpPr>
              <a:cxnSpLocks/>
            </p:cNvCxnSpPr>
            <p:nvPr/>
          </p:nvCxnSpPr>
          <p:spPr>
            <a:xfrm>
              <a:off x="9628275" y="2702177"/>
              <a:ext cx="0" cy="1815900"/>
            </a:xfrm>
            <a:prstGeom prst="line">
              <a:avLst/>
            </a:prstGeom>
            <a:noFill/>
            <a:ln w="31750" cap="flat" cmpd="sng" algn="ctr">
              <a:solidFill>
                <a:srgbClr val="002068"/>
              </a:solidFill>
              <a:prstDash val="solid"/>
              <a:miter lim="800000"/>
            </a:ln>
            <a:effectLst/>
          </p:spPr>
        </p:cxnSp>
        <p:cxnSp>
          <p:nvCxnSpPr>
            <p:cNvPr id="417" name="Straight Connector 416">
              <a:extLst>
                <a:ext uri="{FF2B5EF4-FFF2-40B4-BE49-F238E27FC236}">
                  <a16:creationId xmlns:a16="http://schemas.microsoft.com/office/drawing/2014/main" id="{78FEF484-FDC5-5BF5-4AB8-107DDD396E5B}"/>
                </a:ext>
              </a:extLst>
            </p:cNvPr>
            <p:cNvCxnSpPr>
              <a:cxnSpLocks/>
            </p:cNvCxnSpPr>
            <p:nvPr/>
          </p:nvCxnSpPr>
          <p:spPr>
            <a:xfrm>
              <a:off x="10285828" y="2670797"/>
              <a:ext cx="0" cy="1847280"/>
            </a:xfrm>
            <a:prstGeom prst="line">
              <a:avLst/>
            </a:prstGeom>
            <a:noFill/>
            <a:ln w="31750" cap="flat" cmpd="sng" algn="ctr">
              <a:solidFill>
                <a:srgbClr val="002068"/>
              </a:solidFill>
              <a:prstDash val="solid"/>
              <a:miter lim="800000"/>
            </a:ln>
            <a:effectLst/>
          </p:spPr>
        </p:cxnSp>
        <p:sp>
          <p:nvSpPr>
            <p:cNvPr id="418" name="TextBox 417">
              <a:extLst>
                <a:ext uri="{FF2B5EF4-FFF2-40B4-BE49-F238E27FC236}">
                  <a16:creationId xmlns:a16="http://schemas.microsoft.com/office/drawing/2014/main" id="{F9091723-D7B2-B816-01D6-4DAB62F7BCFD}"/>
                </a:ext>
              </a:extLst>
            </p:cNvPr>
            <p:cNvSpPr txBox="1"/>
            <p:nvPr/>
          </p:nvSpPr>
          <p:spPr>
            <a:xfrm rot="16200000">
              <a:off x="4977304" y="3181240"/>
              <a:ext cx="2441834" cy="184666"/>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0000"/>
                  </a:solidFill>
                  <a:effectLst/>
                  <a:uLnTx/>
                  <a:uFillTx/>
                  <a:cs typeface="Arial" panose="020B0604020202020204" pitchFamily="34" charset="0"/>
                </a:rPr>
                <a:t>Mean TSS Component Score</a:t>
              </a:r>
            </a:p>
          </p:txBody>
        </p:sp>
        <p:sp>
          <p:nvSpPr>
            <p:cNvPr id="419" name="Freeform 418">
              <a:extLst>
                <a:ext uri="{FF2B5EF4-FFF2-40B4-BE49-F238E27FC236}">
                  <a16:creationId xmlns:a16="http://schemas.microsoft.com/office/drawing/2014/main" id="{84936A6B-BCC0-DA6D-04BE-D91E158B2EFF}"/>
                </a:ext>
              </a:extLst>
            </p:cNvPr>
            <p:cNvSpPr/>
            <p:nvPr/>
          </p:nvSpPr>
          <p:spPr>
            <a:xfrm>
              <a:off x="7111082" y="3905265"/>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1.2</a:t>
              </a:r>
            </a:p>
          </p:txBody>
        </p:sp>
        <p:sp>
          <p:nvSpPr>
            <p:cNvPr id="420" name="Freeform 419">
              <a:extLst>
                <a:ext uri="{FF2B5EF4-FFF2-40B4-BE49-F238E27FC236}">
                  <a16:creationId xmlns:a16="http://schemas.microsoft.com/office/drawing/2014/main" id="{8DBADC47-9E7E-4CAF-2F80-3D3A84486240}"/>
                </a:ext>
              </a:extLst>
            </p:cNvPr>
            <p:cNvSpPr/>
            <p:nvPr/>
          </p:nvSpPr>
          <p:spPr>
            <a:xfrm>
              <a:off x="7768635" y="3842506"/>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1.4</a:t>
              </a:r>
            </a:p>
          </p:txBody>
        </p:sp>
        <p:sp>
          <p:nvSpPr>
            <p:cNvPr id="421" name="Freeform 420">
              <a:extLst>
                <a:ext uri="{FF2B5EF4-FFF2-40B4-BE49-F238E27FC236}">
                  <a16:creationId xmlns:a16="http://schemas.microsoft.com/office/drawing/2014/main" id="{BD789DA9-2A93-85FB-7C12-03BD6038AEE5}"/>
                </a:ext>
              </a:extLst>
            </p:cNvPr>
            <p:cNvSpPr/>
            <p:nvPr/>
          </p:nvSpPr>
          <p:spPr>
            <a:xfrm>
              <a:off x="8426188" y="3569410"/>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2.0</a:t>
              </a:r>
            </a:p>
          </p:txBody>
        </p:sp>
        <p:sp>
          <p:nvSpPr>
            <p:cNvPr id="422" name="Freeform 421">
              <a:extLst>
                <a:ext uri="{FF2B5EF4-FFF2-40B4-BE49-F238E27FC236}">
                  <a16:creationId xmlns:a16="http://schemas.microsoft.com/office/drawing/2014/main" id="{98657D1B-78B2-86C0-0F93-138FC6557246}"/>
                </a:ext>
              </a:extLst>
            </p:cNvPr>
            <p:cNvSpPr/>
            <p:nvPr/>
          </p:nvSpPr>
          <p:spPr>
            <a:xfrm>
              <a:off x="9083742" y="3757609"/>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1.6</a:t>
              </a:r>
            </a:p>
          </p:txBody>
        </p:sp>
        <p:sp>
          <p:nvSpPr>
            <p:cNvPr id="423" name="Freeform 422">
              <a:extLst>
                <a:ext uri="{FF2B5EF4-FFF2-40B4-BE49-F238E27FC236}">
                  <a16:creationId xmlns:a16="http://schemas.microsoft.com/office/drawing/2014/main" id="{8DB373CA-CEDA-EE9C-F55C-86F4FBC99EE9}"/>
                </a:ext>
              </a:extLst>
            </p:cNvPr>
            <p:cNvSpPr/>
            <p:nvPr/>
          </p:nvSpPr>
          <p:spPr>
            <a:xfrm>
              <a:off x="9741295" y="3506651"/>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2.2</a:t>
              </a:r>
            </a:p>
          </p:txBody>
        </p:sp>
        <p:sp>
          <p:nvSpPr>
            <p:cNvPr id="424" name="Freeform 423">
              <a:extLst>
                <a:ext uri="{FF2B5EF4-FFF2-40B4-BE49-F238E27FC236}">
                  <a16:creationId xmlns:a16="http://schemas.microsoft.com/office/drawing/2014/main" id="{E1AC3818-F571-91EC-3991-5E7773193A90}"/>
                </a:ext>
              </a:extLst>
            </p:cNvPr>
            <p:cNvSpPr/>
            <p:nvPr/>
          </p:nvSpPr>
          <p:spPr>
            <a:xfrm>
              <a:off x="10398848" y="3447542"/>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2.3</a:t>
              </a:r>
            </a:p>
          </p:txBody>
        </p:sp>
        <p:sp>
          <p:nvSpPr>
            <p:cNvPr id="425" name="Freeform 424">
              <a:extLst>
                <a:ext uri="{FF2B5EF4-FFF2-40B4-BE49-F238E27FC236}">
                  <a16:creationId xmlns:a16="http://schemas.microsoft.com/office/drawing/2014/main" id="{6C230BB9-9CA5-5E0D-0D01-6ECD48953A67}"/>
                </a:ext>
              </a:extLst>
            </p:cNvPr>
            <p:cNvSpPr/>
            <p:nvPr/>
          </p:nvSpPr>
          <p:spPr>
            <a:xfrm>
              <a:off x="11056400" y="3068291"/>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3.2</a:t>
              </a:r>
            </a:p>
          </p:txBody>
        </p:sp>
        <p:sp>
          <p:nvSpPr>
            <p:cNvPr id="426" name="Freeform 425">
              <a:extLst>
                <a:ext uri="{FF2B5EF4-FFF2-40B4-BE49-F238E27FC236}">
                  <a16:creationId xmlns:a16="http://schemas.microsoft.com/office/drawing/2014/main" id="{AD39BA37-4754-0614-D072-CEFBFF5A48C4}"/>
                </a:ext>
              </a:extLst>
            </p:cNvPr>
            <p:cNvSpPr/>
            <p:nvPr/>
          </p:nvSpPr>
          <p:spPr>
            <a:xfrm>
              <a:off x="7111082" y="3222370"/>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2.8</a:t>
              </a:r>
            </a:p>
          </p:txBody>
        </p:sp>
        <p:sp>
          <p:nvSpPr>
            <p:cNvPr id="427" name="Freeform 426">
              <a:extLst>
                <a:ext uri="{FF2B5EF4-FFF2-40B4-BE49-F238E27FC236}">
                  <a16:creationId xmlns:a16="http://schemas.microsoft.com/office/drawing/2014/main" id="{0ED6DCFB-0C07-C76E-40E8-060D90AA45E5}"/>
                </a:ext>
              </a:extLst>
            </p:cNvPr>
            <p:cNvSpPr/>
            <p:nvPr/>
          </p:nvSpPr>
          <p:spPr>
            <a:xfrm>
              <a:off x="7768635" y="3019412"/>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3.3</a:t>
              </a:r>
            </a:p>
          </p:txBody>
        </p:sp>
        <p:sp>
          <p:nvSpPr>
            <p:cNvPr id="428" name="Freeform 427">
              <a:extLst>
                <a:ext uri="{FF2B5EF4-FFF2-40B4-BE49-F238E27FC236}">
                  <a16:creationId xmlns:a16="http://schemas.microsoft.com/office/drawing/2014/main" id="{FA92092A-93C3-1926-8251-82B9442D5843}"/>
                </a:ext>
              </a:extLst>
            </p:cNvPr>
            <p:cNvSpPr/>
            <p:nvPr/>
          </p:nvSpPr>
          <p:spPr>
            <a:xfrm>
              <a:off x="8426188" y="2993547"/>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3.4</a:t>
              </a:r>
            </a:p>
          </p:txBody>
        </p:sp>
        <p:sp>
          <p:nvSpPr>
            <p:cNvPr id="429" name="Freeform 428">
              <a:extLst>
                <a:ext uri="{FF2B5EF4-FFF2-40B4-BE49-F238E27FC236}">
                  <a16:creationId xmlns:a16="http://schemas.microsoft.com/office/drawing/2014/main" id="{CC23FA21-D261-F6DE-885F-0286E60A555B}"/>
                </a:ext>
              </a:extLst>
            </p:cNvPr>
            <p:cNvSpPr/>
            <p:nvPr/>
          </p:nvSpPr>
          <p:spPr>
            <a:xfrm>
              <a:off x="9083742" y="2901273"/>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3.6</a:t>
              </a:r>
            </a:p>
          </p:txBody>
        </p:sp>
        <p:sp>
          <p:nvSpPr>
            <p:cNvPr id="430" name="Freeform 429">
              <a:extLst>
                <a:ext uri="{FF2B5EF4-FFF2-40B4-BE49-F238E27FC236}">
                  <a16:creationId xmlns:a16="http://schemas.microsoft.com/office/drawing/2014/main" id="{C49D03C8-B4B1-41A7-D11C-32C670190D5E}"/>
                </a:ext>
              </a:extLst>
            </p:cNvPr>
            <p:cNvSpPr/>
            <p:nvPr/>
          </p:nvSpPr>
          <p:spPr>
            <a:xfrm>
              <a:off x="9741295" y="2543203"/>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4.4</a:t>
              </a:r>
            </a:p>
          </p:txBody>
        </p:sp>
        <p:sp>
          <p:nvSpPr>
            <p:cNvPr id="431" name="Freeform 430">
              <a:extLst>
                <a:ext uri="{FF2B5EF4-FFF2-40B4-BE49-F238E27FC236}">
                  <a16:creationId xmlns:a16="http://schemas.microsoft.com/office/drawing/2014/main" id="{A923BCBF-20D7-C475-605B-85D685D36961}"/>
                </a:ext>
              </a:extLst>
            </p:cNvPr>
            <p:cNvSpPr/>
            <p:nvPr/>
          </p:nvSpPr>
          <p:spPr>
            <a:xfrm>
              <a:off x="10398848" y="2539553"/>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4.4</a:t>
              </a:r>
            </a:p>
          </p:txBody>
        </p:sp>
        <p:sp>
          <p:nvSpPr>
            <p:cNvPr id="432" name="Freeform 431">
              <a:extLst>
                <a:ext uri="{FF2B5EF4-FFF2-40B4-BE49-F238E27FC236}">
                  <a16:creationId xmlns:a16="http://schemas.microsoft.com/office/drawing/2014/main" id="{07EF1924-8267-5F96-9380-5D42294F0C68}"/>
                </a:ext>
              </a:extLst>
            </p:cNvPr>
            <p:cNvSpPr/>
            <p:nvPr/>
          </p:nvSpPr>
          <p:spPr>
            <a:xfrm>
              <a:off x="11056400" y="2166725"/>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5.3</a:t>
              </a:r>
            </a:p>
          </p:txBody>
        </p:sp>
        <p:sp>
          <p:nvSpPr>
            <p:cNvPr id="433" name="Freeform 432">
              <a:extLst>
                <a:ext uri="{FF2B5EF4-FFF2-40B4-BE49-F238E27FC236}">
                  <a16:creationId xmlns:a16="http://schemas.microsoft.com/office/drawing/2014/main" id="{36DB9888-BD33-C4B0-BB37-D716FBAF0D96}"/>
                </a:ext>
              </a:extLst>
            </p:cNvPr>
            <p:cNvSpPr/>
            <p:nvPr/>
          </p:nvSpPr>
          <p:spPr>
            <a:xfrm>
              <a:off x="6530765" y="2021542"/>
              <a:ext cx="5038815" cy="2496536"/>
            </a:xfrm>
            <a:custGeom>
              <a:avLst/>
              <a:gdLst>
                <a:gd name="connsiteX0" fmla="*/ 0 w 2508955"/>
                <a:gd name="connsiteY0" fmla="*/ 0 h 1997822"/>
                <a:gd name="connsiteX1" fmla="*/ 2508956 w 2508955"/>
                <a:gd name="connsiteY1" fmla="*/ 0 h 1997822"/>
                <a:gd name="connsiteX2" fmla="*/ 2508956 w 2508955"/>
                <a:gd name="connsiteY2" fmla="*/ 1997822 h 1997822"/>
                <a:gd name="connsiteX3" fmla="*/ 0 w 2508955"/>
                <a:gd name="connsiteY3" fmla="*/ 1997822 h 1997822"/>
              </a:gdLst>
              <a:ahLst/>
              <a:cxnLst>
                <a:cxn ang="0">
                  <a:pos x="connsiteX0" y="connsiteY0"/>
                </a:cxn>
                <a:cxn ang="0">
                  <a:pos x="connsiteX1" y="connsiteY1"/>
                </a:cxn>
                <a:cxn ang="0">
                  <a:pos x="connsiteX2" y="connsiteY2"/>
                </a:cxn>
                <a:cxn ang="0">
                  <a:pos x="connsiteX3" y="connsiteY3"/>
                </a:cxn>
              </a:cxnLst>
              <a:rect l="l" t="t" r="r" b="b"/>
              <a:pathLst>
                <a:path w="2508955" h="1997822">
                  <a:moveTo>
                    <a:pt x="0" y="0"/>
                  </a:moveTo>
                  <a:lnTo>
                    <a:pt x="2508956" y="0"/>
                  </a:lnTo>
                  <a:lnTo>
                    <a:pt x="2508956" y="1997822"/>
                  </a:lnTo>
                  <a:lnTo>
                    <a:pt x="0" y="1997822"/>
                  </a:lnTo>
                  <a:close/>
                </a:path>
              </a:pathLst>
            </a:custGeom>
            <a:noFill/>
            <a:ln w="6346" cap="flat">
              <a:solidFill>
                <a:srgbClr val="000000"/>
              </a:solidFill>
              <a:prstDash val="solid"/>
              <a:miter/>
            </a:ln>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cs typeface="Arial" panose="020B0604020202020204" pitchFamily="34" charset="0"/>
              </a:endParaRPr>
            </a:p>
          </p:txBody>
        </p:sp>
        <p:sp>
          <p:nvSpPr>
            <p:cNvPr id="434" name="Freeform 433">
              <a:extLst>
                <a:ext uri="{FF2B5EF4-FFF2-40B4-BE49-F238E27FC236}">
                  <a16:creationId xmlns:a16="http://schemas.microsoft.com/office/drawing/2014/main" id="{D6816BF6-7EE2-4D12-7C68-74C224AC90D7}"/>
                </a:ext>
              </a:extLst>
            </p:cNvPr>
            <p:cNvSpPr/>
            <p:nvPr/>
          </p:nvSpPr>
          <p:spPr>
            <a:xfrm>
              <a:off x="6908062" y="3077956"/>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lIns="0" tIns="0" rIns="0" bIns="0" rtlCol="0" anchor="ctr">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3.2</a:t>
              </a:r>
            </a:p>
          </p:txBody>
        </p:sp>
        <p:sp>
          <p:nvSpPr>
            <p:cNvPr id="435" name="Freeform 434">
              <a:extLst>
                <a:ext uri="{FF2B5EF4-FFF2-40B4-BE49-F238E27FC236}">
                  <a16:creationId xmlns:a16="http://schemas.microsoft.com/office/drawing/2014/main" id="{BCAC3DA9-BBC8-96A2-37B9-9E684B484F5C}"/>
                </a:ext>
              </a:extLst>
            </p:cNvPr>
            <p:cNvSpPr/>
            <p:nvPr/>
          </p:nvSpPr>
          <p:spPr>
            <a:xfrm>
              <a:off x="7565615" y="2900786"/>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3.6</a:t>
              </a:r>
            </a:p>
          </p:txBody>
        </p:sp>
        <p:sp>
          <p:nvSpPr>
            <p:cNvPr id="436" name="Freeform 435">
              <a:extLst>
                <a:ext uri="{FF2B5EF4-FFF2-40B4-BE49-F238E27FC236}">
                  <a16:creationId xmlns:a16="http://schemas.microsoft.com/office/drawing/2014/main" id="{18923060-1E28-7023-9966-2A3A0655794C}"/>
                </a:ext>
              </a:extLst>
            </p:cNvPr>
            <p:cNvSpPr/>
            <p:nvPr/>
          </p:nvSpPr>
          <p:spPr>
            <a:xfrm>
              <a:off x="8223168" y="2871270"/>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3.6</a:t>
              </a:r>
            </a:p>
          </p:txBody>
        </p:sp>
        <p:sp>
          <p:nvSpPr>
            <p:cNvPr id="437" name="Freeform 436">
              <a:extLst>
                <a:ext uri="{FF2B5EF4-FFF2-40B4-BE49-F238E27FC236}">
                  <a16:creationId xmlns:a16="http://schemas.microsoft.com/office/drawing/2014/main" id="{40EC96E1-30F6-777F-3506-E9356612D5CD}"/>
                </a:ext>
              </a:extLst>
            </p:cNvPr>
            <p:cNvSpPr/>
            <p:nvPr/>
          </p:nvSpPr>
          <p:spPr>
            <a:xfrm>
              <a:off x="8880722" y="2886027"/>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3.6</a:t>
              </a:r>
            </a:p>
          </p:txBody>
        </p:sp>
        <p:sp>
          <p:nvSpPr>
            <p:cNvPr id="438" name="Freeform 437">
              <a:extLst>
                <a:ext uri="{FF2B5EF4-FFF2-40B4-BE49-F238E27FC236}">
                  <a16:creationId xmlns:a16="http://schemas.microsoft.com/office/drawing/2014/main" id="{7914A772-B678-3282-4D62-5E6A43319654}"/>
                </a:ext>
              </a:extLst>
            </p:cNvPr>
            <p:cNvSpPr/>
            <p:nvPr/>
          </p:nvSpPr>
          <p:spPr>
            <a:xfrm>
              <a:off x="9538275" y="2583339"/>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4.3</a:t>
              </a:r>
            </a:p>
          </p:txBody>
        </p:sp>
        <p:sp>
          <p:nvSpPr>
            <p:cNvPr id="439" name="Freeform 438">
              <a:extLst>
                <a:ext uri="{FF2B5EF4-FFF2-40B4-BE49-F238E27FC236}">
                  <a16:creationId xmlns:a16="http://schemas.microsoft.com/office/drawing/2014/main" id="{B4C17A81-607F-56B6-57C3-99D49FB4A05C}"/>
                </a:ext>
              </a:extLst>
            </p:cNvPr>
            <p:cNvSpPr/>
            <p:nvPr/>
          </p:nvSpPr>
          <p:spPr>
            <a:xfrm>
              <a:off x="10195828" y="2520579"/>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4.5</a:t>
              </a:r>
            </a:p>
          </p:txBody>
        </p:sp>
        <p:sp>
          <p:nvSpPr>
            <p:cNvPr id="440" name="Freeform 439">
              <a:extLst>
                <a:ext uri="{FF2B5EF4-FFF2-40B4-BE49-F238E27FC236}">
                  <a16:creationId xmlns:a16="http://schemas.microsoft.com/office/drawing/2014/main" id="{9A2A79F2-24EA-3454-D742-E0033DE404AC}"/>
                </a:ext>
              </a:extLst>
            </p:cNvPr>
            <p:cNvSpPr/>
            <p:nvPr/>
          </p:nvSpPr>
          <p:spPr>
            <a:xfrm>
              <a:off x="10853380" y="2081343"/>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0460A9"/>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5.5</a:t>
              </a:r>
            </a:p>
          </p:txBody>
        </p:sp>
        <p:sp>
          <p:nvSpPr>
            <p:cNvPr id="441" name="Freeform 440">
              <a:extLst>
                <a:ext uri="{FF2B5EF4-FFF2-40B4-BE49-F238E27FC236}">
                  <a16:creationId xmlns:a16="http://schemas.microsoft.com/office/drawing/2014/main" id="{0C4FAD6E-24A4-7D29-E5C4-4D9F86A91D2E}"/>
                </a:ext>
              </a:extLst>
            </p:cNvPr>
            <p:cNvSpPr/>
            <p:nvPr/>
          </p:nvSpPr>
          <p:spPr>
            <a:xfrm>
              <a:off x="6908062" y="4026646"/>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0.9</a:t>
              </a:r>
            </a:p>
          </p:txBody>
        </p:sp>
        <p:sp>
          <p:nvSpPr>
            <p:cNvPr id="442" name="Freeform 441">
              <a:extLst>
                <a:ext uri="{FF2B5EF4-FFF2-40B4-BE49-F238E27FC236}">
                  <a16:creationId xmlns:a16="http://schemas.microsoft.com/office/drawing/2014/main" id="{62102414-6B4A-87E0-CFDD-8E2D5A584FD9}"/>
                </a:ext>
              </a:extLst>
            </p:cNvPr>
            <p:cNvSpPr/>
            <p:nvPr/>
          </p:nvSpPr>
          <p:spPr>
            <a:xfrm>
              <a:off x="7565615" y="3901127"/>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1.2</a:t>
              </a:r>
            </a:p>
          </p:txBody>
        </p:sp>
        <p:sp>
          <p:nvSpPr>
            <p:cNvPr id="443" name="Freeform 442">
              <a:extLst>
                <a:ext uri="{FF2B5EF4-FFF2-40B4-BE49-F238E27FC236}">
                  <a16:creationId xmlns:a16="http://schemas.microsoft.com/office/drawing/2014/main" id="{710030F0-74F0-AB9E-C84D-B51DE789D637}"/>
                </a:ext>
              </a:extLst>
            </p:cNvPr>
            <p:cNvSpPr/>
            <p:nvPr/>
          </p:nvSpPr>
          <p:spPr>
            <a:xfrm>
              <a:off x="8223168" y="3668576"/>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1.8</a:t>
              </a:r>
            </a:p>
          </p:txBody>
        </p:sp>
        <p:sp>
          <p:nvSpPr>
            <p:cNvPr id="444" name="Freeform 443">
              <a:extLst>
                <a:ext uri="{FF2B5EF4-FFF2-40B4-BE49-F238E27FC236}">
                  <a16:creationId xmlns:a16="http://schemas.microsoft.com/office/drawing/2014/main" id="{93A73413-D980-BE93-1D1D-68338A4C9EDC}"/>
                </a:ext>
              </a:extLst>
            </p:cNvPr>
            <p:cNvSpPr/>
            <p:nvPr/>
          </p:nvSpPr>
          <p:spPr>
            <a:xfrm>
              <a:off x="8880722" y="3897399"/>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1.2</a:t>
              </a:r>
            </a:p>
          </p:txBody>
        </p:sp>
        <p:sp>
          <p:nvSpPr>
            <p:cNvPr id="445" name="Freeform 444">
              <a:extLst>
                <a:ext uri="{FF2B5EF4-FFF2-40B4-BE49-F238E27FC236}">
                  <a16:creationId xmlns:a16="http://schemas.microsoft.com/office/drawing/2014/main" id="{0A551F8B-79B0-375B-67AD-BC0196F539BD}"/>
                </a:ext>
              </a:extLst>
            </p:cNvPr>
            <p:cNvSpPr/>
            <p:nvPr/>
          </p:nvSpPr>
          <p:spPr>
            <a:xfrm>
              <a:off x="9538275" y="3698091"/>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59" y="192841"/>
                    <a:pt x="0" y="149672"/>
                    <a:pt x="0" y="96420"/>
                  </a:cubicBezTo>
                  <a:cubicBezTo>
                    <a:pt x="0" y="43169"/>
                    <a:pt x="43259"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1.7</a:t>
              </a:r>
            </a:p>
          </p:txBody>
        </p:sp>
        <p:sp>
          <p:nvSpPr>
            <p:cNvPr id="446" name="Freeform 445">
              <a:extLst>
                <a:ext uri="{FF2B5EF4-FFF2-40B4-BE49-F238E27FC236}">
                  <a16:creationId xmlns:a16="http://schemas.microsoft.com/office/drawing/2014/main" id="{DF317EFC-21A8-8DD9-5D9D-750301F4F390}"/>
                </a:ext>
              </a:extLst>
            </p:cNvPr>
            <p:cNvSpPr/>
            <p:nvPr/>
          </p:nvSpPr>
          <p:spPr>
            <a:xfrm>
              <a:off x="10195828" y="3650091"/>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1.8</a:t>
              </a:r>
            </a:p>
          </p:txBody>
        </p:sp>
        <p:sp>
          <p:nvSpPr>
            <p:cNvPr id="447" name="Freeform 446">
              <a:extLst>
                <a:ext uri="{FF2B5EF4-FFF2-40B4-BE49-F238E27FC236}">
                  <a16:creationId xmlns:a16="http://schemas.microsoft.com/office/drawing/2014/main" id="{79348E78-5D59-F67A-BD18-AE96904C90D7}"/>
                </a:ext>
              </a:extLst>
            </p:cNvPr>
            <p:cNvSpPr/>
            <p:nvPr/>
          </p:nvSpPr>
          <p:spPr>
            <a:xfrm>
              <a:off x="10853380" y="3111200"/>
              <a:ext cx="180000" cy="180000"/>
            </a:xfrm>
            <a:custGeom>
              <a:avLst/>
              <a:gdLst>
                <a:gd name="connsiteX0" fmla="*/ 193246 w 193245"/>
                <a:gd name="connsiteY0" fmla="*/ 96420 h 192840"/>
                <a:gd name="connsiteX1" fmla="*/ 96623 w 193245"/>
                <a:gd name="connsiteY1" fmla="*/ 192841 h 192840"/>
                <a:gd name="connsiteX2" fmla="*/ 0 w 193245"/>
                <a:gd name="connsiteY2" fmla="*/ 96420 h 192840"/>
                <a:gd name="connsiteX3" fmla="*/ 96623 w 193245"/>
                <a:gd name="connsiteY3" fmla="*/ 0 h 192840"/>
                <a:gd name="connsiteX4" fmla="*/ 193246 w 193245"/>
                <a:gd name="connsiteY4" fmla="*/ 96420 h 192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245" h="192840">
                  <a:moveTo>
                    <a:pt x="193246" y="96420"/>
                  </a:moveTo>
                  <a:cubicBezTo>
                    <a:pt x="193246" y="149672"/>
                    <a:pt x="149986" y="192841"/>
                    <a:pt x="96623" y="192841"/>
                  </a:cubicBezTo>
                  <a:cubicBezTo>
                    <a:pt x="43260" y="192841"/>
                    <a:pt x="0" y="149672"/>
                    <a:pt x="0" y="96420"/>
                  </a:cubicBezTo>
                  <a:cubicBezTo>
                    <a:pt x="0" y="43169"/>
                    <a:pt x="43260" y="0"/>
                    <a:pt x="96623" y="0"/>
                  </a:cubicBezTo>
                  <a:cubicBezTo>
                    <a:pt x="149986" y="0"/>
                    <a:pt x="193246" y="43169"/>
                    <a:pt x="193246" y="96420"/>
                  </a:cubicBezTo>
                  <a:close/>
                </a:path>
              </a:pathLst>
            </a:custGeom>
            <a:solidFill>
              <a:srgbClr val="FF585D"/>
            </a:solidFill>
            <a:ln w="6346" cap="flat">
              <a:noFill/>
              <a:prstDash val="solid"/>
              <a:miter/>
            </a:ln>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a:ln>
                    <a:noFill/>
                  </a:ln>
                  <a:solidFill>
                    <a:srgbClr val="FFFFFF"/>
                  </a:solidFill>
                  <a:effectLst/>
                  <a:uLnTx/>
                  <a:uFillTx/>
                  <a:cs typeface="Arial" panose="020B0604020202020204" pitchFamily="34" charset="0"/>
                </a:rPr>
                <a:t>3.1</a:t>
              </a:r>
            </a:p>
          </p:txBody>
        </p:sp>
        <p:sp>
          <p:nvSpPr>
            <p:cNvPr id="448" name="TextBox 447">
              <a:extLst>
                <a:ext uri="{FF2B5EF4-FFF2-40B4-BE49-F238E27FC236}">
                  <a16:creationId xmlns:a16="http://schemas.microsoft.com/office/drawing/2014/main" id="{CE646F3C-2AF6-3B5C-6B84-5B21FF5D9DEF}"/>
                </a:ext>
              </a:extLst>
            </p:cNvPr>
            <p:cNvSpPr txBox="1"/>
            <p:nvPr/>
          </p:nvSpPr>
          <p:spPr>
            <a:xfrm>
              <a:off x="6706605" y="4567765"/>
              <a:ext cx="792643" cy="12311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Itching</a:t>
              </a:r>
            </a:p>
          </p:txBody>
        </p:sp>
        <p:sp>
          <p:nvSpPr>
            <p:cNvPr id="449" name="TextBox 448">
              <a:extLst>
                <a:ext uri="{FF2B5EF4-FFF2-40B4-BE49-F238E27FC236}">
                  <a16:creationId xmlns:a16="http://schemas.microsoft.com/office/drawing/2014/main" id="{FA7A1FA8-A474-86DE-D22F-024636B977CE}"/>
                </a:ext>
              </a:extLst>
            </p:cNvPr>
            <p:cNvSpPr txBox="1"/>
            <p:nvPr/>
          </p:nvSpPr>
          <p:spPr>
            <a:xfrm>
              <a:off x="7364158" y="4567765"/>
              <a:ext cx="792643" cy="24622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Pain</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Under Ribs</a:t>
              </a:r>
            </a:p>
          </p:txBody>
        </p:sp>
        <p:sp>
          <p:nvSpPr>
            <p:cNvPr id="450" name="TextBox 449">
              <a:extLst>
                <a:ext uri="{FF2B5EF4-FFF2-40B4-BE49-F238E27FC236}">
                  <a16:creationId xmlns:a16="http://schemas.microsoft.com/office/drawing/2014/main" id="{9868CDFE-ABDC-0F30-0FF1-A7E93C16B755}"/>
                </a:ext>
              </a:extLst>
            </p:cNvPr>
            <p:cNvSpPr txBox="1"/>
            <p:nvPr/>
          </p:nvSpPr>
          <p:spPr>
            <a:xfrm>
              <a:off x="8021712" y="4567765"/>
              <a:ext cx="792643" cy="12311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Bone Pain</a:t>
              </a:r>
            </a:p>
          </p:txBody>
        </p:sp>
        <p:sp>
          <p:nvSpPr>
            <p:cNvPr id="451" name="TextBox 450">
              <a:extLst>
                <a:ext uri="{FF2B5EF4-FFF2-40B4-BE49-F238E27FC236}">
                  <a16:creationId xmlns:a16="http://schemas.microsoft.com/office/drawing/2014/main" id="{7D97B640-6263-1A6F-49AA-E9E38838015C}"/>
                </a:ext>
              </a:extLst>
            </p:cNvPr>
            <p:cNvSpPr txBox="1"/>
            <p:nvPr/>
          </p:nvSpPr>
          <p:spPr>
            <a:xfrm>
              <a:off x="8679265" y="4567765"/>
              <a:ext cx="792643" cy="24622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Night</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Sweats</a:t>
              </a:r>
            </a:p>
          </p:txBody>
        </p:sp>
        <p:sp>
          <p:nvSpPr>
            <p:cNvPr id="452" name="TextBox 451">
              <a:extLst>
                <a:ext uri="{FF2B5EF4-FFF2-40B4-BE49-F238E27FC236}">
                  <a16:creationId xmlns:a16="http://schemas.microsoft.com/office/drawing/2014/main" id="{996F705D-38EA-D839-66E9-0846D1338634}"/>
                </a:ext>
              </a:extLst>
            </p:cNvPr>
            <p:cNvSpPr txBox="1"/>
            <p:nvPr/>
          </p:nvSpPr>
          <p:spPr>
            <a:xfrm>
              <a:off x="9336818" y="4567765"/>
              <a:ext cx="792643" cy="12311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Fullness</a:t>
              </a:r>
            </a:p>
          </p:txBody>
        </p:sp>
        <p:sp>
          <p:nvSpPr>
            <p:cNvPr id="453" name="TextBox 452">
              <a:extLst>
                <a:ext uri="{FF2B5EF4-FFF2-40B4-BE49-F238E27FC236}">
                  <a16:creationId xmlns:a16="http://schemas.microsoft.com/office/drawing/2014/main" id="{08C9B1F1-DE16-401E-E6B3-EA06D1D00A9E}"/>
                </a:ext>
              </a:extLst>
            </p:cNvPr>
            <p:cNvSpPr txBox="1"/>
            <p:nvPr/>
          </p:nvSpPr>
          <p:spPr>
            <a:xfrm>
              <a:off x="9994372" y="4567765"/>
              <a:ext cx="792643" cy="24622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Abdominal</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Discomfort</a:t>
              </a:r>
            </a:p>
          </p:txBody>
        </p:sp>
        <p:sp>
          <p:nvSpPr>
            <p:cNvPr id="454" name="TextBox 453">
              <a:extLst>
                <a:ext uri="{FF2B5EF4-FFF2-40B4-BE49-F238E27FC236}">
                  <a16:creationId xmlns:a16="http://schemas.microsoft.com/office/drawing/2014/main" id="{3BA5DAF2-56A3-D181-2FF5-6277104B1C3E}"/>
                </a:ext>
              </a:extLst>
            </p:cNvPr>
            <p:cNvSpPr txBox="1"/>
            <p:nvPr/>
          </p:nvSpPr>
          <p:spPr>
            <a:xfrm>
              <a:off x="10651923" y="4567765"/>
              <a:ext cx="792643" cy="123111"/>
            </a:xfrm>
            <a:prstGeom prst="rect">
              <a:avLst/>
            </a:prstGeom>
            <a:noFill/>
          </p:spPr>
          <p:txBody>
            <a:bodyPr wrap="square" lIns="0" tIns="0" rIns="0" bIns="0"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Fatigue</a:t>
              </a:r>
            </a:p>
          </p:txBody>
        </p:sp>
        <p:grpSp>
          <p:nvGrpSpPr>
            <p:cNvPr id="455" name="Group 454">
              <a:extLst>
                <a:ext uri="{FF2B5EF4-FFF2-40B4-BE49-F238E27FC236}">
                  <a16:creationId xmlns:a16="http://schemas.microsoft.com/office/drawing/2014/main" id="{42FC73E7-4A1A-67C1-72AE-916C5433CF3B}"/>
                </a:ext>
              </a:extLst>
            </p:cNvPr>
            <p:cNvGrpSpPr/>
            <p:nvPr/>
          </p:nvGrpSpPr>
          <p:grpSpPr>
            <a:xfrm>
              <a:off x="6492204" y="2402442"/>
              <a:ext cx="36000" cy="2112479"/>
              <a:chOff x="6650628" y="3427531"/>
              <a:chExt cx="36000" cy="2112479"/>
            </a:xfrm>
          </p:grpSpPr>
          <p:cxnSp>
            <p:nvCxnSpPr>
              <p:cNvPr id="481" name="Straight Connector 480">
                <a:extLst>
                  <a:ext uri="{FF2B5EF4-FFF2-40B4-BE49-F238E27FC236}">
                    <a16:creationId xmlns:a16="http://schemas.microsoft.com/office/drawing/2014/main" id="{ED468E7C-89C3-7CFA-EA10-9D966DFDB51D}"/>
                  </a:ext>
                </a:extLst>
              </p:cNvPr>
              <p:cNvCxnSpPr>
                <a:cxnSpLocks/>
              </p:cNvCxnSpPr>
              <p:nvPr/>
            </p:nvCxnSpPr>
            <p:spPr>
              <a:xfrm>
                <a:off x="6650628" y="3427531"/>
                <a:ext cx="36000" cy="0"/>
              </a:xfrm>
              <a:prstGeom prst="line">
                <a:avLst/>
              </a:prstGeom>
              <a:noFill/>
              <a:ln w="6350" cap="flat" cmpd="sng" algn="ctr">
                <a:solidFill>
                  <a:srgbClr val="000000"/>
                </a:solidFill>
                <a:prstDash val="solid"/>
                <a:miter lim="800000"/>
              </a:ln>
              <a:effectLst/>
            </p:spPr>
          </p:cxnSp>
          <p:cxnSp>
            <p:nvCxnSpPr>
              <p:cNvPr id="482" name="Straight Connector 481">
                <a:extLst>
                  <a:ext uri="{FF2B5EF4-FFF2-40B4-BE49-F238E27FC236}">
                    <a16:creationId xmlns:a16="http://schemas.microsoft.com/office/drawing/2014/main" id="{B1EF0498-193D-B1FE-A562-97B1BA188170}"/>
                  </a:ext>
                </a:extLst>
              </p:cNvPr>
              <p:cNvCxnSpPr>
                <a:cxnSpLocks/>
              </p:cNvCxnSpPr>
              <p:nvPr/>
            </p:nvCxnSpPr>
            <p:spPr>
              <a:xfrm>
                <a:off x="6650628" y="3845794"/>
                <a:ext cx="36000" cy="0"/>
              </a:xfrm>
              <a:prstGeom prst="line">
                <a:avLst/>
              </a:prstGeom>
              <a:noFill/>
              <a:ln w="6350" cap="flat" cmpd="sng" algn="ctr">
                <a:solidFill>
                  <a:srgbClr val="000000"/>
                </a:solidFill>
                <a:prstDash val="solid"/>
                <a:miter lim="800000"/>
              </a:ln>
              <a:effectLst/>
            </p:spPr>
          </p:cxnSp>
          <p:cxnSp>
            <p:nvCxnSpPr>
              <p:cNvPr id="483" name="Straight Connector 482">
                <a:extLst>
                  <a:ext uri="{FF2B5EF4-FFF2-40B4-BE49-F238E27FC236}">
                    <a16:creationId xmlns:a16="http://schemas.microsoft.com/office/drawing/2014/main" id="{FE61AC7B-ED29-9DF0-0AB0-448DC5FF6C22}"/>
                  </a:ext>
                </a:extLst>
              </p:cNvPr>
              <p:cNvCxnSpPr>
                <a:cxnSpLocks/>
              </p:cNvCxnSpPr>
              <p:nvPr/>
            </p:nvCxnSpPr>
            <p:spPr>
              <a:xfrm>
                <a:off x="6650628" y="4272523"/>
                <a:ext cx="36000" cy="0"/>
              </a:xfrm>
              <a:prstGeom prst="line">
                <a:avLst/>
              </a:prstGeom>
              <a:noFill/>
              <a:ln w="6350" cap="flat" cmpd="sng" algn="ctr">
                <a:solidFill>
                  <a:srgbClr val="000000"/>
                </a:solidFill>
                <a:prstDash val="solid"/>
                <a:miter lim="800000"/>
              </a:ln>
              <a:effectLst/>
            </p:spPr>
          </p:cxnSp>
          <p:cxnSp>
            <p:nvCxnSpPr>
              <p:cNvPr id="484" name="Straight Connector 483">
                <a:extLst>
                  <a:ext uri="{FF2B5EF4-FFF2-40B4-BE49-F238E27FC236}">
                    <a16:creationId xmlns:a16="http://schemas.microsoft.com/office/drawing/2014/main" id="{5EE2B8B0-FE69-C835-8CE6-A92C93E6091E}"/>
                  </a:ext>
                </a:extLst>
              </p:cNvPr>
              <p:cNvCxnSpPr>
                <a:cxnSpLocks/>
              </p:cNvCxnSpPr>
              <p:nvPr/>
            </p:nvCxnSpPr>
            <p:spPr>
              <a:xfrm>
                <a:off x="6650628" y="4695019"/>
                <a:ext cx="36000" cy="0"/>
              </a:xfrm>
              <a:prstGeom prst="line">
                <a:avLst/>
              </a:prstGeom>
              <a:noFill/>
              <a:ln w="6350" cap="flat" cmpd="sng" algn="ctr">
                <a:solidFill>
                  <a:srgbClr val="000000"/>
                </a:solidFill>
                <a:prstDash val="solid"/>
                <a:miter lim="800000"/>
              </a:ln>
              <a:effectLst/>
            </p:spPr>
          </p:cxnSp>
          <p:cxnSp>
            <p:nvCxnSpPr>
              <p:cNvPr id="485" name="Straight Connector 484">
                <a:extLst>
                  <a:ext uri="{FF2B5EF4-FFF2-40B4-BE49-F238E27FC236}">
                    <a16:creationId xmlns:a16="http://schemas.microsoft.com/office/drawing/2014/main" id="{F527F35A-CDBB-A5E7-C680-4BFE1E129D04}"/>
                  </a:ext>
                </a:extLst>
              </p:cNvPr>
              <p:cNvCxnSpPr/>
              <p:nvPr/>
            </p:nvCxnSpPr>
            <p:spPr>
              <a:xfrm>
                <a:off x="6650628" y="5117515"/>
                <a:ext cx="36000" cy="0"/>
              </a:xfrm>
              <a:prstGeom prst="line">
                <a:avLst/>
              </a:prstGeom>
              <a:noFill/>
              <a:ln w="6350" cap="flat" cmpd="sng" algn="ctr">
                <a:solidFill>
                  <a:srgbClr val="000000"/>
                </a:solidFill>
                <a:prstDash val="solid"/>
                <a:miter lim="800000"/>
              </a:ln>
              <a:effectLst/>
            </p:spPr>
          </p:cxnSp>
          <p:cxnSp>
            <p:nvCxnSpPr>
              <p:cNvPr id="486" name="Straight Connector 485">
                <a:extLst>
                  <a:ext uri="{FF2B5EF4-FFF2-40B4-BE49-F238E27FC236}">
                    <a16:creationId xmlns:a16="http://schemas.microsoft.com/office/drawing/2014/main" id="{580146B7-6559-2F56-75D7-E5473DEB5C23}"/>
                  </a:ext>
                </a:extLst>
              </p:cNvPr>
              <p:cNvCxnSpPr/>
              <p:nvPr/>
            </p:nvCxnSpPr>
            <p:spPr>
              <a:xfrm>
                <a:off x="6650628" y="5540010"/>
                <a:ext cx="36000" cy="0"/>
              </a:xfrm>
              <a:prstGeom prst="line">
                <a:avLst/>
              </a:prstGeom>
              <a:noFill/>
              <a:ln w="6350" cap="flat" cmpd="sng" algn="ctr">
                <a:solidFill>
                  <a:srgbClr val="000000"/>
                </a:solidFill>
                <a:prstDash val="solid"/>
                <a:miter lim="800000"/>
              </a:ln>
              <a:effectLst/>
            </p:spPr>
          </p:cxnSp>
        </p:grpSp>
        <p:cxnSp>
          <p:nvCxnSpPr>
            <p:cNvPr id="456" name="Straight Connector 455">
              <a:extLst>
                <a:ext uri="{FF2B5EF4-FFF2-40B4-BE49-F238E27FC236}">
                  <a16:creationId xmlns:a16="http://schemas.microsoft.com/office/drawing/2014/main" id="{9770278C-556C-4B69-6A94-7B1D6E144F48}"/>
                </a:ext>
              </a:extLst>
            </p:cNvPr>
            <p:cNvCxnSpPr>
              <a:cxnSpLocks/>
            </p:cNvCxnSpPr>
            <p:nvPr/>
          </p:nvCxnSpPr>
          <p:spPr>
            <a:xfrm flipH="1">
              <a:off x="6867018" y="3810741"/>
              <a:ext cx="471818" cy="0"/>
            </a:xfrm>
            <a:prstGeom prst="line">
              <a:avLst/>
            </a:prstGeom>
            <a:noFill/>
            <a:ln w="44450" cap="flat" cmpd="sng" algn="ctr">
              <a:solidFill>
                <a:srgbClr val="FFC100"/>
              </a:solidFill>
              <a:prstDash val="solid"/>
              <a:miter lim="800000"/>
            </a:ln>
            <a:effectLst/>
          </p:spPr>
        </p:cxnSp>
        <p:cxnSp>
          <p:nvCxnSpPr>
            <p:cNvPr id="457" name="Straight Connector 456">
              <a:extLst>
                <a:ext uri="{FF2B5EF4-FFF2-40B4-BE49-F238E27FC236}">
                  <a16:creationId xmlns:a16="http://schemas.microsoft.com/office/drawing/2014/main" id="{10AA5692-4858-FB84-9AD0-1CF006C856BC}"/>
                </a:ext>
              </a:extLst>
            </p:cNvPr>
            <p:cNvCxnSpPr>
              <a:cxnSpLocks/>
            </p:cNvCxnSpPr>
            <p:nvPr/>
          </p:nvCxnSpPr>
          <p:spPr>
            <a:xfrm flipH="1">
              <a:off x="7524570" y="4093040"/>
              <a:ext cx="471818" cy="0"/>
            </a:xfrm>
            <a:prstGeom prst="line">
              <a:avLst/>
            </a:prstGeom>
            <a:noFill/>
            <a:ln w="44450" cap="flat" cmpd="sng" algn="ctr">
              <a:solidFill>
                <a:srgbClr val="FFC100"/>
              </a:solidFill>
              <a:prstDash val="solid"/>
              <a:miter lim="800000"/>
            </a:ln>
            <a:effectLst/>
          </p:spPr>
        </p:cxnSp>
        <p:cxnSp>
          <p:nvCxnSpPr>
            <p:cNvPr id="458" name="Straight Connector 457">
              <a:extLst>
                <a:ext uri="{FF2B5EF4-FFF2-40B4-BE49-F238E27FC236}">
                  <a16:creationId xmlns:a16="http://schemas.microsoft.com/office/drawing/2014/main" id="{32DBD299-0813-3891-96C8-8E5F894EC000}"/>
                </a:ext>
              </a:extLst>
            </p:cNvPr>
            <p:cNvCxnSpPr>
              <a:cxnSpLocks/>
            </p:cNvCxnSpPr>
            <p:nvPr/>
          </p:nvCxnSpPr>
          <p:spPr>
            <a:xfrm flipH="1">
              <a:off x="8182124" y="3951891"/>
              <a:ext cx="471818" cy="0"/>
            </a:xfrm>
            <a:prstGeom prst="line">
              <a:avLst/>
            </a:prstGeom>
            <a:noFill/>
            <a:ln w="44450" cap="flat" cmpd="sng" algn="ctr">
              <a:solidFill>
                <a:srgbClr val="FFC100"/>
              </a:solidFill>
              <a:prstDash val="solid"/>
              <a:miter lim="800000"/>
            </a:ln>
            <a:effectLst/>
          </p:spPr>
        </p:cxnSp>
        <p:cxnSp>
          <p:nvCxnSpPr>
            <p:cNvPr id="459" name="Straight Connector 458">
              <a:extLst>
                <a:ext uri="{FF2B5EF4-FFF2-40B4-BE49-F238E27FC236}">
                  <a16:creationId xmlns:a16="http://schemas.microsoft.com/office/drawing/2014/main" id="{77DDA67A-60BE-B224-EC1C-36AEB4030BC0}"/>
                </a:ext>
              </a:extLst>
            </p:cNvPr>
            <p:cNvCxnSpPr>
              <a:cxnSpLocks/>
            </p:cNvCxnSpPr>
            <p:nvPr/>
          </p:nvCxnSpPr>
          <p:spPr>
            <a:xfrm flipH="1">
              <a:off x="8839678" y="3718112"/>
              <a:ext cx="471818" cy="0"/>
            </a:xfrm>
            <a:prstGeom prst="line">
              <a:avLst/>
            </a:prstGeom>
            <a:noFill/>
            <a:ln w="44450" cap="flat" cmpd="sng" algn="ctr">
              <a:solidFill>
                <a:srgbClr val="FFC100"/>
              </a:solidFill>
              <a:prstDash val="solid"/>
              <a:miter lim="800000"/>
            </a:ln>
            <a:effectLst/>
          </p:spPr>
        </p:cxnSp>
        <p:cxnSp>
          <p:nvCxnSpPr>
            <p:cNvPr id="460" name="Straight Connector 459">
              <a:extLst>
                <a:ext uri="{FF2B5EF4-FFF2-40B4-BE49-F238E27FC236}">
                  <a16:creationId xmlns:a16="http://schemas.microsoft.com/office/drawing/2014/main" id="{EA29F150-3B5A-EAF6-5E8A-059F4F4CED90}"/>
                </a:ext>
              </a:extLst>
            </p:cNvPr>
            <p:cNvCxnSpPr>
              <a:cxnSpLocks/>
            </p:cNvCxnSpPr>
            <p:nvPr/>
          </p:nvCxnSpPr>
          <p:spPr>
            <a:xfrm flipH="1">
              <a:off x="9497231" y="3665181"/>
              <a:ext cx="471818" cy="0"/>
            </a:xfrm>
            <a:prstGeom prst="line">
              <a:avLst/>
            </a:prstGeom>
            <a:noFill/>
            <a:ln w="44450" cap="flat" cmpd="sng" algn="ctr">
              <a:solidFill>
                <a:srgbClr val="FFC100"/>
              </a:solidFill>
              <a:prstDash val="solid"/>
              <a:miter lim="800000"/>
            </a:ln>
            <a:effectLst/>
          </p:spPr>
        </p:cxnSp>
        <p:cxnSp>
          <p:nvCxnSpPr>
            <p:cNvPr id="461" name="Straight Connector 460">
              <a:extLst>
                <a:ext uri="{FF2B5EF4-FFF2-40B4-BE49-F238E27FC236}">
                  <a16:creationId xmlns:a16="http://schemas.microsoft.com/office/drawing/2014/main" id="{8F112026-CDA8-691F-2843-B7C94C17DBCE}"/>
                </a:ext>
              </a:extLst>
            </p:cNvPr>
            <p:cNvCxnSpPr>
              <a:cxnSpLocks/>
            </p:cNvCxnSpPr>
            <p:nvPr/>
          </p:nvCxnSpPr>
          <p:spPr>
            <a:xfrm flipH="1">
              <a:off x="10154785" y="3634305"/>
              <a:ext cx="471818" cy="0"/>
            </a:xfrm>
            <a:prstGeom prst="line">
              <a:avLst/>
            </a:prstGeom>
            <a:noFill/>
            <a:ln w="44450" cap="flat" cmpd="sng" algn="ctr">
              <a:solidFill>
                <a:srgbClr val="FFC100"/>
              </a:solidFill>
              <a:prstDash val="solid"/>
              <a:miter lim="800000"/>
            </a:ln>
            <a:effectLst/>
          </p:spPr>
        </p:cxnSp>
        <p:cxnSp>
          <p:nvCxnSpPr>
            <p:cNvPr id="462" name="Straight Connector 461">
              <a:extLst>
                <a:ext uri="{FF2B5EF4-FFF2-40B4-BE49-F238E27FC236}">
                  <a16:creationId xmlns:a16="http://schemas.microsoft.com/office/drawing/2014/main" id="{93AB0AD4-FFE8-BF70-7353-23945AB4E4F1}"/>
                </a:ext>
              </a:extLst>
            </p:cNvPr>
            <p:cNvCxnSpPr>
              <a:cxnSpLocks/>
            </p:cNvCxnSpPr>
            <p:nvPr/>
          </p:nvCxnSpPr>
          <p:spPr>
            <a:xfrm flipH="1">
              <a:off x="10812336" y="2981488"/>
              <a:ext cx="471818" cy="0"/>
            </a:xfrm>
            <a:prstGeom prst="line">
              <a:avLst/>
            </a:prstGeom>
            <a:noFill/>
            <a:ln w="44450" cap="flat" cmpd="sng" algn="ctr">
              <a:solidFill>
                <a:srgbClr val="FFC100"/>
              </a:solidFill>
              <a:prstDash val="solid"/>
              <a:miter lim="800000"/>
            </a:ln>
            <a:effectLst/>
          </p:spPr>
        </p:cxnSp>
        <p:sp>
          <p:nvSpPr>
            <p:cNvPr id="463" name="Oval 462">
              <a:extLst>
                <a:ext uri="{FF2B5EF4-FFF2-40B4-BE49-F238E27FC236}">
                  <a16:creationId xmlns:a16="http://schemas.microsoft.com/office/drawing/2014/main" id="{93D3DC58-BF84-CCA1-73B3-2365A6C46079}"/>
                </a:ext>
              </a:extLst>
            </p:cNvPr>
            <p:cNvSpPr/>
            <p:nvPr/>
          </p:nvSpPr>
          <p:spPr>
            <a:xfrm>
              <a:off x="7083613" y="4859406"/>
              <a:ext cx="180000" cy="180000"/>
            </a:xfrm>
            <a:prstGeom prst="ellipse">
              <a:avLst/>
            </a:prstGeom>
            <a:solidFill>
              <a:srgbClr val="0460A9"/>
            </a:solidFill>
            <a:ln w="12700" cap="flat" cmpd="sng" algn="ctr">
              <a:noFill/>
              <a:prstDash val="solid"/>
              <a:miter lim="800000"/>
            </a:ln>
            <a:effectLst/>
          </p:spPr>
          <p:txBody>
            <a:bodyPr lIns="0" tIns="0" rIns="0" bIns="0" rtlCol="0"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cs typeface="Arial" panose="020B0604020202020204" pitchFamily="34" charset="0"/>
              </a:endParaRPr>
            </a:p>
          </p:txBody>
        </p:sp>
        <p:sp>
          <p:nvSpPr>
            <p:cNvPr id="464" name="TextBox 463">
              <a:extLst>
                <a:ext uri="{FF2B5EF4-FFF2-40B4-BE49-F238E27FC236}">
                  <a16:creationId xmlns:a16="http://schemas.microsoft.com/office/drawing/2014/main" id="{FC41363D-69FD-34FD-AC3E-3F55DFEAB150}"/>
                </a:ext>
              </a:extLst>
            </p:cNvPr>
            <p:cNvSpPr txBox="1"/>
            <p:nvPr/>
          </p:nvSpPr>
          <p:spPr>
            <a:xfrm>
              <a:off x="7301215" y="4887849"/>
              <a:ext cx="453819" cy="123111"/>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Baseline</a:t>
              </a:r>
            </a:p>
          </p:txBody>
        </p:sp>
        <p:sp>
          <p:nvSpPr>
            <p:cNvPr id="465" name="Oval 464">
              <a:extLst>
                <a:ext uri="{FF2B5EF4-FFF2-40B4-BE49-F238E27FC236}">
                  <a16:creationId xmlns:a16="http://schemas.microsoft.com/office/drawing/2014/main" id="{67D4BDC1-7930-C696-E846-60DEA7F3C593}"/>
                </a:ext>
              </a:extLst>
            </p:cNvPr>
            <p:cNvSpPr/>
            <p:nvPr/>
          </p:nvSpPr>
          <p:spPr>
            <a:xfrm>
              <a:off x="7820720" y="4859406"/>
              <a:ext cx="180000" cy="180000"/>
            </a:xfrm>
            <a:prstGeom prst="ellipse">
              <a:avLst/>
            </a:prstGeom>
            <a:solidFill>
              <a:srgbClr val="FF585D"/>
            </a:solidFill>
            <a:ln w="12700" cap="flat" cmpd="sng" algn="ctr">
              <a:noFill/>
              <a:prstDash val="solid"/>
              <a:miter lim="800000"/>
            </a:ln>
            <a:effectLst/>
          </p:spPr>
          <p:txBody>
            <a:bodyPr lIns="0" tIns="0" rIns="0" bIns="0" rtlCol="0" anchor="ct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1" i="0" u="none" strike="noStrike" kern="0" cap="none" spc="0" normalizeH="0" baseline="0" noProof="0">
                <a:ln>
                  <a:noFill/>
                </a:ln>
                <a:solidFill>
                  <a:srgbClr val="FFFFFF"/>
                </a:solidFill>
                <a:effectLst/>
                <a:uLnTx/>
                <a:uFillTx/>
                <a:cs typeface="Arial" panose="020B0604020202020204" pitchFamily="34" charset="0"/>
              </a:endParaRPr>
            </a:p>
          </p:txBody>
        </p:sp>
        <p:sp>
          <p:nvSpPr>
            <p:cNvPr id="466" name="TextBox 465">
              <a:extLst>
                <a:ext uri="{FF2B5EF4-FFF2-40B4-BE49-F238E27FC236}">
                  <a16:creationId xmlns:a16="http://schemas.microsoft.com/office/drawing/2014/main" id="{7F0DA63C-F625-05D9-B068-359DD4A46077}"/>
                </a:ext>
              </a:extLst>
            </p:cNvPr>
            <p:cNvSpPr txBox="1"/>
            <p:nvPr/>
          </p:nvSpPr>
          <p:spPr>
            <a:xfrm>
              <a:off x="8047744" y="4887849"/>
              <a:ext cx="455845" cy="123111"/>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Week 48</a:t>
              </a:r>
            </a:p>
          </p:txBody>
        </p:sp>
        <p:sp>
          <p:nvSpPr>
            <p:cNvPr id="467" name="TextBox 466">
              <a:extLst>
                <a:ext uri="{FF2B5EF4-FFF2-40B4-BE49-F238E27FC236}">
                  <a16:creationId xmlns:a16="http://schemas.microsoft.com/office/drawing/2014/main" id="{EC835479-E8EC-ED29-62E4-A8CF94F00355}"/>
                </a:ext>
              </a:extLst>
            </p:cNvPr>
            <p:cNvSpPr txBox="1"/>
            <p:nvPr/>
          </p:nvSpPr>
          <p:spPr>
            <a:xfrm>
              <a:off x="8839676" y="4887849"/>
              <a:ext cx="2988000" cy="123111"/>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Non-MF control group national norms</a:t>
              </a:r>
              <a:r>
                <a:rPr kumimoji="0" lang="en-US" sz="800" b="0" i="0" u="none" strike="noStrike" kern="0" cap="none" spc="0" normalizeH="0" baseline="30000" noProof="0">
                  <a:ln>
                    <a:noFill/>
                  </a:ln>
                  <a:solidFill>
                    <a:srgbClr val="000000"/>
                  </a:solidFill>
                  <a:effectLst/>
                  <a:uLnTx/>
                  <a:uFillTx/>
                  <a:cs typeface="Arial" panose="020B0604020202020204" pitchFamily="34" charset="0"/>
                </a:rPr>
                <a:t>¶</a:t>
              </a:r>
              <a:r>
                <a:rPr kumimoji="0" lang="en-US" sz="800" b="0" i="0" u="none" strike="noStrike" kern="0" cap="none" spc="0" normalizeH="0" baseline="0" noProof="0">
                  <a:ln>
                    <a:noFill/>
                  </a:ln>
                  <a:solidFill>
                    <a:srgbClr val="000000"/>
                  </a:solidFill>
                  <a:effectLst/>
                  <a:uLnTx/>
                  <a:uFillTx/>
                  <a:cs typeface="Arial" panose="020B0604020202020204" pitchFamily="34" charset="0"/>
                </a:rPr>
                <a:t> (Morlock R, et al. 2024)</a:t>
              </a:r>
              <a:r>
                <a:rPr lang="en-US" sz="800" kern="0" baseline="30000">
                  <a:solidFill>
                    <a:srgbClr val="000000"/>
                  </a:solidFill>
                  <a:cs typeface="Arial" panose="020B0604020202020204" pitchFamily="34" charset="0"/>
                </a:rPr>
                <a:t>1</a:t>
              </a:r>
              <a:endParaRPr kumimoji="0" lang="en-US" sz="800" b="0" i="0" u="none" strike="noStrike" kern="0" cap="none" spc="0" normalizeH="0" baseline="30000" noProof="0">
                <a:ln>
                  <a:noFill/>
                </a:ln>
                <a:solidFill>
                  <a:srgbClr val="000000"/>
                </a:solidFill>
                <a:effectLst/>
                <a:uLnTx/>
                <a:uFillTx/>
                <a:cs typeface="Arial" panose="020B0604020202020204" pitchFamily="34" charset="0"/>
              </a:endParaRPr>
            </a:p>
          </p:txBody>
        </p:sp>
        <p:sp>
          <p:nvSpPr>
            <p:cNvPr id="468" name="Rectangle 467">
              <a:extLst>
                <a:ext uri="{FF2B5EF4-FFF2-40B4-BE49-F238E27FC236}">
                  <a16:creationId xmlns:a16="http://schemas.microsoft.com/office/drawing/2014/main" id="{BBD7FE84-E3D4-A030-45D1-C62A98E6C547}"/>
                </a:ext>
              </a:extLst>
            </p:cNvPr>
            <p:cNvSpPr/>
            <p:nvPr/>
          </p:nvSpPr>
          <p:spPr>
            <a:xfrm>
              <a:off x="8578793" y="4911652"/>
              <a:ext cx="218293" cy="75508"/>
            </a:xfrm>
            <a:prstGeom prst="rect">
              <a:avLst/>
            </a:prstGeom>
            <a:solidFill>
              <a:srgbClr val="FFC1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cs typeface="Arial" panose="020B0604020202020204" pitchFamily="34" charset="0"/>
              </a:endParaRPr>
            </a:p>
          </p:txBody>
        </p:sp>
        <p:grpSp>
          <p:nvGrpSpPr>
            <p:cNvPr id="469" name="Group 468">
              <a:extLst>
                <a:ext uri="{FF2B5EF4-FFF2-40B4-BE49-F238E27FC236}">
                  <a16:creationId xmlns:a16="http://schemas.microsoft.com/office/drawing/2014/main" id="{E119A25E-5C93-C4B1-08A6-157CC8146927}"/>
                </a:ext>
              </a:extLst>
            </p:cNvPr>
            <p:cNvGrpSpPr/>
            <p:nvPr/>
          </p:nvGrpSpPr>
          <p:grpSpPr>
            <a:xfrm>
              <a:off x="6706673" y="2192473"/>
              <a:ext cx="1809515" cy="309840"/>
              <a:chOff x="1453315" y="5034515"/>
              <a:chExt cx="1809515" cy="252878"/>
            </a:xfrm>
          </p:grpSpPr>
          <p:sp>
            <p:nvSpPr>
              <p:cNvPr id="477" name="TextBox 476">
                <a:extLst>
                  <a:ext uri="{FF2B5EF4-FFF2-40B4-BE49-F238E27FC236}">
                    <a16:creationId xmlns:a16="http://schemas.microsoft.com/office/drawing/2014/main" id="{949A25AD-1382-56F1-9CFD-CAF21FAB7C05}"/>
                  </a:ext>
                </a:extLst>
              </p:cNvPr>
              <p:cNvSpPr txBox="1"/>
              <p:nvPr/>
            </p:nvSpPr>
            <p:spPr>
              <a:xfrm>
                <a:off x="1699614" y="5034515"/>
                <a:ext cx="1563216" cy="100478"/>
              </a:xfrm>
              <a:prstGeom prst="rect">
                <a:avLst/>
              </a:prstGeom>
              <a:noFill/>
            </p:spPr>
            <p:txBody>
              <a:bodyPr wrap="squar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Pelabresib + ruxolitinib (N=214)</a:t>
                </a:r>
              </a:p>
            </p:txBody>
          </p:sp>
          <p:sp>
            <p:nvSpPr>
              <p:cNvPr id="478" name="TextBox 477">
                <a:extLst>
                  <a:ext uri="{FF2B5EF4-FFF2-40B4-BE49-F238E27FC236}">
                    <a16:creationId xmlns:a16="http://schemas.microsoft.com/office/drawing/2014/main" id="{1F7F1219-F353-D2CE-C76F-9A77CB9B48FF}"/>
                  </a:ext>
                </a:extLst>
              </p:cNvPr>
              <p:cNvSpPr txBox="1"/>
              <p:nvPr/>
            </p:nvSpPr>
            <p:spPr>
              <a:xfrm>
                <a:off x="1699614" y="5186915"/>
                <a:ext cx="1413098" cy="100478"/>
              </a:xfrm>
              <a:prstGeom prst="rect">
                <a:avLst/>
              </a:prstGeom>
              <a:noFill/>
            </p:spPr>
            <p:txBody>
              <a:bodyPr wrap="squar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Placebo + ruxolitinib (N=216)</a:t>
                </a:r>
              </a:p>
            </p:txBody>
          </p:sp>
          <p:cxnSp>
            <p:nvCxnSpPr>
              <p:cNvPr id="479" name="Straight Connector 478">
                <a:extLst>
                  <a:ext uri="{FF2B5EF4-FFF2-40B4-BE49-F238E27FC236}">
                    <a16:creationId xmlns:a16="http://schemas.microsoft.com/office/drawing/2014/main" id="{0A11EFF7-5B05-87D7-9B64-BB916E48E110}"/>
                  </a:ext>
                </a:extLst>
              </p:cNvPr>
              <p:cNvCxnSpPr>
                <a:cxnSpLocks/>
              </p:cNvCxnSpPr>
              <p:nvPr/>
            </p:nvCxnSpPr>
            <p:spPr>
              <a:xfrm>
                <a:off x="1453315" y="5095894"/>
                <a:ext cx="201457" cy="0"/>
              </a:xfrm>
              <a:prstGeom prst="line">
                <a:avLst/>
              </a:prstGeom>
              <a:noFill/>
              <a:ln w="31750" cap="flat" cmpd="sng" algn="ctr">
                <a:solidFill>
                  <a:srgbClr val="002068"/>
                </a:solidFill>
                <a:prstDash val="solid"/>
                <a:miter lim="800000"/>
              </a:ln>
              <a:effectLst/>
            </p:spPr>
          </p:cxnSp>
          <p:cxnSp>
            <p:nvCxnSpPr>
              <p:cNvPr id="480" name="Straight Connector 479">
                <a:extLst>
                  <a:ext uri="{FF2B5EF4-FFF2-40B4-BE49-F238E27FC236}">
                    <a16:creationId xmlns:a16="http://schemas.microsoft.com/office/drawing/2014/main" id="{E4EA2388-8C29-B89B-EF52-C64EFE272852}"/>
                  </a:ext>
                </a:extLst>
              </p:cNvPr>
              <p:cNvCxnSpPr>
                <a:cxnSpLocks/>
              </p:cNvCxnSpPr>
              <p:nvPr/>
            </p:nvCxnSpPr>
            <p:spPr>
              <a:xfrm>
                <a:off x="1453315" y="5244448"/>
                <a:ext cx="201457" cy="0"/>
              </a:xfrm>
              <a:prstGeom prst="line">
                <a:avLst/>
              </a:prstGeom>
              <a:noFill/>
              <a:ln w="31750" cap="flat" cmpd="sng" algn="ctr">
                <a:solidFill>
                  <a:srgbClr val="A7A8AA"/>
                </a:solidFill>
                <a:prstDash val="solid"/>
                <a:miter lim="800000"/>
              </a:ln>
              <a:effectLst/>
            </p:spPr>
          </p:cxnSp>
        </p:grpSp>
        <p:grpSp>
          <p:nvGrpSpPr>
            <p:cNvPr id="470" name="Group 469">
              <a:extLst>
                <a:ext uri="{FF2B5EF4-FFF2-40B4-BE49-F238E27FC236}">
                  <a16:creationId xmlns:a16="http://schemas.microsoft.com/office/drawing/2014/main" id="{EDB6C02C-8B00-762D-56E0-BE6E5B7775D2}"/>
                </a:ext>
              </a:extLst>
            </p:cNvPr>
            <p:cNvGrpSpPr/>
            <p:nvPr/>
          </p:nvGrpSpPr>
          <p:grpSpPr>
            <a:xfrm>
              <a:off x="6346020" y="2336961"/>
              <a:ext cx="129570" cy="2242022"/>
              <a:chOff x="6346020" y="2336961"/>
              <a:chExt cx="129570" cy="2242022"/>
            </a:xfrm>
          </p:grpSpPr>
          <p:sp>
            <p:nvSpPr>
              <p:cNvPr id="471" name="TextBox 533, chunk 1">
                <a:extLst>
                  <a:ext uri="{FF2B5EF4-FFF2-40B4-BE49-F238E27FC236}">
                    <a16:creationId xmlns:a16="http://schemas.microsoft.com/office/drawing/2014/main" id="{204A4365-E084-492C-841C-B2AF513465B0}"/>
                  </a:ext>
                </a:extLst>
              </p:cNvPr>
              <p:cNvSpPr txBox="1"/>
              <p:nvPr/>
            </p:nvSpPr>
            <p:spPr>
              <a:xfrm>
                <a:off x="6346020" y="2336961"/>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5</a:t>
                </a:r>
              </a:p>
            </p:txBody>
          </p:sp>
          <p:sp>
            <p:nvSpPr>
              <p:cNvPr id="472" name="TextBox 533, chunk 2">
                <a:extLst>
                  <a:ext uri="{FF2B5EF4-FFF2-40B4-BE49-F238E27FC236}">
                    <a16:creationId xmlns:a16="http://schemas.microsoft.com/office/drawing/2014/main" id="{312C07F1-0A24-2392-CC23-B4A83335428F}"/>
                  </a:ext>
                </a:extLst>
              </p:cNvPr>
              <p:cNvSpPr txBox="1"/>
              <p:nvPr/>
            </p:nvSpPr>
            <p:spPr>
              <a:xfrm>
                <a:off x="6346020" y="2760743"/>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4</a:t>
                </a:r>
              </a:p>
            </p:txBody>
          </p:sp>
          <p:sp>
            <p:nvSpPr>
              <p:cNvPr id="473" name="TextBox 533, chunk 3">
                <a:extLst>
                  <a:ext uri="{FF2B5EF4-FFF2-40B4-BE49-F238E27FC236}">
                    <a16:creationId xmlns:a16="http://schemas.microsoft.com/office/drawing/2014/main" id="{40F8E670-CADC-74BE-E6DC-EB9E630BA819}"/>
                  </a:ext>
                </a:extLst>
              </p:cNvPr>
              <p:cNvSpPr txBox="1"/>
              <p:nvPr/>
            </p:nvSpPr>
            <p:spPr>
              <a:xfrm>
                <a:off x="6346020" y="3184525"/>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3</a:t>
                </a:r>
              </a:p>
            </p:txBody>
          </p:sp>
          <p:sp>
            <p:nvSpPr>
              <p:cNvPr id="474" name="TextBox 533, chunk 4">
                <a:extLst>
                  <a:ext uri="{FF2B5EF4-FFF2-40B4-BE49-F238E27FC236}">
                    <a16:creationId xmlns:a16="http://schemas.microsoft.com/office/drawing/2014/main" id="{7FEB106C-97CF-5829-5FAF-576B88E80B3F}"/>
                  </a:ext>
                </a:extLst>
              </p:cNvPr>
              <p:cNvSpPr txBox="1"/>
              <p:nvPr/>
            </p:nvSpPr>
            <p:spPr>
              <a:xfrm>
                <a:off x="6346020" y="3608307"/>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2</a:t>
                </a:r>
              </a:p>
            </p:txBody>
          </p:sp>
          <p:sp>
            <p:nvSpPr>
              <p:cNvPr id="475" name="TextBox 533, chunk 5">
                <a:extLst>
                  <a:ext uri="{FF2B5EF4-FFF2-40B4-BE49-F238E27FC236}">
                    <a16:creationId xmlns:a16="http://schemas.microsoft.com/office/drawing/2014/main" id="{663E1BD6-4FD4-1076-9BCD-87984191499A}"/>
                  </a:ext>
                </a:extLst>
              </p:cNvPr>
              <p:cNvSpPr txBox="1"/>
              <p:nvPr/>
            </p:nvSpPr>
            <p:spPr>
              <a:xfrm>
                <a:off x="6346020" y="4032089"/>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1</a:t>
                </a:r>
              </a:p>
            </p:txBody>
          </p:sp>
          <p:sp>
            <p:nvSpPr>
              <p:cNvPr id="476" name="TextBox 533, chunk 6">
                <a:extLst>
                  <a:ext uri="{FF2B5EF4-FFF2-40B4-BE49-F238E27FC236}">
                    <a16:creationId xmlns:a16="http://schemas.microsoft.com/office/drawing/2014/main" id="{7EACDEF9-A5DE-AA4B-65AF-E96607933ACE}"/>
                  </a:ext>
                </a:extLst>
              </p:cNvPr>
              <p:cNvSpPr txBox="1"/>
              <p:nvPr/>
            </p:nvSpPr>
            <p:spPr>
              <a:xfrm>
                <a:off x="6346020" y="4455872"/>
                <a:ext cx="129570" cy="123111"/>
              </a:xfrm>
              <a:prstGeom prst="rect">
                <a:avLst/>
              </a:prstGeom>
              <a:noFill/>
            </p:spPr>
            <p:txBody>
              <a:bodyPr wrap="square" lIns="0" tIns="0" rIns="0" bIns="0" numCol="1" rtlCol="0">
                <a:spAutoFit/>
              </a:bodyPr>
              <a:lstStyle>
                <a:defPPr>
                  <a:defRPr lang="en-US"/>
                </a:defPPr>
                <a:lvl1pPr algn="r">
                  <a:defRPr sz="500">
                    <a:effectLst/>
                  </a:defRPr>
                </a:lvl1pPr>
              </a:lstStyle>
              <a:p>
                <a:pPr marL="0" marR="0" lvl="0" indent="0" algn="r"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000000"/>
                    </a:solidFill>
                    <a:effectLst/>
                    <a:uLnTx/>
                    <a:uFillTx/>
                    <a:cs typeface="Arial" panose="020B0604020202020204" pitchFamily="34" charset="0"/>
                  </a:rPr>
                  <a:t>0</a:t>
                </a:r>
              </a:p>
            </p:txBody>
          </p:sp>
        </p:grpSp>
      </p:grpSp>
      <p:sp>
        <p:nvSpPr>
          <p:cNvPr id="487" name="Rectangle 486">
            <a:extLst>
              <a:ext uri="{FF2B5EF4-FFF2-40B4-BE49-F238E27FC236}">
                <a16:creationId xmlns:a16="http://schemas.microsoft.com/office/drawing/2014/main" id="{B0D12061-9CC6-D6DD-D989-31EA700E2F08}"/>
              </a:ext>
            </a:extLst>
          </p:cNvPr>
          <p:cNvSpPr/>
          <p:nvPr/>
        </p:nvSpPr>
        <p:spPr>
          <a:xfrm>
            <a:off x="10709013" y="2016960"/>
            <a:ext cx="674922" cy="2743736"/>
          </a:xfrm>
          <a:prstGeom prst="rect">
            <a:avLst/>
          </a:prstGeom>
          <a:noFill/>
          <a:ln w="34925" cap="flat" cmpd="sng" algn="ctr">
            <a:solidFill>
              <a:srgbClr val="FF585D">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ptos" panose="02110004020202020204"/>
              <a:ea typeface="+mn-ea"/>
              <a:cs typeface="Arial" panose="020B0604020202020204" pitchFamily="34" charset="0"/>
            </a:endParaRPr>
          </a:p>
        </p:txBody>
      </p:sp>
      <p:graphicFrame>
        <p:nvGraphicFramePr>
          <p:cNvPr id="2" name="Table 6">
            <a:extLst>
              <a:ext uri="{FF2B5EF4-FFF2-40B4-BE49-F238E27FC236}">
                <a16:creationId xmlns:a16="http://schemas.microsoft.com/office/drawing/2014/main" id="{455E74C2-1B47-1629-558A-D2B0DF595F8E}"/>
              </a:ext>
            </a:extLst>
          </p:cNvPr>
          <p:cNvGraphicFramePr>
            <a:graphicFrameLocks noGrp="1"/>
          </p:cNvGraphicFramePr>
          <p:nvPr/>
        </p:nvGraphicFramePr>
        <p:xfrm>
          <a:off x="438912" y="2011680"/>
          <a:ext cx="5281528" cy="2810240"/>
        </p:xfrm>
        <a:graphic>
          <a:graphicData uri="http://schemas.openxmlformats.org/drawingml/2006/table">
            <a:tbl>
              <a:tblPr firstRow="1" bandRow="1"/>
              <a:tblGrid>
                <a:gridCol w="3095396">
                  <a:extLst>
                    <a:ext uri="{9D8B030D-6E8A-4147-A177-3AD203B41FA5}">
                      <a16:colId xmlns:a16="http://schemas.microsoft.com/office/drawing/2014/main" val="2535033354"/>
                    </a:ext>
                  </a:extLst>
                </a:gridCol>
                <a:gridCol w="1100503">
                  <a:extLst>
                    <a:ext uri="{9D8B030D-6E8A-4147-A177-3AD203B41FA5}">
                      <a16:colId xmlns:a16="http://schemas.microsoft.com/office/drawing/2014/main" val="3332964430"/>
                    </a:ext>
                  </a:extLst>
                </a:gridCol>
                <a:gridCol w="36252">
                  <a:extLst>
                    <a:ext uri="{9D8B030D-6E8A-4147-A177-3AD203B41FA5}">
                      <a16:colId xmlns:a16="http://schemas.microsoft.com/office/drawing/2014/main" val="3674455188"/>
                    </a:ext>
                  </a:extLst>
                </a:gridCol>
                <a:gridCol w="1049377">
                  <a:extLst>
                    <a:ext uri="{9D8B030D-6E8A-4147-A177-3AD203B41FA5}">
                      <a16:colId xmlns:a16="http://schemas.microsoft.com/office/drawing/2014/main" val="931909221"/>
                    </a:ext>
                  </a:extLst>
                </a:gridCol>
              </a:tblGrid>
              <a:tr h="772984">
                <a:tc>
                  <a:txBody>
                    <a:bodyPr/>
                    <a:lstStyle>
                      <a:lvl1pPr marL="0" algn="l" defTabSz="3780038" rtl="0" eaLnBrk="1" latinLnBrk="0" hangingPunct="1">
                        <a:defRPr sz="7441" b="1" kern="1200">
                          <a:solidFill>
                            <a:schemeClr val="lt1"/>
                          </a:solidFill>
                          <a:latin typeface="Arial" panose="020B0604020202020204"/>
                        </a:defRPr>
                      </a:lvl1pPr>
                      <a:lvl2pPr marL="1890019" algn="l" defTabSz="3780038" rtl="0" eaLnBrk="1" latinLnBrk="0" hangingPunct="1">
                        <a:defRPr sz="7441" b="1" kern="1200">
                          <a:solidFill>
                            <a:schemeClr val="lt1"/>
                          </a:solidFill>
                          <a:latin typeface="Arial" panose="020B0604020202020204"/>
                        </a:defRPr>
                      </a:lvl2pPr>
                      <a:lvl3pPr marL="3780038" algn="l" defTabSz="3780038" rtl="0" eaLnBrk="1" latinLnBrk="0" hangingPunct="1">
                        <a:defRPr sz="7441" b="1" kern="1200">
                          <a:solidFill>
                            <a:schemeClr val="lt1"/>
                          </a:solidFill>
                          <a:latin typeface="Arial" panose="020B0604020202020204"/>
                        </a:defRPr>
                      </a:lvl3pPr>
                      <a:lvl4pPr marL="5670057" algn="l" defTabSz="3780038" rtl="0" eaLnBrk="1" latinLnBrk="0" hangingPunct="1">
                        <a:defRPr sz="7441" b="1" kern="1200">
                          <a:solidFill>
                            <a:schemeClr val="lt1"/>
                          </a:solidFill>
                          <a:latin typeface="Arial" panose="020B0604020202020204"/>
                        </a:defRPr>
                      </a:lvl4pPr>
                      <a:lvl5pPr marL="7560076" algn="l" defTabSz="3780038" rtl="0" eaLnBrk="1" latinLnBrk="0" hangingPunct="1">
                        <a:defRPr sz="7441" b="1" kern="1200">
                          <a:solidFill>
                            <a:schemeClr val="lt1"/>
                          </a:solidFill>
                          <a:latin typeface="Arial" panose="020B0604020202020204"/>
                        </a:defRPr>
                      </a:lvl5pPr>
                      <a:lvl6pPr marL="9450095" algn="l" defTabSz="3780038" rtl="0" eaLnBrk="1" latinLnBrk="0" hangingPunct="1">
                        <a:defRPr sz="7441" b="1" kern="1200">
                          <a:solidFill>
                            <a:schemeClr val="lt1"/>
                          </a:solidFill>
                          <a:latin typeface="Arial" panose="020B0604020202020204"/>
                        </a:defRPr>
                      </a:lvl6pPr>
                      <a:lvl7pPr marL="11340114" algn="l" defTabSz="3780038" rtl="0" eaLnBrk="1" latinLnBrk="0" hangingPunct="1">
                        <a:defRPr sz="7441" b="1" kern="1200">
                          <a:solidFill>
                            <a:schemeClr val="lt1"/>
                          </a:solidFill>
                          <a:latin typeface="Arial" panose="020B0604020202020204"/>
                        </a:defRPr>
                      </a:lvl7pPr>
                      <a:lvl8pPr marL="13230134" algn="l" defTabSz="3780038" rtl="0" eaLnBrk="1" latinLnBrk="0" hangingPunct="1">
                        <a:defRPr sz="7441" b="1" kern="1200">
                          <a:solidFill>
                            <a:schemeClr val="lt1"/>
                          </a:solidFill>
                          <a:latin typeface="Arial" panose="020B0604020202020204"/>
                        </a:defRPr>
                      </a:lvl8pPr>
                      <a:lvl9pPr marL="15120153" algn="l" defTabSz="3780038" rtl="0" eaLnBrk="1" latinLnBrk="0" hangingPunct="1">
                        <a:defRPr sz="7441" b="1" kern="1200">
                          <a:solidFill>
                            <a:schemeClr val="lt1"/>
                          </a:solidFill>
                          <a:latin typeface="Arial" panose="020B0604020202020204"/>
                        </a:defRPr>
                      </a:lvl9pPr>
                    </a:lstStyle>
                    <a:p>
                      <a:endParaRPr lang="en-US" sz="1100" b="1" noProof="0">
                        <a:solidFill>
                          <a:schemeClr val="tx1"/>
                        </a:solidFill>
                        <a:latin typeface="Arial" panose="020B0604020202020204" pitchFamily="34" charset="0"/>
                        <a:cs typeface="Arial" panose="020B0604020202020204" pitchFamily="34" charset="0"/>
                      </a:endParaRPr>
                    </a:p>
                  </a:txBody>
                  <a:tcPr anchor="ctr">
                    <a:lnL w="12700" cap="flat" cmpd="sng" algn="ctr">
                      <a:solidFill>
                        <a:srgbClr val="002068"/>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002068"/>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b="1" kern="1200">
                          <a:solidFill>
                            <a:schemeClr val="lt1"/>
                          </a:solidFill>
                          <a:latin typeface="Arial" panose="020B0604020202020204"/>
                        </a:defRPr>
                      </a:lvl1pPr>
                      <a:lvl2pPr marL="1890019" algn="l" defTabSz="3780038" rtl="0" eaLnBrk="1" latinLnBrk="0" hangingPunct="1">
                        <a:defRPr sz="7441" b="1" kern="1200">
                          <a:solidFill>
                            <a:schemeClr val="lt1"/>
                          </a:solidFill>
                          <a:latin typeface="Arial" panose="020B0604020202020204"/>
                        </a:defRPr>
                      </a:lvl2pPr>
                      <a:lvl3pPr marL="3780038" algn="l" defTabSz="3780038" rtl="0" eaLnBrk="1" latinLnBrk="0" hangingPunct="1">
                        <a:defRPr sz="7441" b="1" kern="1200">
                          <a:solidFill>
                            <a:schemeClr val="lt1"/>
                          </a:solidFill>
                          <a:latin typeface="Arial" panose="020B0604020202020204"/>
                        </a:defRPr>
                      </a:lvl3pPr>
                      <a:lvl4pPr marL="5670057" algn="l" defTabSz="3780038" rtl="0" eaLnBrk="1" latinLnBrk="0" hangingPunct="1">
                        <a:defRPr sz="7441" b="1" kern="1200">
                          <a:solidFill>
                            <a:schemeClr val="lt1"/>
                          </a:solidFill>
                          <a:latin typeface="Arial" panose="020B0604020202020204"/>
                        </a:defRPr>
                      </a:lvl4pPr>
                      <a:lvl5pPr marL="7560076" algn="l" defTabSz="3780038" rtl="0" eaLnBrk="1" latinLnBrk="0" hangingPunct="1">
                        <a:defRPr sz="7441" b="1" kern="1200">
                          <a:solidFill>
                            <a:schemeClr val="lt1"/>
                          </a:solidFill>
                          <a:latin typeface="Arial" panose="020B0604020202020204"/>
                        </a:defRPr>
                      </a:lvl5pPr>
                      <a:lvl6pPr marL="9450095" algn="l" defTabSz="3780038" rtl="0" eaLnBrk="1" latinLnBrk="0" hangingPunct="1">
                        <a:defRPr sz="7441" b="1" kern="1200">
                          <a:solidFill>
                            <a:schemeClr val="lt1"/>
                          </a:solidFill>
                          <a:latin typeface="Arial" panose="020B0604020202020204"/>
                        </a:defRPr>
                      </a:lvl6pPr>
                      <a:lvl7pPr marL="11340114" algn="l" defTabSz="3780038" rtl="0" eaLnBrk="1" latinLnBrk="0" hangingPunct="1">
                        <a:defRPr sz="7441" b="1" kern="1200">
                          <a:solidFill>
                            <a:schemeClr val="lt1"/>
                          </a:solidFill>
                          <a:latin typeface="Arial" panose="020B0604020202020204"/>
                        </a:defRPr>
                      </a:lvl7pPr>
                      <a:lvl8pPr marL="13230134" algn="l" defTabSz="3780038" rtl="0" eaLnBrk="1" latinLnBrk="0" hangingPunct="1">
                        <a:defRPr sz="7441" b="1" kern="1200">
                          <a:solidFill>
                            <a:schemeClr val="lt1"/>
                          </a:solidFill>
                          <a:latin typeface="Arial" panose="020B0604020202020204"/>
                        </a:defRPr>
                      </a:lvl8pPr>
                      <a:lvl9pPr marL="15120153" algn="l" defTabSz="3780038" rtl="0" eaLnBrk="1" latinLnBrk="0" hangingPunct="1">
                        <a:defRPr sz="7441" b="1" kern="1200">
                          <a:solidFill>
                            <a:schemeClr val="lt1"/>
                          </a:solidFill>
                          <a:latin typeface="Arial" panose="020B0604020202020204"/>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r>
                        <a:rPr lang="en-US" sz="1100" b="1" kern="1200">
                          <a:solidFill>
                            <a:schemeClr val="bg1"/>
                          </a:solidFill>
                          <a:effectLst/>
                          <a:latin typeface="Arial" panose="020B0604020202020204" pitchFamily="34" charset="0"/>
                          <a:ea typeface="+mn-ea"/>
                          <a:cs typeface="Arial" panose="020B0604020202020204" pitchFamily="34" charset="0"/>
                        </a:rPr>
                        <a:t>Pelabresib + ruxolitinib </a:t>
                      </a:r>
                      <a:br>
                        <a:rPr lang="en-US" sz="1100" b="1" kern="1200">
                          <a:solidFill>
                            <a:schemeClr val="bg1"/>
                          </a:solidFill>
                          <a:effectLst/>
                          <a:latin typeface="Arial" panose="020B0604020202020204" pitchFamily="34" charset="0"/>
                          <a:ea typeface="+mn-ea"/>
                          <a:cs typeface="Arial" panose="020B0604020202020204" pitchFamily="34" charset="0"/>
                        </a:rPr>
                      </a:br>
                      <a:r>
                        <a:rPr lang="en-US" sz="1100" b="1" kern="1200">
                          <a:solidFill>
                            <a:schemeClr val="bg1"/>
                          </a:solidFill>
                          <a:effectLst/>
                          <a:latin typeface="Arial" panose="020B0604020202020204" pitchFamily="34" charset="0"/>
                          <a:ea typeface="+mn-ea"/>
                          <a:cs typeface="Arial" panose="020B0604020202020204" pitchFamily="34" charset="0"/>
                        </a:rPr>
                        <a:t>(N=214)</a:t>
                      </a:r>
                      <a:endParaRPr lang="en-GB" sz="1100" b="1" kern="1200">
                        <a:solidFill>
                          <a:schemeClr val="bg1"/>
                        </a:solidFill>
                        <a:effectLst/>
                        <a:latin typeface="Arial" panose="020B0604020202020204" pitchFamily="34" charset="0"/>
                        <a:ea typeface="+mn-ea"/>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3780038" rtl="0" eaLnBrk="1" latinLnBrk="0" hangingPunct="1">
                        <a:defRPr sz="7441" b="1" kern="1200">
                          <a:solidFill>
                            <a:schemeClr val="lt1"/>
                          </a:solidFill>
                          <a:latin typeface="Arial" panose="020B0604020202020204"/>
                        </a:defRPr>
                      </a:lvl1pPr>
                      <a:lvl2pPr marL="1890019" algn="l" defTabSz="3780038" rtl="0" eaLnBrk="1" latinLnBrk="0" hangingPunct="1">
                        <a:defRPr sz="7441" b="1" kern="1200">
                          <a:solidFill>
                            <a:schemeClr val="lt1"/>
                          </a:solidFill>
                          <a:latin typeface="Arial" panose="020B0604020202020204"/>
                        </a:defRPr>
                      </a:lvl2pPr>
                      <a:lvl3pPr marL="3780038" algn="l" defTabSz="3780038" rtl="0" eaLnBrk="1" latinLnBrk="0" hangingPunct="1">
                        <a:defRPr sz="7441" b="1" kern="1200">
                          <a:solidFill>
                            <a:schemeClr val="lt1"/>
                          </a:solidFill>
                          <a:latin typeface="Arial" panose="020B0604020202020204"/>
                        </a:defRPr>
                      </a:lvl3pPr>
                      <a:lvl4pPr marL="5670057" algn="l" defTabSz="3780038" rtl="0" eaLnBrk="1" latinLnBrk="0" hangingPunct="1">
                        <a:defRPr sz="7441" b="1" kern="1200">
                          <a:solidFill>
                            <a:schemeClr val="lt1"/>
                          </a:solidFill>
                          <a:latin typeface="Arial" panose="020B0604020202020204"/>
                        </a:defRPr>
                      </a:lvl4pPr>
                      <a:lvl5pPr marL="7560076" algn="l" defTabSz="3780038" rtl="0" eaLnBrk="1" latinLnBrk="0" hangingPunct="1">
                        <a:defRPr sz="7441" b="1" kern="1200">
                          <a:solidFill>
                            <a:schemeClr val="lt1"/>
                          </a:solidFill>
                          <a:latin typeface="Arial" panose="020B0604020202020204"/>
                        </a:defRPr>
                      </a:lvl5pPr>
                      <a:lvl6pPr marL="9450095" algn="l" defTabSz="3780038" rtl="0" eaLnBrk="1" latinLnBrk="0" hangingPunct="1">
                        <a:defRPr sz="7441" b="1" kern="1200">
                          <a:solidFill>
                            <a:schemeClr val="lt1"/>
                          </a:solidFill>
                          <a:latin typeface="Arial" panose="020B0604020202020204"/>
                        </a:defRPr>
                      </a:lvl6pPr>
                      <a:lvl7pPr marL="11340114" algn="l" defTabSz="3780038" rtl="0" eaLnBrk="1" latinLnBrk="0" hangingPunct="1">
                        <a:defRPr sz="7441" b="1" kern="1200">
                          <a:solidFill>
                            <a:schemeClr val="lt1"/>
                          </a:solidFill>
                          <a:latin typeface="Arial" panose="020B0604020202020204"/>
                        </a:defRPr>
                      </a:lvl7pPr>
                      <a:lvl8pPr marL="13230134" algn="l" defTabSz="3780038" rtl="0" eaLnBrk="1" latinLnBrk="0" hangingPunct="1">
                        <a:defRPr sz="7441" b="1" kern="1200">
                          <a:solidFill>
                            <a:schemeClr val="lt1"/>
                          </a:solidFill>
                          <a:latin typeface="Arial" panose="020B0604020202020204"/>
                        </a:defRPr>
                      </a:lvl8pPr>
                      <a:lvl9pPr marL="15120153" algn="l" defTabSz="3780038" rtl="0" eaLnBrk="1" latinLnBrk="0" hangingPunct="1">
                        <a:defRPr sz="7441" b="1" kern="1200">
                          <a:solidFill>
                            <a:schemeClr val="lt1"/>
                          </a:solidFill>
                          <a:latin typeface="Arial" panose="020B0604020202020204"/>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endParaRPr lang="en-US" sz="100" b="1" kern="1200" noProof="0">
                        <a:solidFill>
                          <a:schemeClr val="tx1"/>
                        </a:solidFill>
                        <a:effectLst/>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b="1" kern="1200">
                          <a:solidFill>
                            <a:schemeClr val="lt1"/>
                          </a:solidFill>
                          <a:latin typeface="Arial" panose="020B0604020202020204"/>
                        </a:defRPr>
                      </a:lvl1pPr>
                      <a:lvl2pPr marL="1890019" algn="l" defTabSz="3780038" rtl="0" eaLnBrk="1" latinLnBrk="0" hangingPunct="1">
                        <a:defRPr sz="7441" b="1" kern="1200">
                          <a:solidFill>
                            <a:schemeClr val="lt1"/>
                          </a:solidFill>
                          <a:latin typeface="Arial" panose="020B0604020202020204"/>
                        </a:defRPr>
                      </a:lvl2pPr>
                      <a:lvl3pPr marL="3780038" algn="l" defTabSz="3780038" rtl="0" eaLnBrk="1" latinLnBrk="0" hangingPunct="1">
                        <a:defRPr sz="7441" b="1" kern="1200">
                          <a:solidFill>
                            <a:schemeClr val="lt1"/>
                          </a:solidFill>
                          <a:latin typeface="Arial" panose="020B0604020202020204"/>
                        </a:defRPr>
                      </a:lvl3pPr>
                      <a:lvl4pPr marL="5670057" algn="l" defTabSz="3780038" rtl="0" eaLnBrk="1" latinLnBrk="0" hangingPunct="1">
                        <a:defRPr sz="7441" b="1" kern="1200">
                          <a:solidFill>
                            <a:schemeClr val="lt1"/>
                          </a:solidFill>
                          <a:latin typeface="Arial" panose="020B0604020202020204"/>
                        </a:defRPr>
                      </a:lvl4pPr>
                      <a:lvl5pPr marL="7560076" algn="l" defTabSz="3780038" rtl="0" eaLnBrk="1" latinLnBrk="0" hangingPunct="1">
                        <a:defRPr sz="7441" b="1" kern="1200">
                          <a:solidFill>
                            <a:schemeClr val="lt1"/>
                          </a:solidFill>
                          <a:latin typeface="Arial" panose="020B0604020202020204"/>
                        </a:defRPr>
                      </a:lvl5pPr>
                      <a:lvl6pPr marL="9450095" algn="l" defTabSz="3780038" rtl="0" eaLnBrk="1" latinLnBrk="0" hangingPunct="1">
                        <a:defRPr sz="7441" b="1" kern="1200">
                          <a:solidFill>
                            <a:schemeClr val="lt1"/>
                          </a:solidFill>
                          <a:latin typeface="Arial" panose="020B0604020202020204"/>
                        </a:defRPr>
                      </a:lvl6pPr>
                      <a:lvl7pPr marL="11340114" algn="l" defTabSz="3780038" rtl="0" eaLnBrk="1" latinLnBrk="0" hangingPunct="1">
                        <a:defRPr sz="7441" b="1" kern="1200">
                          <a:solidFill>
                            <a:schemeClr val="lt1"/>
                          </a:solidFill>
                          <a:latin typeface="Arial" panose="020B0604020202020204"/>
                        </a:defRPr>
                      </a:lvl7pPr>
                      <a:lvl8pPr marL="13230134" algn="l" defTabSz="3780038" rtl="0" eaLnBrk="1" latinLnBrk="0" hangingPunct="1">
                        <a:defRPr sz="7441" b="1" kern="1200">
                          <a:solidFill>
                            <a:schemeClr val="lt1"/>
                          </a:solidFill>
                          <a:latin typeface="Arial" panose="020B0604020202020204"/>
                        </a:defRPr>
                      </a:lvl8pPr>
                      <a:lvl9pPr marL="15120153" algn="l" defTabSz="3780038" rtl="0" eaLnBrk="1" latinLnBrk="0" hangingPunct="1">
                        <a:defRPr sz="7441" b="1" kern="1200">
                          <a:solidFill>
                            <a:schemeClr val="lt1"/>
                          </a:solidFill>
                          <a:latin typeface="Arial" panose="020B0604020202020204"/>
                        </a:defRPr>
                      </a:lvl9pPr>
                    </a:lstStyle>
                    <a:p>
                      <a:pPr marL="0" marR="0" lvl="0" indent="0" algn="ctr" defTabSz="914400" rtl="0" eaLnBrk="1" fontAlgn="auto" latinLnBrk="0" hangingPunct="1">
                        <a:lnSpc>
                          <a:spcPct val="115000"/>
                        </a:lnSpc>
                        <a:spcBef>
                          <a:spcPts val="400"/>
                        </a:spcBef>
                        <a:spcAft>
                          <a:spcPts val="1000"/>
                        </a:spcAft>
                        <a:buClrTx/>
                        <a:buSzTx/>
                        <a:buFontTx/>
                        <a:buNone/>
                        <a:tabLst/>
                        <a:defRPr/>
                      </a:pPr>
                      <a:r>
                        <a:rPr lang="en-US" sz="1100" b="1" kern="1200" noProof="0">
                          <a:solidFill>
                            <a:schemeClr val="bg1"/>
                          </a:solidFill>
                          <a:effectLst/>
                          <a:latin typeface="Arial" panose="020B0604020202020204" pitchFamily="34" charset="0"/>
                          <a:ea typeface="+mn-ea"/>
                          <a:cs typeface="Arial" panose="020B0604020202020204" pitchFamily="34" charset="0"/>
                        </a:rPr>
                        <a:t>Placebo + ruxolitinib </a:t>
                      </a:r>
                      <a:br>
                        <a:rPr lang="en-US" sz="1100" b="1" kern="1200" noProof="0">
                          <a:solidFill>
                            <a:schemeClr val="bg1"/>
                          </a:solidFill>
                          <a:effectLst/>
                          <a:latin typeface="Arial" panose="020B0604020202020204" pitchFamily="34" charset="0"/>
                          <a:ea typeface="+mn-ea"/>
                          <a:cs typeface="Arial" panose="020B0604020202020204" pitchFamily="34" charset="0"/>
                        </a:rPr>
                      </a:br>
                      <a:r>
                        <a:rPr lang="en-US" sz="1100" b="1" kern="1200" noProof="0">
                          <a:solidFill>
                            <a:schemeClr val="bg1"/>
                          </a:solidFill>
                          <a:effectLst/>
                          <a:latin typeface="Arial" panose="020B0604020202020204" pitchFamily="34" charset="0"/>
                          <a:ea typeface="+mn-ea"/>
                          <a:cs typeface="Arial" panose="020B0604020202020204" pitchFamily="34" charset="0"/>
                        </a:rPr>
                        <a:t>(N=216)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28487058"/>
                  </a:ext>
                </a:extLst>
              </a:tr>
              <a:tr h="306490">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r>
                        <a:rPr lang="en-GB" sz="1100" b="1">
                          <a:solidFill>
                            <a:schemeClr val="tx1"/>
                          </a:solidFill>
                          <a:latin typeface="Arial" panose="020B0604020202020204" pitchFamily="34" charset="0"/>
                          <a:cs typeface="Arial" panose="020B0604020202020204" pitchFamily="34" charset="0"/>
                        </a:rPr>
                        <a:t>TSS </a:t>
                      </a:r>
                      <a:r>
                        <a:rPr lang="en-GB" sz="1100" b="1" baseline="0">
                          <a:solidFill>
                            <a:schemeClr val="tx1"/>
                          </a:solidFill>
                          <a:latin typeface="Arial" panose="020B0604020202020204" pitchFamily="34" charset="0"/>
                          <a:cs typeface="Arial" panose="020B0604020202020204" pitchFamily="34" charset="0"/>
                        </a:rPr>
                        <a:t>change</a:t>
                      </a:r>
                      <a:r>
                        <a:rPr lang="en-US" sz="1100" b="1" baseline="0" noProof="0">
                          <a:solidFill>
                            <a:schemeClr val="tx1"/>
                          </a:solidFill>
                          <a:latin typeface="Arial" panose="020B0604020202020204" pitchFamily="34" charset="0"/>
                          <a:cs typeface="Arial" panose="020B0604020202020204" pitchFamily="34" charset="0"/>
                        </a:rPr>
                        <a:t>*</a:t>
                      </a:r>
                      <a:r>
                        <a:rPr lang="en-GB" sz="1100" b="1" baseline="0">
                          <a:solidFill>
                            <a:schemeClr val="tx1"/>
                          </a:solidFill>
                          <a:latin typeface="Arial" panose="020B0604020202020204" pitchFamily="34" charset="0"/>
                          <a:cs typeface="Arial" panose="020B0604020202020204" pitchFamily="34" charset="0"/>
                        </a:rPr>
                        <a:t> </a:t>
                      </a:r>
                      <a:r>
                        <a:rPr lang="en-GB" sz="1100" b="1">
                          <a:solidFill>
                            <a:schemeClr val="tx1"/>
                          </a:solidFill>
                          <a:latin typeface="Arial" panose="020B0604020202020204" pitchFamily="34" charset="0"/>
                          <a:cs typeface="Arial" panose="020B0604020202020204" pitchFamily="34" charset="0"/>
                        </a:rPr>
                        <a:t>from baseline at Week 48</a:t>
                      </a:r>
                      <a:endParaRPr lang="en-GB" sz="1100" b="1" strike="sngStrike">
                        <a:solidFill>
                          <a:schemeClr val="tx1"/>
                        </a:solidFill>
                        <a:latin typeface="Arial" panose="020B0604020202020204" pitchFamily="34" charset="0"/>
                        <a:cs typeface="Arial" panose="020B0604020202020204" pitchFamily="34" charset="0"/>
                      </a:endParaRP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−16.24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−14.11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47574001"/>
                  </a:ext>
                </a:extLst>
              </a:tr>
              <a:tr h="306490">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indent="168275"/>
                      <a:r>
                        <a:rPr lang="en-GB" sz="1100" b="1">
                          <a:solidFill>
                            <a:schemeClr val="tx1"/>
                          </a:solidFill>
                          <a:latin typeface="Arial" panose="020B0604020202020204" pitchFamily="34" charset="0"/>
                          <a:cs typeface="Arial" panose="020B0604020202020204" pitchFamily="34" charset="0"/>
                        </a:rPr>
                        <a:t>Mean difference</a:t>
                      </a:r>
                      <a:r>
                        <a:rPr kumimoji="0" lang="en-US"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a:t>
                      </a:r>
                      <a:r>
                        <a:rPr lang="en-GB" sz="1100" b="1" baseline="0">
                          <a:solidFill>
                            <a:schemeClr val="tx1"/>
                          </a:solidFill>
                          <a:effectLst/>
                          <a:latin typeface="Arial" panose="020B0604020202020204" pitchFamily="34" charset="0"/>
                          <a:cs typeface="Arial" panose="020B0604020202020204" pitchFamily="34" charset="0"/>
                        </a:rPr>
                        <a:t> </a:t>
                      </a:r>
                      <a:r>
                        <a:rPr lang="en-GB" sz="1100" b="1">
                          <a:solidFill>
                            <a:schemeClr val="tx1"/>
                          </a:solidFill>
                          <a:latin typeface="Arial" panose="020B0604020202020204" pitchFamily="34" charset="0"/>
                          <a:cs typeface="Arial" panose="020B0604020202020204" pitchFamily="34" charset="0"/>
                        </a:rPr>
                        <a:t>(95% CI) at Week 48</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−2.13 (−4.25, −0.01)</a:t>
                      </a:r>
                    </a:p>
                  </a:txBody>
                  <a:tcPr marL="0" marR="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19050" cap="flat" cmpd="sng" algn="ctr">
                      <a:solidFill>
                        <a:schemeClr val="accent6"/>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cs typeface="Arial" panose="020B0604020202020204" pitchFamily="34" charset="0"/>
                      </a:endParaRPr>
                    </a:p>
                  </a:txBody>
                  <a:tcPr anchor="ctr">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07188129"/>
                  </a:ext>
                </a:extLst>
              </a:tr>
              <a:tr h="306490">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tx1"/>
                          </a:solidFill>
                          <a:latin typeface="Arial" panose="020B0604020202020204" pitchFamily="34" charset="0"/>
                          <a:cs typeface="Arial" panose="020B0604020202020204" pitchFamily="34" charset="0"/>
                        </a:rPr>
                        <a:t>TSS50 response at Week 48, %</a:t>
                      </a:r>
                      <a:endParaRPr lang="en-GB" sz="1100" b="1">
                        <a:solidFill>
                          <a:schemeClr val="tx1"/>
                        </a:solidFill>
                        <a:latin typeface="Arial" panose="020B0604020202020204" pitchFamily="34" charset="0"/>
                        <a:cs typeface="Arial" panose="020B0604020202020204" pitchFamily="34" charset="0"/>
                      </a:endParaRP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45.3</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39.4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3940742"/>
                  </a:ext>
                </a:extLst>
              </a:tr>
              <a:tr h="306490">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168275" algn="l" defTabSz="914400" rtl="0" eaLnBrk="1" fontAlgn="auto" latinLnBrk="0" hangingPunct="1">
                        <a:lnSpc>
                          <a:spcPct val="100000"/>
                        </a:lnSpc>
                        <a:spcBef>
                          <a:spcPts val="0"/>
                        </a:spcBef>
                        <a:spcAft>
                          <a:spcPts val="0"/>
                        </a:spcAft>
                        <a:buClrTx/>
                        <a:buSzTx/>
                        <a:buFontTx/>
                        <a:buNone/>
                        <a:tabLst/>
                        <a:defRPr/>
                      </a:pPr>
                      <a:r>
                        <a:rPr lang="en-GB" sz="1100" b="1">
                          <a:solidFill>
                            <a:schemeClr val="tx1"/>
                          </a:solidFill>
                          <a:latin typeface="Arial" panose="020B0604020202020204" pitchFamily="34" charset="0"/>
                          <a:cs typeface="Arial" panose="020B0604020202020204" pitchFamily="34" charset="0"/>
                        </a:rPr>
                        <a:t>Difference</a:t>
                      </a:r>
                      <a:r>
                        <a:rPr kumimoji="0" lang="en-US" sz="1100" b="1" i="0" u="none" strike="noStrike" kern="1200" cap="none" spc="0" normalizeH="0" baseline="30000" noProof="0">
                          <a:ln>
                            <a:noFill/>
                          </a:ln>
                          <a:solidFill>
                            <a:schemeClr val="tx1"/>
                          </a:solidFill>
                          <a:effectLst/>
                          <a:uLnTx/>
                          <a:uFillTx/>
                          <a:latin typeface="Arial" panose="020B0604020202020204" pitchFamily="34" charset="0"/>
                          <a:ea typeface="+mn-ea"/>
                          <a:cs typeface="Arial" panose="020B0604020202020204" pitchFamily="34" charset="0"/>
                        </a:rPr>
                        <a:t>‡</a:t>
                      </a:r>
                      <a:r>
                        <a:rPr lang="en-GB" sz="1100" b="1">
                          <a:solidFill>
                            <a:schemeClr val="tx1"/>
                          </a:solidFill>
                          <a:latin typeface="Arial" panose="020B0604020202020204" pitchFamily="34" charset="0"/>
                          <a:cs typeface="Arial" panose="020B0604020202020204" pitchFamily="34" charset="0"/>
                        </a:rPr>
                        <a:t> (95% CI) at Week 48</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5.6 (−3.7, 14.9)</a:t>
                      </a:r>
                    </a:p>
                  </a:txBody>
                  <a:tcPr marL="0" marR="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19050" cap="flat" cmpd="sng" algn="ctr">
                      <a:solidFill>
                        <a:schemeClr val="accent6"/>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cs typeface="Arial" panose="020B0604020202020204" pitchFamily="34" charset="0"/>
                      </a:endParaRPr>
                    </a:p>
                  </a:txBody>
                  <a:tcPr anchor="ctr">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57521613"/>
                  </a:ext>
                </a:extLst>
              </a:tr>
              <a:tr h="504806">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100" b="1" i="0" u="none" strike="noStrike" kern="1200" cap="none" spc="0" normalizeH="0" baseline="0" noProof="0">
                          <a:solidFill>
                            <a:schemeClr val="tx1"/>
                          </a:solidFill>
                          <a:latin typeface="Arial" panose="020B0604020202020204" pitchFamily="34" charset="0"/>
                          <a:ea typeface="+mn-ea"/>
                          <a:cs typeface="Arial" panose="020B0604020202020204" pitchFamily="34" charset="0"/>
                          <a:sym typeface=""/>
                        </a:rPr>
                        <a:t>mTSS</a:t>
                      </a:r>
                      <a:r>
                        <a:rPr lang="en-US" sz="1100" b="1" i="0" u="none" strike="noStrike" kern="1200" cap="none" spc="0" normalizeH="0" baseline="30000" noProof="0">
                          <a:solidFill>
                            <a:schemeClr val="tx1"/>
                          </a:solidFill>
                          <a:effectLst/>
                          <a:latin typeface="Arial" panose="020B0604020202020204" pitchFamily="34" charset="0"/>
                          <a:cs typeface="Arial" panose="020B0604020202020204" pitchFamily="34" charset="0"/>
                          <a:sym typeface=""/>
                        </a:rPr>
                        <a:t>§</a:t>
                      </a:r>
                      <a:r>
                        <a:rPr lang="en-GB" sz="1100" b="1" i="0" u="none" strike="noStrike" kern="1200" cap="none" spc="0" normalizeH="0" baseline="0" noProof="0">
                          <a:solidFill>
                            <a:schemeClr val="tx1"/>
                          </a:solidFill>
                          <a:effectLst/>
                          <a:latin typeface="Arial" panose="020B0604020202020204" pitchFamily="34" charset="0"/>
                          <a:ea typeface="+mn-ea"/>
                          <a:cs typeface="Arial" panose="020B0604020202020204" pitchFamily="34" charset="0"/>
                          <a:sym typeface=""/>
                        </a:rPr>
                        <a:t> </a:t>
                      </a:r>
                      <a:r>
                        <a:rPr lang="en-US" sz="1100" b="1" i="0" u="none" strike="noStrike" kern="1200" cap="none" spc="0" normalizeH="0" baseline="0" noProof="0">
                          <a:solidFill>
                            <a:schemeClr val="tx1"/>
                          </a:solidFill>
                          <a:latin typeface="Arial" panose="020B0604020202020204" pitchFamily="34" charset="0"/>
                          <a:ea typeface="+mn-ea"/>
                          <a:cs typeface="Arial" panose="020B0604020202020204" pitchFamily="34" charset="0"/>
                          <a:sym typeface=""/>
                        </a:rPr>
                        <a:t>equivalent on 70-point scale at Week 48</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hangingPunct="1">
                        <a:lnSpc>
                          <a:spcPct val="100000"/>
                        </a:lnSpc>
                        <a:spcBef>
                          <a:spcPts val="0"/>
                        </a:spcBef>
                        <a:spcAft>
                          <a:spcPts val="0"/>
                        </a:spcAft>
                        <a:buFontTx/>
                        <a:buNone/>
                      </a:pPr>
                      <a:r>
                        <a:rPr lang="en-US" sz="1100" b="0" i="0" u="none" strike="noStrike" kern="1200" cap="none" spc="0" normalizeH="0" baseline="0" noProof="0">
                          <a:solidFill>
                            <a:schemeClr val="tx1">
                              <a:lumMod val="100000"/>
                            </a:schemeClr>
                          </a:solidFill>
                          <a:latin typeface="Arial" panose="020B0604020202020204" pitchFamily="34" charset="0"/>
                          <a:ea typeface="+mn-ea"/>
                          <a:cs typeface="Arial" panose="020B0604020202020204" pitchFamily="34" charset="0"/>
                          <a:sym typeface=""/>
                        </a:rPr>
                        <a:t>−16.19</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txBody>
                  <a:tcPr marL="0" marR="0" marT="0" marB="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hangingPunct="1">
                        <a:lnSpc>
                          <a:spcPct val="100000"/>
                        </a:lnSpc>
                        <a:spcBef>
                          <a:spcPts val="0"/>
                        </a:spcBef>
                        <a:spcAft>
                          <a:spcPts val="0"/>
                        </a:spcAft>
                        <a:buFontTx/>
                        <a:buNone/>
                      </a:pPr>
                      <a:r>
                        <a:rPr lang="en-US" sz="1100" b="0" i="0" u="none" strike="noStrike" kern="1200" cap="none" spc="0" normalizeH="0" baseline="0">
                          <a:solidFill>
                            <a:schemeClr val="tx1">
                              <a:lumMod val="100000"/>
                            </a:schemeClr>
                          </a:solidFill>
                          <a:latin typeface="Arial" panose="020B0604020202020204" pitchFamily="34" charset="0"/>
                          <a:ea typeface="+mn-ea"/>
                          <a:cs typeface="Arial" panose="020B0604020202020204" pitchFamily="34" charset="0"/>
                          <a:sym typeface=""/>
                        </a:rPr>
                        <a:t>−13.86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17418466"/>
                  </a:ext>
                </a:extLst>
              </a:tr>
              <a:tr h="306490">
                <a:tc>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168275" algn="l" defTabSz="914400" rtl="0" eaLnBrk="1" fontAlgn="auto" hangingPunct="1">
                        <a:lnSpc>
                          <a:spcPct val="100000"/>
                        </a:lnSpc>
                        <a:spcBef>
                          <a:spcPts val="0"/>
                        </a:spcBef>
                        <a:spcAft>
                          <a:spcPts val="0"/>
                        </a:spcAft>
                        <a:buFontTx/>
                        <a:buNone/>
                      </a:pPr>
                      <a:r>
                        <a:rPr lang="en-US" sz="1100" b="1" i="0" u="none" strike="noStrike" kern="1200" cap="none" spc="0" normalizeH="0" baseline="0" noProof="0">
                          <a:solidFill>
                            <a:schemeClr val="tx1"/>
                          </a:solidFill>
                          <a:latin typeface="Arial" panose="020B0604020202020204" pitchFamily="34" charset="0"/>
                          <a:ea typeface="+mn-ea"/>
                          <a:cs typeface="Arial" panose="020B0604020202020204" pitchFamily="34" charset="0"/>
                          <a:sym typeface=""/>
                        </a:rPr>
                        <a:t>Mean difference</a:t>
                      </a:r>
                      <a:r>
                        <a:rPr lang="en-US" sz="1100" b="1" i="0" u="none" strike="noStrike" kern="1200" cap="none" spc="0" normalizeH="0" baseline="0" noProof="0">
                          <a:solidFill>
                            <a:schemeClr val="tx1"/>
                          </a:solidFill>
                          <a:effectLst/>
                          <a:latin typeface="Arial" panose="020B0604020202020204" pitchFamily="34" charset="0"/>
                          <a:ea typeface="+mn-ea"/>
                          <a:cs typeface="Arial" panose="020B0604020202020204" pitchFamily="34" charset="0"/>
                          <a:sym typeface=""/>
                        </a:rPr>
                        <a:t> </a:t>
                      </a:r>
                      <a:r>
                        <a:rPr lang="en-US" sz="1100" b="1" i="0" u="none" strike="noStrike" kern="1200" cap="none" spc="0" normalizeH="0" baseline="0" noProof="0">
                          <a:solidFill>
                            <a:schemeClr val="tx1"/>
                          </a:solidFill>
                          <a:latin typeface="Arial" panose="020B0604020202020204" pitchFamily="34" charset="0"/>
                          <a:ea typeface="+mn-ea"/>
                          <a:cs typeface="Arial" panose="020B0604020202020204" pitchFamily="34" charset="0"/>
                          <a:sym typeface=""/>
                        </a:rPr>
                        <a:t>(95% CI) at Week 48</a:t>
                      </a:r>
                    </a:p>
                  </a:txBody>
                  <a:tcPr marR="36000"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3">
                  <a:txBody>
                    <a:bodyPr/>
                    <a:lstStyle>
                      <a:lvl1pPr marL="0" algn="l" defTabSz="3780038" rtl="0" eaLnBrk="1" latinLnBrk="0" hangingPunct="1">
                        <a:defRPr sz="7441" kern="1200">
                          <a:solidFill>
                            <a:schemeClr val="dk1"/>
                          </a:solidFill>
                          <a:latin typeface="Arial" panose="020B0604020202020204"/>
                        </a:defRPr>
                      </a:lvl1pPr>
                      <a:lvl2pPr marL="1890019" algn="l" defTabSz="3780038" rtl="0" eaLnBrk="1" latinLnBrk="0" hangingPunct="1">
                        <a:defRPr sz="7441" kern="1200">
                          <a:solidFill>
                            <a:schemeClr val="dk1"/>
                          </a:solidFill>
                          <a:latin typeface="Arial" panose="020B0604020202020204"/>
                        </a:defRPr>
                      </a:lvl2pPr>
                      <a:lvl3pPr marL="3780038" algn="l" defTabSz="3780038" rtl="0" eaLnBrk="1" latinLnBrk="0" hangingPunct="1">
                        <a:defRPr sz="7441" kern="1200">
                          <a:solidFill>
                            <a:schemeClr val="dk1"/>
                          </a:solidFill>
                          <a:latin typeface="Arial" panose="020B0604020202020204"/>
                        </a:defRPr>
                      </a:lvl3pPr>
                      <a:lvl4pPr marL="5670057" algn="l" defTabSz="3780038" rtl="0" eaLnBrk="1" latinLnBrk="0" hangingPunct="1">
                        <a:defRPr sz="7441" kern="1200">
                          <a:solidFill>
                            <a:schemeClr val="dk1"/>
                          </a:solidFill>
                          <a:latin typeface="Arial" panose="020B0604020202020204"/>
                        </a:defRPr>
                      </a:lvl4pPr>
                      <a:lvl5pPr marL="7560076" algn="l" defTabSz="3780038" rtl="0" eaLnBrk="1" latinLnBrk="0" hangingPunct="1">
                        <a:defRPr sz="7441" kern="1200">
                          <a:solidFill>
                            <a:schemeClr val="dk1"/>
                          </a:solidFill>
                          <a:latin typeface="Arial" panose="020B0604020202020204"/>
                        </a:defRPr>
                      </a:lvl5pPr>
                      <a:lvl6pPr marL="9450095" algn="l" defTabSz="3780038" rtl="0" eaLnBrk="1" latinLnBrk="0" hangingPunct="1">
                        <a:defRPr sz="7441" kern="1200">
                          <a:solidFill>
                            <a:schemeClr val="dk1"/>
                          </a:solidFill>
                          <a:latin typeface="Arial" panose="020B0604020202020204"/>
                        </a:defRPr>
                      </a:lvl6pPr>
                      <a:lvl7pPr marL="11340114" algn="l" defTabSz="3780038" rtl="0" eaLnBrk="1" latinLnBrk="0" hangingPunct="1">
                        <a:defRPr sz="7441" kern="1200">
                          <a:solidFill>
                            <a:schemeClr val="dk1"/>
                          </a:solidFill>
                          <a:latin typeface="Arial" panose="020B0604020202020204"/>
                        </a:defRPr>
                      </a:lvl7pPr>
                      <a:lvl8pPr marL="13230134" algn="l" defTabSz="3780038" rtl="0" eaLnBrk="1" latinLnBrk="0" hangingPunct="1">
                        <a:defRPr sz="7441" kern="1200">
                          <a:solidFill>
                            <a:schemeClr val="dk1"/>
                          </a:solidFill>
                          <a:latin typeface="Arial" panose="020B0604020202020204"/>
                        </a:defRPr>
                      </a:lvl8pPr>
                      <a:lvl9pPr marL="15120153" algn="l" defTabSz="3780038" rtl="0" eaLnBrk="1" latinLnBrk="0" hangingPunct="1">
                        <a:defRPr sz="744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spc="0" normalizeH="0" baseline="0" noProof="0">
                          <a:solidFill>
                            <a:schemeClr val="tx1">
                              <a:lumMod val="100000"/>
                            </a:schemeClr>
                          </a:solidFill>
                          <a:latin typeface="Arial" panose="020B0604020202020204" pitchFamily="34" charset="0"/>
                          <a:ea typeface="+mn-ea"/>
                          <a:cs typeface="Arial" panose="020B0604020202020204" pitchFamily="34" charset="0"/>
                          <a:sym typeface=""/>
                        </a:rPr>
                        <a:t>−2.33 (−4.39, −0.28)</a:t>
                      </a:r>
                    </a:p>
                  </a:txBody>
                  <a:tcPr marL="0" marR="0" anchor="ctr">
                    <a:lnL w="12700" cap="flat" cmpd="sng" algn="ctr">
                      <a:solidFill>
                        <a:schemeClr val="accent1"/>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19050" cap="flat" cmpd="sng" algn="ctr">
                      <a:solidFill>
                        <a:schemeClr val="accent6"/>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1"/>
                        </a:solidFill>
                        <a:effectLst/>
                        <a:uLnTx/>
                        <a:uFillTx/>
                        <a:latin typeface="+mn-lt"/>
                        <a:cs typeface="Arial" panose="020B0604020202020204" pitchFamily="34" charset="0"/>
                      </a:endParaRPr>
                    </a:p>
                  </a:txBody>
                  <a:tcPr anchor="ctr">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93650020"/>
                  </a:ext>
                </a:extLst>
              </a:tr>
            </a:tbl>
          </a:graphicData>
        </a:graphic>
      </p:graphicFrame>
      <p:sp>
        <p:nvSpPr>
          <p:cNvPr id="8" name="Rectangle 7">
            <a:extLst>
              <a:ext uri="{FF2B5EF4-FFF2-40B4-BE49-F238E27FC236}">
                <a16:creationId xmlns:a16="http://schemas.microsoft.com/office/drawing/2014/main" id="{9DA0F003-D49D-4C09-E0C1-547ADE8C0D44}"/>
              </a:ext>
            </a:extLst>
          </p:cNvPr>
          <p:cNvSpPr/>
          <p:nvPr/>
        </p:nvSpPr>
        <p:spPr>
          <a:xfrm>
            <a:off x="436405" y="3401277"/>
            <a:ext cx="5295061" cy="30025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5759B9C-CD79-DB8B-5342-27C1B7DA85E1}"/>
              </a:ext>
            </a:extLst>
          </p:cNvPr>
          <p:cNvSpPr/>
          <p:nvPr/>
        </p:nvSpPr>
        <p:spPr>
          <a:xfrm>
            <a:off x="436405" y="2778221"/>
            <a:ext cx="5295061" cy="31744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6515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17017-C0EC-55B2-74D7-8747FA37859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5DEC391-E8BF-D66D-9B13-1D250DE74A0F}"/>
              </a:ext>
            </a:extLst>
          </p:cNvPr>
          <p:cNvSpPr>
            <a:spLocks noGrp="1"/>
          </p:cNvSpPr>
          <p:nvPr>
            <p:ph type="title"/>
          </p:nvPr>
        </p:nvSpPr>
        <p:spPr>
          <a:xfrm>
            <a:off x="432572" y="589324"/>
            <a:ext cx="11029616" cy="518079"/>
          </a:xfrm>
        </p:spPr>
        <p:txBody>
          <a:bodyPr>
            <a:normAutofit fontScale="90000"/>
          </a:bodyPr>
          <a:lstStyle/>
          <a:p>
            <a:r>
              <a:rPr lang="en-US" b="1" cap="none" dirty="0">
                <a:solidFill>
                  <a:srgbClr val="335B90"/>
                </a:solidFill>
              </a:rPr>
              <a:t>Reduction of  TGF-𝛃 Levels</a:t>
            </a:r>
            <a:r>
              <a:rPr lang="en-US" b="1" cap="none" dirty="0">
                <a:solidFill>
                  <a:srgbClr val="335B90"/>
                </a:solidFill>
                <a:latin typeface="Arial" panose="020B0604020202020204" pitchFamily="34" charset="0"/>
                <a:cs typeface="Arial" panose="020B0604020202020204" pitchFamily="34" charset="0"/>
              </a:rPr>
              <a:t> </a:t>
            </a:r>
            <a:r>
              <a:rPr lang="en-US" b="1" cap="none" dirty="0">
                <a:solidFill>
                  <a:srgbClr val="335B90"/>
                </a:solidFill>
              </a:rPr>
              <a:t>Correlates with Clinical Response [n=5]</a:t>
            </a:r>
          </a:p>
        </p:txBody>
      </p:sp>
      <p:sp>
        <p:nvSpPr>
          <p:cNvPr id="2" name="Rectangle 1">
            <a:extLst>
              <a:ext uri="{FF2B5EF4-FFF2-40B4-BE49-F238E27FC236}">
                <a16:creationId xmlns:a16="http://schemas.microsoft.com/office/drawing/2014/main" id="{2DFBF177-AFB1-1436-B90F-BB7883E6147B}"/>
              </a:ext>
            </a:extLst>
          </p:cNvPr>
          <p:cNvSpPr/>
          <p:nvPr/>
        </p:nvSpPr>
        <p:spPr>
          <a:xfrm>
            <a:off x="2369851" y="1016113"/>
            <a:ext cx="2848952" cy="196081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6457FE5D-8E19-882F-80C6-E7B9DBE88FB9}"/>
              </a:ext>
            </a:extLst>
          </p:cNvPr>
          <p:cNvPicPr>
            <a:picLocks noChangeAspect="1"/>
          </p:cNvPicPr>
          <p:nvPr/>
        </p:nvPicPr>
        <p:blipFill>
          <a:blip r:embed="rId3"/>
          <a:srcRect l="8214" t="15731" r="48075" b="53651"/>
          <a:stretch/>
        </p:blipFill>
        <p:spPr>
          <a:xfrm>
            <a:off x="1926586" y="1698283"/>
            <a:ext cx="2923386" cy="1112502"/>
          </a:xfrm>
          <a:prstGeom prst="rect">
            <a:avLst/>
          </a:prstGeom>
        </p:spPr>
      </p:pic>
      <p:pic>
        <p:nvPicPr>
          <p:cNvPr id="47" name="Picture 46">
            <a:extLst>
              <a:ext uri="{FF2B5EF4-FFF2-40B4-BE49-F238E27FC236}">
                <a16:creationId xmlns:a16="http://schemas.microsoft.com/office/drawing/2014/main" id="{F30848C6-FF79-F963-E196-B82D1DE21ED1}"/>
              </a:ext>
            </a:extLst>
          </p:cNvPr>
          <p:cNvPicPr>
            <a:picLocks noChangeAspect="1"/>
          </p:cNvPicPr>
          <p:nvPr/>
        </p:nvPicPr>
        <p:blipFill>
          <a:blip r:embed="rId4"/>
          <a:srcRect l="9772" t="17435" r="25140" b="28187"/>
          <a:stretch/>
        </p:blipFill>
        <p:spPr>
          <a:xfrm>
            <a:off x="1926586" y="2801527"/>
            <a:ext cx="2949838" cy="728205"/>
          </a:xfrm>
          <a:prstGeom prst="rect">
            <a:avLst/>
          </a:prstGeom>
        </p:spPr>
      </p:pic>
      <p:pic>
        <p:nvPicPr>
          <p:cNvPr id="49" name="Picture 48">
            <a:extLst>
              <a:ext uri="{FF2B5EF4-FFF2-40B4-BE49-F238E27FC236}">
                <a16:creationId xmlns:a16="http://schemas.microsoft.com/office/drawing/2014/main" id="{C239B748-B966-5603-A628-668A1B96E41C}"/>
              </a:ext>
            </a:extLst>
          </p:cNvPr>
          <p:cNvPicPr>
            <a:picLocks noChangeAspect="1"/>
          </p:cNvPicPr>
          <p:nvPr/>
        </p:nvPicPr>
        <p:blipFill>
          <a:blip r:embed="rId5"/>
          <a:srcRect l="10553" t="18906" r="24217"/>
          <a:stretch/>
        </p:blipFill>
        <p:spPr>
          <a:xfrm>
            <a:off x="1926586" y="3562520"/>
            <a:ext cx="2949838" cy="1030309"/>
          </a:xfrm>
          <a:prstGeom prst="rect">
            <a:avLst/>
          </a:prstGeom>
        </p:spPr>
      </p:pic>
      <p:pic>
        <p:nvPicPr>
          <p:cNvPr id="53" name="Picture 52">
            <a:extLst>
              <a:ext uri="{FF2B5EF4-FFF2-40B4-BE49-F238E27FC236}">
                <a16:creationId xmlns:a16="http://schemas.microsoft.com/office/drawing/2014/main" id="{0F62C35C-F9DB-0944-4CFC-EBA497E71931}"/>
              </a:ext>
            </a:extLst>
          </p:cNvPr>
          <p:cNvPicPr>
            <a:picLocks noChangeAspect="1"/>
          </p:cNvPicPr>
          <p:nvPr/>
        </p:nvPicPr>
        <p:blipFill>
          <a:blip r:embed="rId6"/>
          <a:srcRect l="10970" t="18842" r="27436"/>
          <a:stretch/>
        </p:blipFill>
        <p:spPr>
          <a:xfrm>
            <a:off x="1926586" y="4606140"/>
            <a:ext cx="2936542" cy="1138661"/>
          </a:xfrm>
          <a:prstGeom prst="rect">
            <a:avLst/>
          </a:prstGeom>
        </p:spPr>
      </p:pic>
      <p:pic>
        <p:nvPicPr>
          <p:cNvPr id="54" name="Picture 53">
            <a:extLst>
              <a:ext uri="{FF2B5EF4-FFF2-40B4-BE49-F238E27FC236}">
                <a16:creationId xmlns:a16="http://schemas.microsoft.com/office/drawing/2014/main" id="{A346C9FB-253C-2BC1-AB59-161AAA8494E6}"/>
              </a:ext>
            </a:extLst>
          </p:cNvPr>
          <p:cNvPicPr>
            <a:picLocks noChangeAspect="1"/>
          </p:cNvPicPr>
          <p:nvPr/>
        </p:nvPicPr>
        <p:blipFill>
          <a:blip r:embed="rId7"/>
          <a:srcRect l="9666" t="19049" r="25167"/>
          <a:stretch/>
        </p:blipFill>
        <p:spPr>
          <a:xfrm>
            <a:off x="1926586" y="5692636"/>
            <a:ext cx="2919093" cy="1032369"/>
          </a:xfrm>
          <a:prstGeom prst="rect">
            <a:avLst/>
          </a:prstGeom>
        </p:spPr>
      </p:pic>
      <p:sp>
        <p:nvSpPr>
          <p:cNvPr id="27" name="TextBox 26">
            <a:extLst>
              <a:ext uri="{FF2B5EF4-FFF2-40B4-BE49-F238E27FC236}">
                <a16:creationId xmlns:a16="http://schemas.microsoft.com/office/drawing/2014/main" id="{066B1F81-4832-AB03-78FA-15F2E64702B9}"/>
              </a:ext>
            </a:extLst>
          </p:cNvPr>
          <p:cNvSpPr txBox="1"/>
          <p:nvPr/>
        </p:nvSpPr>
        <p:spPr>
          <a:xfrm>
            <a:off x="4784787" y="1741973"/>
            <a:ext cx="835485" cy="1027397"/>
          </a:xfrm>
          <a:prstGeom prst="rect">
            <a:avLst/>
          </a:prstGeom>
          <a:noFill/>
        </p:spPr>
        <p:txBody>
          <a:bodyPr wrap="non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4" name="TextBox 3">
            <a:extLst>
              <a:ext uri="{FF2B5EF4-FFF2-40B4-BE49-F238E27FC236}">
                <a16:creationId xmlns:a16="http://schemas.microsoft.com/office/drawing/2014/main" id="{876B5ACC-0143-991F-E3E3-FB6C3BC1A7FE}"/>
              </a:ext>
            </a:extLst>
          </p:cNvPr>
          <p:cNvSpPr txBox="1"/>
          <p:nvPr/>
        </p:nvSpPr>
        <p:spPr>
          <a:xfrm>
            <a:off x="9091870" y="102253"/>
            <a:ext cx="29443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Tregs with </a:t>
            </a:r>
            <a:r>
              <a:rPr kumimoji="0" lang="en-US" sz="1800" b="0"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mn-cs"/>
              </a:rPr>
              <a:t>ruxolitinib</a:t>
            </a:r>
            <a:r>
              <a:rPr kumimoji="0" lang="en-US" sz="18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mn-cs"/>
              </a:rPr>
              <a:t> in MF</a:t>
            </a:r>
          </a:p>
        </p:txBody>
      </p:sp>
      <p:graphicFrame>
        <p:nvGraphicFramePr>
          <p:cNvPr id="38" name="Table 37">
            <a:extLst>
              <a:ext uri="{FF2B5EF4-FFF2-40B4-BE49-F238E27FC236}">
                <a16:creationId xmlns:a16="http://schemas.microsoft.com/office/drawing/2014/main" id="{0893A91A-C890-7E30-AD78-93D437BA1785}"/>
              </a:ext>
            </a:extLst>
          </p:cNvPr>
          <p:cNvGraphicFramePr>
            <a:graphicFrameLocks noGrp="1"/>
          </p:cNvGraphicFramePr>
          <p:nvPr/>
        </p:nvGraphicFramePr>
        <p:xfrm>
          <a:off x="1852449" y="1229176"/>
          <a:ext cx="3067365" cy="411480"/>
        </p:xfrm>
        <a:graphic>
          <a:graphicData uri="http://schemas.openxmlformats.org/drawingml/2006/table">
            <a:tbl>
              <a:tblPr firstRow="1" bandRow="1">
                <a:tableStyleId>{5C22544A-7EE6-4342-B048-85BDC9FD1C3A}</a:tableStyleId>
              </a:tblPr>
              <a:tblGrid>
                <a:gridCol w="438195">
                  <a:extLst>
                    <a:ext uri="{9D8B030D-6E8A-4147-A177-3AD203B41FA5}">
                      <a16:colId xmlns:a16="http://schemas.microsoft.com/office/drawing/2014/main" val="3275350929"/>
                    </a:ext>
                  </a:extLst>
                </a:gridCol>
                <a:gridCol w="438195">
                  <a:extLst>
                    <a:ext uri="{9D8B030D-6E8A-4147-A177-3AD203B41FA5}">
                      <a16:colId xmlns:a16="http://schemas.microsoft.com/office/drawing/2014/main" val="488120439"/>
                    </a:ext>
                  </a:extLst>
                </a:gridCol>
                <a:gridCol w="384629">
                  <a:extLst>
                    <a:ext uri="{9D8B030D-6E8A-4147-A177-3AD203B41FA5}">
                      <a16:colId xmlns:a16="http://schemas.microsoft.com/office/drawing/2014/main" val="2027767360"/>
                    </a:ext>
                  </a:extLst>
                </a:gridCol>
                <a:gridCol w="408790">
                  <a:extLst>
                    <a:ext uri="{9D8B030D-6E8A-4147-A177-3AD203B41FA5}">
                      <a16:colId xmlns:a16="http://schemas.microsoft.com/office/drawing/2014/main" val="1273239985"/>
                    </a:ext>
                  </a:extLst>
                </a:gridCol>
                <a:gridCol w="473337">
                  <a:extLst>
                    <a:ext uri="{9D8B030D-6E8A-4147-A177-3AD203B41FA5}">
                      <a16:colId xmlns:a16="http://schemas.microsoft.com/office/drawing/2014/main" val="4149127031"/>
                    </a:ext>
                  </a:extLst>
                </a:gridCol>
                <a:gridCol w="408790">
                  <a:extLst>
                    <a:ext uri="{9D8B030D-6E8A-4147-A177-3AD203B41FA5}">
                      <a16:colId xmlns:a16="http://schemas.microsoft.com/office/drawing/2014/main" val="2413895334"/>
                    </a:ext>
                  </a:extLst>
                </a:gridCol>
                <a:gridCol w="515429">
                  <a:extLst>
                    <a:ext uri="{9D8B030D-6E8A-4147-A177-3AD203B41FA5}">
                      <a16:colId xmlns:a16="http://schemas.microsoft.com/office/drawing/2014/main" val="3260695858"/>
                    </a:ext>
                  </a:extLst>
                </a:gridCol>
              </a:tblGrid>
              <a:tr h="370776">
                <a:tc>
                  <a:txBody>
                    <a:bodyPr/>
                    <a:lstStyle/>
                    <a:p>
                      <a:pPr algn="ctr"/>
                      <a:r>
                        <a:rPr lang="en-US" sz="1050">
                          <a:solidFill>
                            <a:schemeClr val="tx1"/>
                          </a:solidFill>
                          <a:latin typeface="Arial" panose="020B0604020202020204" pitchFamily="34" charset="0"/>
                          <a:cs typeface="Arial" panose="020B0604020202020204" pitchFamily="34" charset="0"/>
                        </a:rPr>
                        <a:t>C1D8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a:solidFill>
                            <a:schemeClr val="tx1"/>
                          </a:solidFill>
                          <a:latin typeface="Arial" panose="020B0604020202020204" pitchFamily="34" charset="0"/>
                          <a:cs typeface="Arial" panose="020B0604020202020204" pitchFamily="34" charset="0"/>
                        </a:rPr>
                        <a:t>C2D1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a:solidFill>
                            <a:schemeClr val="tx1"/>
                          </a:solidFill>
                          <a:latin typeface="Arial" panose="020B0604020202020204" pitchFamily="34" charset="0"/>
                          <a:cs typeface="Arial" panose="020B0604020202020204" pitchFamily="34" charset="0"/>
                        </a:rPr>
                        <a:t>C3D1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a:solidFill>
                            <a:schemeClr val="tx1"/>
                          </a:solidFill>
                          <a:latin typeface="Arial" panose="020B0604020202020204" pitchFamily="34" charset="0"/>
                          <a:cs typeface="Arial" panose="020B0604020202020204" pitchFamily="34" charset="0"/>
                        </a:rPr>
                        <a:t>C4D1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C5D1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a:solidFill>
                            <a:schemeClr val="tx1"/>
                          </a:solidFill>
                          <a:latin typeface="Arial" panose="020B0604020202020204" pitchFamily="34" charset="0"/>
                          <a:cs typeface="Arial" panose="020B0604020202020204" pitchFamily="34" charset="0"/>
                        </a:rPr>
                        <a:t>C6D1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50" dirty="0">
                          <a:solidFill>
                            <a:schemeClr val="tx1"/>
                          </a:solidFill>
                          <a:latin typeface="Arial" panose="020B0604020202020204" pitchFamily="34" charset="0"/>
                          <a:cs typeface="Arial" panose="020B0604020202020204" pitchFamily="34" charset="0"/>
                        </a:rPr>
                        <a:t>EOT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5176453"/>
                  </a:ext>
                </a:extLst>
              </a:tr>
            </a:tbl>
          </a:graphicData>
        </a:graphic>
      </p:graphicFrame>
      <p:graphicFrame>
        <p:nvGraphicFramePr>
          <p:cNvPr id="12" name="Table 11">
            <a:extLst>
              <a:ext uri="{FF2B5EF4-FFF2-40B4-BE49-F238E27FC236}">
                <a16:creationId xmlns:a16="http://schemas.microsoft.com/office/drawing/2014/main" id="{A7443A18-2C95-137A-F47E-AD655D6EB132}"/>
              </a:ext>
            </a:extLst>
          </p:cNvPr>
          <p:cNvGraphicFramePr>
            <a:graphicFrameLocks noGrp="1"/>
          </p:cNvGraphicFramePr>
          <p:nvPr/>
        </p:nvGraphicFramePr>
        <p:xfrm>
          <a:off x="1175675" y="1730418"/>
          <a:ext cx="713877" cy="1026240"/>
        </p:xfrm>
        <a:graphic>
          <a:graphicData uri="http://schemas.openxmlformats.org/drawingml/2006/table">
            <a:tbl>
              <a:tblPr firstRow="1" bandRow="1">
                <a:tableStyleId>{5940675A-B579-460E-94D1-54222C63F5DA}</a:tableStyleId>
              </a:tblPr>
              <a:tblGrid>
                <a:gridCol w="713877">
                  <a:extLst>
                    <a:ext uri="{9D8B030D-6E8A-4147-A177-3AD203B41FA5}">
                      <a16:colId xmlns:a16="http://schemas.microsoft.com/office/drawing/2014/main" val="2429252307"/>
                    </a:ext>
                  </a:extLst>
                </a:gridCol>
              </a:tblGrid>
              <a:tr h="342080">
                <a:tc>
                  <a:txBody>
                    <a:bodyPr/>
                    <a:lstStyle/>
                    <a:p>
                      <a:pPr algn="r"/>
                      <a:r>
                        <a:rPr lang="en-US" sz="1400" b="1" dirty="0">
                          <a:solidFill>
                            <a:srgbClr val="C00000"/>
                          </a:solidFill>
                          <a:latin typeface="Arial" panose="020B0604020202020204" pitchFamily="34" charset="0"/>
                          <a:cs typeface="Arial" panose="020B0604020202020204" pitchFamily="34" charset="0"/>
                        </a:rPr>
                        <a:t>8364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418166"/>
                  </a:ext>
                </a:extLst>
              </a:tr>
              <a:tr h="342080">
                <a:tc>
                  <a:txBody>
                    <a:bodyPr/>
                    <a:lstStyle/>
                    <a:p>
                      <a:pPr algn="r"/>
                      <a:r>
                        <a:rPr lang="en-US" sz="1400" b="1">
                          <a:solidFill>
                            <a:schemeClr val="bg2">
                              <a:lumMod val="50000"/>
                            </a:schemeClr>
                          </a:solidFill>
                          <a:latin typeface="Arial" panose="020B0604020202020204" pitchFamily="34" charset="0"/>
                          <a:cs typeface="Arial" panose="020B0604020202020204" pitchFamily="34" charset="0"/>
                        </a:rPr>
                        <a:t>863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358020"/>
                  </a:ext>
                </a:extLst>
              </a:tr>
              <a:tr h="342080">
                <a:tc>
                  <a:txBody>
                    <a:bodyPr/>
                    <a:lstStyle/>
                    <a:p>
                      <a:pPr algn="r"/>
                      <a:r>
                        <a:rPr lang="en-US" sz="1400" b="1" dirty="0">
                          <a:solidFill>
                            <a:schemeClr val="bg2">
                              <a:lumMod val="25000"/>
                            </a:schemeClr>
                          </a:solidFill>
                          <a:latin typeface="Arial" panose="020B0604020202020204" pitchFamily="34" charset="0"/>
                          <a:cs typeface="Arial" panose="020B0604020202020204" pitchFamily="34" charset="0"/>
                        </a:rPr>
                        <a:t>9.2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8589726"/>
                  </a:ext>
                </a:extLst>
              </a:tr>
            </a:tbl>
          </a:graphicData>
        </a:graphic>
      </p:graphicFrame>
      <p:graphicFrame>
        <p:nvGraphicFramePr>
          <p:cNvPr id="15" name="Table 14">
            <a:extLst>
              <a:ext uri="{FF2B5EF4-FFF2-40B4-BE49-F238E27FC236}">
                <a16:creationId xmlns:a16="http://schemas.microsoft.com/office/drawing/2014/main" id="{92A5AA16-1D0E-DA58-9126-2EA2CCC61C7B}"/>
              </a:ext>
            </a:extLst>
          </p:cNvPr>
          <p:cNvGraphicFramePr>
            <a:graphicFrameLocks noGrp="1"/>
          </p:cNvGraphicFramePr>
          <p:nvPr/>
        </p:nvGraphicFramePr>
        <p:xfrm>
          <a:off x="1175675" y="2866075"/>
          <a:ext cx="713877" cy="684160"/>
        </p:xfrm>
        <a:graphic>
          <a:graphicData uri="http://schemas.openxmlformats.org/drawingml/2006/table">
            <a:tbl>
              <a:tblPr firstRow="1" bandRow="1">
                <a:tableStyleId>{5940675A-B579-460E-94D1-54222C63F5DA}</a:tableStyleId>
              </a:tblPr>
              <a:tblGrid>
                <a:gridCol w="713877">
                  <a:extLst>
                    <a:ext uri="{9D8B030D-6E8A-4147-A177-3AD203B41FA5}">
                      <a16:colId xmlns:a16="http://schemas.microsoft.com/office/drawing/2014/main" val="2429252307"/>
                    </a:ext>
                  </a:extLst>
                </a:gridCol>
              </a:tblGrid>
              <a:tr h="342080">
                <a:tc>
                  <a:txBody>
                    <a:bodyPr/>
                    <a:lstStyle/>
                    <a:p>
                      <a:pPr algn="r"/>
                      <a:r>
                        <a:rPr lang="en-US" sz="1400" b="1" dirty="0">
                          <a:solidFill>
                            <a:srgbClr val="C00000"/>
                          </a:solidFill>
                          <a:latin typeface="Arial" panose="020B0604020202020204" pitchFamily="34" charset="0"/>
                          <a:cs typeface="Arial" panose="020B0604020202020204" pitchFamily="34" charset="0"/>
                        </a:rPr>
                        <a:t>14538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418166"/>
                  </a:ext>
                </a:extLst>
              </a:tr>
              <a:tr h="342080">
                <a:tc>
                  <a:txBody>
                    <a:bodyPr/>
                    <a:lstStyle/>
                    <a:p>
                      <a:pPr algn="r"/>
                      <a:r>
                        <a:rPr lang="en-US" sz="1400" b="1" dirty="0">
                          <a:solidFill>
                            <a:schemeClr val="bg2">
                              <a:lumMod val="25000"/>
                            </a:schemeClr>
                          </a:solidFill>
                          <a:latin typeface="Arial" panose="020B0604020202020204" pitchFamily="34" charset="0"/>
                          <a:cs typeface="Arial" panose="020B0604020202020204" pitchFamily="34" charset="0"/>
                        </a:rPr>
                        <a:t>602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358020"/>
                  </a:ext>
                </a:extLst>
              </a:tr>
            </a:tbl>
          </a:graphicData>
        </a:graphic>
      </p:graphicFrame>
      <p:graphicFrame>
        <p:nvGraphicFramePr>
          <p:cNvPr id="16" name="Table 15">
            <a:extLst>
              <a:ext uri="{FF2B5EF4-FFF2-40B4-BE49-F238E27FC236}">
                <a16:creationId xmlns:a16="http://schemas.microsoft.com/office/drawing/2014/main" id="{ACD4BBD7-9ECA-640E-DB89-2376719977FB}"/>
              </a:ext>
            </a:extLst>
          </p:cNvPr>
          <p:cNvGraphicFramePr>
            <a:graphicFrameLocks noGrp="1"/>
          </p:cNvGraphicFramePr>
          <p:nvPr/>
        </p:nvGraphicFramePr>
        <p:xfrm>
          <a:off x="1175675" y="3580268"/>
          <a:ext cx="713877" cy="984567"/>
        </p:xfrm>
        <a:graphic>
          <a:graphicData uri="http://schemas.openxmlformats.org/drawingml/2006/table">
            <a:tbl>
              <a:tblPr firstRow="1" bandRow="1">
                <a:tableStyleId>{5940675A-B579-460E-94D1-54222C63F5DA}</a:tableStyleId>
              </a:tblPr>
              <a:tblGrid>
                <a:gridCol w="713877">
                  <a:extLst>
                    <a:ext uri="{9D8B030D-6E8A-4147-A177-3AD203B41FA5}">
                      <a16:colId xmlns:a16="http://schemas.microsoft.com/office/drawing/2014/main" val="2429252307"/>
                    </a:ext>
                  </a:extLst>
                </a:gridCol>
              </a:tblGrid>
              <a:tr h="328189">
                <a:tc>
                  <a:txBody>
                    <a:bodyPr/>
                    <a:lstStyle/>
                    <a:p>
                      <a:pPr algn="r"/>
                      <a:r>
                        <a:rPr lang="en-US" sz="1400" b="1" dirty="0">
                          <a:solidFill>
                            <a:srgbClr val="C00000"/>
                          </a:solidFill>
                          <a:latin typeface="Arial" panose="020B0604020202020204" pitchFamily="34" charset="0"/>
                          <a:cs typeface="Arial" panose="020B0604020202020204" pitchFamily="34" charset="0"/>
                        </a:rPr>
                        <a:t>16192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418166"/>
                  </a:ext>
                </a:extLst>
              </a:tr>
              <a:tr h="328189">
                <a:tc>
                  <a:txBody>
                    <a:bodyPr/>
                    <a:lstStyle/>
                    <a:p>
                      <a:pPr algn="r"/>
                      <a:r>
                        <a:rPr lang="en-US" sz="1400" b="1">
                          <a:solidFill>
                            <a:schemeClr val="bg2">
                              <a:lumMod val="50000"/>
                            </a:schemeClr>
                          </a:solidFill>
                          <a:latin typeface="Arial" panose="020B0604020202020204" pitchFamily="34" charset="0"/>
                          <a:cs typeface="Arial" panose="020B0604020202020204" pitchFamily="34" charset="0"/>
                        </a:rPr>
                        <a:t>720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358020"/>
                  </a:ext>
                </a:extLst>
              </a:tr>
              <a:tr h="328189">
                <a:tc>
                  <a:txBody>
                    <a:bodyPr/>
                    <a:lstStyle/>
                    <a:p>
                      <a:pPr algn="r"/>
                      <a:r>
                        <a:rPr lang="en-US" sz="1400" b="1" dirty="0">
                          <a:solidFill>
                            <a:schemeClr val="bg2">
                              <a:lumMod val="25000"/>
                            </a:schemeClr>
                          </a:solidFill>
                          <a:latin typeface="Arial" panose="020B0604020202020204" pitchFamily="34" charset="0"/>
                          <a:cs typeface="Arial" panose="020B0604020202020204" pitchFamily="34" charset="0"/>
                        </a:rPr>
                        <a:t>22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8589726"/>
                  </a:ext>
                </a:extLst>
              </a:tr>
            </a:tbl>
          </a:graphicData>
        </a:graphic>
      </p:graphicFrame>
      <p:graphicFrame>
        <p:nvGraphicFramePr>
          <p:cNvPr id="17" name="Table 16">
            <a:extLst>
              <a:ext uri="{FF2B5EF4-FFF2-40B4-BE49-F238E27FC236}">
                <a16:creationId xmlns:a16="http://schemas.microsoft.com/office/drawing/2014/main" id="{1B642197-E675-4AD3-855E-35D230C9DFED}"/>
              </a:ext>
            </a:extLst>
          </p:cNvPr>
          <p:cNvGraphicFramePr>
            <a:graphicFrameLocks noGrp="1"/>
          </p:cNvGraphicFramePr>
          <p:nvPr/>
        </p:nvGraphicFramePr>
        <p:xfrm>
          <a:off x="1175675" y="4614571"/>
          <a:ext cx="713877" cy="1026240"/>
        </p:xfrm>
        <a:graphic>
          <a:graphicData uri="http://schemas.openxmlformats.org/drawingml/2006/table">
            <a:tbl>
              <a:tblPr firstRow="1" bandRow="1">
                <a:tableStyleId>{5940675A-B579-460E-94D1-54222C63F5DA}</a:tableStyleId>
              </a:tblPr>
              <a:tblGrid>
                <a:gridCol w="713877">
                  <a:extLst>
                    <a:ext uri="{9D8B030D-6E8A-4147-A177-3AD203B41FA5}">
                      <a16:colId xmlns:a16="http://schemas.microsoft.com/office/drawing/2014/main" val="2429252307"/>
                    </a:ext>
                  </a:extLst>
                </a:gridCol>
              </a:tblGrid>
              <a:tr h="342080">
                <a:tc>
                  <a:txBody>
                    <a:bodyPr/>
                    <a:lstStyle/>
                    <a:p>
                      <a:pPr algn="r"/>
                      <a:r>
                        <a:rPr lang="en-US" sz="1400" b="1" dirty="0">
                          <a:solidFill>
                            <a:srgbClr val="C00000"/>
                          </a:solidFill>
                          <a:latin typeface="Arial" panose="020B0604020202020204" pitchFamily="34" charset="0"/>
                          <a:cs typeface="Arial" panose="020B0604020202020204" pitchFamily="34" charset="0"/>
                        </a:rPr>
                        <a:t>16496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418166"/>
                  </a:ext>
                </a:extLst>
              </a:tr>
              <a:tr h="342080">
                <a:tc>
                  <a:txBody>
                    <a:bodyPr/>
                    <a:lstStyle/>
                    <a:p>
                      <a:pPr algn="r"/>
                      <a:r>
                        <a:rPr lang="en-US" sz="1400" b="1" dirty="0">
                          <a:solidFill>
                            <a:schemeClr val="bg2">
                              <a:lumMod val="50000"/>
                            </a:schemeClr>
                          </a:solidFill>
                          <a:latin typeface="Arial" panose="020B0604020202020204" pitchFamily="34" charset="0"/>
                          <a:cs typeface="Arial" panose="020B0604020202020204" pitchFamily="34" charset="0"/>
                        </a:rPr>
                        <a:t>991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358020"/>
                  </a:ext>
                </a:extLst>
              </a:tr>
              <a:tr h="342080">
                <a:tc>
                  <a:txBody>
                    <a:bodyPr/>
                    <a:lstStyle/>
                    <a:p>
                      <a:pPr algn="r"/>
                      <a:r>
                        <a:rPr lang="en-US" sz="1400" b="1" dirty="0">
                          <a:solidFill>
                            <a:schemeClr val="bg2">
                              <a:lumMod val="25000"/>
                            </a:schemeClr>
                          </a:solidFill>
                          <a:latin typeface="Arial" panose="020B0604020202020204" pitchFamily="34" charset="0"/>
                          <a:cs typeface="Arial" panose="020B0604020202020204" pitchFamily="34" charset="0"/>
                        </a:rPr>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8589726"/>
                  </a:ext>
                </a:extLst>
              </a:tr>
            </a:tbl>
          </a:graphicData>
        </a:graphic>
      </p:graphicFrame>
      <p:graphicFrame>
        <p:nvGraphicFramePr>
          <p:cNvPr id="19" name="Table 18">
            <a:extLst>
              <a:ext uri="{FF2B5EF4-FFF2-40B4-BE49-F238E27FC236}">
                <a16:creationId xmlns:a16="http://schemas.microsoft.com/office/drawing/2014/main" id="{CC0CADB5-8F28-6DF1-8C60-DF3A4A4A3823}"/>
              </a:ext>
            </a:extLst>
          </p:cNvPr>
          <p:cNvGraphicFramePr>
            <a:graphicFrameLocks noGrp="1"/>
          </p:cNvGraphicFramePr>
          <p:nvPr/>
        </p:nvGraphicFramePr>
        <p:xfrm>
          <a:off x="1175675" y="5707681"/>
          <a:ext cx="713877" cy="1026240"/>
        </p:xfrm>
        <a:graphic>
          <a:graphicData uri="http://schemas.openxmlformats.org/drawingml/2006/table">
            <a:tbl>
              <a:tblPr firstRow="1" bandRow="1">
                <a:tableStyleId>{5940675A-B579-460E-94D1-54222C63F5DA}</a:tableStyleId>
              </a:tblPr>
              <a:tblGrid>
                <a:gridCol w="713877">
                  <a:extLst>
                    <a:ext uri="{9D8B030D-6E8A-4147-A177-3AD203B41FA5}">
                      <a16:colId xmlns:a16="http://schemas.microsoft.com/office/drawing/2014/main" val="2429252307"/>
                    </a:ext>
                  </a:extLst>
                </a:gridCol>
              </a:tblGrid>
              <a:tr h="342080">
                <a:tc>
                  <a:txBody>
                    <a:bodyPr/>
                    <a:lstStyle/>
                    <a:p>
                      <a:pPr algn="r"/>
                      <a:r>
                        <a:rPr lang="en-US" sz="1400" b="1" dirty="0">
                          <a:solidFill>
                            <a:srgbClr val="C00000"/>
                          </a:solidFill>
                          <a:latin typeface="Arial" panose="020B0604020202020204" pitchFamily="34" charset="0"/>
                          <a:cs typeface="Arial" panose="020B0604020202020204" pitchFamily="34" charset="0"/>
                        </a:rPr>
                        <a:t>12654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131418166"/>
                  </a:ext>
                </a:extLst>
              </a:tr>
              <a:tr h="342080">
                <a:tc>
                  <a:txBody>
                    <a:bodyPr/>
                    <a:lstStyle/>
                    <a:p>
                      <a:pPr algn="r"/>
                      <a:r>
                        <a:rPr lang="en-US" sz="1400" b="1" dirty="0">
                          <a:solidFill>
                            <a:schemeClr val="bg2">
                              <a:lumMod val="50000"/>
                            </a:schemeClr>
                          </a:solidFill>
                          <a:latin typeface="Arial" panose="020B0604020202020204" pitchFamily="34" charset="0"/>
                          <a:cs typeface="Arial" panose="020B0604020202020204" pitchFamily="34" charset="0"/>
                        </a:rPr>
                        <a:t>1067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06358020"/>
                  </a:ext>
                </a:extLst>
              </a:tr>
              <a:tr h="342080">
                <a:tc>
                  <a:txBody>
                    <a:bodyPr/>
                    <a:lstStyle/>
                    <a:p>
                      <a:pPr algn="r"/>
                      <a:r>
                        <a:rPr lang="en-US" sz="1400" b="1" dirty="0">
                          <a:solidFill>
                            <a:schemeClr val="bg2">
                              <a:lumMod val="25000"/>
                            </a:schemeClr>
                          </a:solidFill>
                          <a:latin typeface="Arial" panose="020B0604020202020204" pitchFamily="34" charset="0"/>
                          <a:cs typeface="Arial" panose="020B0604020202020204" pitchFamily="34" charset="0"/>
                        </a:rPr>
                        <a:t>2413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48589726"/>
                  </a:ext>
                </a:extLst>
              </a:tr>
            </a:tbl>
          </a:graphicData>
        </a:graphic>
      </p:graphicFrame>
      <p:sp>
        <p:nvSpPr>
          <p:cNvPr id="23" name="TextBox 22">
            <a:extLst>
              <a:ext uri="{FF2B5EF4-FFF2-40B4-BE49-F238E27FC236}">
                <a16:creationId xmlns:a16="http://schemas.microsoft.com/office/drawing/2014/main" id="{9CBA42CF-CD17-7A6B-DAB8-34C2F7DA9083}"/>
              </a:ext>
            </a:extLst>
          </p:cNvPr>
          <p:cNvSpPr txBox="1"/>
          <p:nvPr/>
        </p:nvSpPr>
        <p:spPr>
          <a:xfrm>
            <a:off x="4784787" y="5657955"/>
            <a:ext cx="835485" cy="1027397"/>
          </a:xfrm>
          <a:prstGeom prst="rect">
            <a:avLst/>
          </a:prstGeom>
          <a:noFill/>
        </p:spPr>
        <p:txBody>
          <a:bodyPr wrap="non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29" name="TextBox 28">
            <a:extLst>
              <a:ext uri="{FF2B5EF4-FFF2-40B4-BE49-F238E27FC236}">
                <a16:creationId xmlns:a16="http://schemas.microsoft.com/office/drawing/2014/main" id="{DCFABEEF-3C3C-6D7C-F425-B13CB2E0DED1}"/>
              </a:ext>
            </a:extLst>
          </p:cNvPr>
          <p:cNvSpPr txBox="1"/>
          <p:nvPr/>
        </p:nvSpPr>
        <p:spPr>
          <a:xfrm>
            <a:off x="4784787" y="4601736"/>
            <a:ext cx="835485" cy="1027397"/>
          </a:xfrm>
          <a:prstGeom prst="rect">
            <a:avLst/>
          </a:prstGeom>
          <a:noFill/>
        </p:spPr>
        <p:txBody>
          <a:bodyPr wrap="non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40" name="TextBox 39">
            <a:extLst>
              <a:ext uri="{FF2B5EF4-FFF2-40B4-BE49-F238E27FC236}">
                <a16:creationId xmlns:a16="http://schemas.microsoft.com/office/drawing/2014/main" id="{23F31659-3DC4-105A-8282-7F04EDB9C6EC}"/>
              </a:ext>
            </a:extLst>
          </p:cNvPr>
          <p:cNvSpPr txBox="1"/>
          <p:nvPr/>
        </p:nvSpPr>
        <p:spPr>
          <a:xfrm>
            <a:off x="4784787" y="3538639"/>
            <a:ext cx="835485" cy="1027397"/>
          </a:xfrm>
          <a:prstGeom prst="rect">
            <a:avLst/>
          </a:prstGeom>
          <a:noFill/>
        </p:spPr>
        <p:txBody>
          <a:bodyPr wrap="non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3</a:t>
            </a:r>
          </a:p>
        </p:txBody>
      </p:sp>
      <p:sp>
        <p:nvSpPr>
          <p:cNvPr id="43" name="TextBox 42">
            <a:extLst>
              <a:ext uri="{FF2B5EF4-FFF2-40B4-BE49-F238E27FC236}">
                <a16:creationId xmlns:a16="http://schemas.microsoft.com/office/drawing/2014/main" id="{5ED2BB74-C47E-47D9-792A-0DD0E909DE38}"/>
              </a:ext>
            </a:extLst>
          </p:cNvPr>
          <p:cNvSpPr txBox="1"/>
          <p:nvPr/>
        </p:nvSpPr>
        <p:spPr>
          <a:xfrm>
            <a:off x="4784787" y="2790228"/>
            <a:ext cx="840295" cy="703847"/>
          </a:xfrm>
          <a:prstGeom prst="rect">
            <a:avLst/>
          </a:prstGeom>
          <a:noFill/>
        </p:spPr>
        <p:txBody>
          <a:bodyPr wrap="none"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TGF-</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β</a:t>
            </a: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rPr>
              <a:t>2</a:t>
            </a:r>
            <a:r>
              <a:rPr kumimoji="0" lang="el-GR" sz="1400" b="1" i="0" u="none" strike="noStrike" kern="1200" cap="none" spc="0" normalizeH="0" baseline="0" noProof="0">
                <a:ln>
                  <a:noFill/>
                </a:ln>
                <a:solidFill>
                  <a:prstClr val="black"/>
                </a:solidFill>
                <a:effectLst/>
                <a:uLnTx/>
                <a:uFillTx/>
                <a:latin typeface="Corbel" panose="020B0503020204020204" pitchFamily="34" charset="0"/>
                <a:ea typeface="+mn-ea"/>
                <a:cs typeface="+mn-cs"/>
              </a:rPr>
              <a:t> </a:t>
            </a:r>
            <a:endPar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cxnSp>
        <p:nvCxnSpPr>
          <p:cNvPr id="55" name="Straight Arrow Connector 54">
            <a:extLst>
              <a:ext uri="{FF2B5EF4-FFF2-40B4-BE49-F238E27FC236}">
                <a16:creationId xmlns:a16="http://schemas.microsoft.com/office/drawing/2014/main" id="{CF6B07C1-FD73-1401-84B4-71C040DE7355}"/>
              </a:ext>
            </a:extLst>
          </p:cNvPr>
          <p:cNvCxnSpPr>
            <a:cxnSpLocks/>
          </p:cNvCxnSpPr>
          <p:nvPr/>
        </p:nvCxnSpPr>
        <p:spPr>
          <a:xfrm>
            <a:off x="1926586" y="1643320"/>
            <a:ext cx="2919093"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1" name="Terminator 60">
            <a:extLst>
              <a:ext uri="{FF2B5EF4-FFF2-40B4-BE49-F238E27FC236}">
                <a16:creationId xmlns:a16="http://schemas.microsoft.com/office/drawing/2014/main" id="{2370E20F-C169-9A92-17C5-AD71C2F6D234}"/>
              </a:ext>
            </a:extLst>
          </p:cNvPr>
          <p:cNvSpPr/>
          <p:nvPr/>
        </p:nvSpPr>
        <p:spPr>
          <a:xfrm rot="16200000">
            <a:off x="-1510033" y="4008306"/>
            <a:ext cx="4782826" cy="301752"/>
          </a:xfrm>
          <a:prstGeom prst="flowChartTerminator">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0" name="TextBox 59">
            <a:extLst>
              <a:ext uri="{FF2B5EF4-FFF2-40B4-BE49-F238E27FC236}">
                <a16:creationId xmlns:a16="http://schemas.microsoft.com/office/drawing/2014/main" id="{68EA643F-5B42-BA83-CAFF-7F65DC424A45}"/>
              </a:ext>
            </a:extLst>
          </p:cNvPr>
          <p:cNvSpPr txBox="1"/>
          <p:nvPr/>
        </p:nvSpPr>
        <p:spPr>
          <a:xfrm rot="16200000">
            <a:off x="-1307404" y="3927645"/>
            <a:ext cx="4288341" cy="463075"/>
          </a:xfrm>
          <a:prstGeom prst="rect">
            <a:avLst/>
          </a:prstGeom>
          <a:noFill/>
        </p:spPr>
        <p:txBody>
          <a:bodyPr wrap="square" anchor="ctr">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TGF-</a:t>
            </a:r>
            <a:r>
              <a:rPr kumimoji="0" lang="el-GR" sz="1800" b="1" i="0" u="none" strike="noStrike" kern="1200" cap="none" spc="0" normalizeH="0" baseline="0" noProof="0">
                <a:ln>
                  <a:noFill/>
                </a:ln>
                <a:solidFill>
                  <a:prstClr val="white"/>
                </a:solidFill>
                <a:effectLst/>
                <a:uLnTx/>
                <a:uFillTx/>
                <a:latin typeface="Corbel" panose="020B0503020204020204" pitchFamily="34" charset="0"/>
                <a:ea typeface="+mn-ea"/>
                <a:cs typeface="+mn-cs"/>
              </a:rPr>
              <a:t> β</a:t>
            </a:r>
            <a:r>
              <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mn-cs"/>
              </a:rPr>
              <a:t> Levels Prior to CK0804</a:t>
            </a:r>
          </a:p>
        </p:txBody>
      </p:sp>
      <p:sp>
        <p:nvSpPr>
          <p:cNvPr id="62" name="Pentagon 61">
            <a:extLst>
              <a:ext uri="{FF2B5EF4-FFF2-40B4-BE49-F238E27FC236}">
                <a16:creationId xmlns:a16="http://schemas.microsoft.com/office/drawing/2014/main" id="{AE06B667-3616-C72D-4936-6DF351FD7F44}"/>
              </a:ext>
            </a:extLst>
          </p:cNvPr>
          <p:cNvSpPr/>
          <p:nvPr/>
        </p:nvSpPr>
        <p:spPr>
          <a:xfrm rot="10800000">
            <a:off x="5685893" y="1887669"/>
            <a:ext cx="1834775" cy="484632"/>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3" name="TextBox 12">
            <a:extLst>
              <a:ext uri="{FF2B5EF4-FFF2-40B4-BE49-F238E27FC236}">
                <a16:creationId xmlns:a16="http://schemas.microsoft.com/office/drawing/2014/main" id="{481211FA-D661-6BF4-D58E-87E08FCFDE48}"/>
              </a:ext>
            </a:extLst>
          </p:cNvPr>
          <p:cNvSpPr txBox="1"/>
          <p:nvPr/>
        </p:nvSpPr>
        <p:spPr>
          <a:xfrm>
            <a:off x="5908487" y="1878184"/>
            <a:ext cx="136475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TSS50 &amp; Improved TD</a:t>
            </a:r>
          </a:p>
        </p:txBody>
      </p:sp>
      <p:sp>
        <p:nvSpPr>
          <p:cNvPr id="63" name="Pentagon 62">
            <a:extLst>
              <a:ext uri="{FF2B5EF4-FFF2-40B4-BE49-F238E27FC236}">
                <a16:creationId xmlns:a16="http://schemas.microsoft.com/office/drawing/2014/main" id="{C964B29A-DB77-911F-F0E9-0B493D181A51}"/>
              </a:ext>
            </a:extLst>
          </p:cNvPr>
          <p:cNvSpPr/>
          <p:nvPr/>
        </p:nvSpPr>
        <p:spPr>
          <a:xfrm rot="10800000">
            <a:off x="5686969" y="2926096"/>
            <a:ext cx="1834775" cy="484632"/>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4" name="TextBox 63">
            <a:extLst>
              <a:ext uri="{FF2B5EF4-FFF2-40B4-BE49-F238E27FC236}">
                <a16:creationId xmlns:a16="http://schemas.microsoft.com/office/drawing/2014/main" id="{DAA26A3B-5C06-8F77-EAE4-D5C86B06AAC8}"/>
              </a:ext>
            </a:extLst>
          </p:cNvPr>
          <p:cNvSpPr txBox="1"/>
          <p:nvPr/>
        </p:nvSpPr>
        <p:spPr>
          <a:xfrm>
            <a:off x="5909563" y="2916611"/>
            <a:ext cx="136475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TSS30 &amp; Improved TD</a:t>
            </a:r>
          </a:p>
        </p:txBody>
      </p:sp>
      <p:sp>
        <p:nvSpPr>
          <p:cNvPr id="65" name="Pentagon 64">
            <a:extLst>
              <a:ext uri="{FF2B5EF4-FFF2-40B4-BE49-F238E27FC236}">
                <a16:creationId xmlns:a16="http://schemas.microsoft.com/office/drawing/2014/main" id="{C3FCB1E3-13E9-5FB3-B79A-50BD8D8E6082}"/>
              </a:ext>
            </a:extLst>
          </p:cNvPr>
          <p:cNvSpPr/>
          <p:nvPr/>
        </p:nvSpPr>
        <p:spPr>
          <a:xfrm rot="10800000">
            <a:off x="5685893" y="3773132"/>
            <a:ext cx="1834775" cy="484632"/>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6" name="TextBox 65">
            <a:extLst>
              <a:ext uri="{FF2B5EF4-FFF2-40B4-BE49-F238E27FC236}">
                <a16:creationId xmlns:a16="http://schemas.microsoft.com/office/drawing/2014/main" id="{D690EC9D-F9FE-837A-AB0F-CBDF9E5167E2}"/>
              </a:ext>
            </a:extLst>
          </p:cNvPr>
          <p:cNvSpPr txBox="1"/>
          <p:nvPr/>
        </p:nvSpPr>
        <p:spPr>
          <a:xfrm>
            <a:off x="5908487" y="3763647"/>
            <a:ext cx="136475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TSS50 &amp; SVR35</a:t>
            </a:r>
          </a:p>
        </p:txBody>
      </p:sp>
      <p:sp>
        <p:nvSpPr>
          <p:cNvPr id="67" name="Pentagon 66">
            <a:extLst>
              <a:ext uri="{FF2B5EF4-FFF2-40B4-BE49-F238E27FC236}">
                <a16:creationId xmlns:a16="http://schemas.microsoft.com/office/drawing/2014/main" id="{FA34F6E2-B257-3CE9-6FBB-FB427BABE645}"/>
              </a:ext>
            </a:extLst>
          </p:cNvPr>
          <p:cNvSpPr/>
          <p:nvPr/>
        </p:nvSpPr>
        <p:spPr>
          <a:xfrm rot="10800000">
            <a:off x="5685893" y="4825141"/>
            <a:ext cx="1834775" cy="484632"/>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68" name="TextBox 67">
            <a:extLst>
              <a:ext uri="{FF2B5EF4-FFF2-40B4-BE49-F238E27FC236}">
                <a16:creationId xmlns:a16="http://schemas.microsoft.com/office/drawing/2014/main" id="{1F78C405-836E-E712-5FD7-969FF28D33D4}"/>
              </a:ext>
            </a:extLst>
          </p:cNvPr>
          <p:cNvSpPr txBox="1"/>
          <p:nvPr/>
        </p:nvSpPr>
        <p:spPr>
          <a:xfrm>
            <a:off x="5908487" y="4815656"/>
            <a:ext cx="136475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TSS50 &amp; SVR25</a:t>
            </a:r>
          </a:p>
        </p:txBody>
      </p:sp>
      <p:sp>
        <p:nvSpPr>
          <p:cNvPr id="69" name="Pentagon 68">
            <a:extLst>
              <a:ext uri="{FF2B5EF4-FFF2-40B4-BE49-F238E27FC236}">
                <a16:creationId xmlns:a16="http://schemas.microsoft.com/office/drawing/2014/main" id="{481FB3E0-33FB-68B1-748C-705CBD579123}"/>
              </a:ext>
            </a:extLst>
          </p:cNvPr>
          <p:cNvSpPr/>
          <p:nvPr/>
        </p:nvSpPr>
        <p:spPr>
          <a:xfrm rot="10800000">
            <a:off x="5686969" y="5905550"/>
            <a:ext cx="1834775" cy="484632"/>
          </a:xfrm>
          <a:prstGeom prst="homePlate">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70" name="TextBox 69">
            <a:extLst>
              <a:ext uri="{FF2B5EF4-FFF2-40B4-BE49-F238E27FC236}">
                <a16:creationId xmlns:a16="http://schemas.microsoft.com/office/drawing/2014/main" id="{04E09EB0-FC28-61A4-52E5-F74622B81C9F}"/>
              </a:ext>
            </a:extLst>
          </p:cNvPr>
          <p:cNvSpPr txBox="1"/>
          <p:nvPr/>
        </p:nvSpPr>
        <p:spPr>
          <a:xfrm>
            <a:off x="5909563" y="5896065"/>
            <a:ext cx="136475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mn-cs"/>
              </a:rPr>
              <a:t>TSS50 &amp; SVR10</a:t>
            </a:r>
          </a:p>
        </p:txBody>
      </p:sp>
      <p:pic>
        <p:nvPicPr>
          <p:cNvPr id="72" name="Picture 71">
            <a:extLst>
              <a:ext uri="{FF2B5EF4-FFF2-40B4-BE49-F238E27FC236}">
                <a16:creationId xmlns:a16="http://schemas.microsoft.com/office/drawing/2014/main" id="{A45043BC-D17C-ED32-4E5A-272E4FFC95B3}"/>
              </a:ext>
            </a:extLst>
          </p:cNvPr>
          <p:cNvPicPr>
            <a:picLocks noChangeAspect="1"/>
          </p:cNvPicPr>
          <p:nvPr/>
        </p:nvPicPr>
        <p:blipFill>
          <a:blip r:embed="rId3"/>
          <a:srcRect l="69383" r="24555" b="50007"/>
          <a:stretch/>
        </p:blipFill>
        <p:spPr>
          <a:xfrm>
            <a:off x="7808883" y="4646710"/>
            <a:ext cx="635485" cy="1964845"/>
          </a:xfrm>
          <a:prstGeom prst="rect">
            <a:avLst/>
          </a:prstGeom>
        </p:spPr>
      </p:pic>
      <p:sp>
        <p:nvSpPr>
          <p:cNvPr id="73" name="TextBox 72">
            <a:extLst>
              <a:ext uri="{FF2B5EF4-FFF2-40B4-BE49-F238E27FC236}">
                <a16:creationId xmlns:a16="http://schemas.microsoft.com/office/drawing/2014/main" id="{F4405334-D63A-78AB-4A6D-547532B6C74B}"/>
              </a:ext>
            </a:extLst>
          </p:cNvPr>
          <p:cNvSpPr txBox="1"/>
          <p:nvPr/>
        </p:nvSpPr>
        <p:spPr>
          <a:xfrm>
            <a:off x="8285697" y="4732779"/>
            <a:ext cx="14734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&gt; 50%</a:t>
            </a:r>
          </a:p>
        </p:txBody>
      </p:sp>
      <p:sp>
        <p:nvSpPr>
          <p:cNvPr id="74" name="TextBox 73">
            <a:extLst>
              <a:ext uri="{FF2B5EF4-FFF2-40B4-BE49-F238E27FC236}">
                <a16:creationId xmlns:a16="http://schemas.microsoft.com/office/drawing/2014/main" id="{F7943F26-22C7-63F8-5DEA-53794266B245}"/>
              </a:ext>
            </a:extLst>
          </p:cNvPr>
          <p:cNvSpPr txBox="1"/>
          <p:nvPr/>
        </p:nvSpPr>
        <p:spPr>
          <a:xfrm>
            <a:off x="8285697" y="6279303"/>
            <a:ext cx="15440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Decrease &gt; 50%</a:t>
            </a:r>
          </a:p>
        </p:txBody>
      </p:sp>
      <p:sp>
        <p:nvSpPr>
          <p:cNvPr id="75" name="TextBox 74">
            <a:extLst>
              <a:ext uri="{FF2B5EF4-FFF2-40B4-BE49-F238E27FC236}">
                <a16:creationId xmlns:a16="http://schemas.microsoft.com/office/drawing/2014/main" id="{0950E8AE-C0FC-6582-58F4-C557F0DE32DD}"/>
              </a:ext>
            </a:extLst>
          </p:cNvPr>
          <p:cNvSpPr txBox="1"/>
          <p:nvPr/>
        </p:nvSpPr>
        <p:spPr>
          <a:xfrm>
            <a:off x="8285697" y="5042084"/>
            <a:ext cx="16273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Increase 25- 50%</a:t>
            </a:r>
          </a:p>
        </p:txBody>
      </p:sp>
      <p:sp>
        <p:nvSpPr>
          <p:cNvPr id="76" name="TextBox 75">
            <a:extLst>
              <a:ext uri="{FF2B5EF4-FFF2-40B4-BE49-F238E27FC236}">
                <a16:creationId xmlns:a16="http://schemas.microsoft.com/office/drawing/2014/main" id="{0B2302BD-C6F5-F709-0186-3ACA2D70B776}"/>
              </a:ext>
            </a:extLst>
          </p:cNvPr>
          <p:cNvSpPr txBox="1"/>
          <p:nvPr/>
        </p:nvSpPr>
        <p:spPr>
          <a:xfrm>
            <a:off x="8285697" y="5351389"/>
            <a:ext cx="157767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Increase 0 - 25%</a:t>
            </a:r>
          </a:p>
        </p:txBody>
      </p:sp>
      <p:sp>
        <p:nvSpPr>
          <p:cNvPr id="77" name="TextBox 76">
            <a:extLst>
              <a:ext uri="{FF2B5EF4-FFF2-40B4-BE49-F238E27FC236}">
                <a16:creationId xmlns:a16="http://schemas.microsoft.com/office/drawing/2014/main" id="{2BF3F294-E3F2-FE84-A062-C18D10151677}"/>
              </a:ext>
            </a:extLst>
          </p:cNvPr>
          <p:cNvSpPr txBox="1"/>
          <p:nvPr/>
        </p:nvSpPr>
        <p:spPr>
          <a:xfrm>
            <a:off x="8285697" y="5660694"/>
            <a:ext cx="164820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Decrease 0 - 25%</a:t>
            </a:r>
          </a:p>
        </p:txBody>
      </p:sp>
      <p:sp>
        <p:nvSpPr>
          <p:cNvPr id="78" name="TextBox 77">
            <a:extLst>
              <a:ext uri="{FF2B5EF4-FFF2-40B4-BE49-F238E27FC236}">
                <a16:creationId xmlns:a16="http://schemas.microsoft.com/office/drawing/2014/main" id="{3FEE59ED-FB1C-98F1-755F-3BB813632DAE}"/>
              </a:ext>
            </a:extLst>
          </p:cNvPr>
          <p:cNvSpPr txBox="1"/>
          <p:nvPr/>
        </p:nvSpPr>
        <p:spPr>
          <a:xfrm>
            <a:off x="8285697" y="5969999"/>
            <a:ext cx="169790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Decrease 25- 50%</a:t>
            </a:r>
          </a:p>
        </p:txBody>
      </p:sp>
      <p:graphicFrame>
        <p:nvGraphicFramePr>
          <p:cNvPr id="3" name="Table 2">
            <a:extLst>
              <a:ext uri="{FF2B5EF4-FFF2-40B4-BE49-F238E27FC236}">
                <a16:creationId xmlns:a16="http://schemas.microsoft.com/office/drawing/2014/main" id="{3CD5FA03-89D2-3E8A-732D-57B09FB0E424}"/>
              </a:ext>
            </a:extLst>
          </p:cNvPr>
          <p:cNvGraphicFramePr>
            <a:graphicFrameLocks noGrp="1"/>
          </p:cNvGraphicFramePr>
          <p:nvPr/>
        </p:nvGraphicFramePr>
        <p:xfrm>
          <a:off x="7898765" y="1350272"/>
          <a:ext cx="3846767" cy="1197087"/>
        </p:xfrm>
        <a:graphic>
          <a:graphicData uri="http://schemas.openxmlformats.org/drawingml/2006/table">
            <a:tbl>
              <a:tblPr firstRow="1" firstCol="1" bandRow="1">
                <a:tableStyleId>{17292A2E-F333-43FB-9621-5CBBE7FDCDCB}</a:tableStyleId>
              </a:tblPr>
              <a:tblGrid>
                <a:gridCol w="1476054">
                  <a:extLst>
                    <a:ext uri="{9D8B030D-6E8A-4147-A177-3AD203B41FA5}">
                      <a16:colId xmlns:a16="http://schemas.microsoft.com/office/drawing/2014/main" val="1333530537"/>
                    </a:ext>
                  </a:extLst>
                </a:gridCol>
                <a:gridCol w="1575791">
                  <a:extLst>
                    <a:ext uri="{9D8B030D-6E8A-4147-A177-3AD203B41FA5}">
                      <a16:colId xmlns:a16="http://schemas.microsoft.com/office/drawing/2014/main" val="7051951"/>
                    </a:ext>
                  </a:extLst>
                </a:gridCol>
                <a:gridCol w="794922">
                  <a:extLst>
                    <a:ext uri="{9D8B030D-6E8A-4147-A177-3AD203B41FA5}">
                      <a16:colId xmlns:a16="http://schemas.microsoft.com/office/drawing/2014/main" val="3121375772"/>
                    </a:ext>
                  </a:extLst>
                </a:gridCol>
              </a:tblGrid>
              <a:tr h="294414">
                <a:tc>
                  <a:txBody>
                    <a:bodyPr/>
                    <a:lstStyle/>
                    <a:p>
                      <a:pPr marL="0" marR="0" algn="ctr">
                        <a:lnSpc>
                          <a:spcPct val="107000"/>
                        </a:lnSpc>
                        <a:spcBef>
                          <a:spcPts val="0"/>
                        </a:spcBef>
                        <a:spcAft>
                          <a:spcPts val="0"/>
                        </a:spcAft>
                      </a:pPr>
                      <a:r>
                        <a:rPr lang="en-US" sz="1100" b="1" i="0" dirty="0">
                          <a:solidFill>
                            <a:schemeClr val="tx1"/>
                          </a:solidFill>
                          <a:effectLst/>
                          <a:latin typeface="Arial" panose="020B0604020202020204" pitchFamily="34" charset="0"/>
                        </a:rPr>
                        <a:t>TGF</a:t>
                      </a:r>
                      <a:r>
                        <a:rPr lang="en-US" sz="1100" b="0" i="0" dirty="0">
                          <a:solidFill>
                            <a:schemeClr val="tx1"/>
                          </a:solidFill>
                          <a:effectLst/>
                          <a:latin typeface="Arial" panose="020B0604020202020204" pitchFamily="34" charset="0"/>
                        </a:rPr>
                        <a:t>𝛃</a:t>
                      </a:r>
                      <a:r>
                        <a:rPr lang="en-US" sz="1100" b="1" i="0" dirty="0">
                          <a:solidFill>
                            <a:schemeClr val="tx1"/>
                          </a:solidFill>
                          <a:effectLst/>
                          <a:latin typeface="Arial" panose="020B0604020202020204" pitchFamily="34" charset="0"/>
                        </a:rPr>
                        <a:t> Baseline Levels [9]</a:t>
                      </a:r>
                      <a:endParaRPr lang="en-US" sz="1100" b="1"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12700" marB="0" anchor="ctr">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tcPr>
                </a:tc>
                <a:tc>
                  <a:txBody>
                    <a:bodyPr/>
                    <a:lstStyle/>
                    <a:p>
                      <a:pPr marL="0" marR="0" algn="ctr">
                        <a:lnSpc>
                          <a:spcPct val="107000"/>
                        </a:lnSpc>
                        <a:spcBef>
                          <a:spcPts val="0"/>
                        </a:spcBef>
                        <a:spcAft>
                          <a:spcPts val="0"/>
                        </a:spcAft>
                      </a:pPr>
                      <a:r>
                        <a:rPr lang="en-US" sz="1100" b="1" i="0" dirty="0">
                          <a:solidFill>
                            <a:schemeClr val="tx1"/>
                          </a:solidFill>
                          <a:effectLst/>
                          <a:latin typeface="Arial" panose="020B0604020202020204" pitchFamily="34" charset="0"/>
                        </a:rPr>
                        <a:t>Median (range)</a:t>
                      </a:r>
                      <a:endParaRPr lang="en-US" sz="1100" b="1" i="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T="12700" marB="0" anchor="ctr">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tcPr>
                </a:tc>
                <a:tc>
                  <a:txBody>
                    <a:bodyPr/>
                    <a:lstStyle/>
                    <a:p>
                      <a:pPr marL="0" marR="0" algn="ctr">
                        <a:lnSpc>
                          <a:spcPct val="107000"/>
                        </a:lnSpc>
                        <a:spcBef>
                          <a:spcPts val="0"/>
                        </a:spcBef>
                        <a:spcAft>
                          <a:spcPts val="0"/>
                        </a:spcAft>
                      </a:pPr>
                      <a:r>
                        <a:rPr lang="en-US" sz="1100" b="1" i="0" dirty="0">
                          <a:solidFill>
                            <a:schemeClr val="tx1"/>
                          </a:solidFill>
                          <a:effectLst/>
                          <a:latin typeface="Arial" panose="020B0604020202020204" pitchFamily="34" charset="0"/>
                          <a:ea typeface="Calibri" panose="020F0502020204030204" pitchFamily="34" charset="0"/>
                          <a:cs typeface="Arial" panose="020B0604020202020204" pitchFamily="34" charset="0"/>
                        </a:rPr>
                        <a:t>Ref.</a:t>
                      </a:r>
                    </a:p>
                  </a:txBody>
                  <a:tcPr marT="12700" marB="0" anchor="ctr">
                    <a:gradFill flip="none" rotWithShape="1">
                      <a:gsLst>
                        <a:gs pos="0">
                          <a:schemeClr val="bg2">
                            <a:lumMod val="50000"/>
                            <a:tint val="66000"/>
                            <a:satMod val="160000"/>
                          </a:schemeClr>
                        </a:gs>
                        <a:gs pos="50000">
                          <a:schemeClr val="bg2">
                            <a:lumMod val="50000"/>
                            <a:tint val="44500"/>
                            <a:satMod val="160000"/>
                          </a:schemeClr>
                        </a:gs>
                        <a:gs pos="100000">
                          <a:schemeClr val="bg2">
                            <a:lumMod val="50000"/>
                            <a:tint val="23500"/>
                            <a:satMod val="160000"/>
                          </a:schemeClr>
                        </a:gs>
                      </a:gsLst>
                      <a:lin ang="16200000" scaled="1"/>
                      <a:tileRect/>
                    </a:gradFill>
                  </a:tcPr>
                </a:tc>
                <a:extLst>
                  <a:ext uri="{0D108BD9-81ED-4DB2-BD59-A6C34878D82A}">
                    <a16:rowId xmlns:a16="http://schemas.microsoft.com/office/drawing/2014/main" val="223483298"/>
                  </a:ext>
                </a:extLst>
              </a:tr>
              <a:tr h="279543">
                <a:tc>
                  <a:txBody>
                    <a:bodyPr/>
                    <a:lstStyle/>
                    <a:p>
                      <a:pPr marL="0" marR="0">
                        <a:lnSpc>
                          <a:spcPct val="107000"/>
                        </a:lnSpc>
                        <a:spcBef>
                          <a:spcPts val="0"/>
                        </a:spcBef>
                        <a:spcAft>
                          <a:spcPts val="0"/>
                        </a:spcAft>
                      </a:pPr>
                      <a:r>
                        <a:rPr lang="en-US" sz="1100" b="0" i="0" dirty="0">
                          <a:solidFill>
                            <a:srgbClr val="C00000"/>
                          </a:solidFill>
                          <a:effectLst/>
                          <a:latin typeface="Arial" panose="020B0604020202020204" pitchFamily="34" charset="0"/>
                        </a:rPr>
                        <a:t>TGF𝛃1 (ng/ml)</a:t>
                      </a:r>
                      <a:endParaRPr lang="en-US" sz="1100" b="0" i="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a:txBody>
                  <a:tcPr marT="12700" marB="0" anchor="ctr"/>
                </a:tc>
                <a:tc>
                  <a:txBody>
                    <a:bodyPr/>
                    <a:lstStyle/>
                    <a:p>
                      <a:pPr algn="ctr"/>
                      <a:r>
                        <a:rPr lang="en-US" sz="1100" b="0" i="0" dirty="0">
                          <a:solidFill>
                            <a:srgbClr val="C00000"/>
                          </a:solidFill>
                          <a:effectLst/>
                          <a:latin typeface="Arial" panose="020B0604020202020204" pitchFamily="34" charset="0"/>
                        </a:rPr>
                        <a:t>11629 (5935-25630)</a:t>
                      </a:r>
                      <a:endParaRPr lang="en-US" sz="1100" dirty="0">
                        <a:solidFill>
                          <a:srgbClr val="C00000"/>
                        </a:solidFill>
                      </a:endParaRPr>
                    </a:p>
                  </a:txBody>
                  <a:tcPr marT="12700" marB="0" anchor="ctr"/>
                </a:tc>
                <a:tc>
                  <a:txBody>
                    <a:bodyPr/>
                    <a:lstStyle/>
                    <a:p>
                      <a:pPr marL="0" marR="0" algn="ctr">
                        <a:lnSpc>
                          <a:spcPct val="107000"/>
                        </a:lnSpc>
                        <a:spcBef>
                          <a:spcPts val="0"/>
                        </a:spcBef>
                        <a:spcAft>
                          <a:spcPts val="0"/>
                        </a:spcAft>
                      </a:pPr>
                      <a:r>
                        <a:rPr lang="en-US" sz="1100" b="0" i="0" dirty="0">
                          <a:solidFill>
                            <a:srgbClr val="C00000"/>
                          </a:solidFill>
                          <a:effectLst/>
                          <a:latin typeface="Arial" panose="020B0604020202020204" pitchFamily="34" charset="0"/>
                          <a:ea typeface="Calibri" panose="020F0502020204030204" pitchFamily="34" charset="0"/>
                          <a:cs typeface="Arial" panose="020B0604020202020204" pitchFamily="34" charset="0"/>
                        </a:rPr>
                        <a:t>&lt;2</a:t>
                      </a:r>
                    </a:p>
                  </a:txBody>
                  <a:tcPr marT="12700" marB="0" anchor="ctr"/>
                </a:tc>
                <a:extLst>
                  <a:ext uri="{0D108BD9-81ED-4DB2-BD59-A6C34878D82A}">
                    <a16:rowId xmlns:a16="http://schemas.microsoft.com/office/drawing/2014/main" val="2971825210"/>
                  </a:ext>
                </a:extLst>
              </a:tr>
              <a:tr h="279543">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100" b="0" i="0" dirty="0">
                          <a:solidFill>
                            <a:schemeClr val="tx1">
                              <a:lumMod val="65000"/>
                              <a:lumOff val="35000"/>
                            </a:schemeClr>
                          </a:solidFill>
                          <a:effectLst/>
                          <a:latin typeface="Arial" panose="020B0604020202020204" pitchFamily="34" charset="0"/>
                        </a:rPr>
                        <a:t>TGF𝛃2 (ng/ml)</a:t>
                      </a:r>
                      <a:endParaRPr lang="en-US" sz="1100" b="0" i="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endParaRPr>
                    </a:p>
                  </a:txBody>
                  <a:tcPr marT="12700" marB="0" anchor="ctr"/>
                </a:tc>
                <a:tc>
                  <a:txBody>
                    <a:bodyPr/>
                    <a:lstStyle/>
                    <a:p>
                      <a:pPr algn="ctr"/>
                      <a:r>
                        <a:rPr lang="en-US" sz="1100" b="0" i="0" dirty="0">
                          <a:solidFill>
                            <a:schemeClr val="tx1">
                              <a:lumMod val="65000"/>
                              <a:lumOff val="35000"/>
                            </a:schemeClr>
                          </a:solidFill>
                          <a:effectLst/>
                          <a:latin typeface="Arial" panose="020B0604020202020204" pitchFamily="34" charset="0"/>
                        </a:rPr>
                        <a:t>574 (336-1035)</a:t>
                      </a:r>
                      <a:endParaRPr lang="en-US" sz="1100" dirty="0">
                        <a:solidFill>
                          <a:schemeClr val="tx1">
                            <a:lumMod val="65000"/>
                            <a:lumOff val="35000"/>
                          </a:schemeClr>
                        </a:solidFill>
                      </a:endParaRPr>
                    </a:p>
                  </a:txBody>
                  <a:tcPr marT="12700" marB="0" anchor="ctr"/>
                </a:tc>
                <a:tc>
                  <a:txBody>
                    <a:bodyPr/>
                    <a:lstStyle/>
                    <a:p>
                      <a:pPr marL="0" marR="0" algn="ctr">
                        <a:lnSpc>
                          <a:spcPct val="107000"/>
                        </a:lnSpc>
                        <a:spcBef>
                          <a:spcPts val="0"/>
                        </a:spcBef>
                        <a:spcAft>
                          <a:spcPts val="0"/>
                        </a:spcAft>
                      </a:pPr>
                      <a:r>
                        <a:rPr lang="en-US" sz="1100" b="0" i="0" dirty="0">
                          <a:solidFill>
                            <a:schemeClr val="tx1">
                              <a:lumMod val="65000"/>
                              <a:lumOff val="35000"/>
                            </a:schemeClr>
                          </a:solidFill>
                          <a:effectLst/>
                          <a:latin typeface="Arial" panose="020B0604020202020204" pitchFamily="34" charset="0"/>
                          <a:ea typeface="Calibri" panose="020F0502020204030204" pitchFamily="34" charset="0"/>
                          <a:cs typeface="Arial" panose="020B0604020202020204" pitchFamily="34" charset="0"/>
                        </a:rPr>
                        <a:t>&lt;0.2</a:t>
                      </a:r>
                    </a:p>
                  </a:txBody>
                  <a:tcPr marT="12700" marB="0" anchor="ctr"/>
                </a:tc>
                <a:extLst>
                  <a:ext uri="{0D108BD9-81ED-4DB2-BD59-A6C34878D82A}">
                    <a16:rowId xmlns:a16="http://schemas.microsoft.com/office/drawing/2014/main" val="1188063360"/>
                  </a:ext>
                </a:extLst>
              </a:tr>
              <a:tr h="279543">
                <a:tc>
                  <a:txBody>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lang="en-US" sz="1100" b="0" i="0" dirty="0">
                          <a:solidFill>
                            <a:schemeClr val="bg2">
                              <a:lumMod val="25000"/>
                            </a:schemeClr>
                          </a:solidFill>
                          <a:effectLst/>
                          <a:latin typeface="Arial" panose="020B0604020202020204" pitchFamily="34" charset="0"/>
                        </a:rPr>
                        <a:t>TGF𝛃3 (ng/ml)</a:t>
                      </a:r>
                      <a:endParaRPr lang="en-US" sz="1100" b="0" i="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endParaRPr>
                    </a:p>
                  </a:txBody>
                  <a:tcPr marT="12700" marB="0" anchor="ctr"/>
                </a:tc>
                <a:tc>
                  <a:txBody>
                    <a:bodyPr/>
                    <a:lstStyle/>
                    <a:p>
                      <a:pPr algn="ctr"/>
                      <a:r>
                        <a:rPr lang="en-US" sz="1100" b="0" i="0" dirty="0">
                          <a:solidFill>
                            <a:schemeClr val="bg2">
                              <a:lumMod val="25000"/>
                            </a:schemeClr>
                          </a:solidFill>
                          <a:effectLst/>
                          <a:latin typeface="Arial" panose="020B0604020202020204" pitchFamily="34" charset="0"/>
                        </a:rPr>
                        <a:t>382 (9.3-2503)</a:t>
                      </a:r>
                      <a:endParaRPr lang="en-US" sz="1100" dirty="0">
                        <a:solidFill>
                          <a:schemeClr val="bg2">
                            <a:lumMod val="25000"/>
                          </a:schemeClr>
                        </a:solidFill>
                      </a:endParaRPr>
                    </a:p>
                  </a:txBody>
                  <a:tcPr marT="12700" marB="0" anchor="ctr"/>
                </a:tc>
                <a:tc>
                  <a:txBody>
                    <a:bodyPr/>
                    <a:lstStyle/>
                    <a:p>
                      <a:pPr marL="0" marR="0" algn="ctr">
                        <a:lnSpc>
                          <a:spcPct val="107000"/>
                        </a:lnSpc>
                        <a:spcBef>
                          <a:spcPts val="0"/>
                        </a:spcBef>
                        <a:spcAft>
                          <a:spcPts val="0"/>
                        </a:spcAft>
                      </a:pPr>
                      <a:r>
                        <a:rPr lang="en-US" sz="1100" b="0" i="0" dirty="0">
                          <a:solidFill>
                            <a:schemeClr val="bg2">
                              <a:lumMod val="25000"/>
                            </a:schemeClr>
                          </a:solidFill>
                          <a:effectLst/>
                          <a:latin typeface="Arial" panose="020B0604020202020204" pitchFamily="34" charset="0"/>
                          <a:ea typeface="Calibri" panose="020F0502020204030204" pitchFamily="34" charset="0"/>
                          <a:cs typeface="Arial" panose="020B0604020202020204" pitchFamily="34" charset="0"/>
                        </a:rPr>
                        <a:t>&lt;0.1</a:t>
                      </a:r>
                    </a:p>
                  </a:txBody>
                  <a:tcPr marT="12700" marB="0" anchor="ctr"/>
                </a:tc>
                <a:extLst>
                  <a:ext uri="{0D108BD9-81ED-4DB2-BD59-A6C34878D82A}">
                    <a16:rowId xmlns:a16="http://schemas.microsoft.com/office/drawing/2014/main" val="3217644313"/>
                  </a:ext>
                </a:extLst>
              </a:tr>
            </a:tbl>
          </a:graphicData>
        </a:graphic>
      </p:graphicFrame>
      <p:cxnSp>
        <p:nvCxnSpPr>
          <p:cNvPr id="6" name="Straight Connector 5">
            <a:extLst>
              <a:ext uri="{FF2B5EF4-FFF2-40B4-BE49-F238E27FC236}">
                <a16:creationId xmlns:a16="http://schemas.microsoft.com/office/drawing/2014/main" id="{5EDDD366-C9E4-21B5-ADA1-BE6B32AADA41}"/>
              </a:ext>
            </a:extLst>
          </p:cNvPr>
          <p:cNvCxnSpPr>
            <a:cxnSpLocks/>
          </p:cNvCxnSpPr>
          <p:nvPr/>
        </p:nvCxnSpPr>
        <p:spPr>
          <a:xfrm>
            <a:off x="1357312" y="2783771"/>
            <a:ext cx="6163355" cy="925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17D921-724F-F4A4-23BB-068F09904A58}"/>
              </a:ext>
            </a:extLst>
          </p:cNvPr>
          <p:cNvCxnSpPr>
            <a:cxnSpLocks/>
          </p:cNvCxnSpPr>
          <p:nvPr/>
        </p:nvCxnSpPr>
        <p:spPr>
          <a:xfrm>
            <a:off x="1357312" y="3539951"/>
            <a:ext cx="6163355" cy="925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D94E689-2179-A3BE-A226-FC1D4216188A}"/>
              </a:ext>
            </a:extLst>
          </p:cNvPr>
          <p:cNvCxnSpPr>
            <a:cxnSpLocks/>
          </p:cNvCxnSpPr>
          <p:nvPr/>
        </p:nvCxnSpPr>
        <p:spPr>
          <a:xfrm>
            <a:off x="1357312" y="4578183"/>
            <a:ext cx="6163355" cy="925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99CCBD-9AA9-57B6-EAEB-AE705A2689C7}"/>
              </a:ext>
            </a:extLst>
          </p:cNvPr>
          <p:cNvCxnSpPr>
            <a:cxnSpLocks/>
          </p:cNvCxnSpPr>
          <p:nvPr/>
        </p:nvCxnSpPr>
        <p:spPr>
          <a:xfrm>
            <a:off x="1357312" y="5679226"/>
            <a:ext cx="6163355" cy="9258"/>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D6E522-4C78-A970-4D16-58E6CEA5B5B5}"/>
              </a:ext>
            </a:extLst>
          </p:cNvPr>
          <p:cNvSpPr txBox="1"/>
          <p:nvPr/>
        </p:nvSpPr>
        <p:spPr>
          <a:xfrm>
            <a:off x="453357" y="1211997"/>
            <a:ext cx="131299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Patients # 1-5</a:t>
            </a:r>
          </a:p>
        </p:txBody>
      </p:sp>
      <p:cxnSp>
        <p:nvCxnSpPr>
          <p:cNvPr id="8" name="Straight Connector 7">
            <a:extLst>
              <a:ext uri="{FF2B5EF4-FFF2-40B4-BE49-F238E27FC236}">
                <a16:creationId xmlns:a16="http://schemas.microsoft.com/office/drawing/2014/main" id="{EC4AC926-D066-3408-B275-97F94FDE8FD0}"/>
              </a:ext>
            </a:extLst>
          </p:cNvPr>
          <p:cNvCxnSpPr>
            <a:cxnSpLocks/>
          </p:cNvCxnSpPr>
          <p:nvPr/>
        </p:nvCxnSpPr>
        <p:spPr>
          <a:xfrm>
            <a:off x="453357" y="1470762"/>
            <a:ext cx="1141817" cy="0"/>
          </a:xfrm>
          <a:prstGeom prst="line">
            <a:avLst/>
          </a:prstGeom>
          <a:ln>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420AEA8-075A-4DB2-B9DE-F52BF3975EE4}"/>
              </a:ext>
            </a:extLst>
          </p:cNvPr>
          <p:cNvSpPr txBox="1"/>
          <p:nvPr/>
        </p:nvSpPr>
        <p:spPr>
          <a:xfrm>
            <a:off x="9091870" y="6550223"/>
            <a:ext cx="3048000" cy="307777"/>
          </a:xfrm>
          <a:prstGeom prst="rect">
            <a:avLst/>
          </a:prstGeom>
          <a:noFill/>
        </p:spPr>
        <p:txBody>
          <a:bodyPr wrap="square">
            <a:spAutoFit/>
          </a:bodyPr>
          <a:lstStyle/>
          <a:p>
            <a:r>
              <a:rPr lang="en-US" sz="1400" dirty="0" err="1"/>
              <a:t>Masarova</a:t>
            </a:r>
            <a:r>
              <a:rPr lang="en-US" sz="1400" dirty="0"/>
              <a:t> et al. ASH 2024;Abstract 999</a:t>
            </a:r>
          </a:p>
        </p:txBody>
      </p:sp>
    </p:spTree>
    <p:extLst>
      <p:ext uri="{BB962C8B-B14F-4D97-AF65-F5344CB8AC3E}">
        <p14:creationId xmlns:p14="http://schemas.microsoft.com/office/powerpoint/2010/main" val="4078454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BCEFAB-7F4F-4B1D-B260-2E393623FD36}"/>
              </a:ext>
            </a:extLst>
          </p:cNvPr>
          <p:cNvSpPr>
            <a:spLocks noGrp="1"/>
          </p:cNvSpPr>
          <p:nvPr>
            <p:ph type="title"/>
          </p:nvPr>
        </p:nvSpPr>
        <p:spPr/>
        <p:txBody>
          <a:bodyPr/>
          <a:lstStyle/>
          <a:p>
            <a:r>
              <a:rPr lang="en-US" dirty="0">
                <a:solidFill>
                  <a:schemeClr val="tx1"/>
                </a:solidFill>
              </a:rPr>
              <a:t>ASH 2024 MF Highlights</a:t>
            </a:r>
          </a:p>
        </p:txBody>
      </p:sp>
      <p:sp>
        <p:nvSpPr>
          <p:cNvPr id="3" name="Content Placeholder 2">
            <a:extLst>
              <a:ext uri="{FF2B5EF4-FFF2-40B4-BE49-F238E27FC236}">
                <a16:creationId xmlns:a16="http://schemas.microsoft.com/office/drawing/2014/main" id="{99C05F70-BBA3-4F29-AB00-DAF8F0B62D74}"/>
              </a:ext>
            </a:extLst>
          </p:cNvPr>
          <p:cNvSpPr>
            <a:spLocks noGrp="1"/>
          </p:cNvSpPr>
          <p:nvPr>
            <p:ph sz="quarter" idx="11"/>
          </p:nvPr>
        </p:nvSpPr>
        <p:spPr>
          <a:xfrm>
            <a:off x="719668" y="961190"/>
            <a:ext cx="10752667" cy="5378650"/>
          </a:xfrm>
        </p:spPr>
        <p:txBody>
          <a:bodyPr>
            <a:normAutofit fontScale="77500" lnSpcReduction="20000"/>
          </a:bodyPr>
          <a:lstStyle/>
          <a:p>
            <a:pPr marL="342900" indent="-342900">
              <a:buFont typeface="Arial" panose="020B0604020202020204" pitchFamily="34" charset="0"/>
              <a:buChar char="•"/>
            </a:pPr>
            <a:r>
              <a:rPr lang="en-US" dirty="0"/>
              <a:t>Durable responses seen at 48 weeks with combination of </a:t>
            </a:r>
            <a:r>
              <a:rPr lang="en-US" dirty="0" err="1"/>
              <a:t>ruxolitinib</a:t>
            </a:r>
            <a:r>
              <a:rPr lang="en-US" dirty="0"/>
              <a:t> and </a:t>
            </a:r>
            <a:r>
              <a:rPr lang="en-US" dirty="0" err="1"/>
              <a:t>pelabresib</a:t>
            </a:r>
            <a:r>
              <a:rPr lang="en-US" dirty="0"/>
              <a:t> in </a:t>
            </a:r>
            <a:r>
              <a:rPr lang="en-US" dirty="0" err="1"/>
              <a:t>JAKi</a:t>
            </a:r>
            <a:r>
              <a:rPr lang="en-US" dirty="0"/>
              <a:t> naïve MF (MANIFEST-2)</a:t>
            </a:r>
          </a:p>
          <a:p>
            <a:pPr marL="342900" indent="-342900">
              <a:buFont typeface="Arial" panose="020B0604020202020204" pitchFamily="34" charset="0"/>
              <a:buChar char="•"/>
            </a:pPr>
            <a:r>
              <a:rPr lang="en-US" dirty="0"/>
              <a:t>INCB057643 is a potent </a:t>
            </a:r>
            <a:r>
              <a:rPr lang="en-US" dirty="0" err="1"/>
              <a:t>BETi</a:t>
            </a:r>
            <a:r>
              <a:rPr lang="en-US" dirty="0"/>
              <a:t> already demonstrating early mono and combo activity in MF</a:t>
            </a:r>
          </a:p>
          <a:p>
            <a:pPr marL="342900" indent="-342900">
              <a:buFont typeface="Arial" panose="020B0604020202020204" pitchFamily="34" charset="0"/>
              <a:buChar char="•"/>
            </a:pPr>
            <a:r>
              <a:rPr lang="en-US" dirty="0"/>
              <a:t>Additional data from China on Selinexor activity as add-on salvage therapy complements ongoing upfront combination therapy Phase 3 (SENTRY) trial </a:t>
            </a:r>
          </a:p>
          <a:p>
            <a:pPr marL="342900" indent="-342900">
              <a:buFont typeface="Arial" panose="020B0604020202020204" pitchFamily="34" charset="0"/>
              <a:buChar char="•"/>
            </a:pPr>
            <a:r>
              <a:rPr lang="en-US" dirty="0"/>
              <a:t>Addition of </a:t>
            </a:r>
            <a:r>
              <a:rPr lang="en-US" dirty="0" err="1"/>
              <a:t>imetelstat</a:t>
            </a:r>
            <a:r>
              <a:rPr lang="en-US" dirty="0"/>
              <a:t> to </a:t>
            </a:r>
            <a:r>
              <a:rPr lang="en-US" dirty="0" err="1"/>
              <a:t>ruxolitinib</a:t>
            </a:r>
            <a:r>
              <a:rPr lang="en-US" dirty="0"/>
              <a:t> is well tolerated and early signs of clinical activity (</a:t>
            </a:r>
            <a:r>
              <a:rPr lang="en-US" dirty="0" err="1"/>
              <a:t>IMproveMF</a:t>
            </a:r>
            <a:r>
              <a:rPr lang="en-US" dirty="0"/>
              <a:t>) while awaiting the phase 3 (</a:t>
            </a:r>
            <a:r>
              <a:rPr lang="en-US" dirty="0" err="1"/>
              <a:t>IMpactMF</a:t>
            </a:r>
            <a:r>
              <a:rPr lang="en-US" dirty="0"/>
              <a:t>) for single agent </a:t>
            </a:r>
            <a:r>
              <a:rPr lang="en-US" dirty="0" err="1"/>
              <a:t>imetelstat</a:t>
            </a:r>
            <a:r>
              <a:rPr lang="en-US" dirty="0"/>
              <a:t> after </a:t>
            </a:r>
            <a:r>
              <a:rPr lang="en-US" dirty="0" err="1"/>
              <a:t>ruxolitinib</a:t>
            </a:r>
            <a:r>
              <a:rPr lang="en-US" dirty="0"/>
              <a:t> failure with OS as endpoint!</a:t>
            </a:r>
          </a:p>
          <a:p>
            <a:pPr marL="342900" indent="-342900">
              <a:buFont typeface="Arial" panose="020B0604020202020204" pitchFamily="34" charset="0"/>
              <a:buChar char="•"/>
            </a:pPr>
            <a:r>
              <a:rPr lang="en-US" dirty="0" err="1"/>
              <a:t>Navtemadlin</a:t>
            </a:r>
            <a:r>
              <a:rPr lang="en-US" dirty="0"/>
              <a:t> monotherapy demonstrates significant clinical responses and disease modification after </a:t>
            </a:r>
            <a:r>
              <a:rPr lang="en-US" dirty="0" err="1"/>
              <a:t>JAKi</a:t>
            </a:r>
            <a:r>
              <a:rPr lang="en-US" dirty="0"/>
              <a:t> failure in MF (BOREAS) and now in phase 3 for JAK inhibitor suboptimal responses (PO</a:t>
            </a:r>
            <a:r>
              <a:rPr lang="en-US" dirty="0">
                <a:sym typeface="Wingdings" panose="05000000000000000000" pitchFamily="2" charset="2"/>
              </a:rPr>
              <a:t>IESIS</a:t>
            </a:r>
            <a:r>
              <a:rPr lang="en-US" dirty="0"/>
              <a:t>)</a:t>
            </a:r>
          </a:p>
          <a:p>
            <a:pPr marL="342900" indent="-342900">
              <a:buFont typeface="Arial" panose="020B0604020202020204" pitchFamily="34" charset="0"/>
              <a:buChar char="•"/>
            </a:pPr>
            <a:r>
              <a:rPr lang="en-US" dirty="0"/>
              <a:t>Single agent </a:t>
            </a:r>
            <a:r>
              <a:rPr lang="en-US" dirty="0" err="1"/>
              <a:t>nuvisertib</a:t>
            </a:r>
            <a:r>
              <a:rPr lang="en-US" dirty="0"/>
              <a:t> lacks myelosuppression and reduces symptoms in MF, may be a great combination partner</a:t>
            </a:r>
          </a:p>
          <a:p>
            <a:pPr marL="342900" indent="-342900">
              <a:buFont typeface="Arial" panose="020B0604020202020204" pitchFamily="34" charset="0"/>
              <a:buChar char="•"/>
            </a:pPr>
            <a:r>
              <a:rPr lang="en-US" dirty="0" err="1"/>
              <a:t>Elritercept</a:t>
            </a:r>
            <a:r>
              <a:rPr lang="en-US" dirty="0"/>
              <a:t> is an activin ligand trap with early data showing improvements in anemia, thrombocytopenia and symptoms, more to come </a:t>
            </a:r>
          </a:p>
          <a:p>
            <a:pPr marL="342900" indent="-342900">
              <a:buFont typeface="Arial" panose="020B0604020202020204" pitchFamily="34" charset="0"/>
              <a:buChar char="•"/>
            </a:pPr>
            <a:r>
              <a:rPr lang="en-US" dirty="0"/>
              <a:t>CK008 is an intriguing T regulatory cell approach for MF, awaiting mature results </a:t>
            </a:r>
          </a:p>
        </p:txBody>
      </p:sp>
    </p:spTree>
    <p:extLst>
      <p:ext uri="{BB962C8B-B14F-4D97-AF65-F5344CB8AC3E}">
        <p14:creationId xmlns:p14="http://schemas.microsoft.com/office/powerpoint/2010/main" val="4154971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37F81-C0F5-3C45-8A86-39F7433B9655}"/>
              </a:ext>
            </a:extLst>
          </p:cNvPr>
          <p:cNvSpPr>
            <a:spLocks noGrp="1"/>
          </p:cNvSpPr>
          <p:nvPr>
            <p:ph type="title"/>
          </p:nvPr>
        </p:nvSpPr>
        <p:spPr>
          <a:xfrm>
            <a:off x="914400" y="3077846"/>
            <a:ext cx="10363200" cy="702307"/>
          </a:xfrm>
        </p:spPr>
        <p:txBody>
          <a:bodyPr/>
          <a:lstStyle/>
          <a:p>
            <a:r>
              <a:rPr lang="en-US" dirty="0"/>
              <a:t>Appendix</a:t>
            </a:r>
            <a:endParaRPr lang="en-US" dirty="0">
              <a:solidFill>
                <a:srgbClr val="0432FF"/>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26785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9977-F949-8B35-B48D-82DAFF94AD8F}"/>
              </a:ext>
            </a:extLst>
          </p:cNvPr>
          <p:cNvSpPr>
            <a:spLocks noGrp="1"/>
          </p:cNvSpPr>
          <p:nvPr>
            <p:ph type="title"/>
          </p:nvPr>
        </p:nvSpPr>
        <p:spPr/>
        <p:txBody>
          <a:bodyPr/>
          <a:lstStyle/>
          <a:p>
            <a:r>
              <a:rPr lang="en-US" dirty="0"/>
              <a:t>SENTRY Phase 3 Study Design</a:t>
            </a:r>
          </a:p>
        </p:txBody>
      </p:sp>
      <p:sp>
        <p:nvSpPr>
          <p:cNvPr id="3" name="TextBox 2">
            <a:extLst>
              <a:ext uri="{FF2B5EF4-FFF2-40B4-BE49-F238E27FC236}">
                <a16:creationId xmlns:a16="http://schemas.microsoft.com/office/drawing/2014/main" id="{39997F85-9060-916F-B01F-A7251D879762}"/>
              </a:ext>
            </a:extLst>
          </p:cNvPr>
          <p:cNvSpPr txBox="1"/>
          <p:nvPr/>
        </p:nvSpPr>
        <p:spPr>
          <a:xfrm>
            <a:off x="6727371" y="6477098"/>
            <a:ext cx="4245429" cy="307777"/>
          </a:xfrm>
          <a:prstGeom prst="rect">
            <a:avLst/>
          </a:prstGeom>
          <a:noFill/>
        </p:spPr>
        <p:txBody>
          <a:bodyPr wrap="square">
            <a:spAutoFit/>
          </a:bodyPr>
          <a:lstStyle/>
          <a:p>
            <a:r>
              <a:rPr lang="en-US" sz="1400" dirty="0"/>
              <a:t>Mascarenhas J et al. </a:t>
            </a:r>
            <a:r>
              <a:rPr lang="en-US" sz="1400" i="1" dirty="0"/>
              <a:t>Future Oncol </a:t>
            </a:r>
            <a:r>
              <a:rPr lang="en-US" sz="1400" dirty="0"/>
              <a:t>2025;21(7):807-13.</a:t>
            </a:r>
          </a:p>
        </p:txBody>
      </p:sp>
      <p:pic>
        <p:nvPicPr>
          <p:cNvPr id="4" name="Picture 3">
            <a:extLst>
              <a:ext uri="{FF2B5EF4-FFF2-40B4-BE49-F238E27FC236}">
                <a16:creationId xmlns:a16="http://schemas.microsoft.com/office/drawing/2014/main" id="{FE511B77-9680-4512-142A-6254CC8C176D}"/>
              </a:ext>
            </a:extLst>
          </p:cNvPr>
          <p:cNvPicPr>
            <a:picLocks noChangeAspect="1"/>
          </p:cNvPicPr>
          <p:nvPr/>
        </p:nvPicPr>
        <p:blipFill>
          <a:blip r:embed="rId2"/>
          <a:stretch>
            <a:fillRect/>
          </a:stretch>
        </p:blipFill>
        <p:spPr>
          <a:xfrm>
            <a:off x="986730" y="1370013"/>
            <a:ext cx="10292984" cy="4670180"/>
          </a:xfrm>
          <a:prstGeom prst="rect">
            <a:avLst/>
          </a:prstGeom>
        </p:spPr>
      </p:pic>
    </p:spTree>
    <p:extLst>
      <p:ext uri="{BB962C8B-B14F-4D97-AF65-F5344CB8AC3E}">
        <p14:creationId xmlns:p14="http://schemas.microsoft.com/office/powerpoint/2010/main" val="1714398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757381" y="2141142"/>
            <a:ext cx="10878707" cy="728585"/>
          </a:xfrm>
        </p:spPr>
        <p:txBody>
          <a:bodyPr>
            <a:noAutofit/>
          </a:bodyPr>
          <a:lstStyle/>
          <a:p>
            <a:r>
              <a:rPr lang="en-US" sz="36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Safety and Efficacy of </a:t>
            </a:r>
            <a:r>
              <a:rPr lang="en-US" sz="3600" dirty="0">
                <a:solidFill>
                  <a:schemeClr val="accent1"/>
                </a:solidFill>
                <a:latin typeface="Arial" panose="020B0604020202020204" pitchFamily="34" charset="0"/>
                <a:cs typeface="Times New Roman" panose="02020603050405020304" pitchFamily="18" charset="0"/>
              </a:rPr>
              <a:t>Bromodomain and </a:t>
            </a:r>
            <a:r>
              <a:rPr lang="en-US" sz="3600" dirty="0">
                <a:latin typeface="Arial" panose="020B0604020202020204" pitchFamily="34" charset="0"/>
                <a:cs typeface="Times New Roman" panose="02020603050405020304" pitchFamily="18" charset="0"/>
              </a:rPr>
              <a:t>Extra-Terminal Inhibitor INCB057643 in </a:t>
            </a:r>
            <a:r>
              <a:rPr lang="en-US" sz="3600" dirty="0">
                <a:solidFill>
                  <a:schemeClr val="accent1"/>
                </a:solidFill>
                <a:latin typeface="Arial" panose="020B0604020202020204" pitchFamily="34" charset="0"/>
                <a:cs typeface="Times New Roman" panose="02020603050405020304" pitchFamily="18" charset="0"/>
              </a:rPr>
              <a:t>Patients With Relapsed or Refractory Myelofibrosis and Other Advanced Myeloid Neoplasms: A Phase 1 Study</a:t>
            </a:r>
            <a:endParaRPr lang="en-US" sz="3600" dirty="0"/>
          </a:p>
        </p:txBody>
      </p:sp>
      <p:sp>
        <p:nvSpPr>
          <p:cNvPr id="16" name="Text Placeholder 15"/>
          <p:cNvSpPr>
            <a:spLocks noGrp="1"/>
          </p:cNvSpPr>
          <p:nvPr>
            <p:ph type="body" sz="quarter" idx="12"/>
          </p:nvPr>
        </p:nvSpPr>
        <p:spPr>
          <a:xfrm>
            <a:off x="757381" y="3478255"/>
            <a:ext cx="10878707" cy="3222896"/>
          </a:xfrm>
        </p:spPr>
        <p:txBody>
          <a:bodyPr>
            <a:noAutofit/>
          </a:bodyPr>
          <a:lstStyle/>
          <a:p>
            <a:pPr>
              <a:lnSpc>
                <a:spcPct val="115000"/>
              </a:lnSpc>
              <a:spcBef>
                <a:spcPts val="0"/>
              </a:spcBef>
            </a:pPr>
            <a:r>
              <a:rPr lang="en-US" sz="1400" u="sng" dirty="0">
                <a:effectLst/>
                <a:latin typeface="Arial" panose="020B0604020202020204" pitchFamily="34" charset="0"/>
                <a:ea typeface="Arial" panose="020B0604020202020204" pitchFamily="34" charset="0"/>
                <a:cs typeface="Arial" panose="020B0604020202020204" pitchFamily="34" charset="0"/>
              </a:rPr>
              <a:t>Justin Watts</a:t>
            </a:r>
            <a:r>
              <a:rPr lang="en-US" sz="1400" dirty="0">
                <a:effectLst/>
                <a:latin typeface="Arial" panose="020B0604020202020204" pitchFamily="34" charset="0"/>
                <a:ea typeface="Arial" panose="020B0604020202020204" pitchFamily="34" charset="0"/>
                <a:cs typeface="Arial" panose="020B0604020202020204" pitchFamily="34" charset="0"/>
              </a:rPr>
              <a:t>, MD,</a:t>
            </a:r>
            <a:r>
              <a:rPr lang="en-US" sz="1400" baseline="30000" dirty="0">
                <a:effectLst/>
                <a:latin typeface="Arial" panose="020B0604020202020204" pitchFamily="34" charset="0"/>
                <a:ea typeface="Arial" panose="020B0604020202020204" pitchFamily="34" charset="0"/>
                <a:cs typeface="Arial" panose="020B0604020202020204" pitchFamily="34" charset="0"/>
              </a:rPr>
              <a:t>1</a:t>
            </a:r>
            <a:r>
              <a:rPr lang="en-US" sz="1400" dirty="0">
                <a:effectLst/>
                <a:latin typeface="Arial" panose="020B0604020202020204" pitchFamily="34" charset="0"/>
                <a:ea typeface="Arial" panose="020B0604020202020204" pitchFamily="34" charset="0"/>
                <a:cs typeface="Arial" panose="020B0604020202020204" pitchFamily="34" charset="0"/>
              </a:rPr>
              <a:t> </a:t>
            </a:r>
            <a:r>
              <a:rPr lang="en-US" sz="1400" kern="100" dirty="0">
                <a:effectLst/>
                <a:ea typeface="Calibri" panose="020F0502020204030204" pitchFamily="34" charset="0"/>
                <a:cs typeface="Times New Roman" panose="02020603050405020304" pitchFamily="18" charset="0"/>
              </a:rPr>
              <a:t>Anthony M. Hunter, MD,</a:t>
            </a:r>
            <a:r>
              <a:rPr lang="en-US" sz="1400" kern="100" baseline="30000" dirty="0">
                <a:effectLst/>
                <a:ea typeface="Calibri" panose="020F0502020204030204" pitchFamily="34" charset="0"/>
                <a:cs typeface="Times New Roman" panose="02020603050405020304" pitchFamily="18" charset="0"/>
              </a:rPr>
              <a:t>2</a:t>
            </a:r>
            <a:r>
              <a:rPr lang="en-US" sz="1400" kern="100" dirty="0">
                <a:effectLst/>
                <a:ea typeface="Calibri" panose="020F0502020204030204" pitchFamily="34" charset="0"/>
                <a:cs typeface="Times New Roman" panose="02020603050405020304" pitchFamily="18" charset="0"/>
              </a:rPr>
              <a:t> Alessandro M. </a:t>
            </a:r>
            <a:r>
              <a:rPr lang="en-US" sz="1400" kern="100" dirty="0" err="1">
                <a:effectLst/>
                <a:ea typeface="Calibri" panose="020F0502020204030204" pitchFamily="34" charset="0"/>
                <a:cs typeface="Times New Roman" panose="02020603050405020304" pitchFamily="18" charset="0"/>
              </a:rPr>
              <a:t>Vannucchi</a:t>
            </a:r>
            <a:r>
              <a:rPr lang="en-US" sz="1400" kern="100" dirty="0">
                <a:effectLst/>
                <a:ea typeface="Calibri" panose="020F0502020204030204" pitchFamily="34" charset="0"/>
                <a:cs typeface="Times New Roman" panose="02020603050405020304" pitchFamily="18" charset="0"/>
              </a:rPr>
              <a:t>, MD,</a:t>
            </a:r>
            <a:r>
              <a:rPr lang="en-US" sz="1400" kern="100" baseline="30000" dirty="0">
                <a:effectLst/>
                <a:ea typeface="Calibri" panose="020F0502020204030204" pitchFamily="34" charset="0"/>
                <a:cs typeface="Times New Roman" panose="02020603050405020304" pitchFamily="18" charset="0"/>
              </a:rPr>
              <a:t>3</a:t>
            </a:r>
            <a:r>
              <a:rPr lang="en-US" sz="1400" kern="100" dirty="0">
                <a:effectLst/>
                <a:ea typeface="Calibri" panose="020F0502020204030204" pitchFamily="34" charset="0"/>
                <a:cs typeface="Times New Roman" panose="02020603050405020304" pitchFamily="18" charset="0"/>
              </a:rPr>
              <a:t> Vikas Gupta, </a:t>
            </a:r>
            <a:r>
              <a:rPr lang="en-US" sz="1400" kern="100" dirty="0">
                <a:effectLst/>
                <a:ea typeface="Times New Roman" panose="02020603050405020304" pitchFamily="18" charset="0"/>
                <a:cs typeface="Times New Roman" panose="02020603050405020304" pitchFamily="18" charset="0"/>
              </a:rPr>
              <a:t>MD, FRCP,</a:t>
            </a:r>
            <a:r>
              <a:rPr lang="en-US" sz="1400" kern="100" baseline="30000" dirty="0">
                <a:effectLst/>
                <a:ea typeface="Times New Roman" panose="02020603050405020304" pitchFamily="18" charset="0"/>
                <a:cs typeface="Times New Roman" panose="02020603050405020304" pitchFamily="18" charset="0"/>
              </a:rPr>
              <a:t>4</a:t>
            </a:r>
            <a:r>
              <a:rPr lang="en-US" sz="1400" kern="100" dirty="0">
                <a:effectLst/>
                <a:ea typeface="Calibri" panose="020F0502020204030204" pitchFamily="34" charset="0"/>
                <a:cs typeface="Times New Roman" panose="02020603050405020304" pitchFamily="18" charset="0"/>
              </a:rPr>
              <a:t> Srinivas K. </a:t>
            </a:r>
            <a:r>
              <a:rPr lang="en-US" sz="1400" kern="100" dirty="0" err="1">
                <a:effectLst/>
                <a:ea typeface="Calibri" panose="020F0502020204030204" pitchFamily="34" charset="0"/>
                <a:cs typeface="Times New Roman" panose="02020603050405020304" pitchFamily="18" charset="0"/>
              </a:rPr>
              <a:t>Tantravahi</a:t>
            </a:r>
            <a:r>
              <a:rPr lang="en-US" sz="1400" kern="100" dirty="0">
                <a:effectLst/>
                <a:ea typeface="Calibri" panose="020F0502020204030204" pitchFamily="34" charset="0"/>
                <a:cs typeface="Times New Roman" panose="02020603050405020304" pitchFamily="18" charset="0"/>
              </a:rPr>
              <a:t>, MD,</a:t>
            </a:r>
            <a:r>
              <a:rPr lang="en-US" sz="1400" kern="100" baseline="30000" dirty="0">
                <a:effectLst/>
                <a:ea typeface="Calibri" panose="020F0502020204030204" pitchFamily="34" charset="0"/>
                <a:cs typeface="Times New Roman" panose="02020603050405020304" pitchFamily="18" charset="0"/>
              </a:rPr>
              <a:t>5</a:t>
            </a:r>
            <a:r>
              <a:rPr lang="en-US" sz="1400" kern="100" dirty="0">
                <a:effectLst/>
                <a:ea typeface="Calibri" panose="020F0502020204030204" pitchFamily="34" charset="0"/>
                <a:cs typeface="Times New Roman" panose="02020603050405020304" pitchFamily="18" charset="0"/>
              </a:rPr>
              <a:t> Alessandra </a:t>
            </a:r>
            <a:r>
              <a:rPr lang="en-US" sz="1400" kern="100" dirty="0" err="1">
                <a:effectLst/>
                <a:ea typeface="Calibri" panose="020F0502020204030204" pitchFamily="34" charset="0"/>
                <a:cs typeface="Times New Roman" panose="02020603050405020304" pitchFamily="18" charset="0"/>
              </a:rPr>
              <a:t>Iurlo</a:t>
            </a:r>
            <a:r>
              <a:rPr lang="en-US" sz="1400" kern="100" dirty="0">
                <a:effectLst/>
                <a:ea typeface="Calibri" panose="020F0502020204030204" pitchFamily="34" charset="0"/>
                <a:cs typeface="Times New Roman" panose="02020603050405020304" pitchFamily="18" charset="0"/>
              </a:rPr>
              <a:t>, MD, PhD,</a:t>
            </a:r>
            <a:r>
              <a:rPr lang="en-US" sz="1400" kern="100" baseline="30000" dirty="0">
                <a:effectLst/>
                <a:ea typeface="Calibri" panose="020F0502020204030204" pitchFamily="34" charset="0"/>
                <a:cs typeface="Times New Roman" panose="02020603050405020304" pitchFamily="18" charset="0"/>
              </a:rPr>
              <a:t>6</a:t>
            </a:r>
            <a:r>
              <a:rPr lang="en-US" sz="1400" kern="100" dirty="0">
                <a:effectLst/>
                <a:ea typeface="Calibri" panose="020F0502020204030204" pitchFamily="34" charset="0"/>
                <a:cs typeface="Times New Roman" panose="02020603050405020304" pitchFamily="18" charset="0"/>
              </a:rPr>
              <a:t> Brandon McMahon, MD,</a:t>
            </a:r>
            <a:r>
              <a:rPr lang="en-US" sz="1400" kern="100" baseline="30000" dirty="0">
                <a:effectLst/>
                <a:ea typeface="Calibri" panose="020F0502020204030204" pitchFamily="34" charset="0"/>
                <a:cs typeface="Times New Roman" panose="02020603050405020304" pitchFamily="18" charset="0"/>
              </a:rPr>
              <a:t>7</a:t>
            </a:r>
            <a:r>
              <a:rPr lang="en-US" sz="1400" kern="100" dirty="0">
                <a:effectLst/>
                <a:ea typeface="Calibri" panose="020F0502020204030204" pitchFamily="34" charset="0"/>
                <a:cs typeface="Times New Roman" panose="02020603050405020304" pitchFamily="18" charset="0"/>
              </a:rPr>
              <a:t> Francesca </a:t>
            </a:r>
            <a:r>
              <a:rPr lang="en-US" sz="1400" kern="100" dirty="0" err="1">
                <a:effectLst/>
                <a:ea typeface="Calibri" panose="020F0502020204030204" pitchFamily="34" charset="0"/>
                <a:cs typeface="Times New Roman" panose="02020603050405020304" pitchFamily="18" charset="0"/>
              </a:rPr>
              <a:t>Palandri</a:t>
            </a:r>
            <a:r>
              <a:rPr lang="en-US" sz="1400" kern="100" dirty="0">
                <a:effectLst/>
                <a:ea typeface="Calibri" panose="020F0502020204030204" pitchFamily="34" charset="0"/>
                <a:cs typeface="Times New Roman" panose="02020603050405020304" pitchFamily="18" charset="0"/>
              </a:rPr>
              <a:t>, MD, PhD,</a:t>
            </a:r>
            <a:r>
              <a:rPr lang="en-US" sz="1400" kern="100" baseline="30000" dirty="0">
                <a:effectLst/>
                <a:ea typeface="Calibri" panose="020F0502020204030204" pitchFamily="34" charset="0"/>
                <a:cs typeface="Times New Roman" panose="02020603050405020304" pitchFamily="18" charset="0"/>
              </a:rPr>
              <a:t>8</a:t>
            </a:r>
            <a:r>
              <a:rPr lang="en-US" sz="1400" kern="100" dirty="0">
                <a:effectLst/>
                <a:ea typeface="Calibri" panose="020F0502020204030204" pitchFamily="34" charset="0"/>
                <a:cs typeface="Times New Roman" panose="02020603050405020304" pitchFamily="18" charset="0"/>
              </a:rPr>
              <a:t> María T. Gómez-</a:t>
            </a:r>
            <a:r>
              <a:rPr lang="en-US" sz="1400" kern="100" dirty="0" err="1">
                <a:effectLst/>
                <a:ea typeface="Calibri" panose="020F0502020204030204" pitchFamily="34" charset="0"/>
                <a:cs typeface="Times New Roman" panose="02020603050405020304" pitchFamily="18" charset="0"/>
              </a:rPr>
              <a:t>Casares</a:t>
            </a:r>
            <a:r>
              <a:rPr lang="en-US" sz="1400" kern="100" dirty="0">
                <a:effectLst/>
                <a:ea typeface="Calibri" panose="020F0502020204030204" pitchFamily="34" charset="0"/>
                <a:cs typeface="Times New Roman" panose="02020603050405020304" pitchFamily="18" charset="0"/>
              </a:rPr>
              <a:t>, MD,</a:t>
            </a:r>
            <a:r>
              <a:rPr lang="en-US" sz="1400" kern="100" baseline="30000" dirty="0">
                <a:effectLst/>
                <a:ea typeface="Calibri" panose="020F0502020204030204" pitchFamily="34" charset="0"/>
                <a:cs typeface="Times New Roman" panose="02020603050405020304" pitchFamily="18" charset="0"/>
              </a:rPr>
              <a:t>9</a:t>
            </a:r>
            <a:r>
              <a:rPr lang="en-US" sz="1400" kern="100" dirty="0">
                <a:effectLst/>
                <a:ea typeface="Calibri" panose="020F0502020204030204" pitchFamily="34" charset="0"/>
                <a:cs typeface="Times New Roman" panose="02020603050405020304" pitchFamily="18" charset="0"/>
              </a:rPr>
              <a:t> </a:t>
            </a:r>
            <a:br>
              <a:rPr lang="en-US" sz="1400" kern="100" dirty="0">
                <a:effectLst/>
                <a:ea typeface="Calibri" panose="020F0502020204030204" pitchFamily="34" charset="0"/>
                <a:cs typeface="Times New Roman" panose="02020603050405020304" pitchFamily="18" charset="0"/>
              </a:rPr>
            </a:br>
            <a:r>
              <a:rPr lang="en-US" sz="1400" kern="100" dirty="0">
                <a:effectLst/>
                <a:ea typeface="Calibri" panose="020F0502020204030204" pitchFamily="34" charset="0"/>
                <a:cs typeface="Times New Roman" panose="02020603050405020304" pitchFamily="18" charset="0"/>
              </a:rPr>
              <a:t>Junichiro Yuda, MD, PhD,</a:t>
            </a:r>
            <a:r>
              <a:rPr lang="en-US" sz="1400" kern="100" baseline="30000" dirty="0">
                <a:effectLst/>
                <a:ea typeface="Calibri" panose="020F0502020204030204" pitchFamily="34" charset="0"/>
                <a:cs typeface="Times New Roman" panose="02020603050405020304" pitchFamily="18" charset="0"/>
              </a:rPr>
              <a:t>10</a:t>
            </a:r>
            <a:r>
              <a:rPr lang="en-US" sz="1400" kern="100" dirty="0">
                <a:effectLst/>
                <a:ea typeface="Calibri" panose="020F0502020204030204" pitchFamily="34" charset="0"/>
                <a:cs typeface="Times New Roman" panose="02020603050405020304" pitchFamily="18" charset="0"/>
              </a:rPr>
              <a:t> Emma Searle, MD, PhD,</a:t>
            </a:r>
            <a:r>
              <a:rPr lang="en-US" sz="1400" kern="100" baseline="30000" dirty="0">
                <a:effectLst/>
                <a:ea typeface="Calibri" panose="020F0502020204030204" pitchFamily="34" charset="0"/>
                <a:cs typeface="Times New Roman" panose="02020603050405020304" pitchFamily="18" charset="0"/>
              </a:rPr>
              <a:t>11,12</a:t>
            </a:r>
            <a:r>
              <a:rPr lang="en-US" sz="1400" kern="100" dirty="0">
                <a:effectLst/>
                <a:ea typeface="Calibri" panose="020F0502020204030204" pitchFamily="34" charset="0"/>
                <a:cs typeface="Times New Roman" panose="02020603050405020304" pitchFamily="18" charset="0"/>
              </a:rPr>
              <a:t> Anna B. Halpern, MD,</a:t>
            </a:r>
            <a:r>
              <a:rPr lang="en-US" sz="1400" kern="100" baseline="30000" dirty="0">
                <a:effectLst/>
                <a:ea typeface="Calibri" panose="020F0502020204030204" pitchFamily="34" charset="0"/>
                <a:cs typeface="Times New Roman" panose="02020603050405020304" pitchFamily="18" charset="0"/>
              </a:rPr>
              <a:t>13,14</a:t>
            </a:r>
            <a:r>
              <a:rPr lang="en-US" sz="1400" kern="100" dirty="0">
                <a:effectLst/>
                <a:ea typeface="Calibri" panose="020F0502020204030204" pitchFamily="34" charset="0"/>
                <a:cs typeface="Times New Roman" panose="02020603050405020304" pitchFamily="18" charset="0"/>
              </a:rPr>
              <a:t> Rosa Ayala Diaz, MD,</a:t>
            </a:r>
            <a:r>
              <a:rPr lang="en-US" sz="1400" kern="100" baseline="30000" dirty="0">
                <a:effectLst/>
                <a:ea typeface="Calibri" panose="020F0502020204030204" pitchFamily="34" charset="0"/>
                <a:cs typeface="Times New Roman" panose="02020603050405020304" pitchFamily="18" charset="0"/>
              </a:rPr>
              <a:t>15</a:t>
            </a:r>
            <a:r>
              <a:rPr lang="en-US" sz="1400" kern="100" dirty="0">
                <a:effectLst/>
                <a:ea typeface="Calibri" panose="020F0502020204030204" pitchFamily="34" charset="0"/>
                <a:cs typeface="Times New Roman" panose="02020603050405020304" pitchFamily="18" charset="0"/>
              </a:rPr>
              <a:t> Akihiro Tomita, MD, PhD,</a:t>
            </a:r>
            <a:r>
              <a:rPr lang="en-US" sz="1400" kern="100" baseline="30000" dirty="0">
                <a:effectLst/>
                <a:ea typeface="Calibri" panose="020F0502020204030204" pitchFamily="34" charset="0"/>
                <a:cs typeface="Times New Roman" panose="02020603050405020304" pitchFamily="18" charset="0"/>
              </a:rPr>
              <a:t>16</a:t>
            </a:r>
            <a:r>
              <a:rPr lang="en-US" sz="1400" kern="100" dirty="0">
                <a:effectLst/>
                <a:ea typeface="Calibri" panose="020F0502020204030204" pitchFamily="34" charset="0"/>
                <a:cs typeface="Times New Roman" panose="02020603050405020304" pitchFamily="18" charset="0"/>
              </a:rPr>
              <a:t> Blanca </a:t>
            </a:r>
            <a:r>
              <a:rPr lang="en-US" sz="1400" kern="100" dirty="0" err="1">
                <a:effectLst/>
                <a:ea typeface="Calibri" panose="020F0502020204030204" pitchFamily="34" charset="0"/>
                <a:cs typeface="Times New Roman" panose="02020603050405020304" pitchFamily="18" charset="0"/>
              </a:rPr>
              <a:t>Xicoy</a:t>
            </a:r>
            <a:r>
              <a:rPr lang="en-US" sz="1400" kern="100" dirty="0">
                <a:effectLst/>
                <a:ea typeface="Calibri" panose="020F0502020204030204" pitchFamily="34" charset="0"/>
                <a:cs typeface="Times New Roman" panose="02020603050405020304" pitchFamily="18" charset="0"/>
              </a:rPr>
              <a:t>, MD,</a:t>
            </a:r>
            <a:r>
              <a:rPr lang="en-US" sz="1400" kern="100" baseline="30000" dirty="0">
                <a:effectLst/>
                <a:ea typeface="Calibri" panose="020F0502020204030204" pitchFamily="34" charset="0"/>
                <a:cs typeface="Times New Roman" panose="02020603050405020304" pitchFamily="18" charset="0"/>
              </a:rPr>
              <a:t>17</a:t>
            </a:r>
            <a:r>
              <a:rPr lang="en-US" sz="1400" kern="100" dirty="0">
                <a:effectLst/>
                <a:ea typeface="Calibri" panose="020F0502020204030204" pitchFamily="34" charset="0"/>
                <a:cs typeface="Times New Roman" panose="02020603050405020304" pitchFamily="18" charset="0"/>
              </a:rPr>
              <a:t> </a:t>
            </a:r>
            <a:r>
              <a:rPr lang="en-US" sz="1400" kern="100" dirty="0" err="1">
                <a:effectLst/>
                <a:ea typeface="Calibri" panose="020F0502020204030204" pitchFamily="34" charset="0"/>
                <a:cs typeface="Times New Roman" panose="02020603050405020304" pitchFamily="18" charset="0"/>
              </a:rPr>
              <a:t>Prithviraj</a:t>
            </a:r>
            <a:r>
              <a:rPr lang="en-US" sz="1400" kern="100" dirty="0">
                <a:effectLst/>
                <a:ea typeface="Calibri" panose="020F0502020204030204" pitchFamily="34" charset="0"/>
                <a:cs typeface="Times New Roman" panose="02020603050405020304" pitchFamily="18" charset="0"/>
              </a:rPr>
              <a:t> Bose, MD,</a:t>
            </a:r>
            <a:r>
              <a:rPr lang="en-US" sz="1400" kern="100" baseline="30000" dirty="0">
                <a:effectLst/>
                <a:ea typeface="Calibri" panose="020F0502020204030204" pitchFamily="34" charset="0"/>
                <a:cs typeface="Times New Roman" panose="02020603050405020304" pitchFamily="18" charset="0"/>
              </a:rPr>
              <a:t>18</a:t>
            </a:r>
            <a:r>
              <a:rPr lang="en-US" sz="1400" kern="100" dirty="0">
                <a:effectLst/>
                <a:ea typeface="Calibri" panose="020F0502020204030204" pitchFamily="34" charset="0"/>
                <a:cs typeface="Times New Roman" panose="02020603050405020304" pitchFamily="18" charset="0"/>
              </a:rPr>
              <a:t> Brandi Reeves, MD,</a:t>
            </a:r>
            <a:r>
              <a:rPr lang="en-US" sz="1400" kern="100" baseline="30000" dirty="0">
                <a:effectLst/>
                <a:ea typeface="Calibri" panose="020F0502020204030204" pitchFamily="34" charset="0"/>
                <a:cs typeface="Times New Roman" panose="02020603050405020304" pitchFamily="18" charset="0"/>
              </a:rPr>
              <a:t>19</a:t>
            </a:r>
            <a:r>
              <a:rPr lang="en-US" sz="1400" kern="100" dirty="0">
                <a:effectLst/>
                <a:ea typeface="Calibri" panose="020F0502020204030204" pitchFamily="34" charset="0"/>
                <a:cs typeface="Times New Roman" panose="02020603050405020304" pitchFamily="18" charset="0"/>
              </a:rPr>
              <a:t> </a:t>
            </a:r>
            <a:r>
              <a:rPr lang="en-US" sz="1400" kern="100" dirty="0" err="1">
                <a:effectLst/>
                <a:ea typeface="Calibri" panose="020F0502020204030204" pitchFamily="34" charset="0"/>
                <a:cs typeface="Times New Roman" panose="02020603050405020304" pitchFamily="18" charset="0"/>
              </a:rPr>
              <a:t>Xuejun</a:t>
            </a:r>
            <a:r>
              <a:rPr lang="en-US" sz="1400" kern="100" dirty="0">
                <a:effectLst/>
                <a:ea typeface="Calibri" panose="020F0502020204030204" pitchFamily="34" charset="0"/>
                <a:cs typeface="Times New Roman" panose="02020603050405020304" pitchFamily="18" charset="0"/>
              </a:rPr>
              <a:t> Chen, PhD,</a:t>
            </a:r>
            <a:r>
              <a:rPr lang="en-US" sz="1400" kern="100" baseline="30000" dirty="0">
                <a:effectLst/>
                <a:ea typeface="Calibri" panose="020F0502020204030204" pitchFamily="34" charset="0"/>
                <a:cs typeface="Times New Roman" panose="02020603050405020304" pitchFamily="18" charset="0"/>
              </a:rPr>
              <a:t>20</a:t>
            </a:r>
            <a:r>
              <a:rPr lang="en-US" sz="1400" kern="100" dirty="0">
                <a:effectLst/>
                <a:ea typeface="Calibri" panose="020F0502020204030204" pitchFamily="34" charset="0"/>
                <a:cs typeface="Times New Roman" panose="02020603050405020304" pitchFamily="18" charset="0"/>
              </a:rPr>
              <a:t> Lea Burke, MS,</a:t>
            </a:r>
            <a:r>
              <a:rPr lang="en-US" sz="1400" kern="100" baseline="30000" dirty="0">
                <a:effectLst/>
                <a:ea typeface="Calibri" panose="020F0502020204030204" pitchFamily="34" charset="0"/>
                <a:cs typeface="Times New Roman" panose="02020603050405020304" pitchFamily="18" charset="0"/>
              </a:rPr>
              <a:t>20</a:t>
            </a:r>
            <a:r>
              <a:rPr lang="en-US" sz="1400" kern="100" dirty="0">
                <a:effectLst/>
                <a:ea typeface="Calibri" panose="020F0502020204030204" pitchFamily="34" charset="0"/>
                <a:cs typeface="Times New Roman" panose="02020603050405020304" pitchFamily="18" charset="0"/>
              </a:rPr>
              <a:t> Feng Zhou, PhD,</a:t>
            </a:r>
            <a:r>
              <a:rPr lang="en-US" sz="1400" kern="100" baseline="30000" dirty="0">
                <a:effectLst/>
                <a:ea typeface="Calibri" panose="020F0502020204030204" pitchFamily="34" charset="0"/>
                <a:cs typeface="Times New Roman" panose="02020603050405020304" pitchFamily="18" charset="0"/>
              </a:rPr>
              <a:t>20</a:t>
            </a:r>
            <a:r>
              <a:rPr lang="en-US" sz="1400" kern="100" dirty="0">
                <a:effectLst/>
                <a:ea typeface="Calibri" panose="020F0502020204030204" pitchFamily="34" charset="0"/>
                <a:cs typeface="Times New Roman" panose="02020603050405020304" pitchFamily="18" charset="0"/>
              </a:rPr>
              <a:t> </a:t>
            </a:r>
            <a:br>
              <a:rPr lang="en-US" sz="1400" kern="100" dirty="0">
                <a:effectLst/>
                <a:ea typeface="Calibri" panose="020F0502020204030204" pitchFamily="34" charset="0"/>
                <a:cs typeface="Times New Roman" panose="02020603050405020304" pitchFamily="18" charset="0"/>
              </a:rPr>
            </a:br>
            <a:r>
              <a:rPr lang="en-US" sz="1400" kern="100" dirty="0">
                <a:effectLst/>
                <a:ea typeface="Calibri" panose="020F0502020204030204" pitchFamily="34" charset="0"/>
                <a:cs typeface="Times New Roman" panose="02020603050405020304" pitchFamily="18" charset="0"/>
              </a:rPr>
              <a:t>Fred Zheng, MD,</a:t>
            </a:r>
            <a:r>
              <a:rPr lang="en-US" sz="1400" kern="100" baseline="30000" dirty="0">
                <a:effectLst/>
                <a:ea typeface="Calibri" panose="020F0502020204030204" pitchFamily="34" charset="0"/>
                <a:cs typeface="Times New Roman" panose="02020603050405020304" pitchFamily="18" charset="0"/>
              </a:rPr>
              <a:t>20</a:t>
            </a:r>
            <a:r>
              <a:rPr lang="en-US" sz="1400" kern="100" dirty="0">
                <a:effectLst/>
                <a:ea typeface="Calibri" panose="020F0502020204030204" pitchFamily="34" charset="0"/>
                <a:cs typeface="Times New Roman" panose="02020603050405020304" pitchFamily="18" charset="0"/>
              </a:rPr>
              <a:t> </a:t>
            </a:r>
            <a:r>
              <a:rPr lang="en-US" sz="1400" kern="100" dirty="0" err="1">
                <a:effectLst/>
                <a:ea typeface="Calibri" panose="020F0502020204030204" pitchFamily="34" charset="0"/>
                <a:cs typeface="Times New Roman" panose="02020603050405020304" pitchFamily="18" charset="0"/>
              </a:rPr>
              <a:t>Pankit</a:t>
            </a:r>
            <a:r>
              <a:rPr lang="en-US" sz="1400" kern="100" dirty="0">
                <a:effectLst/>
                <a:ea typeface="Calibri" panose="020F0502020204030204" pitchFamily="34" charset="0"/>
                <a:cs typeface="Times New Roman" panose="02020603050405020304" pitchFamily="18" charset="0"/>
              </a:rPr>
              <a:t> </a:t>
            </a:r>
            <a:r>
              <a:rPr lang="en-US" sz="1400" kern="100" dirty="0" err="1">
                <a:effectLst/>
                <a:ea typeface="Calibri" panose="020F0502020204030204" pitchFamily="34" charset="0"/>
                <a:cs typeface="Times New Roman" panose="02020603050405020304" pitchFamily="18" charset="0"/>
              </a:rPr>
              <a:t>Vachhani</a:t>
            </a:r>
            <a:r>
              <a:rPr lang="en-US" sz="1400" kern="100" dirty="0">
                <a:effectLst/>
                <a:ea typeface="Calibri" panose="020F0502020204030204" pitchFamily="34" charset="0"/>
                <a:cs typeface="Times New Roman" panose="02020603050405020304" pitchFamily="18" charset="0"/>
              </a:rPr>
              <a:t>, MD</a:t>
            </a:r>
            <a:r>
              <a:rPr lang="en-US" sz="1400" kern="100" baseline="30000" dirty="0">
                <a:effectLst/>
                <a:ea typeface="Calibri" panose="020F0502020204030204" pitchFamily="34" charset="0"/>
                <a:cs typeface="Times New Roman" panose="02020603050405020304" pitchFamily="18" charset="0"/>
              </a:rPr>
              <a:t>21</a:t>
            </a:r>
            <a:r>
              <a:rPr lang="en-US" sz="1400" kern="100" dirty="0">
                <a:effectLst/>
                <a:ea typeface="Calibri" panose="020F0502020204030204" pitchFamily="34" charset="0"/>
                <a:cs typeface="Times New Roman" panose="02020603050405020304" pitchFamily="18" charset="0"/>
              </a:rPr>
              <a:t> </a:t>
            </a:r>
          </a:p>
          <a:p>
            <a:pPr>
              <a:lnSpc>
                <a:spcPct val="115000"/>
              </a:lnSpc>
              <a:spcBef>
                <a:spcPts val="0"/>
              </a:spcBef>
            </a:pPr>
            <a:r>
              <a:rPr lang="en-US" sz="1000" baseline="30000" dirty="0">
                <a:effectLst/>
                <a:latin typeface="Arial" panose="020B0604020202020204" pitchFamily="34" charset="0"/>
                <a:ea typeface="Arial" panose="020B0604020202020204" pitchFamily="34" charset="0"/>
              </a:rPr>
              <a:t>1</a:t>
            </a:r>
            <a:r>
              <a:rPr lang="en-US" sz="1000" dirty="0">
                <a:effectLst/>
                <a:latin typeface="Arial" panose="020B0604020202020204" pitchFamily="34" charset="0"/>
                <a:ea typeface="Arial" panose="020B0604020202020204" pitchFamily="34" charset="0"/>
              </a:rPr>
              <a:t>Sylvester Comprehensive Cancer Center, University of Miami, Miami, FL, USA; </a:t>
            </a:r>
            <a:r>
              <a:rPr lang="en-US" sz="1000" kern="100" baseline="30000" dirty="0">
                <a:effectLst/>
                <a:ea typeface="Calibri" panose="020F0502020204030204" pitchFamily="34" charset="0"/>
                <a:cs typeface="Times New Roman" panose="02020603050405020304" pitchFamily="18" charset="0"/>
              </a:rPr>
              <a:t>2</a:t>
            </a:r>
            <a:r>
              <a:rPr lang="en-US" sz="1000" kern="100" dirty="0">
                <a:effectLst/>
                <a:ea typeface="Calibri" panose="020F0502020204030204" pitchFamily="34" charset="0"/>
                <a:cs typeface="Times New Roman" panose="02020603050405020304" pitchFamily="18" charset="0"/>
              </a:rPr>
              <a:t>Emory University School of Medicine, Atlanta, GA, USA; </a:t>
            </a:r>
            <a:r>
              <a:rPr lang="en-US" sz="1000" kern="100" baseline="30000" dirty="0">
                <a:effectLst/>
                <a:ea typeface="Calibri" panose="020F0502020204030204" pitchFamily="34" charset="0"/>
                <a:cs typeface="Times New Roman" panose="02020603050405020304" pitchFamily="18" charset="0"/>
              </a:rPr>
              <a:t>3</a:t>
            </a:r>
            <a:r>
              <a:rPr lang="en-US" sz="1000" kern="100" dirty="0">
                <a:effectLst/>
                <a:ea typeface="Calibri" panose="020F0502020204030204" pitchFamily="34" charset="0"/>
                <a:cs typeface="Times New Roman" panose="02020603050405020304" pitchFamily="18" charset="0"/>
              </a:rPr>
              <a:t>AOU </a:t>
            </a:r>
            <a:r>
              <a:rPr lang="en-US" sz="1000" kern="100" dirty="0" err="1">
                <a:effectLst/>
                <a:ea typeface="Calibri" panose="020F0502020204030204" pitchFamily="34" charset="0"/>
                <a:cs typeface="Times New Roman" panose="02020603050405020304" pitchFamily="18" charset="0"/>
              </a:rPr>
              <a:t>Careggi</a:t>
            </a:r>
            <a:r>
              <a:rPr lang="en-US" sz="1000" kern="100" dirty="0">
                <a:effectLst/>
                <a:ea typeface="Calibri" panose="020F0502020204030204" pitchFamily="34" charset="0"/>
                <a:cs typeface="Times New Roman" panose="02020603050405020304" pitchFamily="18" charset="0"/>
              </a:rPr>
              <a:t>, University of Florence, Florence, Italy; </a:t>
            </a:r>
            <a:r>
              <a:rPr lang="en-US" sz="1000" kern="100" baseline="30000" dirty="0">
                <a:effectLst/>
                <a:ea typeface="Calibri" panose="020F0502020204030204" pitchFamily="34" charset="0"/>
                <a:cs typeface="Times New Roman" panose="02020603050405020304" pitchFamily="18" charset="0"/>
              </a:rPr>
              <a:t>4</a:t>
            </a:r>
            <a:r>
              <a:rPr lang="en-US" sz="1000" kern="100" dirty="0">
                <a:effectLst/>
                <a:ea typeface="Calibri" panose="020F0502020204030204" pitchFamily="34" charset="0"/>
                <a:cs typeface="Times New Roman" panose="02020603050405020304" pitchFamily="18" charset="0"/>
              </a:rPr>
              <a:t>Princess Margaret Cancer Centre, Toronto, ON, Canada; </a:t>
            </a:r>
            <a:r>
              <a:rPr lang="en-US" sz="1000" kern="100" baseline="30000" dirty="0">
                <a:effectLst/>
                <a:ea typeface="Calibri" panose="020F0502020204030204" pitchFamily="34" charset="0"/>
                <a:cs typeface="Times New Roman" panose="02020603050405020304" pitchFamily="18" charset="0"/>
              </a:rPr>
              <a:t>5</a:t>
            </a:r>
            <a:r>
              <a:rPr lang="en-US" sz="1000" kern="100" dirty="0">
                <a:effectLst/>
                <a:ea typeface="Calibri" panose="020F0502020204030204" pitchFamily="34" charset="0"/>
                <a:cs typeface="Times New Roman" panose="02020603050405020304" pitchFamily="18" charset="0"/>
              </a:rPr>
              <a:t>University of Utah Huntsman Cancer Institute, Salt Lake City, UT, USA; </a:t>
            </a:r>
            <a:r>
              <a:rPr lang="en-US" sz="1000" kern="100" baseline="30000" dirty="0">
                <a:effectLst/>
                <a:ea typeface="Calibri" panose="020F0502020204030204" pitchFamily="34" charset="0"/>
                <a:cs typeface="Times New Roman" panose="02020603050405020304" pitchFamily="18" charset="0"/>
              </a:rPr>
              <a:t>6</a:t>
            </a:r>
            <a:r>
              <a:rPr lang="en-US" sz="1000" kern="100" dirty="0">
                <a:effectLst/>
                <a:ea typeface="Calibri" panose="020F0502020204030204" pitchFamily="34" charset="0"/>
                <a:cs typeface="Times New Roman" panose="02020603050405020304" pitchFamily="18" charset="0"/>
              </a:rPr>
              <a:t>Foundation IRCCS Ca’ </a:t>
            </a:r>
            <a:r>
              <a:rPr lang="en-US" sz="1000" kern="100" dirty="0" err="1">
                <a:effectLst/>
                <a:ea typeface="Calibri" panose="020F0502020204030204" pitchFamily="34" charset="0"/>
                <a:cs typeface="Times New Roman" panose="02020603050405020304" pitchFamily="18" charset="0"/>
              </a:rPr>
              <a:t>Granda</a:t>
            </a:r>
            <a:r>
              <a:rPr lang="en-US" sz="1000" kern="100" dirty="0">
                <a:effectLst/>
                <a:ea typeface="Calibri" panose="020F0502020204030204" pitchFamily="34" charset="0"/>
                <a:cs typeface="Times New Roman" panose="02020603050405020304" pitchFamily="18" charset="0"/>
              </a:rPr>
              <a:t> Ospedale Maggiore </a:t>
            </a:r>
            <a:r>
              <a:rPr lang="en-US" sz="1000" kern="100" dirty="0" err="1">
                <a:effectLst/>
                <a:ea typeface="Calibri" panose="020F0502020204030204" pitchFamily="34" charset="0"/>
                <a:cs typeface="Times New Roman" panose="02020603050405020304" pitchFamily="18" charset="0"/>
              </a:rPr>
              <a:t>Policlinico</a:t>
            </a:r>
            <a:r>
              <a:rPr lang="en-US" sz="1000" kern="100" dirty="0">
                <a:effectLst/>
                <a:ea typeface="Calibri" panose="020F0502020204030204" pitchFamily="34" charset="0"/>
                <a:cs typeface="Times New Roman" panose="02020603050405020304" pitchFamily="18" charset="0"/>
              </a:rPr>
              <a:t>, Milan, Italy; </a:t>
            </a:r>
            <a:r>
              <a:rPr lang="en-US" sz="1000" kern="100" baseline="30000" dirty="0">
                <a:effectLst/>
                <a:ea typeface="Calibri" panose="020F0502020204030204" pitchFamily="34" charset="0"/>
                <a:cs typeface="Times New Roman" panose="02020603050405020304" pitchFamily="18" charset="0"/>
              </a:rPr>
              <a:t>7</a:t>
            </a:r>
            <a:r>
              <a:rPr lang="en-US" sz="1000" kern="100" dirty="0">
                <a:effectLst/>
                <a:ea typeface="Calibri" panose="020F0502020204030204" pitchFamily="34" charset="0"/>
                <a:cs typeface="Times New Roman" panose="02020603050405020304" pitchFamily="18" charset="0"/>
              </a:rPr>
              <a:t>University of Colorado Anschutz Medical Campus, Aurora, CO, USA; </a:t>
            </a:r>
            <a:r>
              <a:rPr lang="en-US" sz="1000" kern="100" baseline="30000" dirty="0">
                <a:effectLst/>
                <a:ea typeface="Calibri" panose="020F0502020204030204" pitchFamily="34" charset="0"/>
                <a:cs typeface="Times New Roman" panose="02020603050405020304" pitchFamily="18" charset="0"/>
              </a:rPr>
              <a:t>8</a:t>
            </a:r>
            <a:r>
              <a:rPr lang="en-US" sz="1000" kern="100" dirty="0">
                <a:effectLst/>
                <a:ea typeface="Calibri" panose="020F0502020204030204" pitchFamily="34" charset="0"/>
                <a:cs typeface="Times New Roman" panose="02020603050405020304" pitchFamily="18" charset="0"/>
              </a:rPr>
              <a:t>IRCCS </a:t>
            </a:r>
            <a:r>
              <a:rPr lang="en-US" sz="1000" kern="100" dirty="0" err="1">
                <a:effectLst/>
                <a:ea typeface="Calibri" panose="020F0502020204030204" pitchFamily="34" charset="0"/>
                <a:cs typeface="Times New Roman" panose="02020603050405020304" pitchFamily="18" charset="0"/>
              </a:rPr>
              <a:t>Azienda</a:t>
            </a:r>
            <a:r>
              <a:rPr lang="en-US" sz="1000" kern="100" dirty="0">
                <a:effectLst/>
                <a:ea typeface="Calibri" panose="020F0502020204030204" pitchFamily="34" charset="0"/>
                <a:cs typeface="Times New Roman" panose="02020603050405020304" pitchFamily="18" charset="0"/>
              </a:rPr>
              <a:t> </a:t>
            </a:r>
            <a:r>
              <a:rPr lang="en-US" sz="1000" kern="100" dirty="0" err="1">
                <a:effectLst/>
                <a:ea typeface="Calibri" panose="020F0502020204030204" pitchFamily="34" charset="0"/>
                <a:cs typeface="Times New Roman" panose="02020603050405020304" pitchFamily="18" charset="0"/>
              </a:rPr>
              <a:t>Ospedaliero-Universitaria</a:t>
            </a:r>
            <a:r>
              <a:rPr lang="en-US" sz="1000" kern="100" dirty="0">
                <a:effectLst/>
                <a:ea typeface="Calibri" panose="020F0502020204030204" pitchFamily="34" charset="0"/>
                <a:cs typeface="Times New Roman" panose="02020603050405020304" pitchFamily="18" charset="0"/>
              </a:rPr>
              <a:t> di Bologna, </a:t>
            </a:r>
            <a:r>
              <a:rPr lang="en-US" sz="1000" kern="100" dirty="0" err="1">
                <a:effectLst/>
                <a:ea typeface="Calibri" panose="020F0502020204030204" pitchFamily="34" charset="0"/>
                <a:cs typeface="Times New Roman" panose="02020603050405020304" pitchFamily="18" charset="0"/>
              </a:rPr>
              <a:t>Istituto</a:t>
            </a:r>
            <a:r>
              <a:rPr lang="en-US" sz="1000" kern="100" dirty="0">
                <a:effectLst/>
                <a:ea typeface="Calibri" panose="020F0502020204030204" pitchFamily="34" charset="0"/>
                <a:cs typeface="Times New Roman" panose="02020603050405020304" pitchFamily="18" charset="0"/>
              </a:rPr>
              <a:t> di </a:t>
            </a:r>
            <a:r>
              <a:rPr lang="en-US" sz="1000" kern="100" dirty="0" err="1">
                <a:effectLst/>
                <a:ea typeface="Calibri" panose="020F0502020204030204" pitchFamily="34" charset="0"/>
                <a:cs typeface="Times New Roman" panose="02020603050405020304" pitchFamily="18" charset="0"/>
              </a:rPr>
              <a:t>Ematologia</a:t>
            </a:r>
            <a:r>
              <a:rPr lang="en-US" sz="1000" kern="100" dirty="0">
                <a:effectLst/>
                <a:ea typeface="Calibri" panose="020F0502020204030204" pitchFamily="34" charset="0"/>
                <a:cs typeface="Times New Roman" panose="02020603050405020304" pitchFamily="18" charset="0"/>
              </a:rPr>
              <a:t> “</a:t>
            </a:r>
            <a:r>
              <a:rPr lang="en-US" sz="1000" kern="100" dirty="0" err="1">
                <a:effectLst/>
                <a:ea typeface="Calibri" panose="020F0502020204030204" pitchFamily="34" charset="0"/>
                <a:cs typeface="Times New Roman" panose="02020603050405020304" pitchFamily="18" charset="0"/>
              </a:rPr>
              <a:t>Seràgnoli</a:t>
            </a:r>
            <a:r>
              <a:rPr lang="en-US" sz="1000" kern="100" dirty="0">
                <a:effectLst/>
                <a:ea typeface="Calibri" panose="020F0502020204030204" pitchFamily="34" charset="0"/>
                <a:cs typeface="Times New Roman" panose="02020603050405020304" pitchFamily="18" charset="0"/>
              </a:rPr>
              <a:t>,” Bologna, Italy; </a:t>
            </a:r>
            <a:r>
              <a:rPr lang="en-US" sz="1000" kern="100" baseline="30000" dirty="0">
                <a:effectLst/>
                <a:ea typeface="Calibri" panose="020F0502020204030204" pitchFamily="34" charset="0"/>
                <a:cs typeface="Times New Roman" panose="02020603050405020304" pitchFamily="18" charset="0"/>
              </a:rPr>
              <a:t>9</a:t>
            </a:r>
            <a:r>
              <a:rPr lang="en-US" sz="1000" kern="100" dirty="0">
                <a:effectLst/>
                <a:ea typeface="Calibri" panose="020F0502020204030204" pitchFamily="34" charset="0"/>
                <a:cs typeface="Times New Roman" panose="02020603050405020304" pitchFamily="18" charset="0"/>
              </a:rPr>
              <a:t>Hospital Universitario de Gran </a:t>
            </a:r>
            <a:r>
              <a:rPr lang="en-US" sz="1000" kern="100" dirty="0" err="1">
                <a:effectLst/>
                <a:ea typeface="Calibri" panose="020F0502020204030204" pitchFamily="34" charset="0"/>
                <a:cs typeface="Times New Roman" panose="02020603050405020304" pitchFamily="18" charset="0"/>
              </a:rPr>
              <a:t>Canaria</a:t>
            </a:r>
            <a:r>
              <a:rPr lang="en-US" sz="1000" kern="100" dirty="0">
                <a:effectLst/>
                <a:ea typeface="Calibri" panose="020F0502020204030204" pitchFamily="34" charset="0"/>
                <a:cs typeface="Times New Roman" panose="02020603050405020304" pitchFamily="18" charset="0"/>
              </a:rPr>
              <a:t> Doctor Negrín, Las Palmas de Gran </a:t>
            </a:r>
            <a:r>
              <a:rPr lang="en-US" sz="1000" kern="100" dirty="0" err="1">
                <a:effectLst/>
                <a:ea typeface="Calibri" panose="020F0502020204030204" pitchFamily="34" charset="0"/>
                <a:cs typeface="Times New Roman" panose="02020603050405020304" pitchFamily="18" charset="0"/>
              </a:rPr>
              <a:t>Canaria</a:t>
            </a:r>
            <a:r>
              <a:rPr lang="en-US" sz="1000" kern="100" dirty="0">
                <a:effectLst/>
                <a:ea typeface="Calibri" panose="020F0502020204030204" pitchFamily="34" charset="0"/>
                <a:cs typeface="Times New Roman" panose="02020603050405020304" pitchFamily="18" charset="0"/>
              </a:rPr>
              <a:t>, Spain; </a:t>
            </a:r>
            <a:r>
              <a:rPr lang="en-US" sz="1000" kern="100" baseline="30000" dirty="0">
                <a:effectLst/>
                <a:ea typeface="Calibri" panose="020F0502020204030204" pitchFamily="34" charset="0"/>
                <a:cs typeface="Times New Roman" panose="02020603050405020304" pitchFamily="18" charset="0"/>
              </a:rPr>
              <a:t>10</a:t>
            </a:r>
            <a:r>
              <a:rPr lang="en-US" sz="1000" kern="100" dirty="0">
                <a:effectLst/>
                <a:ea typeface="Calibri" panose="020F0502020204030204" pitchFamily="34" charset="0"/>
                <a:cs typeface="Times New Roman" panose="02020603050405020304" pitchFamily="18" charset="0"/>
              </a:rPr>
              <a:t>National Cancer Center Hospital East, Chiba, Japan; </a:t>
            </a:r>
            <a:r>
              <a:rPr lang="en-US" sz="1000" kern="100" baseline="30000" dirty="0">
                <a:effectLst/>
                <a:ea typeface="Calibri" panose="020F0502020204030204" pitchFamily="34" charset="0"/>
                <a:cs typeface="Times New Roman" panose="02020603050405020304" pitchFamily="18" charset="0"/>
              </a:rPr>
              <a:t>11</a:t>
            </a:r>
            <a:r>
              <a:rPr lang="en-US" sz="1000" kern="100" dirty="0">
                <a:effectLst/>
                <a:ea typeface="Calibri" panose="020F0502020204030204" pitchFamily="34" charset="0"/>
                <a:cs typeface="Times New Roman" panose="02020603050405020304" pitchFamily="18" charset="0"/>
              </a:rPr>
              <a:t>The Christie Hospital NHS Foundation Trust, Manchester, UK; </a:t>
            </a:r>
            <a:r>
              <a:rPr lang="en-US" sz="1000" kern="100" baseline="30000" dirty="0">
                <a:effectLst/>
                <a:ea typeface="Calibri" panose="020F0502020204030204" pitchFamily="34" charset="0"/>
                <a:cs typeface="Times New Roman" panose="02020603050405020304" pitchFamily="18" charset="0"/>
              </a:rPr>
              <a:t>12</a:t>
            </a:r>
            <a:r>
              <a:rPr lang="en-US" sz="1000" kern="100" dirty="0">
                <a:effectLst/>
                <a:ea typeface="Calibri" panose="020F0502020204030204" pitchFamily="34" charset="0"/>
                <a:cs typeface="Times New Roman" panose="02020603050405020304" pitchFamily="18" charset="0"/>
              </a:rPr>
              <a:t>University of Manchester, Manchester, UK; </a:t>
            </a:r>
            <a:r>
              <a:rPr lang="en-US" sz="1000" kern="100" baseline="30000" dirty="0">
                <a:effectLst/>
                <a:ea typeface="Calibri" panose="020F0502020204030204" pitchFamily="34" charset="0"/>
                <a:cs typeface="Times New Roman" panose="02020603050405020304" pitchFamily="18" charset="0"/>
              </a:rPr>
              <a:t>13</a:t>
            </a:r>
            <a:r>
              <a:rPr lang="en-US" sz="1000" kern="100" dirty="0">
                <a:effectLst/>
                <a:ea typeface="Calibri" panose="020F0502020204030204" pitchFamily="34" charset="0"/>
                <a:cs typeface="Times New Roman" panose="02020603050405020304" pitchFamily="18" charset="0"/>
              </a:rPr>
              <a:t>University of Washington, Seattle, WA, USA; </a:t>
            </a:r>
            <a:r>
              <a:rPr lang="en-US" sz="1000" kern="100" baseline="30000" dirty="0">
                <a:effectLst/>
                <a:ea typeface="Calibri" panose="020F0502020204030204" pitchFamily="34" charset="0"/>
                <a:cs typeface="Times New Roman" panose="02020603050405020304" pitchFamily="18" charset="0"/>
              </a:rPr>
              <a:t>14</a:t>
            </a:r>
            <a:r>
              <a:rPr lang="en-US" sz="1000" kern="100" dirty="0">
                <a:effectLst/>
                <a:ea typeface="Calibri" panose="020F0502020204030204" pitchFamily="34" charset="0"/>
                <a:cs typeface="Times New Roman" panose="02020603050405020304" pitchFamily="18" charset="0"/>
              </a:rPr>
              <a:t>Fred Hutchinson Cancer Center, Seattle, WA, USA; </a:t>
            </a:r>
            <a:r>
              <a:rPr lang="en-US" sz="1000" kern="100" baseline="30000" dirty="0">
                <a:effectLst/>
                <a:ea typeface="Calibri" panose="020F0502020204030204" pitchFamily="34" charset="0"/>
                <a:cs typeface="Times New Roman" panose="02020603050405020304" pitchFamily="18" charset="0"/>
              </a:rPr>
              <a:t>15</a:t>
            </a:r>
            <a:r>
              <a:rPr lang="en-US" sz="1000" kern="100" dirty="0">
                <a:effectLst/>
                <a:ea typeface="Calibri" panose="020F0502020204030204" pitchFamily="34" charset="0"/>
                <a:cs typeface="Times New Roman" panose="02020603050405020304" pitchFamily="18" charset="0"/>
              </a:rPr>
              <a:t>Hospital Universitario 12 de </a:t>
            </a:r>
            <a:r>
              <a:rPr lang="en-US" sz="1000" kern="100" dirty="0" err="1">
                <a:effectLst/>
                <a:ea typeface="Calibri" panose="020F0502020204030204" pitchFamily="34" charset="0"/>
                <a:cs typeface="Times New Roman" panose="02020603050405020304" pitchFamily="18" charset="0"/>
              </a:rPr>
              <a:t>Octubre</a:t>
            </a:r>
            <a:r>
              <a:rPr lang="en-US" sz="1000" kern="100" dirty="0">
                <a:effectLst/>
                <a:ea typeface="Calibri" panose="020F0502020204030204" pitchFamily="34" charset="0"/>
                <a:cs typeface="Times New Roman" panose="02020603050405020304" pitchFamily="18" charset="0"/>
              </a:rPr>
              <a:t>, Madrid, Spain; </a:t>
            </a:r>
            <a:r>
              <a:rPr lang="en-US" sz="1000" kern="100" baseline="30000" dirty="0">
                <a:effectLst/>
                <a:ea typeface="Calibri" panose="020F0502020204030204" pitchFamily="34" charset="0"/>
                <a:cs typeface="Times New Roman" panose="02020603050405020304" pitchFamily="18" charset="0"/>
              </a:rPr>
              <a:t>16</a:t>
            </a:r>
            <a:r>
              <a:rPr lang="en-US" sz="1000" kern="100" dirty="0">
                <a:effectLst/>
                <a:ea typeface="Calibri" panose="020F0502020204030204" pitchFamily="34" charset="0"/>
                <a:cs typeface="Times New Roman" panose="02020603050405020304" pitchFamily="18" charset="0"/>
              </a:rPr>
              <a:t>Fujita Health University School of Medicine, </a:t>
            </a:r>
            <a:r>
              <a:rPr lang="en-US" sz="1000" kern="100" dirty="0" err="1">
                <a:effectLst/>
                <a:ea typeface="Calibri" panose="020F0502020204030204" pitchFamily="34" charset="0"/>
                <a:cs typeface="Times New Roman" panose="02020603050405020304" pitchFamily="18" charset="0"/>
              </a:rPr>
              <a:t>Toyoake</a:t>
            </a:r>
            <a:r>
              <a:rPr lang="en-US" sz="1000" kern="100" dirty="0">
                <a:effectLst/>
                <a:ea typeface="Calibri" panose="020F0502020204030204" pitchFamily="34" charset="0"/>
                <a:cs typeface="Times New Roman" panose="02020603050405020304" pitchFamily="18" charset="0"/>
              </a:rPr>
              <a:t>, Japan; </a:t>
            </a:r>
            <a:r>
              <a:rPr lang="en-US" sz="1000" kern="100" baseline="30000" dirty="0">
                <a:effectLst/>
                <a:ea typeface="Calibri" panose="020F0502020204030204" pitchFamily="34" charset="0"/>
                <a:cs typeface="Times New Roman" panose="02020603050405020304" pitchFamily="18" charset="0"/>
              </a:rPr>
              <a:t>17</a:t>
            </a:r>
            <a:r>
              <a:rPr lang="en-US" sz="1000" kern="100" dirty="0">
                <a:effectLst/>
                <a:ea typeface="Calibri" panose="020F0502020204030204" pitchFamily="34" charset="0"/>
                <a:cs typeface="Times New Roman" panose="02020603050405020304" pitchFamily="18" charset="0"/>
              </a:rPr>
              <a:t>Hospital Germans </a:t>
            </a:r>
            <a:r>
              <a:rPr lang="en-US" sz="1000" kern="100" dirty="0" err="1">
                <a:effectLst/>
                <a:ea typeface="Calibri" panose="020F0502020204030204" pitchFamily="34" charset="0"/>
                <a:cs typeface="Times New Roman" panose="02020603050405020304" pitchFamily="18" charset="0"/>
              </a:rPr>
              <a:t>Trias</a:t>
            </a:r>
            <a:r>
              <a:rPr lang="en-US" sz="1000" kern="100" dirty="0">
                <a:effectLst/>
                <a:ea typeface="Calibri" panose="020F0502020204030204" pitchFamily="34" charset="0"/>
                <a:cs typeface="Times New Roman" panose="02020603050405020304" pitchFamily="18" charset="0"/>
              </a:rPr>
              <a:t> I Pujol, </a:t>
            </a:r>
            <a:r>
              <a:rPr lang="en-US" sz="1000" kern="100" dirty="0" err="1">
                <a:effectLst/>
                <a:ea typeface="Calibri" panose="020F0502020204030204" pitchFamily="34" charset="0"/>
                <a:cs typeface="Times New Roman" panose="02020603050405020304" pitchFamily="18" charset="0"/>
              </a:rPr>
              <a:t>Institut</a:t>
            </a:r>
            <a:r>
              <a:rPr lang="en-US" sz="1000" kern="100" dirty="0">
                <a:effectLst/>
                <a:ea typeface="Calibri" panose="020F0502020204030204" pitchFamily="34" charset="0"/>
                <a:cs typeface="Times New Roman" panose="02020603050405020304" pitchFamily="18" charset="0"/>
              </a:rPr>
              <a:t> </a:t>
            </a:r>
            <a:r>
              <a:rPr lang="en-US" sz="1000" kern="100" dirty="0" err="1">
                <a:effectLst/>
                <a:ea typeface="Calibri" panose="020F0502020204030204" pitchFamily="34" charset="0"/>
                <a:cs typeface="Times New Roman" panose="02020603050405020304" pitchFamily="18" charset="0"/>
              </a:rPr>
              <a:t>Català</a:t>
            </a:r>
            <a:r>
              <a:rPr lang="en-US" sz="1000" kern="100" dirty="0">
                <a:effectLst/>
                <a:ea typeface="Calibri" panose="020F0502020204030204" pitchFamily="34" charset="0"/>
                <a:cs typeface="Times New Roman" panose="02020603050405020304" pitchFamily="18" charset="0"/>
              </a:rPr>
              <a:t> </a:t>
            </a:r>
            <a:r>
              <a:rPr lang="en-US" sz="1000" kern="100" dirty="0" err="1">
                <a:effectLst/>
                <a:ea typeface="Calibri" panose="020F0502020204030204" pitchFamily="34" charset="0"/>
                <a:cs typeface="Times New Roman" panose="02020603050405020304" pitchFamily="18" charset="0"/>
              </a:rPr>
              <a:t>Oncologia</a:t>
            </a:r>
            <a:r>
              <a:rPr lang="en-US" sz="1000" kern="100" dirty="0">
                <a:effectLst/>
                <a:ea typeface="Calibri" panose="020F0502020204030204" pitchFamily="34" charset="0"/>
                <a:cs typeface="Times New Roman" panose="02020603050405020304" pitchFamily="18" charset="0"/>
              </a:rPr>
              <a:t>, Josep Carreras Leukemia Research Institute, </a:t>
            </a:r>
            <a:r>
              <a:rPr lang="en-US" sz="1000" kern="100" dirty="0" err="1">
                <a:effectLst/>
                <a:ea typeface="Calibri" panose="020F0502020204030204" pitchFamily="34" charset="0"/>
                <a:cs typeface="Times New Roman" panose="02020603050405020304" pitchFamily="18" charset="0"/>
              </a:rPr>
              <a:t>Universitat</a:t>
            </a:r>
            <a:r>
              <a:rPr lang="en-US" sz="1000" kern="100" dirty="0">
                <a:effectLst/>
                <a:ea typeface="Calibri" panose="020F0502020204030204" pitchFamily="34" charset="0"/>
                <a:cs typeface="Times New Roman" panose="02020603050405020304" pitchFamily="18" charset="0"/>
              </a:rPr>
              <a:t> </a:t>
            </a:r>
            <a:r>
              <a:rPr lang="en-US" sz="1000" kern="100" dirty="0" err="1">
                <a:effectLst/>
                <a:ea typeface="Calibri" panose="020F0502020204030204" pitchFamily="34" charset="0"/>
                <a:cs typeface="Times New Roman" panose="02020603050405020304" pitchFamily="18" charset="0"/>
              </a:rPr>
              <a:t>Autònoma</a:t>
            </a:r>
            <a:r>
              <a:rPr lang="en-US" sz="1000" kern="100" dirty="0">
                <a:effectLst/>
                <a:ea typeface="Calibri" panose="020F0502020204030204" pitchFamily="34" charset="0"/>
                <a:cs typeface="Times New Roman" panose="02020603050405020304" pitchFamily="18" charset="0"/>
              </a:rPr>
              <a:t> de Barcelona, Badalona, Spain; </a:t>
            </a:r>
            <a:r>
              <a:rPr lang="en-US" sz="1000" kern="100" baseline="30000" dirty="0">
                <a:effectLst/>
                <a:ea typeface="Calibri" panose="020F0502020204030204" pitchFamily="34" charset="0"/>
                <a:cs typeface="Times New Roman" panose="02020603050405020304" pitchFamily="18" charset="0"/>
              </a:rPr>
              <a:t>18</a:t>
            </a:r>
            <a:r>
              <a:rPr lang="en-US" sz="1000" kern="100" dirty="0">
                <a:effectLst/>
                <a:ea typeface="Calibri" panose="020F0502020204030204" pitchFamily="34" charset="0"/>
                <a:cs typeface="Times New Roman" panose="02020603050405020304" pitchFamily="18" charset="0"/>
              </a:rPr>
              <a:t>The University of Texas MD Anderson Cancer Center, Houston, TX, USA; </a:t>
            </a:r>
            <a:r>
              <a:rPr lang="en-US" sz="1000" kern="100" baseline="30000" dirty="0">
                <a:effectLst/>
                <a:ea typeface="Calibri" panose="020F0502020204030204" pitchFamily="34" charset="0"/>
                <a:cs typeface="Times New Roman" panose="02020603050405020304" pitchFamily="18" charset="0"/>
              </a:rPr>
              <a:t>19</a:t>
            </a:r>
            <a:r>
              <a:rPr lang="en-US" sz="1000" kern="100" dirty="0">
                <a:effectLst/>
                <a:ea typeface="Calibri" panose="020F0502020204030204" pitchFamily="34" charset="0"/>
                <a:cs typeface="Times New Roman" panose="02020603050405020304" pitchFamily="18" charset="0"/>
              </a:rPr>
              <a:t>University of North Carolina School of Medicine, Chapel Hill, NC, USA; </a:t>
            </a:r>
            <a:r>
              <a:rPr lang="en-US" sz="1000" kern="100" baseline="30000" dirty="0">
                <a:effectLst/>
                <a:ea typeface="Calibri" panose="020F0502020204030204" pitchFamily="34" charset="0"/>
                <a:cs typeface="Times New Roman" panose="02020603050405020304" pitchFamily="18" charset="0"/>
              </a:rPr>
              <a:t>20</a:t>
            </a:r>
            <a:r>
              <a:rPr lang="en-US" sz="1000" kern="100" dirty="0">
                <a:effectLst/>
                <a:ea typeface="Calibri" panose="020F0502020204030204" pitchFamily="34" charset="0"/>
                <a:cs typeface="Times New Roman" panose="02020603050405020304" pitchFamily="18" charset="0"/>
              </a:rPr>
              <a:t>Incyte Corporation, Wilmington, DE, USA; </a:t>
            </a:r>
            <a:r>
              <a:rPr lang="en-US" sz="1000" kern="100" baseline="30000" dirty="0">
                <a:effectLst/>
                <a:ea typeface="Calibri" panose="020F0502020204030204" pitchFamily="34" charset="0"/>
                <a:cs typeface="Times New Roman" panose="02020603050405020304" pitchFamily="18" charset="0"/>
              </a:rPr>
              <a:t>21</a:t>
            </a:r>
            <a:r>
              <a:rPr lang="en-US" sz="1000" kern="100" dirty="0">
                <a:effectLst/>
                <a:ea typeface="Calibri" panose="020F0502020204030204" pitchFamily="34" charset="0"/>
                <a:cs typeface="Times New Roman" panose="02020603050405020304" pitchFamily="18" charset="0"/>
              </a:rPr>
              <a:t>O’Neal Comprehensive Cancer Center at UAB, Birmingham, AL, USA</a:t>
            </a:r>
          </a:p>
          <a:p>
            <a:pPr marL="0" marR="0">
              <a:lnSpc>
                <a:spcPct val="115000"/>
              </a:lnSpc>
              <a:spcBef>
                <a:spcPts val="0"/>
              </a:spcBef>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4">
            <a:extLst>
              <a:ext uri="{FF2B5EF4-FFF2-40B4-BE49-F238E27FC236}">
                <a16:creationId xmlns:a16="http://schemas.microsoft.com/office/drawing/2014/main" id="{AE98CEEE-75DC-9485-48CF-9292D0513681}"/>
              </a:ext>
            </a:extLst>
          </p:cNvPr>
          <p:cNvSpPr txBox="1">
            <a:spLocks/>
          </p:cNvSpPr>
          <p:nvPr/>
        </p:nvSpPr>
        <p:spPr>
          <a:xfrm>
            <a:off x="757381" y="586308"/>
            <a:ext cx="2931749" cy="452049"/>
          </a:xfrm>
          <a:prstGeom prst="rect">
            <a:avLst/>
          </a:prstGeom>
        </p:spPr>
        <p:txBody>
          <a:bodyPr vert="horz" lIns="0" tIns="0" rIns="0" bIns="0" rtlCol="0" anchor="ctr">
            <a:normAutofit fontScale="97500"/>
          </a:bodyPr>
          <a:lstStyle>
            <a:lvl1pPr algn="l" defTabSz="1219170" rtl="0" eaLnBrk="1" latinLnBrk="0" hangingPunct="1">
              <a:lnSpc>
                <a:spcPct val="90000"/>
              </a:lnSpc>
              <a:spcBef>
                <a:spcPct val="0"/>
              </a:spcBef>
              <a:buNone/>
              <a:defRPr sz="4267" b="1" i="0" u="none" kern="1200">
                <a:solidFill>
                  <a:schemeClr val="accent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005CAB"/>
                </a:solidFill>
                <a:effectLst/>
                <a:uLnTx/>
                <a:uFillTx/>
                <a:latin typeface="Arial"/>
                <a:ea typeface="+mj-ea"/>
                <a:cs typeface="+mj-cs"/>
              </a:rPr>
              <a:t>Presentation #658</a:t>
            </a:r>
            <a:r>
              <a:rPr kumimoji="0" lang="en-US" sz="2000" b="1" i="0" u="none" strike="noStrike" kern="1200" cap="none" spc="0" normalizeH="0" baseline="0" noProof="0" dirty="0">
                <a:ln>
                  <a:noFill/>
                </a:ln>
                <a:solidFill>
                  <a:srgbClr val="005CAB"/>
                </a:solidFill>
                <a:effectLst/>
                <a:highlight>
                  <a:srgbClr val="FFFF00"/>
                </a:highlight>
                <a:uLnTx/>
                <a:uFillTx/>
                <a:latin typeface="Arial"/>
                <a:ea typeface="+mj-ea"/>
                <a:cs typeface="+mj-cs"/>
              </a:rPr>
              <a:t> </a:t>
            </a:r>
          </a:p>
        </p:txBody>
      </p:sp>
      <p:sp>
        <p:nvSpPr>
          <p:cNvPr id="3" name="Footer Placeholder 1">
            <a:extLst>
              <a:ext uri="{FF2B5EF4-FFF2-40B4-BE49-F238E27FC236}">
                <a16:creationId xmlns:a16="http://schemas.microsoft.com/office/drawing/2014/main" id="{5A703681-28BF-19DC-F506-B0D1EE655909}"/>
              </a:ext>
            </a:extLst>
          </p:cNvPr>
          <p:cNvSpPr>
            <a:spLocks noGrp="1"/>
          </p:cNvSpPr>
          <p:nvPr>
            <p:ph type="ftr" sz="quarter" idx="10"/>
          </p:nvPr>
        </p:nvSpPr>
        <p:spPr>
          <a:xfrm>
            <a:off x="757381" y="6393603"/>
            <a:ext cx="9112761" cy="343922"/>
          </a:xfrm>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5D686B"/>
                </a:solidFill>
                <a:effectLst/>
                <a:uLnTx/>
                <a:uFillTx/>
                <a:latin typeface="Arial"/>
                <a:ea typeface="+mn-ea"/>
                <a:cs typeface="Times New Roman" panose="02020603050405020304" pitchFamily="18" charset="0"/>
              </a:rPr>
              <a:t>66th American Society of Hematology (ASH) Annual Meeting &amp; Exposition; December 7–10, 2024</a:t>
            </a:r>
            <a:r>
              <a:rPr kumimoji="0" lang="en-US" sz="1200" b="1" i="0" u="none" strike="noStrike" kern="1200" cap="none" spc="0" normalizeH="0" baseline="0" noProof="0" dirty="0">
                <a:ln>
                  <a:noFill/>
                </a:ln>
                <a:solidFill>
                  <a:srgbClr val="5D686B"/>
                </a:solidFill>
                <a:effectLst/>
                <a:uLnTx/>
                <a:uFillTx/>
                <a:latin typeface="Arial"/>
                <a:ea typeface="+mn-ea"/>
                <a:cs typeface="+mn-cs"/>
              </a:rPr>
              <a:t>; San Diego, CA, USA </a:t>
            </a:r>
          </a:p>
        </p:txBody>
      </p:sp>
    </p:spTree>
    <p:extLst>
      <p:ext uri="{BB962C8B-B14F-4D97-AF65-F5344CB8AC3E}">
        <p14:creationId xmlns:p14="http://schemas.microsoft.com/office/powerpoint/2010/main" val="4221063396"/>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80614-117B-FDCA-7E21-E594D87CD460}"/>
              </a:ext>
            </a:extLst>
          </p:cNvPr>
          <p:cNvSpPr>
            <a:spLocks noGrp="1"/>
          </p:cNvSpPr>
          <p:nvPr>
            <p:ph type="title"/>
          </p:nvPr>
        </p:nvSpPr>
        <p:spPr>
          <a:xfrm>
            <a:off x="534741" y="178950"/>
            <a:ext cx="10497928" cy="731520"/>
          </a:xfrm>
        </p:spPr>
        <p:txBody>
          <a:bodyPr>
            <a:normAutofit/>
          </a:bodyPr>
          <a:lstStyle/>
          <a:p>
            <a:r>
              <a:rPr lang="en-US" sz="3600" dirty="0"/>
              <a:t>Study Design</a:t>
            </a:r>
            <a:endParaRPr lang="en-US" dirty="0"/>
          </a:p>
        </p:txBody>
      </p:sp>
      <p:sp>
        <p:nvSpPr>
          <p:cNvPr id="60" name="Content Placeholder 2">
            <a:extLst>
              <a:ext uri="{FF2B5EF4-FFF2-40B4-BE49-F238E27FC236}">
                <a16:creationId xmlns:a16="http://schemas.microsoft.com/office/drawing/2014/main" id="{5F6653B2-AA7F-8F14-A740-3C4049D0447D}"/>
              </a:ext>
            </a:extLst>
          </p:cNvPr>
          <p:cNvSpPr>
            <a:spLocks noGrp="1"/>
          </p:cNvSpPr>
          <p:nvPr>
            <p:ph idx="1"/>
          </p:nvPr>
        </p:nvSpPr>
        <p:spPr>
          <a:xfrm>
            <a:off x="536448" y="1331915"/>
            <a:ext cx="10988803" cy="925877"/>
          </a:xfrm>
        </p:spPr>
        <p:txBody>
          <a:bodyPr>
            <a:normAutofit/>
          </a:bodyPr>
          <a:lstStyle/>
          <a:p>
            <a:pPr marR="0" lvl="0">
              <a:spcBef>
                <a:spcPts val="0"/>
              </a:spcBef>
              <a:spcAft>
                <a:spcPts val="400"/>
              </a:spcAft>
            </a:pPr>
            <a:r>
              <a:rPr lang="en-US" sz="1800" dirty="0">
                <a:solidFill>
                  <a:srgbClr val="000000"/>
                </a:solidFill>
                <a:effectLst/>
                <a:ea typeface="Calibri" panose="020F0502020204030204" pitchFamily="34" charset="0"/>
                <a:cs typeface="Times New Roman" panose="02020603050405020304" pitchFamily="18" charset="0"/>
              </a:rPr>
              <a:t>The initial INCB057643 dose was 4 mg qd with dose escalation up to 12 mg qd </a:t>
            </a:r>
            <a:endParaRPr lang="en-US" sz="1800" dirty="0">
              <a:effectLst/>
              <a:ea typeface="Calibri" panose="020F0502020204030204" pitchFamily="34" charset="0"/>
              <a:cs typeface="Times New Roman" panose="02020603050405020304" pitchFamily="18" charset="0"/>
            </a:endParaRPr>
          </a:p>
          <a:p>
            <a:pPr marL="742950" marR="0" lvl="1" indent="-285750">
              <a:spcBef>
                <a:spcPts val="0"/>
              </a:spcBef>
              <a:spcAft>
                <a:spcPts val="400"/>
              </a:spcAft>
              <a:buFont typeface="Calibri" panose="020F0502020204030204" pitchFamily="34" charset="0"/>
              <a:buChar char="–"/>
            </a:pPr>
            <a:r>
              <a:rPr lang="en-US" sz="1800" dirty="0">
                <a:solidFill>
                  <a:srgbClr val="000000"/>
                </a:solidFill>
                <a:effectLst/>
                <a:ea typeface="Calibri" panose="020F0502020204030204" pitchFamily="34" charset="0"/>
                <a:cs typeface="Times New Roman" panose="02020603050405020304" pitchFamily="18" charset="0"/>
              </a:rPr>
              <a:t>All doses were administered continuously in 28-day cycles </a:t>
            </a:r>
            <a:endParaRPr lang="en-US" sz="1800" dirty="0">
              <a:effectLst/>
              <a:ea typeface="Calibri" panose="020F0502020204030204" pitchFamily="34" charset="0"/>
              <a:cs typeface="Times New Roman" panose="02020603050405020304" pitchFamily="18" charset="0"/>
            </a:endParaRPr>
          </a:p>
          <a:p>
            <a:endParaRPr lang="en-US" dirty="0"/>
          </a:p>
        </p:txBody>
      </p:sp>
      <p:sp>
        <p:nvSpPr>
          <p:cNvPr id="6" name="Footer Placeholder 3">
            <a:extLst>
              <a:ext uri="{FF2B5EF4-FFF2-40B4-BE49-F238E27FC236}">
                <a16:creationId xmlns:a16="http://schemas.microsoft.com/office/drawing/2014/main" id="{009EEFD4-19B9-771B-132F-5AC1A802CEB1}"/>
              </a:ext>
            </a:extLst>
          </p:cNvPr>
          <p:cNvSpPr>
            <a:spLocks noGrp="1"/>
          </p:cNvSpPr>
          <p:nvPr>
            <p:ph type="ftr" sz="quarter" idx="10"/>
          </p:nvPr>
        </p:nvSpPr>
        <p:spPr>
          <a:xfrm>
            <a:off x="536448" y="6172885"/>
            <a:ext cx="11519257" cy="604223"/>
          </a:xfrm>
        </p:spPr>
        <p:txBody>
          <a:bodyPr vert="horz" lIns="0" tIns="0" rIns="0" bIns="0"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lumMod val="50000"/>
                  <a:lumOff val="50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lumMod val="50000"/>
                    <a:lumOff val="50000"/>
                  </a:srgbClr>
                </a:solidFill>
                <a:effectLst/>
                <a:uLnTx/>
                <a:uFillTx/>
                <a:latin typeface="Arial"/>
                <a:ea typeface="+mn-ea"/>
                <a:cs typeface="+mn-cs"/>
              </a:rPr>
              <a:t>bid, twice daily; CT, computed tomography; DLT, dose-limiting toxicity; ECOG PS, Eastern Cooperative Oncology Group performance status; ET, essential thrombocythemia; JAK, Janus kinase; </a:t>
            </a:r>
            <a:r>
              <a:rPr kumimoji="0" lang="en-US" sz="1200" b="0" i="0" u="none" strike="noStrike" kern="1200" cap="none" spc="0" normalizeH="0" baseline="0" noProof="0" dirty="0">
                <a:ln>
                  <a:noFill/>
                </a:ln>
                <a:solidFill>
                  <a:srgbClr val="000000">
                    <a:lumMod val="50000"/>
                    <a:lumOff val="50000"/>
                  </a:srgbClr>
                </a:solidFill>
                <a:effectLst/>
                <a:uLnTx/>
                <a:uFillTx/>
                <a:latin typeface="Arial"/>
                <a:ea typeface="+mn-ea"/>
                <a:cs typeface="+mn-cs"/>
              </a:rPr>
              <a:t>MDS, myelodysplastic syndromes; MF, myelofibrosis; MPN, myeloproliferative neoplasm; MRI, magnetic resonance imaging; </a:t>
            </a:r>
            <a:r>
              <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Calibri" panose="020F0502020204030204" pitchFamily="34" charset="0"/>
                <a:cs typeface="+mn-cs"/>
              </a:rPr>
              <a:t>qd, once daily; RDE, recommended dose for expansion; r/r, relapsed/refractory; SAF TSS, Symptom Assessment Form Total Symptom Score; </a:t>
            </a:r>
            <a:r>
              <a:rPr kumimoji="0" lang="en-US" sz="1200" b="0" i="0" u="none" strike="noStrike" kern="1200" cap="none" spc="0" normalizeH="0" baseline="0" noProof="0" dirty="0">
                <a:ln>
                  <a:noFill/>
                </a:ln>
                <a:solidFill>
                  <a:srgbClr val="000000">
                    <a:lumMod val="50000"/>
                    <a:lumOff val="50000"/>
                  </a:srgbClr>
                </a:solidFill>
                <a:effectLst/>
                <a:uLnTx/>
                <a:uFillTx/>
                <a:latin typeface="Arial"/>
                <a:ea typeface="+mn-ea"/>
                <a:cs typeface="+mn-cs"/>
              </a:rPr>
              <a:t>SVR35, ≥35% reduction from baseline in spleen volume</a:t>
            </a:r>
            <a:r>
              <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TSS50, ≥50% reduction from baseline in Myeloproliferative Neoplasm Symptom Assessment Form total symptom score.</a:t>
            </a:r>
            <a:endParaRPr kumimoji="0" lang="en-US" sz="12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Calibri" panose="020F0502020204030204" pitchFamily="34" charset="0"/>
              <a:cs typeface="+mn-cs"/>
            </a:endParaRPr>
          </a:p>
        </p:txBody>
      </p:sp>
      <p:sp>
        <p:nvSpPr>
          <p:cNvPr id="5" name="Text Placeholder 4">
            <a:extLst>
              <a:ext uri="{FF2B5EF4-FFF2-40B4-BE49-F238E27FC236}">
                <a16:creationId xmlns:a16="http://schemas.microsoft.com/office/drawing/2014/main" id="{993FA77C-C5C6-C384-7C20-8ABA61FB3A8B}"/>
              </a:ext>
            </a:extLst>
          </p:cNvPr>
          <p:cNvSpPr>
            <a:spLocks noGrp="1"/>
          </p:cNvSpPr>
          <p:nvPr>
            <p:ph type="body" sz="quarter" idx="12"/>
          </p:nvPr>
        </p:nvSpPr>
        <p:spPr/>
        <p:txBody>
          <a:bodyPr/>
          <a:lstStyle/>
          <a:p>
            <a:r>
              <a:rPr lang="en-US" sz="2000" b="0" dirty="0"/>
              <a:t>Ongoing, Open-Label, Phase 1, Dose-Escalation and -Expansion Study (NCT04279847) </a:t>
            </a:r>
            <a:endParaRPr lang="en-US" dirty="0"/>
          </a:p>
        </p:txBody>
      </p:sp>
      <p:grpSp>
        <p:nvGrpSpPr>
          <p:cNvPr id="56" name="Group 55">
            <a:extLst>
              <a:ext uri="{FF2B5EF4-FFF2-40B4-BE49-F238E27FC236}">
                <a16:creationId xmlns:a16="http://schemas.microsoft.com/office/drawing/2014/main" id="{909C233F-39A2-C89C-DE13-42219277305B}"/>
              </a:ext>
            </a:extLst>
          </p:cNvPr>
          <p:cNvGrpSpPr/>
          <p:nvPr/>
        </p:nvGrpSpPr>
        <p:grpSpPr>
          <a:xfrm>
            <a:off x="2338898" y="2233566"/>
            <a:ext cx="7448041" cy="2659745"/>
            <a:chOff x="3761356" y="2474778"/>
            <a:chExt cx="7448041" cy="2659745"/>
          </a:xfrm>
        </p:grpSpPr>
        <p:grpSp>
          <p:nvGrpSpPr>
            <p:cNvPr id="45" name="Group 44">
              <a:extLst>
                <a:ext uri="{FF2B5EF4-FFF2-40B4-BE49-F238E27FC236}">
                  <a16:creationId xmlns:a16="http://schemas.microsoft.com/office/drawing/2014/main" id="{09F8C3A0-034F-3791-C15C-D73683056CAE}"/>
                </a:ext>
              </a:extLst>
            </p:cNvPr>
            <p:cNvGrpSpPr/>
            <p:nvPr/>
          </p:nvGrpSpPr>
          <p:grpSpPr>
            <a:xfrm flipV="1">
              <a:off x="5691207" y="4039108"/>
              <a:ext cx="1083149" cy="669794"/>
              <a:chOff x="5736711" y="2495719"/>
              <a:chExt cx="1083149" cy="669794"/>
            </a:xfrm>
            <a:solidFill>
              <a:schemeClr val="accent1"/>
            </a:solidFill>
          </p:grpSpPr>
          <p:sp>
            <p:nvSpPr>
              <p:cNvPr id="46" name="Arrow: Right 45">
                <a:extLst>
                  <a:ext uri="{FF2B5EF4-FFF2-40B4-BE49-F238E27FC236}">
                    <a16:creationId xmlns:a16="http://schemas.microsoft.com/office/drawing/2014/main" id="{3A0CAB48-C453-5EF5-D537-50119661103D}"/>
                  </a:ext>
                </a:extLst>
              </p:cNvPr>
              <p:cNvSpPr/>
              <p:nvPr/>
            </p:nvSpPr>
            <p:spPr>
              <a:xfrm>
                <a:off x="5951856" y="2495719"/>
                <a:ext cx="868004" cy="261609"/>
              </a:xfrm>
              <a:prstGeom prst="rightArrow">
                <a:avLst>
                  <a:gd name="adj1" fmla="val 63089"/>
                  <a:gd name="adj2" fmla="val 50000"/>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0F4D6F0C-FECC-F1A2-BDD2-031C1BEB86AD}"/>
                  </a:ext>
                </a:extLst>
              </p:cNvPr>
              <p:cNvSpPr/>
              <p:nvPr/>
            </p:nvSpPr>
            <p:spPr>
              <a:xfrm rot="2190628">
                <a:off x="5736711" y="2533036"/>
                <a:ext cx="155620" cy="632477"/>
              </a:xfrm>
              <a:prstGeom prst="rect">
                <a:avLst/>
              </a:prstGeom>
              <a:grp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 name="Rounded Rectangle 24">
              <a:extLst>
                <a:ext uri="{FF2B5EF4-FFF2-40B4-BE49-F238E27FC236}">
                  <a16:creationId xmlns:a16="http://schemas.microsoft.com/office/drawing/2014/main" id="{C7E31EEA-D7D8-53C7-15BB-7CC7B2209332}"/>
                </a:ext>
              </a:extLst>
            </p:cNvPr>
            <p:cNvSpPr/>
            <p:nvPr/>
          </p:nvSpPr>
          <p:spPr>
            <a:xfrm>
              <a:off x="6779792" y="2474778"/>
              <a:ext cx="1687973" cy="1047232"/>
            </a:xfrm>
            <a:prstGeom prst="roundRect">
              <a:avLst/>
            </a:prstGeom>
            <a:solidFill>
              <a:srgbClr val="7DC242"/>
            </a:solidFill>
            <a:ln w="25400" cap="flat" cmpd="sng" algn="ctr">
              <a:noFill/>
              <a:prstDash val="solid"/>
            </a:ln>
            <a:effectLst/>
          </p:spPr>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escalation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r/r MF, MDS, or MDS/MPN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3+3 design </a:t>
              </a:r>
            </a:p>
          </p:txBody>
        </p:sp>
        <p:sp>
          <p:nvSpPr>
            <p:cNvPr id="4" name="Rounded Rectangle 36">
              <a:extLst>
                <a:ext uri="{FF2B5EF4-FFF2-40B4-BE49-F238E27FC236}">
                  <a16:creationId xmlns:a16="http://schemas.microsoft.com/office/drawing/2014/main" id="{2D0E5121-17EF-2B1F-FEF2-15756E911C70}"/>
                </a:ext>
              </a:extLst>
            </p:cNvPr>
            <p:cNvSpPr/>
            <p:nvPr/>
          </p:nvSpPr>
          <p:spPr>
            <a:xfrm>
              <a:off x="3761356" y="3322630"/>
              <a:ext cx="1027154" cy="1076881"/>
            </a:xfrm>
            <a:prstGeom prst="roundRect">
              <a:avLst/>
            </a:prstGeom>
            <a:solidFill>
              <a:schemeClr val="bg1">
                <a:lumMod val="75000"/>
              </a:schemeClr>
            </a:solidFill>
            <a:ln w="25400" cap="flat" cmpd="sng" algn="ctr">
              <a:noFill/>
              <a:prstDash val="solid"/>
            </a:ln>
            <a:effectLst/>
          </p:spPr>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INCB057643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Monotherapy</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Starting dose:</a:t>
              </a:r>
              <a:b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 mg qd </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ounded Rectangle 37">
              <a:extLst>
                <a:ext uri="{FF2B5EF4-FFF2-40B4-BE49-F238E27FC236}">
                  <a16:creationId xmlns:a16="http://schemas.microsoft.com/office/drawing/2014/main" id="{EF1CDD4D-73F3-9DC4-D498-E90CD6DF836D}"/>
                </a:ext>
              </a:extLst>
            </p:cNvPr>
            <p:cNvSpPr/>
            <p:nvPr/>
          </p:nvSpPr>
          <p:spPr>
            <a:xfrm>
              <a:off x="6803644" y="3656741"/>
              <a:ext cx="1691640" cy="1477782"/>
            </a:xfrm>
            <a:prstGeom prst="roundRect">
              <a:avLst>
                <a:gd name="adj" fmla="val 12355"/>
              </a:avLst>
            </a:prstGeom>
            <a:solidFill>
              <a:schemeClr val="accent1"/>
            </a:solidFill>
            <a:ln w="57150" cap="flat" cmpd="sng" algn="ctr">
              <a:noFill/>
              <a:prstDash val="solid"/>
            </a:ln>
            <a:effectLst/>
          </p:spPr>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escalation </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INCB057643 + ruxolitinib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MF with suboptimal response to ruxolitinib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3+3 design</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Rounded Rectangle 27">
              <a:extLst>
                <a:ext uri="{FF2B5EF4-FFF2-40B4-BE49-F238E27FC236}">
                  <a16:creationId xmlns:a16="http://schemas.microsoft.com/office/drawing/2014/main" id="{4693EFC0-0699-DF36-1128-97F684100230}"/>
                </a:ext>
              </a:extLst>
            </p:cNvPr>
            <p:cNvSpPr/>
            <p:nvPr/>
          </p:nvSpPr>
          <p:spPr>
            <a:xfrm>
              <a:off x="9511461" y="2478308"/>
              <a:ext cx="1687973" cy="1043702"/>
            </a:xfrm>
            <a:prstGeom prst="roundRect">
              <a:avLst/>
            </a:prstGeom>
            <a:solidFill>
              <a:srgbClr val="7DC242"/>
            </a:solidFill>
            <a:ln w="25400" cap="flat" cmpd="sng" algn="ctr">
              <a:noFill/>
              <a:prstDash val="solid"/>
            </a:ln>
            <a:effectLst/>
          </p:spPr>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expansion</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MF</a:t>
              </a:r>
              <a:endParaRPr kumimoji="0" lang="en-GB" sz="1000" b="0" i="0" u="none" strike="sngStrike" kern="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ET</a:t>
              </a:r>
            </a:p>
          </p:txBody>
        </p:sp>
        <p:sp>
          <p:nvSpPr>
            <p:cNvPr id="14" name="Rounded Rectangle 30">
              <a:extLst>
                <a:ext uri="{FF2B5EF4-FFF2-40B4-BE49-F238E27FC236}">
                  <a16:creationId xmlns:a16="http://schemas.microsoft.com/office/drawing/2014/main" id="{0AE77F0D-BCB6-3852-233C-329A1B694C1B}"/>
                </a:ext>
              </a:extLst>
            </p:cNvPr>
            <p:cNvSpPr/>
            <p:nvPr/>
          </p:nvSpPr>
          <p:spPr>
            <a:xfrm>
              <a:off x="9521424" y="3645618"/>
              <a:ext cx="1687973" cy="1488905"/>
            </a:xfrm>
            <a:prstGeom prst="roundRect">
              <a:avLst/>
            </a:prstGeom>
            <a:solidFill>
              <a:schemeClr val="accent1"/>
            </a:solidFill>
            <a:ln w="57150" cap="flat" cmpd="sng" algn="ctr">
              <a:noFill/>
              <a:prstDash val="solid"/>
            </a:ln>
            <a:effectLst/>
          </p:spPr>
          <p:txBody>
            <a:bodyPr lIns="0" r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Dose expansion </a:t>
              </a:r>
              <a:endPar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INCB057643 + ruxolitinib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Chronic or accelerate-phase MF with suboptimal response to ruxolitinib</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MF and naive to JAK inhibitor treatment</a:t>
              </a:r>
            </a:p>
          </p:txBody>
        </p:sp>
        <p:sp>
          <p:nvSpPr>
            <p:cNvPr id="15" name="TextBox 14">
              <a:extLst>
                <a:ext uri="{FF2B5EF4-FFF2-40B4-BE49-F238E27FC236}">
                  <a16:creationId xmlns:a16="http://schemas.microsoft.com/office/drawing/2014/main" id="{DBC3235A-5C27-0E4B-A107-5FDEBB7FB07A}"/>
                </a:ext>
              </a:extLst>
            </p:cNvPr>
            <p:cNvSpPr txBox="1"/>
            <p:nvPr/>
          </p:nvSpPr>
          <p:spPr>
            <a:xfrm>
              <a:off x="5224421" y="2627714"/>
              <a:ext cx="1547218" cy="2616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 1: Monotherapy</a:t>
              </a:r>
            </a:p>
          </p:txBody>
        </p:sp>
        <p:sp>
          <p:nvSpPr>
            <p:cNvPr id="16" name="TextBox 15">
              <a:extLst>
                <a:ext uri="{FF2B5EF4-FFF2-40B4-BE49-F238E27FC236}">
                  <a16:creationId xmlns:a16="http://schemas.microsoft.com/office/drawing/2014/main" id="{8A064E7B-C2A2-DA12-8563-F7E134526066}"/>
                </a:ext>
              </a:extLst>
            </p:cNvPr>
            <p:cNvSpPr txBox="1"/>
            <p:nvPr/>
          </p:nvSpPr>
          <p:spPr>
            <a:xfrm>
              <a:off x="4366283" y="4744409"/>
              <a:ext cx="2464859"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Part 2: Combination Therapy</a:t>
              </a:r>
            </a:p>
          </p:txBody>
        </p:sp>
        <p:sp>
          <p:nvSpPr>
            <p:cNvPr id="25" name="Right Arrow 22">
              <a:extLst>
                <a:ext uri="{FF2B5EF4-FFF2-40B4-BE49-F238E27FC236}">
                  <a16:creationId xmlns:a16="http://schemas.microsoft.com/office/drawing/2014/main" id="{605A773C-909F-4699-E0F2-CBE680619F2C}"/>
                </a:ext>
              </a:extLst>
            </p:cNvPr>
            <p:cNvSpPr/>
            <p:nvPr/>
          </p:nvSpPr>
          <p:spPr>
            <a:xfrm>
              <a:off x="8553859" y="4407939"/>
              <a:ext cx="914400" cy="490266"/>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44" name="Group 43">
              <a:extLst>
                <a:ext uri="{FF2B5EF4-FFF2-40B4-BE49-F238E27FC236}">
                  <a16:creationId xmlns:a16="http://schemas.microsoft.com/office/drawing/2014/main" id="{BDE5569F-4AE4-42BB-A4EA-C546EEAFB0CA}"/>
                </a:ext>
              </a:extLst>
            </p:cNvPr>
            <p:cNvGrpSpPr/>
            <p:nvPr/>
          </p:nvGrpSpPr>
          <p:grpSpPr>
            <a:xfrm>
              <a:off x="5746783" y="2906960"/>
              <a:ext cx="989748" cy="860624"/>
              <a:chOff x="5799033" y="2314775"/>
              <a:chExt cx="989748" cy="860624"/>
            </a:xfrm>
          </p:grpSpPr>
          <p:sp>
            <p:nvSpPr>
              <p:cNvPr id="43" name="Rectangle 42">
                <a:extLst>
                  <a:ext uri="{FF2B5EF4-FFF2-40B4-BE49-F238E27FC236}">
                    <a16:creationId xmlns:a16="http://schemas.microsoft.com/office/drawing/2014/main" id="{E8BEC5FA-5743-2135-E772-4E0051EC1E63}"/>
                  </a:ext>
                </a:extLst>
              </p:cNvPr>
              <p:cNvSpPr/>
              <p:nvPr/>
            </p:nvSpPr>
            <p:spPr>
              <a:xfrm rot="2190628">
                <a:off x="5799033" y="2342616"/>
                <a:ext cx="127747" cy="832783"/>
              </a:xfrm>
              <a:prstGeom prst="rect">
                <a:avLst/>
              </a:prstGeom>
              <a:solidFill>
                <a:srgbClr val="7DC242"/>
              </a:solidFill>
              <a:ln>
                <a:solidFill>
                  <a:srgbClr val="7DC2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2" name="Arrow: Right 41">
                <a:extLst>
                  <a:ext uri="{FF2B5EF4-FFF2-40B4-BE49-F238E27FC236}">
                    <a16:creationId xmlns:a16="http://schemas.microsoft.com/office/drawing/2014/main" id="{1F4DD821-5B33-4145-5074-4E2BEFEF2742}"/>
                  </a:ext>
                </a:extLst>
              </p:cNvPr>
              <p:cNvSpPr/>
              <p:nvPr/>
            </p:nvSpPr>
            <p:spPr>
              <a:xfrm>
                <a:off x="6057261" y="2314775"/>
                <a:ext cx="731520" cy="364499"/>
              </a:xfrm>
              <a:prstGeom prst="rightArrow">
                <a:avLst>
                  <a:gd name="adj1" fmla="val 63089"/>
                  <a:gd name="adj2" fmla="val 50000"/>
                </a:avLst>
              </a:prstGeom>
              <a:solidFill>
                <a:srgbClr val="7DC242"/>
              </a:solidFill>
              <a:ln>
                <a:solidFill>
                  <a:srgbClr val="7DC24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49" name="Right Arrow 22">
              <a:extLst>
                <a:ext uri="{FF2B5EF4-FFF2-40B4-BE49-F238E27FC236}">
                  <a16:creationId xmlns:a16="http://schemas.microsoft.com/office/drawing/2014/main" id="{EA37562D-24A3-5FD8-6D14-CC3A41300AA8}"/>
                </a:ext>
              </a:extLst>
            </p:cNvPr>
            <p:cNvSpPr/>
            <p:nvPr/>
          </p:nvSpPr>
          <p:spPr>
            <a:xfrm>
              <a:off x="8525580" y="2874072"/>
              <a:ext cx="914400" cy="490266"/>
            </a:xfrm>
            <a:prstGeom prst="rightArrow">
              <a:avLst/>
            </a:prstGeom>
            <a:solidFill>
              <a:srgbClr val="7DC24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32D46A44-57E0-195B-6B8C-6D844974A218}"/>
                </a:ext>
              </a:extLst>
            </p:cNvPr>
            <p:cNvSpPr txBox="1"/>
            <p:nvPr/>
          </p:nvSpPr>
          <p:spPr>
            <a:xfrm>
              <a:off x="8482431" y="3565572"/>
              <a:ext cx="100146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Identification of RDE(s)</a:t>
              </a:r>
              <a:endParaRPr kumimoji="0" lang="fr-CH"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E4F20654-11C6-FABA-A4D7-1BA02B1D2F51}"/>
                </a:ext>
              </a:extLst>
            </p:cNvPr>
            <p:cNvSpPr/>
            <p:nvPr/>
          </p:nvSpPr>
          <p:spPr>
            <a:xfrm>
              <a:off x="4811848" y="3650371"/>
              <a:ext cx="828724" cy="511396"/>
            </a:xfrm>
            <a:prstGeom prst="rect">
              <a:avLst/>
            </a:prstGeom>
            <a:gradFill flip="none" rotWithShape="1">
              <a:gsLst>
                <a:gs pos="0">
                  <a:srgbClr val="7DC242"/>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mg qd dose cleared </a:t>
              </a:r>
              <a:endParaRPr kumimoji="0" lang="fr-CH" sz="11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645D5FF5-8103-8F72-EB38-7B5DD3FA8E8D}"/>
              </a:ext>
            </a:extLst>
          </p:cNvPr>
          <p:cNvGrpSpPr/>
          <p:nvPr/>
        </p:nvGrpSpPr>
        <p:grpSpPr>
          <a:xfrm>
            <a:off x="454681" y="2438577"/>
            <a:ext cx="1959087" cy="2305920"/>
            <a:chOff x="432579" y="2611225"/>
            <a:chExt cx="1946151" cy="2441542"/>
          </a:xfrm>
        </p:grpSpPr>
        <p:sp>
          <p:nvSpPr>
            <p:cNvPr id="11" name="Rectangle: Rounded Corners 10">
              <a:extLst>
                <a:ext uri="{FF2B5EF4-FFF2-40B4-BE49-F238E27FC236}">
                  <a16:creationId xmlns:a16="http://schemas.microsoft.com/office/drawing/2014/main" id="{3F35942F-634B-8BF1-3554-2E37CA9058D0}"/>
                </a:ext>
              </a:extLst>
            </p:cNvPr>
            <p:cNvSpPr/>
            <p:nvPr/>
          </p:nvSpPr>
          <p:spPr>
            <a:xfrm>
              <a:off x="432579" y="2611225"/>
              <a:ext cx="1828800" cy="2441542"/>
            </a:xfrm>
            <a:prstGeom prst="roundRect">
              <a:avLst>
                <a:gd name="adj" fmla="val 11595"/>
              </a:avLst>
            </a:prstGeom>
            <a:no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0" name="Pentagon 43">
              <a:extLst>
                <a:ext uri="{FF2B5EF4-FFF2-40B4-BE49-F238E27FC236}">
                  <a16:creationId xmlns:a16="http://schemas.microsoft.com/office/drawing/2014/main" id="{2FD9C7DE-79C4-F741-C6B8-DD5B6063AD6D}"/>
                </a:ext>
              </a:extLst>
            </p:cNvPr>
            <p:cNvSpPr/>
            <p:nvPr/>
          </p:nvSpPr>
          <p:spPr>
            <a:xfrm>
              <a:off x="458490" y="2757075"/>
              <a:ext cx="1920240" cy="2194560"/>
            </a:xfrm>
            <a:custGeom>
              <a:avLst/>
              <a:gdLst>
                <a:gd name="connsiteX0" fmla="*/ 0 w 2507701"/>
                <a:gd name="connsiteY0" fmla="*/ 0 h 2190739"/>
                <a:gd name="connsiteX1" fmla="*/ 1775819 w 2507701"/>
                <a:gd name="connsiteY1" fmla="*/ 0 h 2190739"/>
                <a:gd name="connsiteX2" fmla="*/ 2507701 w 2507701"/>
                <a:gd name="connsiteY2" fmla="*/ 1095370 h 2190739"/>
                <a:gd name="connsiteX3" fmla="*/ 1775819 w 2507701"/>
                <a:gd name="connsiteY3" fmla="*/ 2190739 h 2190739"/>
                <a:gd name="connsiteX4" fmla="*/ 0 w 2507701"/>
                <a:gd name="connsiteY4" fmla="*/ 2190739 h 2190739"/>
                <a:gd name="connsiteX5" fmla="*/ 0 w 2507701"/>
                <a:gd name="connsiteY5" fmla="*/ 0 h 2190739"/>
                <a:gd name="connsiteX0" fmla="*/ 0 w 1775819"/>
                <a:gd name="connsiteY0" fmla="*/ 0 h 2190739"/>
                <a:gd name="connsiteX1" fmla="*/ 1775819 w 1775819"/>
                <a:gd name="connsiteY1" fmla="*/ 0 h 2190739"/>
                <a:gd name="connsiteX2" fmla="*/ 1775819 w 1775819"/>
                <a:gd name="connsiteY2" fmla="*/ 2190739 h 2190739"/>
                <a:gd name="connsiteX3" fmla="*/ 0 w 1775819"/>
                <a:gd name="connsiteY3" fmla="*/ 2190739 h 2190739"/>
                <a:gd name="connsiteX4" fmla="*/ 0 w 1775819"/>
                <a:gd name="connsiteY4" fmla="*/ 0 h 219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819" h="2190739">
                  <a:moveTo>
                    <a:pt x="0" y="0"/>
                  </a:moveTo>
                  <a:lnTo>
                    <a:pt x="1775819" y="0"/>
                  </a:lnTo>
                  <a:lnTo>
                    <a:pt x="1775819" y="2190739"/>
                  </a:lnTo>
                  <a:lnTo>
                    <a:pt x="0" y="2190739"/>
                  </a:lnTo>
                  <a:lnTo>
                    <a:pt x="0" y="0"/>
                  </a:lnTo>
                  <a:close/>
                </a:path>
              </a:pathLst>
            </a:custGeom>
            <a:noFill/>
            <a:ln w="25400"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Patient Population</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1" i="0"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Adults ≥18 years old </a:t>
              </a: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One of the following histologically confirmed diagnoses:</a:t>
              </a:r>
            </a:p>
            <a:p>
              <a:pPr marL="2857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r/r primary or secondary MF</a:t>
              </a:r>
              <a:endParaRPr kumimoji="0" lang="en-US" sz="1000"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a:t>
              </a:r>
            </a:p>
            <a:p>
              <a:pPr marL="2857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MDS</a:t>
              </a:r>
            </a:p>
            <a:p>
              <a:pPr marL="285750" marR="0" lvl="1"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MDS/MPN</a:t>
              </a: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ECOG PS ≤2</a:t>
              </a: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Platelet count ≥50×10</a:t>
              </a:r>
              <a:r>
                <a:rPr kumimoji="0" lang="en-US" sz="1000"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t>
              </a:r>
              <a:endPar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19" name="Group 18">
            <a:extLst>
              <a:ext uri="{FF2B5EF4-FFF2-40B4-BE49-F238E27FC236}">
                <a16:creationId xmlns:a16="http://schemas.microsoft.com/office/drawing/2014/main" id="{61419C69-4E8E-9BFE-5B47-FB8FC25CBB82}"/>
              </a:ext>
            </a:extLst>
          </p:cNvPr>
          <p:cNvGrpSpPr/>
          <p:nvPr/>
        </p:nvGrpSpPr>
        <p:grpSpPr>
          <a:xfrm>
            <a:off x="9868167" y="2233566"/>
            <a:ext cx="2187538" cy="2659745"/>
            <a:chOff x="9903336" y="2359474"/>
            <a:chExt cx="2187538" cy="3173283"/>
          </a:xfrm>
        </p:grpSpPr>
        <p:sp>
          <p:nvSpPr>
            <p:cNvPr id="18" name="Rectangle: Rounded Corners 17">
              <a:extLst>
                <a:ext uri="{FF2B5EF4-FFF2-40B4-BE49-F238E27FC236}">
                  <a16:creationId xmlns:a16="http://schemas.microsoft.com/office/drawing/2014/main" id="{AD9385FE-C384-BB8B-3201-252ABD5A9396}"/>
                </a:ext>
              </a:extLst>
            </p:cNvPr>
            <p:cNvSpPr/>
            <p:nvPr/>
          </p:nvSpPr>
          <p:spPr>
            <a:xfrm>
              <a:off x="9903336" y="2359474"/>
              <a:ext cx="2187538" cy="3173283"/>
            </a:xfrm>
            <a:prstGeom prst="roundRect">
              <a:avLst>
                <a:gd name="adj" fmla="val 12708"/>
              </a:avLst>
            </a:prstGeom>
            <a:noFill/>
            <a:ln>
              <a:solidFill>
                <a:srgbClr val="7F7F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Pentagon 43">
              <a:extLst>
                <a:ext uri="{FF2B5EF4-FFF2-40B4-BE49-F238E27FC236}">
                  <a16:creationId xmlns:a16="http://schemas.microsoft.com/office/drawing/2014/main" id="{9ADA4680-BDBA-A4C3-7DC0-76E482B072FF}"/>
                </a:ext>
              </a:extLst>
            </p:cNvPr>
            <p:cNvSpPr/>
            <p:nvPr/>
          </p:nvSpPr>
          <p:spPr>
            <a:xfrm>
              <a:off x="9904479" y="2766179"/>
              <a:ext cx="2103120" cy="2354239"/>
            </a:xfrm>
            <a:custGeom>
              <a:avLst/>
              <a:gdLst>
                <a:gd name="connsiteX0" fmla="*/ 0 w 2507701"/>
                <a:gd name="connsiteY0" fmla="*/ 0 h 2190739"/>
                <a:gd name="connsiteX1" fmla="*/ 1775819 w 2507701"/>
                <a:gd name="connsiteY1" fmla="*/ 0 h 2190739"/>
                <a:gd name="connsiteX2" fmla="*/ 2507701 w 2507701"/>
                <a:gd name="connsiteY2" fmla="*/ 1095370 h 2190739"/>
                <a:gd name="connsiteX3" fmla="*/ 1775819 w 2507701"/>
                <a:gd name="connsiteY3" fmla="*/ 2190739 h 2190739"/>
                <a:gd name="connsiteX4" fmla="*/ 0 w 2507701"/>
                <a:gd name="connsiteY4" fmla="*/ 2190739 h 2190739"/>
                <a:gd name="connsiteX5" fmla="*/ 0 w 2507701"/>
                <a:gd name="connsiteY5" fmla="*/ 0 h 2190739"/>
                <a:gd name="connsiteX0" fmla="*/ 0 w 1775819"/>
                <a:gd name="connsiteY0" fmla="*/ 0 h 2190739"/>
                <a:gd name="connsiteX1" fmla="*/ 1775819 w 1775819"/>
                <a:gd name="connsiteY1" fmla="*/ 0 h 2190739"/>
                <a:gd name="connsiteX2" fmla="*/ 1775819 w 1775819"/>
                <a:gd name="connsiteY2" fmla="*/ 2190739 h 2190739"/>
                <a:gd name="connsiteX3" fmla="*/ 0 w 1775819"/>
                <a:gd name="connsiteY3" fmla="*/ 2190739 h 2190739"/>
                <a:gd name="connsiteX4" fmla="*/ 0 w 1775819"/>
                <a:gd name="connsiteY4" fmla="*/ 0 h 2190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5819" h="2190739">
                  <a:moveTo>
                    <a:pt x="0" y="0"/>
                  </a:moveTo>
                  <a:lnTo>
                    <a:pt x="1775819" y="0"/>
                  </a:lnTo>
                  <a:lnTo>
                    <a:pt x="1775819" y="2190739"/>
                  </a:lnTo>
                  <a:lnTo>
                    <a:pt x="0" y="2190739"/>
                  </a:lnTo>
                  <a:lnTo>
                    <a:pt x="0" y="0"/>
                  </a:lnTo>
                  <a:close/>
                </a:path>
              </a:pathLst>
            </a:custGeom>
            <a:noFill/>
            <a:ln w="25400" cap="flat" cmpd="sng" algn="ctr">
              <a:noFill/>
              <a:prstDash val="solid"/>
            </a:ln>
            <a:effectLst/>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00" b="1" i="0" u="sng"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Study Endpoints </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005CAB"/>
                </a:solidFill>
                <a:effectLst/>
                <a:uLnTx/>
                <a:uFillTx/>
                <a:latin typeface="Arial" panose="020B0604020202020204" pitchFamily="34" charset="0"/>
                <a:ea typeface="+mn-ea"/>
                <a:cs typeface="Arial" panose="020B0604020202020204" pitchFamily="34" charset="0"/>
              </a:endParaRP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Primary endpoint </a:t>
              </a:r>
            </a:p>
            <a:p>
              <a:pPr marL="342900" marR="0" lvl="1" indent="-17303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Safety and tolerability, including identification of DLTs</a:t>
              </a:r>
            </a:p>
            <a:p>
              <a:pPr marL="118872" marR="0" lvl="0" indent="-118872"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Secondary endpoints</a:t>
              </a:r>
            </a:p>
            <a:p>
              <a:pPr marL="342900" marR="0" lvl="1" indent="-17303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 reduction in spleen volume (SVR35; per MRI/CT) at Week 24</a:t>
              </a:r>
            </a:p>
            <a:p>
              <a:pPr marL="342900" marR="0" lvl="1" indent="-173038"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 reduction in total symptom score (TSS50; per MPN-SAF TSS) at Week 24</a:t>
              </a:r>
            </a:p>
            <a:p>
              <a:pPr marL="342900" marR="0" lvl="1" indent="-173038"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Anemia response</a:t>
              </a:r>
              <a:endParaRPr kumimoji="0" lang="en-US" sz="1000"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21" name="Content Placeholder 2">
            <a:extLst>
              <a:ext uri="{FF2B5EF4-FFF2-40B4-BE49-F238E27FC236}">
                <a16:creationId xmlns:a16="http://schemas.microsoft.com/office/drawing/2014/main" id="{FFA43912-2F43-0B4F-B6BD-EE1CF7D2F9FC}"/>
              </a:ext>
            </a:extLst>
          </p:cNvPr>
          <p:cNvSpPr txBox="1">
            <a:spLocks/>
          </p:cNvSpPr>
          <p:nvPr/>
        </p:nvSpPr>
        <p:spPr>
          <a:xfrm>
            <a:off x="536448" y="4948019"/>
            <a:ext cx="10988803" cy="925877"/>
          </a:xfrm>
          <a:prstGeom prst="rect">
            <a:avLst/>
          </a:prstGeom>
        </p:spPr>
        <p:txBody>
          <a:bodyPr vert="horz" lIns="73152" tIns="36576" rIns="73152" bIns="36576" rtlCol="0">
            <a:noAutofit/>
          </a:bodyPr>
          <a:lstStyle>
            <a:lvl1pPr marL="243834" indent="-243834" algn="l" defTabSz="1219170" rtl="0" eaLnBrk="1" latinLnBrk="0" hangingPunct="1">
              <a:spcBef>
                <a:spcPts val="1000"/>
              </a:spcBef>
              <a:buClr>
                <a:srgbClr val="66CC00"/>
              </a:buClr>
              <a:buFont typeface="Arial" panose="020B0604020202020204" pitchFamily="34" charset="0"/>
              <a:buChar char="●"/>
              <a:defRPr sz="2133" kern="1200">
                <a:solidFill>
                  <a:srgbClr val="000000"/>
                </a:solidFill>
                <a:latin typeface="+mn-lt"/>
                <a:ea typeface="+mn-ea"/>
                <a:cs typeface="+mn-cs"/>
              </a:defRPr>
            </a:lvl1pPr>
            <a:lvl2pPr marL="597393" indent="-243834"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2pPr>
            <a:lvl3pPr marL="853419" indent="-196846" algn="l" defTabSz="1219170" rtl="0" eaLnBrk="1" latinLnBrk="0" hangingPunct="1">
              <a:spcBef>
                <a:spcPct val="20000"/>
              </a:spcBef>
              <a:buFont typeface="Wingdings" panose="05000000000000000000" pitchFamily="2" charset="2"/>
              <a:buChar char="§"/>
              <a:defRPr sz="2133" kern="1200">
                <a:solidFill>
                  <a:srgbClr val="000000"/>
                </a:solidFill>
                <a:latin typeface="+mn-lt"/>
                <a:ea typeface="+mn-ea"/>
                <a:cs typeface="+mn-cs"/>
              </a:defRPr>
            </a:lvl3pPr>
            <a:lvl4pPr marL="1097253" indent="-158747" algn="l" defTabSz="1219170" rtl="0" eaLnBrk="1" latinLnBrk="0" hangingPunct="1">
              <a:spcBef>
                <a:spcPts val="500"/>
              </a:spcBef>
              <a:buFont typeface="Arial" panose="020B0604020202020204" pitchFamily="34" charset="0"/>
              <a:buChar char="-"/>
              <a:defRPr sz="2133" kern="1200">
                <a:solidFill>
                  <a:srgbClr val="000000"/>
                </a:solidFill>
                <a:latin typeface="+mn-lt"/>
                <a:ea typeface="+mn-ea"/>
                <a:cs typeface="+mn-cs"/>
              </a:defRPr>
            </a:lvl4pPr>
            <a:lvl5pPr marL="1983268" indent="-148163" algn="l" defTabSz="1219170" rtl="0" eaLnBrk="1" latinLnBrk="0" hangingPunct="1">
              <a:spcBef>
                <a:spcPct val="20000"/>
              </a:spcBef>
              <a:buFont typeface="Arial" panose="020B0604020202020204" pitchFamily="34" charset="0"/>
              <a:buChar char="•"/>
              <a:defRPr sz="2133" kern="1200">
                <a:solidFill>
                  <a:srgbClr val="000000"/>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243834" marR="0" lvl="0" indent="-243834" algn="l" defTabSz="1219170" rtl="0" eaLnBrk="1" fontAlgn="auto" latinLnBrk="0" hangingPunct="1">
              <a:lnSpc>
                <a:spcPct val="100000"/>
              </a:lnSpc>
              <a:spcBef>
                <a:spcPts val="1000"/>
              </a:spcBef>
              <a:spcAft>
                <a:spcPts val="0"/>
              </a:spcAft>
              <a:buClr>
                <a:srgbClr val="66CC00"/>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Anemia response </a:t>
            </a:r>
          </a:p>
          <a:p>
            <a:pPr marL="597393" marR="0" lvl="1" indent="-243834" algn="l" defTabSz="121917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If transfusion-independent at baseline: ≥1.5 g/dL hemoglobin increase from baseline for ≥12 weeks </a:t>
            </a:r>
          </a:p>
          <a:p>
            <a:pPr marL="597393" marR="0" lvl="1" indent="-243834" algn="l" defTabSz="121917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If </a:t>
            </a:r>
            <a:r>
              <a:rPr kumimoji="0" lang="en-US" sz="1800" b="0" i="0" u="none" strike="noStrike" kern="1200" cap="none" spc="0" normalizeH="0" baseline="0" noProof="0" dirty="0" err="1">
                <a:ln>
                  <a:noFill/>
                </a:ln>
                <a:solidFill>
                  <a:srgbClr val="000000"/>
                </a:solidFill>
                <a:effectLst/>
                <a:uLnTx/>
                <a:uFillTx/>
                <a:latin typeface="Arial"/>
                <a:ea typeface="+mn-ea"/>
                <a:cs typeface="+mn-cs"/>
              </a:rPr>
              <a:t>tranfusion</a:t>
            </a:r>
            <a:r>
              <a:rPr kumimoji="0" lang="en-US" sz="1800" b="0" i="0" u="none" strike="noStrike" kern="1200" cap="none" spc="0" normalizeH="0" baseline="0" noProof="0" dirty="0">
                <a:ln>
                  <a:noFill/>
                </a:ln>
                <a:solidFill>
                  <a:srgbClr val="000000"/>
                </a:solidFill>
                <a:effectLst/>
                <a:uLnTx/>
                <a:uFillTx/>
                <a:latin typeface="Arial"/>
                <a:ea typeface="+mn-ea"/>
                <a:cs typeface="+mn-cs"/>
              </a:rPr>
              <a:t>-dependent at baseline: achieving transfusion independence for ≥12 weeks</a:t>
            </a:r>
          </a:p>
          <a:p>
            <a:pPr marL="243834" marR="0" lvl="0" indent="-243834" algn="l" defTabSz="1219170" rtl="0" eaLnBrk="1" fontAlgn="auto" latinLnBrk="0" hangingPunct="1">
              <a:lnSpc>
                <a:spcPct val="100000"/>
              </a:lnSpc>
              <a:spcBef>
                <a:spcPts val="1000"/>
              </a:spcBef>
              <a:spcAft>
                <a:spcPts val="0"/>
              </a:spcAft>
              <a:buClr>
                <a:srgbClr val="66CC00"/>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227ECD4B-AD69-117B-6608-28568C68D386}"/>
              </a:ext>
            </a:extLst>
          </p:cNvPr>
          <p:cNvSpPr txBox="1"/>
          <p:nvPr/>
        </p:nvSpPr>
        <p:spPr>
          <a:xfrm>
            <a:off x="9385876" y="89612"/>
            <a:ext cx="2526060" cy="307777"/>
          </a:xfrm>
          <a:prstGeom prst="rect">
            <a:avLst/>
          </a:prstGeom>
          <a:noFill/>
        </p:spPr>
        <p:txBody>
          <a:bodyPr wrap="square">
            <a:spAutoFit/>
          </a:bodyPr>
          <a:lstStyle/>
          <a:p>
            <a:r>
              <a:rPr lang="en-US" sz="1400" dirty="0"/>
              <a:t>Watts ASH 2024;Abstract 658</a:t>
            </a:r>
          </a:p>
        </p:txBody>
      </p:sp>
    </p:spTree>
    <p:extLst>
      <p:ext uri="{BB962C8B-B14F-4D97-AF65-F5344CB8AC3E}">
        <p14:creationId xmlns:p14="http://schemas.microsoft.com/office/powerpoint/2010/main" val="1216413845"/>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11E889D9-FCBF-A225-80A7-E2D163D26C51}"/>
              </a:ext>
            </a:extLst>
          </p:cNvPr>
          <p:cNvGraphicFramePr/>
          <p:nvPr/>
        </p:nvGraphicFramePr>
        <p:xfrm>
          <a:off x="6494788" y="2528878"/>
          <a:ext cx="5697211" cy="239554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a:ext uri="{FF2B5EF4-FFF2-40B4-BE49-F238E27FC236}">
                <a16:creationId xmlns:a16="http://schemas.microsoft.com/office/drawing/2014/main" id="{0C72CA58-4BC4-AF7F-DB4A-D9A8CAD069FC}"/>
              </a:ext>
            </a:extLst>
          </p:cNvPr>
          <p:cNvGraphicFramePr/>
          <p:nvPr/>
        </p:nvGraphicFramePr>
        <p:xfrm>
          <a:off x="855060" y="2471714"/>
          <a:ext cx="5029200" cy="2452711"/>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263C9D3D-ACF4-5065-5231-B8CA58840FDC}"/>
              </a:ext>
            </a:extLst>
          </p:cNvPr>
          <p:cNvSpPr>
            <a:spLocks noGrp="1"/>
          </p:cNvSpPr>
          <p:nvPr>
            <p:ph type="title"/>
          </p:nvPr>
        </p:nvSpPr>
        <p:spPr/>
        <p:txBody>
          <a:bodyPr/>
          <a:lstStyle/>
          <a:p>
            <a:r>
              <a:rPr lang="en-US" dirty="0"/>
              <a:t>Efficacy – Monotherapy </a:t>
            </a:r>
          </a:p>
        </p:txBody>
      </p:sp>
      <p:sp>
        <p:nvSpPr>
          <p:cNvPr id="3" name="Content Placeholder 2">
            <a:extLst>
              <a:ext uri="{FF2B5EF4-FFF2-40B4-BE49-F238E27FC236}">
                <a16:creationId xmlns:a16="http://schemas.microsoft.com/office/drawing/2014/main" id="{A07EC3DF-332D-8A27-EB18-715F2BC3A837}"/>
              </a:ext>
            </a:extLst>
          </p:cNvPr>
          <p:cNvSpPr>
            <a:spLocks noGrp="1"/>
          </p:cNvSpPr>
          <p:nvPr>
            <p:ph idx="1"/>
          </p:nvPr>
        </p:nvSpPr>
        <p:spPr>
          <a:xfrm>
            <a:off x="536448" y="1331916"/>
            <a:ext cx="11521440" cy="998864"/>
          </a:xfrm>
        </p:spPr>
        <p:txBody>
          <a:bodyPr>
            <a:normAutofit/>
          </a:bodyPr>
          <a:lstStyle/>
          <a:p>
            <a:r>
              <a:rPr lang="en-US" sz="1800" dirty="0">
                <a:solidFill>
                  <a:schemeClr val="tx1"/>
                </a:solidFill>
                <a:latin typeface="Arial" panose="020B0604020202020204" pitchFamily="34" charset="0"/>
              </a:rPr>
              <a:t>Week 24 SVR35 achieved by 3/7 patients receiving INCB057643 ≥10 mg and 3/20 all evaluable patients</a:t>
            </a:r>
          </a:p>
          <a:p>
            <a:r>
              <a:rPr lang="en-US" sz="1800" b="0" i="0" u="none" strike="noStrike" baseline="0" dirty="0">
                <a:solidFill>
                  <a:schemeClr val="tx1"/>
                </a:solidFill>
                <a:latin typeface="Arial" panose="020B0604020202020204" pitchFamily="34" charset="0"/>
              </a:rPr>
              <a:t>Of 23 evaluable patients, BOR SVR35 achieved by 3 patients; SVR25 achieved by 9 patients </a:t>
            </a:r>
          </a:p>
          <a:p>
            <a:endParaRPr lang="en-US" dirty="0"/>
          </a:p>
        </p:txBody>
      </p:sp>
      <p:sp>
        <p:nvSpPr>
          <p:cNvPr id="4" name="Footer Placeholder 3">
            <a:extLst>
              <a:ext uri="{FF2B5EF4-FFF2-40B4-BE49-F238E27FC236}">
                <a16:creationId xmlns:a16="http://schemas.microsoft.com/office/drawing/2014/main" id="{2BE91A59-122B-EF80-4254-B9F6FEFABFD8}"/>
              </a:ext>
            </a:extLst>
          </p:cNvPr>
          <p:cNvSpPr>
            <a:spLocks noGrp="1"/>
          </p:cNvSpPr>
          <p:nvPr>
            <p:ph type="ftr" sz="quarter" idx="10"/>
          </p:nvPr>
        </p:nvSpPr>
        <p:spPr>
          <a:xfrm>
            <a:off x="536448" y="5986465"/>
            <a:ext cx="11521440" cy="60422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a:ea typeface="+mn-ea"/>
                <a:cs typeface="+mn-cs"/>
              </a:rPr>
              <a:t>BOR, best overall response; MF, myelofibrosis; SVR35, 35% reduction from baseline in spleen volume.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lumMod val="50000"/>
                  </a:srgbClr>
                </a:solidFill>
                <a:effectLst/>
                <a:uLnTx/>
                <a:uFillTx/>
                <a:latin typeface="Arial"/>
                <a:ea typeface="+mn-ea"/>
                <a:cs typeface="+mn-cs"/>
              </a:rPr>
              <a:t>* Dotted line represents response criteria threshold. </a:t>
            </a:r>
            <a:r>
              <a:rPr kumimoji="0" lang="en-US" sz="1200" b="0" i="0" u="none" strike="noStrike" kern="1200" cap="none" spc="0" normalizeH="0" baseline="30000" noProof="0" dirty="0">
                <a:ln>
                  <a:noFill/>
                </a:ln>
                <a:solidFill>
                  <a:srgbClr val="FFFFFF">
                    <a:lumMod val="50000"/>
                  </a:srgbClr>
                </a:solidFill>
                <a:effectLst/>
                <a:uLnTx/>
                <a:uFillTx/>
                <a:latin typeface="Arial"/>
                <a:ea typeface="+mn-ea"/>
                <a:cs typeface="+mn-cs"/>
              </a:rPr>
              <a:t>† </a:t>
            </a:r>
            <a:r>
              <a:rPr kumimoji="0" lang="en-US" sz="1200" b="0" i="0" u="none" strike="noStrike" kern="1200" cap="none" spc="0" normalizeH="0" baseline="0" noProof="0" dirty="0">
                <a:ln>
                  <a:noFill/>
                </a:ln>
                <a:solidFill>
                  <a:srgbClr val="FFFFFF">
                    <a:lumMod val="50000"/>
                  </a:srgbClr>
                </a:solidFill>
                <a:effectLst/>
                <a:uLnTx/>
                <a:uFillTx/>
                <a:latin typeface="Arial"/>
                <a:ea typeface="+mn-ea"/>
                <a:cs typeface="+mn-cs"/>
              </a:rPr>
              <a:t>7 evaluable patients (4-mg, n=4 and 6-mg, n=3) discontinued from treatment before Week 24; 5 patients were ongoing (6-mg, n=3 and 10-mg, n=2) and not evaluable because they were not followed up long enough and had no Week 24 assessment.</a:t>
            </a:r>
            <a:r>
              <a:rPr kumimoji="0" lang="en-US" sz="1200" b="1" i="0" u="none" strike="noStrike" kern="1200" cap="none" spc="0" normalizeH="0" baseline="30000" noProof="0" dirty="0">
                <a:ln>
                  <a:noFill/>
                </a:ln>
                <a:solidFill>
                  <a:srgbClr val="FFFFFF">
                    <a:lumMod val="50000"/>
                  </a:srgbClr>
                </a:solidFill>
                <a:effectLst/>
                <a:uLnTx/>
                <a:uFillTx/>
                <a:latin typeface="Arial"/>
                <a:ea typeface="+mn-ea"/>
                <a:cs typeface="+mn-cs"/>
              </a:rPr>
              <a:t> ‡</a:t>
            </a:r>
            <a:r>
              <a:rPr kumimoji="0" lang="en-US" sz="1200" b="0" i="0" u="none" strike="noStrike" kern="1200" cap="none" spc="0" normalizeH="0" baseline="0" noProof="0" dirty="0">
                <a:ln>
                  <a:noFill/>
                </a:ln>
                <a:solidFill>
                  <a:srgbClr val="FFFFFF">
                    <a:lumMod val="50000"/>
                  </a:srgbClr>
                </a:solidFill>
                <a:effectLst/>
                <a:uLnTx/>
                <a:uFillTx/>
                <a:latin typeface="Arial"/>
                <a:ea typeface="+mn-ea"/>
                <a:cs typeface="+mn-cs"/>
              </a:rPr>
              <a:t> 3 evaluable patients (6-mg n=2 and 10-mg n=1) discontinued from treatment before first postbaseline (Week 12) spleen volume assessment or missed the assessment; 2 patients  (6-mg) were not evaluable because they were not followed up long enough to reach the first postbaseline spleen volume assessment </a:t>
            </a:r>
          </a:p>
        </p:txBody>
      </p:sp>
      <p:sp>
        <p:nvSpPr>
          <p:cNvPr id="6" name="Text Placeholder 5">
            <a:extLst>
              <a:ext uri="{FF2B5EF4-FFF2-40B4-BE49-F238E27FC236}">
                <a16:creationId xmlns:a16="http://schemas.microsoft.com/office/drawing/2014/main" id="{CB5FD6B4-A94F-7CC8-E42D-B52EE14D9DBE}"/>
              </a:ext>
            </a:extLst>
          </p:cNvPr>
          <p:cNvSpPr>
            <a:spLocks noGrp="1"/>
          </p:cNvSpPr>
          <p:nvPr>
            <p:ph type="body" sz="quarter" idx="12"/>
          </p:nvPr>
        </p:nvSpPr>
        <p:spPr/>
        <p:txBody>
          <a:bodyPr/>
          <a:lstStyle/>
          <a:p>
            <a:r>
              <a:rPr lang="en-US" dirty="0"/>
              <a:t>Spleen Volume Response in Individual Patients With MF (n=25)</a:t>
            </a:r>
          </a:p>
        </p:txBody>
      </p:sp>
      <p:grpSp>
        <p:nvGrpSpPr>
          <p:cNvPr id="78" name="Group 77">
            <a:extLst>
              <a:ext uri="{FF2B5EF4-FFF2-40B4-BE49-F238E27FC236}">
                <a16:creationId xmlns:a16="http://schemas.microsoft.com/office/drawing/2014/main" id="{8299636B-FEF0-455D-676C-A6A335F45D27}"/>
              </a:ext>
            </a:extLst>
          </p:cNvPr>
          <p:cNvGrpSpPr/>
          <p:nvPr/>
        </p:nvGrpSpPr>
        <p:grpSpPr>
          <a:xfrm>
            <a:off x="4780820" y="2076450"/>
            <a:ext cx="3260757" cy="276999"/>
            <a:chOff x="1954672" y="3013152"/>
            <a:chExt cx="3260757" cy="276999"/>
          </a:xfrm>
        </p:grpSpPr>
        <p:grpSp>
          <p:nvGrpSpPr>
            <p:cNvPr id="12" name="Group 11">
              <a:extLst>
                <a:ext uri="{FF2B5EF4-FFF2-40B4-BE49-F238E27FC236}">
                  <a16:creationId xmlns:a16="http://schemas.microsoft.com/office/drawing/2014/main" id="{C2EA757C-7DA5-BB47-C1DD-3053EBF8009B}"/>
                </a:ext>
              </a:extLst>
            </p:cNvPr>
            <p:cNvGrpSpPr/>
            <p:nvPr/>
          </p:nvGrpSpPr>
          <p:grpSpPr>
            <a:xfrm>
              <a:off x="1954672" y="3013152"/>
              <a:ext cx="3260757" cy="276999"/>
              <a:chOff x="1954672" y="3013152"/>
              <a:chExt cx="3260757" cy="276999"/>
            </a:xfrm>
          </p:grpSpPr>
          <p:grpSp>
            <p:nvGrpSpPr>
              <p:cNvPr id="15" name="Group 14">
                <a:extLst>
                  <a:ext uri="{FF2B5EF4-FFF2-40B4-BE49-F238E27FC236}">
                    <a16:creationId xmlns:a16="http://schemas.microsoft.com/office/drawing/2014/main" id="{94FE6BF8-F1A8-D611-8CE6-A380228ABAD0}"/>
                  </a:ext>
                </a:extLst>
              </p:cNvPr>
              <p:cNvGrpSpPr/>
              <p:nvPr/>
            </p:nvGrpSpPr>
            <p:grpSpPr>
              <a:xfrm>
                <a:off x="1954672" y="3013152"/>
                <a:ext cx="617258" cy="276999"/>
                <a:chOff x="6103494" y="1862709"/>
                <a:chExt cx="563531" cy="276999"/>
              </a:xfrm>
            </p:grpSpPr>
            <p:sp>
              <p:nvSpPr>
                <p:cNvPr id="16" name="Rectangle 15">
                  <a:extLst>
                    <a:ext uri="{FF2B5EF4-FFF2-40B4-BE49-F238E27FC236}">
                      <a16:creationId xmlns:a16="http://schemas.microsoft.com/office/drawing/2014/main" id="{E9CA35DD-38D4-A39E-E244-DA34D32CC838}"/>
                    </a:ext>
                  </a:extLst>
                </p:cNvPr>
                <p:cNvSpPr/>
                <p:nvPr/>
              </p:nvSpPr>
              <p:spPr>
                <a:xfrm>
                  <a:off x="6103494" y="1952625"/>
                  <a:ext cx="109728" cy="109728"/>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TextBox 16">
                  <a:extLst>
                    <a:ext uri="{FF2B5EF4-FFF2-40B4-BE49-F238E27FC236}">
                      <a16:creationId xmlns:a16="http://schemas.microsoft.com/office/drawing/2014/main" id="{27A93331-71E5-C541-7E2E-3696A549DBD7}"/>
                    </a:ext>
                  </a:extLst>
                </p:cNvPr>
                <p:cNvSpPr txBox="1"/>
                <p:nvPr/>
              </p:nvSpPr>
              <p:spPr>
                <a:xfrm>
                  <a:off x="6177967" y="1862709"/>
                  <a:ext cx="4890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 mg</a:t>
                  </a:r>
                </a:p>
              </p:txBody>
            </p:sp>
          </p:grpSp>
          <p:grpSp>
            <p:nvGrpSpPr>
              <p:cNvPr id="18" name="Group 17">
                <a:extLst>
                  <a:ext uri="{FF2B5EF4-FFF2-40B4-BE49-F238E27FC236}">
                    <a16:creationId xmlns:a16="http://schemas.microsoft.com/office/drawing/2014/main" id="{1380B0D2-37A2-FB4F-2998-0FB0E174B2CD}"/>
                  </a:ext>
                </a:extLst>
              </p:cNvPr>
              <p:cNvGrpSpPr/>
              <p:nvPr/>
            </p:nvGrpSpPr>
            <p:grpSpPr>
              <a:xfrm>
                <a:off x="4464582" y="3013152"/>
                <a:ext cx="750847" cy="276999"/>
                <a:chOff x="6572250" y="1862709"/>
                <a:chExt cx="685487" cy="276999"/>
              </a:xfrm>
            </p:grpSpPr>
            <p:sp>
              <p:nvSpPr>
                <p:cNvPr id="19" name="Rectangle 18">
                  <a:extLst>
                    <a:ext uri="{FF2B5EF4-FFF2-40B4-BE49-F238E27FC236}">
                      <a16:creationId xmlns:a16="http://schemas.microsoft.com/office/drawing/2014/main" id="{0E3E565A-46D4-DDC2-ECD0-A2C3EF44CCEF}"/>
                    </a:ext>
                  </a:extLst>
                </p:cNvPr>
                <p:cNvSpPr/>
                <p:nvPr/>
              </p:nvSpPr>
              <p:spPr>
                <a:xfrm>
                  <a:off x="6572250" y="1952625"/>
                  <a:ext cx="109728" cy="109728"/>
                </a:xfrm>
                <a:prstGeom prst="rect">
                  <a:avLst/>
                </a:prstGeom>
                <a:solidFill>
                  <a:srgbClr val="CEA0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321DD85F-10F2-28CD-BA07-D88BCFD58D6D}"/>
                    </a:ext>
                  </a:extLst>
                </p:cNvPr>
                <p:cNvSpPr txBox="1"/>
                <p:nvPr/>
              </p:nvSpPr>
              <p:spPr>
                <a:xfrm>
                  <a:off x="6646672" y="1862709"/>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 mg</a:t>
                  </a:r>
                </a:p>
              </p:txBody>
            </p:sp>
          </p:grpSp>
          <p:grpSp>
            <p:nvGrpSpPr>
              <p:cNvPr id="21" name="Group 20">
                <a:extLst>
                  <a:ext uri="{FF2B5EF4-FFF2-40B4-BE49-F238E27FC236}">
                    <a16:creationId xmlns:a16="http://schemas.microsoft.com/office/drawing/2014/main" id="{C1E3B3D6-5A75-6EF8-C346-49D7FFF2979A}"/>
                  </a:ext>
                </a:extLst>
              </p:cNvPr>
              <p:cNvGrpSpPr/>
              <p:nvPr/>
            </p:nvGrpSpPr>
            <p:grpSpPr>
              <a:xfrm>
                <a:off x="3740553" y="3013152"/>
                <a:ext cx="750847" cy="276999"/>
                <a:chOff x="6581775" y="1862709"/>
                <a:chExt cx="685487" cy="276999"/>
              </a:xfrm>
            </p:grpSpPr>
            <p:sp>
              <p:nvSpPr>
                <p:cNvPr id="22" name="Rectangle 21">
                  <a:extLst>
                    <a:ext uri="{FF2B5EF4-FFF2-40B4-BE49-F238E27FC236}">
                      <a16:creationId xmlns:a16="http://schemas.microsoft.com/office/drawing/2014/main" id="{0BA7EE97-D996-C2FA-AEFD-185630A930A8}"/>
                    </a:ext>
                  </a:extLst>
                </p:cNvPr>
                <p:cNvSpPr/>
                <p:nvPr/>
              </p:nvSpPr>
              <p:spPr>
                <a:xfrm>
                  <a:off x="6581775" y="1952625"/>
                  <a:ext cx="109728" cy="109728"/>
                </a:xfrm>
                <a:prstGeom prst="rect">
                  <a:avLst/>
                </a:prstGeom>
                <a:solidFill>
                  <a:srgbClr val="7DC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Box 22">
                  <a:extLst>
                    <a:ext uri="{FF2B5EF4-FFF2-40B4-BE49-F238E27FC236}">
                      <a16:creationId xmlns:a16="http://schemas.microsoft.com/office/drawing/2014/main" id="{D2E41159-A756-8F70-2AE8-D115818CF0B0}"/>
                    </a:ext>
                  </a:extLst>
                </p:cNvPr>
                <p:cNvSpPr txBox="1"/>
                <p:nvPr/>
              </p:nvSpPr>
              <p:spPr>
                <a:xfrm>
                  <a:off x="6656197" y="1862709"/>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10 mg</a:t>
                  </a:r>
                </a:p>
              </p:txBody>
            </p:sp>
          </p:grpSp>
          <p:grpSp>
            <p:nvGrpSpPr>
              <p:cNvPr id="38" name="Group 37">
                <a:extLst>
                  <a:ext uri="{FF2B5EF4-FFF2-40B4-BE49-F238E27FC236}">
                    <a16:creationId xmlns:a16="http://schemas.microsoft.com/office/drawing/2014/main" id="{E58000D5-9EEC-D55E-EB16-FF6996C9F691}"/>
                  </a:ext>
                </a:extLst>
              </p:cNvPr>
              <p:cNvGrpSpPr/>
              <p:nvPr/>
            </p:nvGrpSpPr>
            <p:grpSpPr>
              <a:xfrm>
                <a:off x="3109583" y="3013152"/>
                <a:ext cx="657787" cy="276999"/>
                <a:chOff x="6581775" y="1862709"/>
                <a:chExt cx="600528" cy="276999"/>
              </a:xfrm>
            </p:grpSpPr>
            <p:sp>
              <p:nvSpPr>
                <p:cNvPr id="39" name="Rectangle 38">
                  <a:extLst>
                    <a:ext uri="{FF2B5EF4-FFF2-40B4-BE49-F238E27FC236}">
                      <a16:creationId xmlns:a16="http://schemas.microsoft.com/office/drawing/2014/main" id="{0D3EE015-390C-97A9-4A32-FE8EA441713E}"/>
                    </a:ext>
                  </a:extLst>
                </p:cNvPr>
                <p:cNvSpPr/>
                <p:nvPr/>
              </p:nvSpPr>
              <p:spPr>
                <a:xfrm>
                  <a:off x="6581775" y="1952625"/>
                  <a:ext cx="109728" cy="109728"/>
                </a:xfrm>
                <a:prstGeom prst="rect">
                  <a:avLst/>
                </a:prstGeom>
                <a:solidFill>
                  <a:srgbClr val="005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0" name="TextBox 39">
                  <a:extLst>
                    <a:ext uri="{FF2B5EF4-FFF2-40B4-BE49-F238E27FC236}">
                      <a16:creationId xmlns:a16="http://schemas.microsoft.com/office/drawing/2014/main" id="{BA4F4CA3-959B-6482-A64B-D164CADCA7FD}"/>
                    </a:ext>
                  </a:extLst>
                </p:cNvPr>
                <p:cNvSpPr txBox="1"/>
                <p:nvPr/>
              </p:nvSpPr>
              <p:spPr>
                <a:xfrm>
                  <a:off x="6656197" y="1862709"/>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 mg</a:t>
                  </a:r>
                </a:p>
              </p:txBody>
            </p:sp>
          </p:grpSp>
          <p:sp>
            <p:nvSpPr>
              <p:cNvPr id="10" name="TextBox 9">
                <a:extLst>
                  <a:ext uri="{FF2B5EF4-FFF2-40B4-BE49-F238E27FC236}">
                    <a16:creationId xmlns:a16="http://schemas.microsoft.com/office/drawing/2014/main" id="{97120619-38CA-781E-5456-37AF03D873DF}"/>
                  </a:ext>
                </a:extLst>
              </p:cNvPr>
              <p:cNvSpPr txBox="1"/>
              <p:nvPr/>
            </p:nvSpPr>
            <p:spPr>
              <a:xfrm>
                <a:off x="2620442" y="3013152"/>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6 mg</a:t>
                </a:r>
              </a:p>
            </p:txBody>
          </p:sp>
        </p:grpSp>
        <p:sp>
          <p:nvSpPr>
            <p:cNvPr id="7" name="Rectangle 6">
              <a:extLst>
                <a:ext uri="{FF2B5EF4-FFF2-40B4-BE49-F238E27FC236}">
                  <a16:creationId xmlns:a16="http://schemas.microsoft.com/office/drawing/2014/main" id="{9D7886BE-9334-07D5-F65A-5340D762491E}"/>
                </a:ext>
              </a:extLst>
            </p:cNvPr>
            <p:cNvSpPr/>
            <p:nvPr/>
          </p:nvSpPr>
          <p:spPr>
            <a:xfrm>
              <a:off x="2538888" y="3103068"/>
              <a:ext cx="120190" cy="109728"/>
            </a:xfrm>
            <a:prstGeom prst="rect">
              <a:avLst/>
            </a:prstGeom>
            <a:solidFill>
              <a:srgbClr val="9627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37" name="TextBox 36">
            <a:extLst>
              <a:ext uri="{FF2B5EF4-FFF2-40B4-BE49-F238E27FC236}">
                <a16:creationId xmlns:a16="http://schemas.microsoft.com/office/drawing/2014/main" id="{2E395BFE-CA76-013F-5A81-8380E5FCADB1}"/>
              </a:ext>
            </a:extLst>
          </p:cNvPr>
          <p:cNvSpPr txBox="1"/>
          <p:nvPr/>
        </p:nvSpPr>
        <p:spPr>
          <a:xfrm>
            <a:off x="1060704" y="2311146"/>
            <a:ext cx="51123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Spleen Volume Change at Week 24*</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41" name="TextBox 40">
            <a:extLst>
              <a:ext uri="{FF2B5EF4-FFF2-40B4-BE49-F238E27FC236}">
                <a16:creationId xmlns:a16="http://schemas.microsoft.com/office/drawing/2014/main" id="{326A320F-ADD6-1DC8-A5D8-B37E64AD0699}"/>
              </a:ext>
            </a:extLst>
          </p:cNvPr>
          <p:cNvSpPr txBox="1"/>
          <p:nvPr/>
        </p:nvSpPr>
        <p:spPr>
          <a:xfrm>
            <a:off x="7270931" y="2311146"/>
            <a:ext cx="49690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Best Spleen Volume Response During Treatment*</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cxnSp>
        <p:nvCxnSpPr>
          <p:cNvPr id="43" name="Straight Connector 42">
            <a:extLst>
              <a:ext uri="{FF2B5EF4-FFF2-40B4-BE49-F238E27FC236}">
                <a16:creationId xmlns:a16="http://schemas.microsoft.com/office/drawing/2014/main" id="{259BB109-1C18-2F1F-69B0-4DCB87DE6D2D}"/>
              </a:ext>
            </a:extLst>
          </p:cNvPr>
          <p:cNvCxnSpPr>
            <a:cxnSpLocks/>
          </p:cNvCxnSpPr>
          <p:nvPr/>
        </p:nvCxnSpPr>
        <p:spPr>
          <a:xfrm>
            <a:off x="7131287" y="4119813"/>
            <a:ext cx="495696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B716B8F-187B-CE22-6478-B8A9B906056E}"/>
              </a:ext>
            </a:extLst>
          </p:cNvPr>
          <p:cNvSpPr txBox="1"/>
          <p:nvPr/>
        </p:nvSpPr>
        <p:spPr>
          <a:xfrm>
            <a:off x="6240621" y="5103114"/>
            <a:ext cx="79906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Visit, </a:t>
            </a:r>
            <a:r>
              <a:rPr kumimoji="0" lang="en-US" sz="1200" b="1" i="0" u="none" strike="noStrike" kern="1200" cap="none" spc="0" normalizeH="0" baseline="0" noProof="0" dirty="0" err="1">
                <a:ln>
                  <a:noFill/>
                </a:ln>
                <a:solidFill>
                  <a:srgbClr val="000000"/>
                </a:solidFill>
                <a:effectLst/>
                <a:uLnTx/>
                <a:uFillTx/>
                <a:latin typeface="Arial"/>
                <a:ea typeface="+mn-ea"/>
                <a:cs typeface="+mn-cs"/>
              </a:rPr>
              <a:t>wk</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49" name="TextBox 48">
            <a:extLst>
              <a:ext uri="{FF2B5EF4-FFF2-40B4-BE49-F238E27FC236}">
                <a16:creationId xmlns:a16="http://schemas.microsoft.com/office/drawing/2014/main" id="{DDCCD2D0-5740-3145-F1A8-0DA51C8824C2}"/>
              </a:ext>
            </a:extLst>
          </p:cNvPr>
          <p:cNvSpPr txBox="1"/>
          <p:nvPr/>
        </p:nvSpPr>
        <p:spPr>
          <a:xfrm>
            <a:off x="7324956"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0" name="TextBox 49">
            <a:extLst>
              <a:ext uri="{FF2B5EF4-FFF2-40B4-BE49-F238E27FC236}">
                <a16:creationId xmlns:a16="http://schemas.microsoft.com/office/drawing/2014/main" id="{BF0F19F4-B0E7-D0F9-0BDF-F705221F38F1}"/>
              </a:ext>
            </a:extLst>
          </p:cNvPr>
          <p:cNvSpPr txBox="1"/>
          <p:nvPr/>
        </p:nvSpPr>
        <p:spPr>
          <a:xfrm>
            <a:off x="7574168"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1" name="TextBox 50">
            <a:extLst>
              <a:ext uri="{FF2B5EF4-FFF2-40B4-BE49-F238E27FC236}">
                <a16:creationId xmlns:a16="http://schemas.microsoft.com/office/drawing/2014/main" id="{DEEF4AED-D0D0-0844-B2FC-DC2E395E5039}"/>
              </a:ext>
            </a:extLst>
          </p:cNvPr>
          <p:cNvSpPr txBox="1"/>
          <p:nvPr/>
        </p:nvSpPr>
        <p:spPr>
          <a:xfrm>
            <a:off x="7823380" y="5103114"/>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2" name="TextBox 51">
            <a:extLst>
              <a:ext uri="{FF2B5EF4-FFF2-40B4-BE49-F238E27FC236}">
                <a16:creationId xmlns:a16="http://schemas.microsoft.com/office/drawing/2014/main" id="{96777151-C325-6325-D377-4245DABE67AC}"/>
              </a:ext>
            </a:extLst>
          </p:cNvPr>
          <p:cNvSpPr txBox="1"/>
          <p:nvPr/>
        </p:nvSpPr>
        <p:spPr>
          <a:xfrm>
            <a:off x="8072592"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3" name="TextBox 52">
            <a:extLst>
              <a:ext uri="{FF2B5EF4-FFF2-40B4-BE49-F238E27FC236}">
                <a16:creationId xmlns:a16="http://schemas.microsoft.com/office/drawing/2014/main" id="{9B71647A-885E-67A1-1217-034A8FEE18E2}"/>
              </a:ext>
            </a:extLst>
          </p:cNvPr>
          <p:cNvSpPr txBox="1"/>
          <p:nvPr/>
        </p:nvSpPr>
        <p:spPr>
          <a:xfrm>
            <a:off x="832180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4" name="TextBox 53">
            <a:extLst>
              <a:ext uri="{FF2B5EF4-FFF2-40B4-BE49-F238E27FC236}">
                <a16:creationId xmlns:a16="http://schemas.microsoft.com/office/drawing/2014/main" id="{18BC2F05-2082-4D06-4AE8-41B43473EE9C}"/>
              </a:ext>
            </a:extLst>
          </p:cNvPr>
          <p:cNvSpPr txBox="1"/>
          <p:nvPr/>
        </p:nvSpPr>
        <p:spPr>
          <a:xfrm>
            <a:off x="8821244" y="5103114"/>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5" name="TextBox 54">
            <a:extLst>
              <a:ext uri="{FF2B5EF4-FFF2-40B4-BE49-F238E27FC236}">
                <a16:creationId xmlns:a16="http://schemas.microsoft.com/office/drawing/2014/main" id="{D3CAC84D-A8A3-8F91-9FBD-1EDEC50AD1A1}"/>
              </a:ext>
            </a:extLst>
          </p:cNvPr>
          <p:cNvSpPr txBox="1"/>
          <p:nvPr/>
        </p:nvSpPr>
        <p:spPr>
          <a:xfrm>
            <a:off x="8571016"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6" name="TextBox 55">
            <a:extLst>
              <a:ext uri="{FF2B5EF4-FFF2-40B4-BE49-F238E27FC236}">
                <a16:creationId xmlns:a16="http://schemas.microsoft.com/office/drawing/2014/main" id="{CD3558B7-ECB9-0440-B2D6-115312252DDF}"/>
              </a:ext>
            </a:extLst>
          </p:cNvPr>
          <p:cNvSpPr txBox="1"/>
          <p:nvPr/>
        </p:nvSpPr>
        <p:spPr>
          <a:xfrm>
            <a:off x="9069440"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57" name="TextBox 56">
            <a:extLst>
              <a:ext uri="{FF2B5EF4-FFF2-40B4-BE49-F238E27FC236}">
                <a16:creationId xmlns:a16="http://schemas.microsoft.com/office/drawing/2014/main" id="{4ADDB05A-982A-EF82-01E5-B7A8F483A2C4}"/>
              </a:ext>
            </a:extLst>
          </p:cNvPr>
          <p:cNvSpPr txBox="1"/>
          <p:nvPr/>
        </p:nvSpPr>
        <p:spPr>
          <a:xfrm>
            <a:off x="707574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58" name="TextBox 57">
            <a:extLst>
              <a:ext uri="{FF2B5EF4-FFF2-40B4-BE49-F238E27FC236}">
                <a16:creationId xmlns:a16="http://schemas.microsoft.com/office/drawing/2014/main" id="{22B2C7D2-9779-CACE-BADF-9634DEDEDE7E}"/>
              </a:ext>
            </a:extLst>
          </p:cNvPr>
          <p:cNvSpPr txBox="1"/>
          <p:nvPr/>
        </p:nvSpPr>
        <p:spPr>
          <a:xfrm>
            <a:off x="9318652"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72" name="TextBox 71">
            <a:extLst>
              <a:ext uri="{FF2B5EF4-FFF2-40B4-BE49-F238E27FC236}">
                <a16:creationId xmlns:a16="http://schemas.microsoft.com/office/drawing/2014/main" id="{68055FB8-2D27-F231-FE3E-1E6E3974DEF7}"/>
              </a:ext>
            </a:extLst>
          </p:cNvPr>
          <p:cNvSpPr txBox="1"/>
          <p:nvPr/>
        </p:nvSpPr>
        <p:spPr>
          <a:xfrm>
            <a:off x="6172200" y="2465070"/>
            <a:ext cx="400110" cy="2286000"/>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sp>
        <p:nvSpPr>
          <p:cNvPr id="45" name="TextBox 44">
            <a:extLst>
              <a:ext uri="{FF2B5EF4-FFF2-40B4-BE49-F238E27FC236}">
                <a16:creationId xmlns:a16="http://schemas.microsoft.com/office/drawing/2014/main" id="{29D4EDED-A688-FD04-8437-95211014650D}"/>
              </a:ext>
            </a:extLst>
          </p:cNvPr>
          <p:cNvSpPr txBox="1"/>
          <p:nvPr/>
        </p:nvSpPr>
        <p:spPr>
          <a:xfrm>
            <a:off x="6588997" y="3913164"/>
            <a:ext cx="365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−35</a:t>
            </a:r>
          </a:p>
        </p:txBody>
      </p:sp>
      <p:cxnSp>
        <p:nvCxnSpPr>
          <p:cNvPr id="46" name="Straight Connector 45">
            <a:extLst>
              <a:ext uri="{FF2B5EF4-FFF2-40B4-BE49-F238E27FC236}">
                <a16:creationId xmlns:a16="http://schemas.microsoft.com/office/drawing/2014/main" id="{6D0FACA4-13F8-33F2-B5F1-192208397463}"/>
              </a:ext>
            </a:extLst>
          </p:cNvPr>
          <p:cNvCxnSpPr>
            <a:cxnSpLocks/>
          </p:cNvCxnSpPr>
          <p:nvPr/>
        </p:nvCxnSpPr>
        <p:spPr>
          <a:xfrm flipH="1" flipV="1">
            <a:off x="6971444" y="4090686"/>
            <a:ext cx="109558" cy="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B0345C7-F09E-0C00-A40D-9FF80D2E79B0}"/>
              </a:ext>
            </a:extLst>
          </p:cNvPr>
          <p:cNvSpPr txBox="1"/>
          <p:nvPr/>
        </p:nvSpPr>
        <p:spPr>
          <a:xfrm>
            <a:off x="540215" y="2556510"/>
            <a:ext cx="400110" cy="229165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cxnSp>
        <p:nvCxnSpPr>
          <p:cNvPr id="9" name="Straight Connector 8">
            <a:extLst>
              <a:ext uri="{FF2B5EF4-FFF2-40B4-BE49-F238E27FC236}">
                <a16:creationId xmlns:a16="http://schemas.microsoft.com/office/drawing/2014/main" id="{0C901BDC-6CEA-4BDA-B35B-8E30C90B7596}"/>
              </a:ext>
            </a:extLst>
          </p:cNvPr>
          <p:cNvCxnSpPr/>
          <p:nvPr/>
        </p:nvCxnSpPr>
        <p:spPr>
          <a:xfrm>
            <a:off x="1274460" y="4118700"/>
            <a:ext cx="448056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788484F-73D3-8E64-49F0-A594985A7C24}"/>
              </a:ext>
            </a:extLst>
          </p:cNvPr>
          <p:cNvSpPr txBox="1"/>
          <p:nvPr/>
        </p:nvSpPr>
        <p:spPr>
          <a:xfrm>
            <a:off x="756292" y="3925295"/>
            <a:ext cx="365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−35</a:t>
            </a:r>
          </a:p>
        </p:txBody>
      </p:sp>
      <p:sp>
        <p:nvSpPr>
          <p:cNvPr id="95" name="TextBox 94">
            <a:extLst>
              <a:ext uri="{FF2B5EF4-FFF2-40B4-BE49-F238E27FC236}">
                <a16:creationId xmlns:a16="http://schemas.microsoft.com/office/drawing/2014/main" id="{5E4F38B8-4BAF-3DB9-743B-3B7A9B9E31EA}"/>
              </a:ext>
            </a:extLst>
          </p:cNvPr>
          <p:cNvSpPr txBox="1"/>
          <p:nvPr/>
        </p:nvSpPr>
        <p:spPr>
          <a:xfrm>
            <a:off x="10813924" y="5103114"/>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96" name="TextBox 95">
            <a:extLst>
              <a:ext uri="{FF2B5EF4-FFF2-40B4-BE49-F238E27FC236}">
                <a16:creationId xmlns:a16="http://schemas.microsoft.com/office/drawing/2014/main" id="{6B03D269-50B5-8C11-7B3A-C806088A2A7F}"/>
              </a:ext>
            </a:extLst>
          </p:cNvPr>
          <p:cNvSpPr txBox="1"/>
          <p:nvPr/>
        </p:nvSpPr>
        <p:spPr>
          <a:xfrm>
            <a:off x="11063136"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97" name="TextBox 96">
            <a:extLst>
              <a:ext uri="{FF2B5EF4-FFF2-40B4-BE49-F238E27FC236}">
                <a16:creationId xmlns:a16="http://schemas.microsoft.com/office/drawing/2014/main" id="{0D15F105-A3B3-33D0-53A7-D5E571202949}"/>
              </a:ext>
            </a:extLst>
          </p:cNvPr>
          <p:cNvSpPr txBox="1"/>
          <p:nvPr/>
        </p:nvSpPr>
        <p:spPr>
          <a:xfrm>
            <a:off x="11312348" y="5103114"/>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36</a:t>
            </a:r>
          </a:p>
        </p:txBody>
      </p:sp>
      <p:sp>
        <p:nvSpPr>
          <p:cNvPr id="98" name="TextBox 97">
            <a:extLst>
              <a:ext uri="{FF2B5EF4-FFF2-40B4-BE49-F238E27FC236}">
                <a16:creationId xmlns:a16="http://schemas.microsoft.com/office/drawing/2014/main" id="{53B66E61-632A-7F9D-CCC3-15AAD18F09FB}"/>
              </a:ext>
            </a:extLst>
          </p:cNvPr>
          <p:cNvSpPr txBox="1"/>
          <p:nvPr/>
        </p:nvSpPr>
        <p:spPr>
          <a:xfrm>
            <a:off x="11561560"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00" name="TextBox 99">
            <a:extLst>
              <a:ext uri="{FF2B5EF4-FFF2-40B4-BE49-F238E27FC236}">
                <a16:creationId xmlns:a16="http://schemas.microsoft.com/office/drawing/2014/main" id="{67242249-B156-532B-CDCA-875257134DF4}"/>
              </a:ext>
            </a:extLst>
          </p:cNvPr>
          <p:cNvSpPr txBox="1"/>
          <p:nvPr/>
        </p:nvSpPr>
        <p:spPr>
          <a:xfrm>
            <a:off x="10564712"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101" name="TextBox 100">
            <a:extLst>
              <a:ext uri="{FF2B5EF4-FFF2-40B4-BE49-F238E27FC236}">
                <a16:creationId xmlns:a16="http://schemas.microsoft.com/office/drawing/2014/main" id="{8484078A-4CD2-2669-F468-F45D9D6897FA}"/>
              </a:ext>
            </a:extLst>
          </p:cNvPr>
          <p:cNvSpPr txBox="1"/>
          <p:nvPr/>
        </p:nvSpPr>
        <p:spPr>
          <a:xfrm>
            <a:off x="11810773"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36</a:t>
            </a:r>
          </a:p>
        </p:txBody>
      </p:sp>
      <p:sp>
        <p:nvSpPr>
          <p:cNvPr id="102" name="TextBox 101">
            <a:extLst>
              <a:ext uri="{FF2B5EF4-FFF2-40B4-BE49-F238E27FC236}">
                <a16:creationId xmlns:a16="http://schemas.microsoft.com/office/drawing/2014/main" id="{FDB79EA4-A86A-F99E-26F5-DDB46E3B54D8}"/>
              </a:ext>
            </a:extLst>
          </p:cNvPr>
          <p:cNvSpPr txBox="1"/>
          <p:nvPr/>
        </p:nvSpPr>
        <p:spPr>
          <a:xfrm>
            <a:off x="10315500"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36</a:t>
            </a:r>
          </a:p>
        </p:txBody>
      </p:sp>
      <p:sp>
        <p:nvSpPr>
          <p:cNvPr id="103" name="TextBox 102">
            <a:extLst>
              <a:ext uri="{FF2B5EF4-FFF2-40B4-BE49-F238E27FC236}">
                <a16:creationId xmlns:a16="http://schemas.microsoft.com/office/drawing/2014/main" id="{E808ECA1-5B6B-3C1B-4494-AA80F6F88B85}"/>
              </a:ext>
            </a:extLst>
          </p:cNvPr>
          <p:cNvSpPr txBox="1"/>
          <p:nvPr/>
        </p:nvSpPr>
        <p:spPr>
          <a:xfrm>
            <a:off x="10066288"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104" name="TextBox 103">
            <a:extLst>
              <a:ext uri="{FF2B5EF4-FFF2-40B4-BE49-F238E27FC236}">
                <a16:creationId xmlns:a16="http://schemas.microsoft.com/office/drawing/2014/main" id="{8D426161-F2A4-D3F1-927E-35CEAC45A10B}"/>
              </a:ext>
            </a:extLst>
          </p:cNvPr>
          <p:cNvSpPr txBox="1"/>
          <p:nvPr/>
        </p:nvSpPr>
        <p:spPr>
          <a:xfrm>
            <a:off x="956786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35" name="TextBox 34">
            <a:extLst>
              <a:ext uri="{FF2B5EF4-FFF2-40B4-BE49-F238E27FC236}">
                <a16:creationId xmlns:a16="http://schemas.microsoft.com/office/drawing/2014/main" id="{D558C502-C85E-B3B9-B56C-204F614C8F9D}"/>
              </a:ext>
            </a:extLst>
          </p:cNvPr>
          <p:cNvSpPr txBox="1"/>
          <p:nvPr/>
        </p:nvSpPr>
        <p:spPr>
          <a:xfrm>
            <a:off x="9817076"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cxnSp>
        <p:nvCxnSpPr>
          <p:cNvPr id="42" name="Straight Connector 41">
            <a:extLst>
              <a:ext uri="{FF2B5EF4-FFF2-40B4-BE49-F238E27FC236}">
                <a16:creationId xmlns:a16="http://schemas.microsoft.com/office/drawing/2014/main" id="{BF4B43C0-A423-8528-915A-672926514F63}"/>
              </a:ext>
            </a:extLst>
          </p:cNvPr>
          <p:cNvCxnSpPr>
            <a:cxnSpLocks/>
          </p:cNvCxnSpPr>
          <p:nvPr/>
        </p:nvCxnSpPr>
        <p:spPr>
          <a:xfrm flipH="1" flipV="1">
            <a:off x="1142144" y="4097036"/>
            <a:ext cx="109558" cy="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2A7F34B-49AC-42C4-E06E-D26EB5E23096}"/>
              </a:ext>
            </a:extLst>
          </p:cNvPr>
          <p:cNvSpPr txBox="1"/>
          <p:nvPr/>
        </p:nvSpPr>
        <p:spPr>
          <a:xfrm>
            <a:off x="9496960" y="6550223"/>
            <a:ext cx="2526060" cy="307777"/>
          </a:xfrm>
          <a:prstGeom prst="rect">
            <a:avLst/>
          </a:prstGeom>
          <a:noFill/>
        </p:spPr>
        <p:txBody>
          <a:bodyPr wrap="square">
            <a:spAutoFit/>
          </a:bodyPr>
          <a:lstStyle/>
          <a:p>
            <a:r>
              <a:rPr lang="en-US" sz="1400" dirty="0"/>
              <a:t>Watts ASH 2024;Abstract 658</a:t>
            </a:r>
          </a:p>
        </p:txBody>
      </p:sp>
    </p:spTree>
    <p:extLst>
      <p:ext uri="{BB962C8B-B14F-4D97-AF65-F5344CB8AC3E}">
        <p14:creationId xmlns:p14="http://schemas.microsoft.com/office/powerpoint/2010/main" val="3588969221"/>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FC5283E4-9EFC-4EC3-3705-5ADA6A9C9E1D}"/>
              </a:ext>
            </a:extLst>
          </p:cNvPr>
          <p:cNvGraphicFramePr/>
          <p:nvPr/>
        </p:nvGraphicFramePr>
        <p:xfrm>
          <a:off x="787087" y="2543551"/>
          <a:ext cx="3987482" cy="257513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Content Placeholder 8">
            <a:extLst>
              <a:ext uri="{FF2B5EF4-FFF2-40B4-BE49-F238E27FC236}">
                <a16:creationId xmlns:a16="http://schemas.microsoft.com/office/drawing/2014/main" id="{8C0A5B36-6C3F-B66E-E708-AAE06CF01617}"/>
              </a:ext>
            </a:extLst>
          </p:cNvPr>
          <p:cNvGraphicFramePr>
            <a:graphicFrameLocks/>
          </p:cNvGraphicFramePr>
          <p:nvPr/>
        </p:nvGraphicFramePr>
        <p:xfrm>
          <a:off x="5005249" y="2528620"/>
          <a:ext cx="7201992" cy="2575139"/>
        </p:xfrm>
        <a:graphic>
          <a:graphicData uri="http://schemas.openxmlformats.org/drawingml/2006/chart">
            <c:chart xmlns:c="http://schemas.openxmlformats.org/drawingml/2006/chart" xmlns:r="http://schemas.openxmlformats.org/officeDocument/2006/relationships" r:id="rId5"/>
          </a:graphicData>
        </a:graphic>
      </p:graphicFrame>
      <p:sp>
        <p:nvSpPr>
          <p:cNvPr id="2" name="Title 1">
            <a:extLst>
              <a:ext uri="{FF2B5EF4-FFF2-40B4-BE49-F238E27FC236}">
                <a16:creationId xmlns:a16="http://schemas.microsoft.com/office/drawing/2014/main" id="{13DE0F26-0DE8-B579-22E7-BF941DA4CFDB}"/>
              </a:ext>
            </a:extLst>
          </p:cNvPr>
          <p:cNvSpPr>
            <a:spLocks noGrp="1"/>
          </p:cNvSpPr>
          <p:nvPr>
            <p:ph type="title"/>
          </p:nvPr>
        </p:nvSpPr>
        <p:spPr/>
        <p:txBody>
          <a:bodyPr/>
          <a:lstStyle/>
          <a:p>
            <a:r>
              <a:rPr lang="en-US" dirty="0"/>
              <a:t>Efficacy – Monotherapy </a:t>
            </a:r>
          </a:p>
        </p:txBody>
      </p:sp>
      <p:sp>
        <p:nvSpPr>
          <p:cNvPr id="3" name="Content Placeholder 2">
            <a:extLst>
              <a:ext uri="{FF2B5EF4-FFF2-40B4-BE49-F238E27FC236}">
                <a16:creationId xmlns:a16="http://schemas.microsoft.com/office/drawing/2014/main" id="{B081F460-C778-6BBC-A71D-F3D7FFAF38FC}"/>
              </a:ext>
            </a:extLst>
          </p:cNvPr>
          <p:cNvSpPr>
            <a:spLocks noGrp="1"/>
          </p:cNvSpPr>
          <p:nvPr>
            <p:ph idx="1"/>
          </p:nvPr>
        </p:nvSpPr>
        <p:spPr>
          <a:xfrm>
            <a:off x="536448" y="1331915"/>
            <a:ext cx="11624763" cy="799717"/>
          </a:xfrm>
        </p:spPr>
        <p:txBody>
          <a:bodyPr>
            <a:noAutofit/>
          </a:bodyPr>
          <a:lstStyle/>
          <a:p>
            <a:r>
              <a:rPr lang="en-US" sz="1800" dirty="0">
                <a:solidFill>
                  <a:schemeClr val="tx1"/>
                </a:solidFill>
                <a:latin typeface="Arial" panose="020B0604020202020204" pitchFamily="34" charset="0"/>
              </a:rPr>
              <a:t>Week 24 TSS50 achieved by 5/8 evaluable patients receiving INCB057643 ≥10 mg; 7/19 all evaluable patients</a:t>
            </a:r>
          </a:p>
          <a:p>
            <a:r>
              <a:rPr lang="en-US" sz="1800" dirty="0">
                <a:solidFill>
                  <a:schemeClr val="tx1"/>
                </a:solidFill>
                <a:latin typeface="Arial" panose="020B0604020202020204" pitchFamily="34" charset="0"/>
              </a:rPr>
              <a:t>BOR TSS50 achieved by 11/20 evaluable patients</a:t>
            </a:r>
          </a:p>
          <a:p>
            <a:endParaRPr lang="en-US" sz="1800" dirty="0"/>
          </a:p>
        </p:txBody>
      </p:sp>
      <p:sp>
        <p:nvSpPr>
          <p:cNvPr id="4" name="Footer Placeholder 3">
            <a:extLst>
              <a:ext uri="{FF2B5EF4-FFF2-40B4-BE49-F238E27FC236}">
                <a16:creationId xmlns:a16="http://schemas.microsoft.com/office/drawing/2014/main" id="{B228ABC7-8C86-AEAC-39F7-66C1C2B06E77}"/>
              </a:ext>
            </a:extLst>
          </p:cNvPr>
          <p:cNvSpPr>
            <a:spLocks noGrp="1"/>
          </p:cNvSpPr>
          <p:nvPr>
            <p:ph type="ftr" sz="quarter" idx="10"/>
          </p:nvPr>
        </p:nvSpPr>
        <p:spPr>
          <a:xfrm>
            <a:off x="536448" y="5516136"/>
            <a:ext cx="11521440" cy="107455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7575"/>
                </a:solidFill>
                <a:effectLst/>
                <a:uLnTx/>
                <a:uFillTx/>
                <a:latin typeface="Arial"/>
                <a:ea typeface="+mn-ea"/>
                <a:cs typeface="+mn-cs"/>
              </a:rPr>
              <a:t>BOR, best overall response; MF, </a:t>
            </a:r>
            <a:r>
              <a:rPr kumimoji="0" lang="en-US" sz="1200" b="0" i="0" u="none" strike="noStrike" kern="1200" cap="none" spc="0" normalizeH="0" baseline="0" noProof="0" dirty="0">
                <a:ln>
                  <a:noFill/>
                </a:ln>
                <a:solidFill>
                  <a:srgbClr val="757575"/>
                </a:solidFill>
                <a:effectLst/>
                <a:uLnTx/>
                <a:uFillTx/>
                <a:latin typeface="Arial" panose="020B0604020202020204" pitchFamily="34" charset="0"/>
                <a:ea typeface="+mn-ea"/>
                <a:cs typeface="Arial" panose="020B0604020202020204" pitchFamily="34" charset="0"/>
              </a:rPr>
              <a:t>myelofibrosis; MPN, myeloproliferative neoplasm; TSS50, ≥50% reduction from baseline in Myeloproliferative Neoplasm Symptom Assessment Form total symptom score.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7575"/>
                </a:solidFill>
                <a:effectLst/>
                <a:uLnTx/>
                <a:uFillTx/>
                <a:latin typeface="Arial"/>
                <a:ea typeface="+mn-ea"/>
                <a:cs typeface="+mn-cs"/>
              </a:rPr>
              <a:t>* Dotted line represents response criteria threshold. </a:t>
            </a:r>
            <a:r>
              <a:rPr kumimoji="0" lang="en-US" sz="1200" b="0" i="0" u="none" strike="noStrike" kern="1200" cap="none" spc="0" normalizeH="0" baseline="30000" noProof="0" dirty="0">
                <a:ln>
                  <a:noFill/>
                </a:ln>
                <a:solidFill>
                  <a:srgbClr val="757575"/>
                </a:solidFill>
                <a:effectLst/>
                <a:uLnTx/>
                <a:uFillTx/>
                <a:latin typeface="Arial"/>
                <a:ea typeface="+mn-ea"/>
                <a:cs typeface="+mn-cs"/>
              </a:rPr>
              <a:t>† </a:t>
            </a:r>
            <a:r>
              <a:rPr kumimoji="0" lang="en-US" sz="1200" b="0" i="0" u="none" strike="noStrike" kern="1200" cap="none" spc="0" normalizeH="0" baseline="0" noProof="0" dirty="0">
                <a:ln>
                  <a:noFill/>
                </a:ln>
                <a:solidFill>
                  <a:srgbClr val="757575"/>
                </a:solidFill>
                <a:effectLst/>
                <a:uLnTx/>
                <a:uFillTx/>
                <a:latin typeface="Arial"/>
                <a:ea typeface="+mn-ea"/>
                <a:cs typeface="+mn-cs"/>
              </a:rPr>
              <a:t>6 evaluable patients (4-mg, n=3 and 6-mg, n=3) discontinued from treatment before Week 24; 6 patients were not evaluable: 1 (4-mg) was missing baseline data, 4 were ongoing (6-mg, n=3; 10-mg, n=1) but not followed up long enough and had no Week 24 assessment, 1 of which (6-mg) and 1 additional (8-mg) had baseline TSS &lt;5. </a:t>
            </a:r>
            <a:r>
              <a:rPr kumimoji="0" lang="en-US" sz="1200" b="0" i="0" u="none" strike="noStrike" kern="1200" cap="none" spc="0" normalizeH="0" baseline="30000" noProof="0" dirty="0">
                <a:ln>
                  <a:noFill/>
                </a:ln>
                <a:solidFill>
                  <a:srgbClr val="757575"/>
                </a:solidFill>
                <a:effectLst/>
                <a:uLnTx/>
                <a:uFillTx/>
                <a:latin typeface="Arial"/>
                <a:ea typeface="+mn-ea"/>
                <a:cs typeface="+mn-cs"/>
              </a:rPr>
              <a:t>‡ </a:t>
            </a:r>
            <a:r>
              <a:rPr kumimoji="0" lang="en-US" sz="1200" b="0" i="0" u="none" strike="noStrike" kern="1200" cap="none" spc="0" normalizeH="0" baseline="0" noProof="0" dirty="0">
                <a:ln>
                  <a:noFill/>
                </a:ln>
                <a:solidFill>
                  <a:srgbClr val="757575"/>
                </a:solidFill>
                <a:effectLst/>
                <a:uLnTx/>
                <a:uFillTx/>
                <a:latin typeface="Arial"/>
                <a:ea typeface="+mn-ea"/>
                <a:cs typeface="+mn-cs"/>
              </a:rPr>
              <a:t>5 patients not evaluable: 2 were ongoing but not followed long enough (6 mg), 2 had baseline TSS &lt;5 (6-mg and 8-mg, n=1 each), and 1 did not have baseline data (4 mg).</a:t>
            </a:r>
            <a:r>
              <a:rPr kumimoji="0" lang="en-US" sz="1200" b="0" i="0" u="none" strike="noStrike" kern="1200" cap="none" spc="0" normalizeH="0" baseline="30000" noProof="0" dirty="0">
                <a:ln>
                  <a:noFill/>
                </a:ln>
                <a:solidFill>
                  <a:srgbClr val="757575"/>
                </a:solidFill>
                <a:effectLst/>
                <a:uLnTx/>
                <a:uFillTx/>
                <a:latin typeface="Arial"/>
                <a:ea typeface="+mn-ea"/>
                <a:cs typeface="+mn-cs"/>
              </a:rPr>
              <a:t> </a:t>
            </a:r>
            <a:endParaRPr kumimoji="0" lang="en-US" sz="1200" b="0" i="0" u="none" strike="noStrike" kern="1200" cap="none" spc="0" normalizeH="0" baseline="0" noProof="0" dirty="0">
              <a:ln>
                <a:noFill/>
              </a:ln>
              <a:solidFill>
                <a:srgbClr val="757575"/>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90095510-C9A1-3DD4-E1DC-341AA5034980}"/>
              </a:ext>
            </a:extLst>
          </p:cNvPr>
          <p:cNvSpPr>
            <a:spLocks noGrp="1"/>
          </p:cNvSpPr>
          <p:nvPr>
            <p:ph type="body" sz="quarter" idx="12"/>
          </p:nvPr>
        </p:nvSpPr>
        <p:spPr/>
        <p:txBody>
          <a:bodyPr/>
          <a:lstStyle/>
          <a:p>
            <a:r>
              <a:rPr lang="en-US" dirty="0"/>
              <a:t>Symptom Response in Individual Patients With MF (n=25)</a:t>
            </a:r>
            <a:endParaRPr lang="en-US" strike="sngStrike" dirty="0">
              <a:solidFill>
                <a:srgbClr val="FF0000"/>
              </a:solidFill>
            </a:endParaRPr>
          </a:p>
        </p:txBody>
      </p:sp>
      <p:sp>
        <p:nvSpPr>
          <p:cNvPr id="8" name="TextBox 7">
            <a:extLst>
              <a:ext uri="{FF2B5EF4-FFF2-40B4-BE49-F238E27FC236}">
                <a16:creationId xmlns:a16="http://schemas.microsoft.com/office/drawing/2014/main" id="{247D084E-B607-21D2-AC5B-641C08545589}"/>
              </a:ext>
            </a:extLst>
          </p:cNvPr>
          <p:cNvSpPr txBox="1"/>
          <p:nvPr/>
        </p:nvSpPr>
        <p:spPr>
          <a:xfrm>
            <a:off x="547446" y="2307384"/>
            <a:ext cx="51123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MPN-SAF TSS Change at Week 24*</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9" name="TextBox 8">
            <a:extLst>
              <a:ext uri="{FF2B5EF4-FFF2-40B4-BE49-F238E27FC236}">
                <a16:creationId xmlns:a16="http://schemas.microsoft.com/office/drawing/2014/main" id="{781672E0-538E-59C2-6C50-1F2A99238058}"/>
              </a:ext>
            </a:extLst>
          </p:cNvPr>
          <p:cNvSpPr txBox="1"/>
          <p:nvPr/>
        </p:nvSpPr>
        <p:spPr>
          <a:xfrm>
            <a:off x="6556198" y="2281358"/>
            <a:ext cx="49690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Best Symptom Improvement During Treatment*</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cxnSp>
        <p:nvCxnSpPr>
          <p:cNvPr id="18" name="Straight Connector 17">
            <a:extLst>
              <a:ext uri="{FF2B5EF4-FFF2-40B4-BE49-F238E27FC236}">
                <a16:creationId xmlns:a16="http://schemas.microsoft.com/office/drawing/2014/main" id="{AF5F299B-FABE-28C1-4811-69D61B613234}"/>
              </a:ext>
            </a:extLst>
          </p:cNvPr>
          <p:cNvCxnSpPr>
            <a:cxnSpLocks/>
          </p:cNvCxnSpPr>
          <p:nvPr/>
        </p:nvCxnSpPr>
        <p:spPr>
          <a:xfrm>
            <a:off x="1222342" y="4227869"/>
            <a:ext cx="340158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EBC6888-9DFC-43D4-576F-FBA01E2CD907}"/>
              </a:ext>
            </a:extLst>
          </p:cNvPr>
          <p:cNvSpPr txBox="1"/>
          <p:nvPr/>
        </p:nvSpPr>
        <p:spPr>
          <a:xfrm>
            <a:off x="478793" y="2550493"/>
            <a:ext cx="400110" cy="229165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grpSp>
        <p:nvGrpSpPr>
          <p:cNvPr id="86" name="Group 85">
            <a:extLst>
              <a:ext uri="{FF2B5EF4-FFF2-40B4-BE49-F238E27FC236}">
                <a16:creationId xmlns:a16="http://schemas.microsoft.com/office/drawing/2014/main" id="{BC9065E4-528D-B979-DDBB-3C43B86A08C7}"/>
              </a:ext>
            </a:extLst>
          </p:cNvPr>
          <p:cNvGrpSpPr/>
          <p:nvPr/>
        </p:nvGrpSpPr>
        <p:grpSpPr>
          <a:xfrm>
            <a:off x="4156468" y="2076450"/>
            <a:ext cx="3515935" cy="276999"/>
            <a:chOff x="4061218" y="2231860"/>
            <a:chExt cx="3515935" cy="276999"/>
          </a:xfrm>
        </p:grpSpPr>
        <p:grpSp>
          <p:nvGrpSpPr>
            <p:cNvPr id="14" name="Group 13">
              <a:extLst>
                <a:ext uri="{FF2B5EF4-FFF2-40B4-BE49-F238E27FC236}">
                  <a16:creationId xmlns:a16="http://schemas.microsoft.com/office/drawing/2014/main" id="{70F7905A-63AE-6939-1C89-C4FFFF75349D}"/>
                </a:ext>
              </a:extLst>
            </p:cNvPr>
            <p:cNvGrpSpPr/>
            <p:nvPr/>
          </p:nvGrpSpPr>
          <p:grpSpPr>
            <a:xfrm>
              <a:off x="5471307" y="2247192"/>
              <a:ext cx="2105846" cy="251202"/>
              <a:chOff x="9245786" y="2483071"/>
              <a:chExt cx="2105846" cy="277000"/>
            </a:xfrm>
          </p:grpSpPr>
          <p:grpSp>
            <p:nvGrpSpPr>
              <p:cNvPr id="50" name="Group 49">
                <a:extLst>
                  <a:ext uri="{FF2B5EF4-FFF2-40B4-BE49-F238E27FC236}">
                    <a16:creationId xmlns:a16="http://schemas.microsoft.com/office/drawing/2014/main" id="{4A551A9D-348A-6364-A258-71EE2431EEA3}"/>
                  </a:ext>
                </a:extLst>
              </p:cNvPr>
              <p:cNvGrpSpPr/>
              <p:nvPr/>
            </p:nvGrpSpPr>
            <p:grpSpPr>
              <a:xfrm>
                <a:off x="10600785" y="2483071"/>
                <a:ext cx="750847" cy="276999"/>
                <a:chOff x="6572250" y="1862709"/>
                <a:chExt cx="685487" cy="276999"/>
              </a:xfrm>
            </p:grpSpPr>
            <p:sp>
              <p:nvSpPr>
                <p:cNvPr id="59" name="Rectangle 58">
                  <a:extLst>
                    <a:ext uri="{FF2B5EF4-FFF2-40B4-BE49-F238E27FC236}">
                      <a16:creationId xmlns:a16="http://schemas.microsoft.com/office/drawing/2014/main" id="{AF8AE20D-CF34-F6E2-742E-0413532343FB}"/>
                    </a:ext>
                  </a:extLst>
                </p:cNvPr>
                <p:cNvSpPr/>
                <p:nvPr/>
              </p:nvSpPr>
              <p:spPr>
                <a:xfrm>
                  <a:off x="6572250" y="1952625"/>
                  <a:ext cx="109728" cy="109728"/>
                </a:xfrm>
                <a:prstGeom prst="rect">
                  <a:avLst/>
                </a:prstGeom>
                <a:solidFill>
                  <a:srgbClr val="CEA0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TextBox 59">
                  <a:extLst>
                    <a:ext uri="{FF2B5EF4-FFF2-40B4-BE49-F238E27FC236}">
                      <a16:creationId xmlns:a16="http://schemas.microsoft.com/office/drawing/2014/main" id="{A0C59211-42DF-8433-1084-8E0D03B19346}"/>
                    </a:ext>
                  </a:extLst>
                </p:cNvPr>
                <p:cNvSpPr txBox="1"/>
                <p:nvPr/>
              </p:nvSpPr>
              <p:spPr>
                <a:xfrm>
                  <a:off x="6646672" y="1862709"/>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 mg</a:t>
                  </a:r>
                </a:p>
              </p:txBody>
            </p:sp>
          </p:grpSp>
          <p:grpSp>
            <p:nvGrpSpPr>
              <p:cNvPr id="51" name="Group 50">
                <a:extLst>
                  <a:ext uri="{FF2B5EF4-FFF2-40B4-BE49-F238E27FC236}">
                    <a16:creationId xmlns:a16="http://schemas.microsoft.com/office/drawing/2014/main" id="{818DFC4E-15C1-0CEE-1165-1D1B46E9158D}"/>
                  </a:ext>
                </a:extLst>
              </p:cNvPr>
              <p:cNvGrpSpPr/>
              <p:nvPr/>
            </p:nvGrpSpPr>
            <p:grpSpPr>
              <a:xfrm>
                <a:off x="9876756" y="2483071"/>
                <a:ext cx="750847" cy="276999"/>
                <a:chOff x="6581775" y="1862709"/>
                <a:chExt cx="685487" cy="276999"/>
              </a:xfrm>
            </p:grpSpPr>
            <p:sp>
              <p:nvSpPr>
                <p:cNvPr id="55" name="Rectangle 54">
                  <a:extLst>
                    <a:ext uri="{FF2B5EF4-FFF2-40B4-BE49-F238E27FC236}">
                      <a16:creationId xmlns:a16="http://schemas.microsoft.com/office/drawing/2014/main" id="{4EAB9C66-4FA6-534A-9C24-C630B39E0DE6}"/>
                    </a:ext>
                  </a:extLst>
                </p:cNvPr>
                <p:cNvSpPr/>
                <p:nvPr/>
              </p:nvSpPr>
              <p:spPr>
                <a:xfrm>
                  <a:off x="6581775" y="1952625"/>
                  <a:ext cx="109728" cy="109728"/>
                </a:xfrm>
                <a:prstGeom prst="rect">
                  <a:avLst/>
                </a:prstGeom>
                <a:solidFill>
                  <a:srgbClr val="7DC2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TextBox 55">
                  <a:extLst>
                    <a:ext uri="{FF2B5EF4-FFF2-40B4-BE49-F238E27FC236}">
                      <a16:creationId xmlns:a16="http://schemas.microsoft.com/office/drawing/2014/main" id="{E26EBBDC-433C-268E-7442-D2B8FCFF3F9A}"/>
                    </a:ext>
                  </a:extLst>
                </p:cNvPr>
                <p:cNvSpPr txBox="1"/>
                <p:nvPr/>
              </p:nvSpPr>
              <p:spPr>
                <a:xfrm>
                  <a:off x="6656197" y="1862709"/>
                  <a:ext cx="6110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10 mg</a:t>
                  </a:r>
                </a:p>
              </p:txBody>
            </p:sp>
          </p:grpSp>
          <p:grpSp>
            <p:nvGrpSpPr>
              <p:cNvPr id="52" name="Group 51">
                <a:extLst>
                  <a:ext uri="{FF2B5EF4-FFF2-40B4-BE49-F238E27FC236}">
                    <a16:creationId xmlns:a16="http://schemas.microsoft.com/office/drawing/2014/main" id="{9528B8B6-6648-5C57-0FF3-EF697BDD66FC}"/>
                  </a:ext>
                </a:extLst>
              </p:cNvPr>
              <p:cNvGrpSpPr/>
              <p:nvPr/>
            </p:nvGrpSpPr>
            <p:grpSpPr>
              <a:xfrm>
                <a:off x="9245786" y="2483072"/>
                <a:ext cx="657787" cy="276999"/>
                <a:chOff x="6581775" y="1862710"/>
                <a:chExt cx="600528" cy="276999"/>
              </a:xfrm>
            </p:grpSpPr>
            <p:sp>
              <p:nvSpPr>
                <p:cNvPr id="53" name="Rectangle 52">
                  <a:extLst>
                    <a:ext uri="{FF2B5EF4-FFF2-40B4-BE49-F238E27FC236}">
                      <a16:creationId xmlns:a16="http://schemas.microsoft.com/office/drawing/2014/main" id="{1A25E4C8-0CF6-3D47-CEB7-C6A0F5C60EBE}"/>
                    </a:ext>
                  </a:extLst>
                </p:cNvPr>
                <p:cNvSpPr/>
                <p:nvPr/>
              </p:nvSpPr>
              <p:spPr>
                <a:xfrm>
                  <a:off x="6581775" y="1952625"/>
                  <a:ext cx="109728" cy="109728"/>
                </a:xfrm>
                <a:prstGeom prst="rect">
                  <a:avLst/>
                </a:prstGeom>
                <a:solidFill>
                  <a:srgbClr val="005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TextBox 53">
                  <a:extLst>
                    <a:ext uri="{FF2B5EF4-FFF2-40B4-BE49-F238E27FC236}">
                      <a16:creationId xmlns:a16="http://schemas.microsoft.com/office/drawing/2014/main" id="{A8CA0A8B-5234-086E-F1F0-B84CDCB19149}"/>
                    </a:ext>
                  </a:extLst>
                </p:cNvPr>
                <p:cNvSpPr txBox="1"/>
                <p:nvPr/>
              </p:nvSpPr>
              <p:spPr>
                <a:xfrm>
                  <a:off x="6656197" y="1862710"/>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 mg</a:t>
                  </a:r>
                </a:p>
              </p:txBody>
            </p:sp>
          </p:grpSp>
        </p:grpSp>
        <p:grpSp>
          <p:nvGrpSpPr>
            <p:cNvPr id="22" name="Group 21">
              <a:extLst>
                <a:ext uri="{FF2B5EF4-FFF2-40B4-BE49-F238E27FC236}">
                  <a16:creationId xmlns:a16="http://schemas.microsoft.com/office/drawing/2014/main" id="{72761F51-A648-527F-EAF0-44C32E3D33D1}"/>
                </a:ext>
              </a:extLst>
            </p:cNvPr>
            <p:cNvGrpSpPr/>
            <p:nvPr/>
          </p:nvGrpSpPr>
          <p:grpSpPr>
            <a:xfrm>
              <a:off x="4061218" y="2231860"/>
              <a:ext cx="1367621" cy="276999"/>
              <a:chOff x="8030642" y="2473782"/>
              <a:chExt cx="1367621" cy="305446"/>
            </a:xfrm>
          </p:grpSpPr>
          <p:grpSp>
            <p:nvGrpSpPr>
              <p:cNvPr id="26" name="Group 25">
                <a:extLst>
                  <a:ext uri="{FF2B5EF4-FFF2-40B4-BE49-F238E27FC236}">
                    <a16:creationId xmlns:a16="http://schemas.microsoft.com/office/drawing/2014/main" id="{7D501454-F178-CD0F-F153-2C9CB9EA9AE7}"/>
                  </a:ext>
                </a:extLst>
              </p:cNvPr>
              <p:cNvGrpSpPr/>
              <p:nvPr/>
            </p:nvGrpSpPr>
            <p:grpSpPr>
              <a:xfrm>
                <a:off x="8030642" y="2483071"/>
                <a:ext cx="650715" cy="276999"/>
                <a:chOff x="6215476" y="1862709"/>
                <a:chExt cx="594077" cy="276999"/>
              </a:xfrm>
            </p:grpSpPr>
            <p:sp>
              <p:nvSpPr>
                <p:cNvPr id="48" name="Rectangle 47">
                  <a:extLst>
                    <a:ext uri="{FF2B5EF4-FFF2-40B4-BE49-F238E27FC236}">
                      <a16:creationId xmlns:a16="http://schemas.microsoft.com/office/drawing/2014/main" id="{134FE4F9-D625-5C96-4D6C-502E2EBD3386}"/>
                    </a:ext>
                  </a:extLst>
                </p:cNvPr>
                <p:cNvSpPr/>
                <p:nvPr/>
              </p:nvSpPr>
              <p:spPr>
                <a:xfrm>
                  <a:off x="6215476" y="1952625"/>
                  <a:ext cx="109728" cy="109728"/>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9" name="TextBox 48">
                  <a:extLst>
                    <a:ext uri="{FF2B5EF4-FFF2-40B4-BE49-F238E27FC236}">
                      <a16:creationId xmlns:a16="http://schemas.microsoft.com/office/drawing/2014/main" id="{7B63BDF4-3A39-FFE5-B929-0A2A4EF58AD5}"/>
                    </a:ext>
                  </a:extLst>
                </p:cNvPr>
                <p:cNvSpPr txBox="1"/>
                <p:nvPr/>
              </p:nvSpPr>
              <p:spPr>
                <a:xfrm>
                  <a:off x="6320495" y="1862709"/>
                  <a:ext cx="48905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 mg</a:t>
                  </a:r>
                </a:p>
              </p:txBody>
            </p:sp>
          </p:grpSp>
          <p:grpSp>
            <p:nvGrpSpPr>
              <p:cNvPr id="28" name="Group 27">
                <a:extLst>
                  <a:ext uri="{FF2B5EF4-FFF2-40B4-BE49-F238E27FC236}">
                    <a16:creationId xmlns:a16="http://schemas.microsoft.com/office/drawing/2014/main" id="{ACA6EACB-F08C-728C-81FE-01253267332C}"/>
                  </a:ext>
                </a:extLst>
              </p:cNvPr>
              <p:cNvGrpSpPr/>
              <p:nvPr/>
            </p:nvGrpSpPr>
            <p:grpSpPr>
              <a:xfrm>
                <a:off x="8759838" y="2473782"/>
                <a:ext cx="638425" cy="305446"/>
                <a:chOff x="8759838" y="2473782"/>
                <a:chExt cx="638425" cy="305446"/>
              </a:xfrm>
            </p:grpSpPr>
            <p:sp>
              <p:nvSpPr>
                <p:cNvPr id="29" name="Rectangle 28">
                  <a:extLst>
                    <a:ext uri="{FF2B5EF4-FFF2-40B4-BE49-F238E27FC236}">
                      <a16:creationId xmlns:a16="http://schemas.microsoft.com/office/drawing/2014/main" id="{0748D6B6-3EA6-1FCB-764B-1BBE0E9E7BAB}"/>
                    </a:ext>
                  </a:extLst>
                </p:cNvPr>
                <p:cNvSpPr/>
                <p:nvPr/>
              </p:nvSpPr>
              <p:spPr>
                <a:xfrm>
                  <a:off x="8759838" y="2572987"/>
                  <a:ext cx="120190" cy="109728"/>
                </a:xfrm>
                <a:prstGeom prst="rect">
                  <a:avLst/>
                </a:prstGeom>
                <a:solidFill>
                  <a:srgbClr val="96271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7" name="TextBox 46">
                  <a:extLst>
                    <a:ext uri="{FF2B5EF4-FFF2-40B4-BE49-F238E27FC236}">
                      <a16:creationId xmlns:a16="http://schemas.microsoft.com/office/drawing/2014/main" id="{97407929-F1C5-D4CF-CE06-106369D7C85B}"/>
                    </a:ext>
                  </a:extLst>
                </p:cNvPr>
                <p:cNvSpPr txBox="1"/>
                <p:nvPr/>
              </p:nvSpPr>
              <p:spPr>
                <a:xfrm>
                  <a:off x="8872157" y="2473782"/>
                  <a:ext cx="526106" cy="30544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6 mg</a:t>
                  </a:r>
                </a:p>
              </p:txBody>
            </p:sp>
          </p:grpSp>
        </p:grpSp>
      </p:grpSp>
      <p:sp>
        <p:nvSpPr>
          <p:cNvPr id="97" name="TextBox 96">
            <a:extLst>
              <a:ext uri="{FF2B5EF4-FFF2-40B4-BE49-F238E27FC236}">
                <a16:creationId xmlns:a16="http://schemas.microsoft.com/office/drawing/2014/main" id="{04CD1BA8-1654-9769-AFFA-ACEC7869BB5E}"/>
              </a:ext>
            </a:extLst>
          </p:cNvPr>
          <p:cNvSpPr txBox="1"/>
          <p:nvPr/>
        </p:nvSpPr>
        <p:spPr>
          <a:xfrm>
            <a:off x="4833906" y="2637103"/>
            <a:ext cx="400110" cy="229165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cxnSp>
        <p:nvCxnSpPr>
          <p:cNvPr id="104" name="Straight Connector 103">
            <a:extLst>
              <a:ext uri="{FF2B5EF4-FFF2-40B4-BE49-F238E27FC236}">
                <a16:creationId xmlns:a16="http://schemas.microsoft.com/office/drawing/2014/main" id="{465334C9-D5C6-4705-8DB3-4130C0991E36}"/>
              </a:ext>
            </a:extLst>
          </p:cNvPr>
          <p:cNvCxnSpPr>
            <a:cxnSpLocks/>
          </p:cNvCxnSpPr>
          <p:nvPr/>
        </p:nvCxnSpPr>
        <p:spPr>
          <a:xfrm>
            <a:off x="5686747" y="4180890"/>
            <a:ext cx="6327932"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A0DFEC5-3044-6CE2-E3CC-19B85E28549E}"/>
              </a:ext>
            </a:extLst>
          </p:cNvPr>
          <p:cNvSpPr txBox="1"/>
          <p:nvPr/>
        </p:nvSpPr>
        <p:spPr>
          <a:xfrm>
            <a:off x="4842238" y="5103927"/>
            <a:ext cx="79906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Visit, </a:t>
            </a:r>
            <a:r>
              <a:rPr kumimoji="0" lang="en-US" sz="1200" b="1" i="0" u="none" strike="noStrike" kern="1200" cap="none" spc="0" normalizeH="0" baseline="0" noProof="0" dirty="0" err="1">
                <a:ln>
                  <a:noFill/>
                </a:ln>
                <a:solidFill>
                  <a:srgbClr val="000000"/>
                </a:solidFill>
                <a:effectLst/>
                <a:uLnTx/>
                <a:uFillTx/>
                <a:latin typeface="Arial"/>
                <a:ea typeface="+mn-ea"/>
                <a:cs typeface="+mn-cs"/>
              </a:rPr>
              <a:t>wk</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33" name="TextBox 32">
            <a:extLst>
              <a:ext uri="{FF2B5EF4-FFF2-40B4-BE49-F238E27FC236}">
                <a16:creationId xmlns:a16="http://schemas.microsoft.com/office/drawing/2014/main" id="{AFF3E4C0-09D0-4091-6540-9E187DFD2A0E}"/>
              </a:ext>
            </a:extLst>
          </p:cNvPr>
          <p:cNvSpPr txBox="1"/>
          <p:nvPr/>
        </p:nvSpPr>
        <p:spPr>
          <a:xfrm>
            <a:off x="5661099"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34" name="TextBox 33">
            <a:extLst>
              <a:ext uri="{FF2B5EF4-FFF2-40B4-BE49-F238E27FC236}">
                <a16:creationId xmlns:a16="http://schemas.microsoft.com/office/drawing/2014/main" id="{39874C55-B106-25E7-BC06-0F7BF856DEDA}"/>
              </a:ext>
            </a:extLst>
          </p:cNvPr>
          <p:cNvSpPr txBox="1"/>
          <p:nvPr/>
        </p:nvSpPr>
        <p:spPr>
          <a:xfrm>
            <a:off x="9423512" y="5089411"/>
            <a:ext cx="409921"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38" name="TextBox 37">
            <a:extLst>
              <a:ext uri="{FF2B5EF4-FFF2-40B4-BE49-F238E27FC236}">
                <a16:creationId xmlns:a16="http://schemas.microsoft.com/office/drawing/2014/main" id="{B644C649-CB8B-826E-EF1B-2DE98A9F9039}"/>
              </a:ext>
            </a:extLst>
          </p:cNvPr>
          <p:cNvSpPr txBox="1"/>
          <p:nvPr/>
        </p:nvSpPr>
        <p:spPr>
          <a:xfrm>
            <a:off x="5952744"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9" name="TextBox 38">
            <a:extLst>
              <a:ext uri="{FF2B5EF4-FFF2-40B4-BE49-F238E27FC236}">
                <a16:creationId xmlns:a16="http://schemas.microsoft.com/office/drawing/2014/main" id="{38B5FCAC-FFFA-354C-D381-1E4969823662}"/>
              </a:ext>
            </a:extLst>
          </p:cNvPr>
          <p:cNvSpPr txBox="1"/>
          <p:nvPr/>
        </p:nvSpPr>
        <p:spPr>
          <a:xfrm>
            <a:off x="10401985"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a:t>
            </a:r>
          </a:p>
        </p:txBody>
      </p:sp>
      <p:sp>
        <p:nvSpPr>
          <p:cNvPr id="40" name="TextBox 39">
            <a:extLst>
              <a:ext uri="{FF2B5EF4-FFF2-40B4-BE49-F238E27FC236}">
                <a16:creationId xmlns:a16="http://schemas.microsoft.com/office/drawing/2014/main" id="{821E9308-F1AD-EF7E-B353-B7F5235ADA8B}"/>
              </a:ext>
            </a:extLst>
          </p:cNvPr>
          <p:cNvSpPr txBox="1"/>
          <p:nvPr/>
        </p:nvSpPr>
        <p:spPr>
          <a:xfrm>
            <a:off x="8493008"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41" name="TextBox 40">
            <a:extLst>
              <a:ext uri="{FF2B5EF4-FFF2-40B4-BE49-F238E27FC236}">
                <a16:creationId xmlns:a16="http://schemas.microsoft.com/office/drawing/2014/main" id="{38B5C0E2-2D26-9CC5-FD6D-91DB4BA8797E}"/>
              </a:ext>
            </a:extLst>
          </p:cNvPr>
          <p:cNvSpPr txBox="1"/>
          <p:nvPr/>
        </p:nvSpPr>
        <p:spPr>
          <a:xfrm>
            <a:off x="6362572" y="5089411"/>
            <a:ext cx="202489"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42" name="TextBox 41">
            <a:extLst>
              <a:ext uri="{FF2B5EF4-FFF2-40B4-BE49-F238E27FC236}">
                <a16:creationId xmlns:a16="http://schemas.microsoft.com/office/drawing/2014/main" id="{1EBAC9F7-A19E-8BE9-318E-93D5EAAC0DD5}"/>
              </a:ext>
            </a:extLst>
          </p:cNvPr>
          <p:cNvSpPr txBox="1"/>
          <p:nvPr/>
        </p:nvSpPr>
        <p:spPr>
          <a:xfrm>
            <a:off x="6944027" y="5089411"/>
            <a:ext cx="269625"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a:t>
            </a:r>
          </a:p>
        </p:txBody>
      </p:sp>
      <p:sp>
        <p:nvSpPr>
          <p:cNvPr id="43" name="TextBox 42">
            <a:extLst>
              <a:ext uri="{FF2B5EF4-FFF2-40B4-BE49-F238E27FC236}">
                <a16:creationId xmlns:a16="http://schemas.microsoft.com/office/drawing/2014/main" id="{DD32015D-A9CE-A084-110A-FD1EA6FD10B8}"/>
              </a:ext>
            </a:extLst>
          </p:cNvPr>
          <p:cNvSpPr txBox="1"/>
          <p:nvPr/>
        </p:nvSpPr>
        <p:spPr>
          <a:xfrm>
            <a:off x="7524750"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29</a:t>
            </a:r>
          </a:p>
        </p:txBody>
      </p:sp>
      <p:sp>
        <p:nvSpPr>
          <p:cNvPr id="44" name="TextBox 43">
            <a:extLst>
              <a:ext uri="{FF2B5EF4-FFF2-40B4-BE49-F238E27FC236}">
                <a16:creationId xmlns:a16="http://schemas.microsoft.com/office/drawing/2014/main" id="{3F8423CE-7163-4C88-4CD3-91968B32C647}"/>
              </a:ext>
            </a:extLst>
          </p:cNvPr>
          <p:cNvSpPr txBox="1"/>
          <p:nvPr/>
        </p:nvSpPr>
        <p:spPr>
          <a:xfrm>
            <a:off x="7855072"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46" name="TextBox 45">
            <a:extLst>
              <a:ext uri="{FF2B5EF4-FFF2-40B4-BE49-F238E27FC236}">
                <a16:creationId xmlns:a16="http://schemas.microsoft.com/office/drawing/2014/main" id="{A2A3C6C2-4C76-73E9-2BF3-432C3E27670A}"/>
              </a:ext>
            </a:extLst>
          </p:cNvPr>
          <p:cNvSpPr txBox="1"/>
          <p:nvPr/>
        </p:nvSpPr>
        <p:spPr>
          <a:xfrm>
            <a:off x="11021104"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57" name="TextBox 56">
            <a:extLst>
              <a:ext uri="{FF2B5EF4-FFF2-40B4-BE49-F238E27FC236}">
                <a16:creationId xmlns:a16="http://schemas.microsoft.com/office/drawing/2014/main" id="{5440AA00-F1AB-649F-0351-78D007A1FD79}"/>
              </a:ext>
            </a:extLst>
          </p:cNvPr>
          <p:cNvSpPr txBox="1"/>
          <p:nvPr/>
        </p:nvSpPr>
        <p:spPr>
          <a:xfrm>
            <a:off x="6607981"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a:t>
            </a:r>
          </a:p>
        </p:txBody>
      </p:sp>
      <p:sp>
        <p:nvSpPr>
          <p:cNvPr id="58" name="TextBox 57">
            <a:extLst>
              <a:ext uri="{FF2B5EF4-FFF2-40B4-BE49-F238E27FC236}">
                <a16:creationId xmlns:a16="http://schemas.microsoft.com/office/drawing/2014/main" id="{ECACE6E9-AC3F-FECC-5DEE-C8F460E69367}"/>
              </a:ext>
            </a:extLst>
          </p:cNvPr>
          <p:cNvSpPr txBox="1"/>
          <p:nvPr/>
        </p:nvSpPr>
        <p:spPr>
          <a:xfrm>
            <a:off x="7203297"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61" name="TextBox 60">
            <a:extLst>
              <a:ext uri="{FF2B5EF4-FFF2-40B4-BE49-F238E27FC236}">
                <a16:creationId xmlns:a16="http://schemas.microsoft.com/office/drawing/2014/main" id="{6D7788CF-EA4E-4673-9735-6780DFAA25ED}"/>
              </a:ext>
            </a:extLst>
          </p:cNvPr>
          <p:cNvSpPr txBox="1"/>
          <p:nvPr/>
        </p:nvSpPr>
        <p:spPr>
          <a:xfrm>
            <a:off x="8151242" y="5089411"/>
            <a:ext cx="356616" cy="27699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endParaRPr kumimoji="0" lang="en-US" sz="1200" b="0" i="0" u="none" strike="noStrike" kern="1200" cap="none" spc="0" normalizeH="0" baseline="30000" noProof="0" dirty="0">
              <a:ln>
                <a:noFill/>
              </a:ln>
              <a:solidFill>
                <a:srgbClr val="000000"/>
              </a:solidFill>
              <a:effectLst/>
              <a:uLnTx/>
              <a:uFillTx/>
              <a:latin typeface="Arial"/>
              <a:ea typeface="+mn-ea"/>
              <a:cs typeface="+mn-cs"/>
            </a:endParaRPr>
          </a:p>
        </p:txBody>
      </p:sp>
      <p:sp>
        <p:nvSpPr>
          <p:cNvPr id="62" name="TextBox 61">
            <a:extLst>
              <a:ext uri="{FF2B5EF4-FFF2-40B4-BE49-F238E27FC236}">
                <a16:creationId xmlns:a16="http://schemas.microsoft.com/office/drawing/2014/main" id="{4C6AC5BE-5FFB-B7C0-89A1-8AF0574B152E}"/>
              </a:ext>
            </a:extLst>
          </p:cNvPr>
          <p:cNvSpPr txBox="1"/>
          <p:nvPr/>
        </p:nvSpPr>
        <p:spPr>
          <a:xfrm>
            <a:off x="8820939"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16</a:t>
            </a:r>
          </a:p>
        </p:txBody>
      </p:sp>
      <p:sp>
        <p:nvSpPr>
          <p:cNvPr id="63" name="TextBox 62">
            <a:extLst>
              <a:ext uri="{FF2B5EF4-FFF2-40B4-BE49-F238E27FC236}">
                <a16:creationId xmlns:a16="http://schemas.microsoft.com/office/drawing/2014/main" id="{105C8F55-D31A-4DF6-7D88-22831AB4790E}"/>
              </a:ext>
            </a:extLst>
          </p:cNvPr>
          <p:cNvSpPr txBox="1"/>
          <p:nvPr/>
        </p:nvSpPr>
        <p:spPr>
          <a:xfrm>
            <a:off x="10091400"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40</a:t>
            </a:r>
          </a:p>
        </p:txBody>
      </p:sp>
      <p:sp>
        <p:nvSpPr>
          <p:cNvPr id="64" name="TextBox 63">
            <a:extLst>
              <a:ext uri="{FF2B5EF4-FFF2-40B4-BE49-F238E27FC236}">
                <a16:creationId xmlns:a16="http://schemas.microsoft.com/office/drawing/2014/main" id="{54E01691-A3C6-A6F2-1764-4CFC6CBE4EF8}"/>
              </a:ext>
            </a:extLst>
          </p:cNvPr>
          <p:cNvSpPr txBox="1"/>
          <p:nvPr/>
        </p:nvSpPr>
        <p:spPr>
          <a:xfrm>
            <a:off x="10714602"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44</a:t>
            </a:r>
          </a:p>
        </p:txBody>
      </p:sp>
      <p:sp>
        <p:nvSpPr>
          <p:cNvPr id="65" name="TextBox 64">
            <a:extLst>
              <a:ext uri="{FF2B5EF4-FFF2-40B4-BE49-F238E27FC236}">
                <a16:creationId xmlns:a16="http://schemas.microsoft.com/office/drawing/2014/main" id="{77DD041D-207C-C50E-5F3B-EF121F892B02}"/>
              </a:ext>
            </a:extLst>
          </p:cNvPr>
          <p:cNvSpPr txBox="1"/>
          <p:nvPr/>
        </p:nvSpPr>
        <p:spPr>
          <a:xfrm>
            <a:off x="11336678"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28</a:t>
            </a:r>
          </a:p>
        </p:txBody>
      </p:sp>
      <p:sp>
        <p:nvSpPr>
          <p:cNvPr id="66" name="TextBox 65">
            <a:extLst>
              <a:ext uri="{FF2B5EF4-FFF2-40B4-BE49-F238E27FC236}">
                <a16:creationId xmlns:a16="http://schemas.microsoft.com/office/drawing/2014/main" id="{F4D16869-DBCE-8EE8-1C58-957D81B8D036}"/>
              </a:ext>
            </a:extLst>
          </p:cNvPr>
          <p:cNvSpPr txBox="1"/>
          <p:nvPr/>
        </p:nvSpPr>
        <p:spPr>
          <a:xfrm>
            <a:off x="11647259" y="5089411"/>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44</a:t>
            </a:r>
          </a:p>
        </p:txBody>
      </p:sp>
      <p:sp>
        <p:nvSpPr>
          <p:cNvPr id="67" name="TextBox 44">
            <a:extLst>
              <a:ext uri="{FF2B5EF4-FFF2-40B4-BE49-F238E27FC236}">
                <a16:creationId xmlns:a16="http://schemas.microsoft.com/office/drawing/2014/main" id="{E5195853-D515-4CAA-465A-C2894DDFBAD9}"/>
              </a:ext>
            </a:extLst>
          </p:cNvPr>
          <p:cNvSpPr txBox="1"/>
          <p:nvPr/>
        </p:nvSpPr>
        <p:spPr>
          <a:xfrm>
            <a:off x="9131524" y="5089411"/>
            <a:ext cx="354584" cy="276999"/>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32</a:t>
            </a:r>
          </a:p>
        </p:txBody>
      </p:sp>
      <p:sp>
        <p:nvSpPr>
          <p:cNvPr id="68" name="TextBox 44">
            <a:extLst>
              <a:ext uri="{FF2B5EF4-FFF2-40B4-BE49-F238E27FC236}">
                <a16:creationId xmlns:a16="http://schemas.microsoft.com/office/drawing/2014/main" id="{817C6163-B385-4E6C-3A95-EFE3F38799CA}"/>
              </a:ext>
            </a:extLst>
          </p:cNvPr>
          <p:cNvSpPr txBox="1"/>
          <p:nvPr/>
        </p:nvSpPr>
        <p:spPr>
          <a:xfrm>
            <a:off x="9785351" y="5089411"/>
            <a:ext cx="354584" cy="276999"/>
          </a:xfrm>
          <a:prstGeom prst="rect">
            <a:avLst/>
          </a:prstGeom>
          <a:noFill/>
        </p:spPr>
        <p:txBody>
          <a:bodyPr wrap="non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5" name="TextBox 4">
            <a:extLst>
              <a:ext uri="{FF2B5EF4-FFF2-40B4-BE49-F238E27FC236}">
                <a16:creationId xmlns:a16="http://schemas.microsoft.com/office/drawing/2014/main" id="{22A068AC-3B8E-DFD7-DA6F-147B7949A540}"/>
              </a:ext>
            </a:extLst>
          </p:cNvPr>
          <p:cNvSpPr txBox="1"/>
          <p:nvPr/>
        </p:nvSpPr>
        <p:spPr>
          <a:xfrm>
            <a:off x="9628472" y="6541625"/>
            <a:ext cx="2526060" cy="307777"/>
          </a:xfrm>
          <a:prstGeom prst="rect">
            <a:avLst/>
          </a:prstGeom>
          <a:noFill/>
        </p:spPr>
        <p:txBody>
          <a:bodyPr wrap="square">
            <a:spAutoFit/>
          </a:bodyPr>
          <a:lstStyle/>
          <a:p>
            <a:r>
              <a:rPr lang="en-US" sz="1400" dirty="0"/>
              <a:t>Watts ASH 2024;Abstract 658</a:t>
            </a:r>
          </a:p>
        </p:txBody>
      </p:sp>
    </p:spTree>
    <p:extLst>
      <p:ext uri="{BB962C8B-B14F-4D97-AF65-F5344CB8AC3E}">
        <p14:creationId xmlns:p14="http://schemas.microsoft.com/office/powerpoint/2010/main" val="406549229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Content Placeholder 13">
            <a:extLst>
              <a:ext uri="{FF2B5EF4-FFF2-40B4-BE49-F238E27FC236}">
                <a16:creationId xmlns:a16="http://schemas.microsoft.com/office/drawing/2014/main" id="{7CCAAF63-00D8-EE2D-B31B-CFB273179713}"/>
              </a:ext>
            </a:extLst>
          </p:cNvPr>
          <p:cNvGraphicFramePr>
            <a:graphicFrameLocks/>
          </p:cNvGraphicFramePr>
          <p:nvPr/>
        </p:nvGraphicFramePr>
        <p:xfrm>
          <a:off x="6513922" y="2528879"/>
          <a:ext cx="5696712" cy="2387062"/>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DDADB121-5B00-AEB5-E518-3513E1B4DCBE}"/>
              </a:ext>
            </a:extLst>
          </p:cNvPr>
          <p:cNvSpPr>
            <a:spLocks noGrp="1"/>
          </p:cNvSpPr>
          <p:nvPr>
            <p:ph type="title"/>
          </p:nvPr>
        </p:nvSpPr>
        <p:spPr/>
        <p:txBody>
          <a:bodyPr/>
          <a:lstStyle/>
          <a:p>
            <a:r>
              <a:rPr lang="en-US" dirty="0"/>
              <a:t>Efficacy – Combination Therapy (“Add-on”)</a:t>
            </a:r>
          </a:p>
        </p:txBody>
      </p:sp>
      <p:sp>
        <p:nvSpPr>
          <p:cNvPr id="3" name="Content Placeholder 2">
            <a:extLst>
              <a:ext uri="{FF2B5EF4-FFF2-40B4-BE49-F238E27FC236}">
                <a16:creationId xmlns:a16="http://schemas.microsoft.com/office/drawing/2014/main" id="{3DF99E6E-0973-98FC-173A-9E75C0B70170}"/>
              </a:ext>
            </a:extLst>
          </p:cNvPr>
          <p:cNvSpPr>
            <a:spLocks noGrp="1"/>
          </p:cNvSpPr>
          <p:nvPr>
            <p:ph idx="1"/>
          </p:nvPr>
        </p:nvSpPr>
        <p:spPr/>
        <p:txBody>
          <a:bodyPr>
            <a:normAutofit/>
          </a:bodyPr>
          <a:lstStyle/>
          <a:p>
            <a:r>
              <a:rPr lang="en-US" sz="1800" dirty="0">
                <a:solidFill>
                  <a:schemeClr val="tx1"/>
                </a:solidFill>
                <a:latin typeface="Arial" panose="020B0604020202020204" pitchFamily="34" charset="0"/>
              </a:rPr>
              <a:t>Week 24 SVR35 achieved by 4 of 17 evaluable patients</a:t>
            </a:r>
          </a:p>
          <a:p>
            <a:r>
              <a:rPr lang="en-US" sz="1800" dirty="0">
                <a:solidFill>
                  <a:schemeClr val="tx1"/>
                </a:solidFill>
                <a:latin typeface="Arial" panose="020B0604020202020204" pitchFamily="34" charset="0"/>
              </a:rPr>
              <a:t>BOR SVR35 achieved by 5 of 20 evaluable patients; BOR SVR25 achieved by 8 patients</a:t>
            </a:r>
          </a:p>
        </p:txBody>
      </p:sp>
      <p:sp>
        <p:nvSpPr>
          <p:cNvPr id="4" name="Footer Placeholder 3">
            <a:extLst>
              <a:ext uri="{FF2B5EF4-FFF2-40B4-BE49-F238E27FC236}">
                <a16:creationId xmlns:a16="http://schemas.microsoft.com/office/drawing/2014/main" id="{9A5C8871-767E-B234-28D0-8B2AA40DC642}"/>
              </a:ext>
            </a:extLst>
          </p:cNvPr>
          <p:cNvSpPr>
            <a:spLocks noGrp="1"/>
          </p:cNvSpPr>
          <p:nvPr>
            <p:ph type="ftr" sz="quarter" idx="10"/>
          </p:nvPr>
        </p:nvSpPr>
        <p:spPr>
          <a:xfrm>
            <a:off x="536448" y="5646179"/>
            <a:ext cx="11521440" cy="94450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dirty="0">
              <a:ln>
                <a:noFill/>
              </a:ln>
              <a:solidFill>
                <a:srgbClr val="75757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7575"/>
                </a:solidFill>
                <a:effectLst/>
                <a:uLnTx/>
                <a:uFillTx/>
                <a:latin typeface="Arial"/>
                <a:ea typeface="+mn-ea"/>
                <a:cs typeface="+mn-cs"/>
              </a:rPr>
              <a:t>BOR, best overall response; MF, myelofibrosis; RUX, ruxolitinib; SVR35, 35% reduction from baseline in spleen volume.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757575"/>
                </a:solidFill>
                <a:effectLst/>
                <a:uLnTx/>
                <a:uFillTx/>
                <a:latin typeface="Arial"/>
                <a:ea typeface="+mn-ea"/>
                <a:cs typeface="+mn-cs"/>
              </a:rPr>
              <a:t>* Dotted line represents response criteria threshold. </a:t>
            </a:r>
            <a:r>
              <a:rPr kumimoji="0" lang="en-US" sz="1200" b="0" i="0" u="none" strike="noStrike" kern="1200" cap="none" spc="0" normalizeH="0" baseline="30000" noProof="0" dirty="0">
                <a:ln>
                  <a:noFill/>
                </a:ln>
                <a:solidFill>
                  <a:srgbClr val="757575"/>
                </a:solidFill>
                <a:effectLst/>
                <a:uLnTx/>
                <a:uFillTx/>
                <a:latin typeface="Arial" panose="020B0604020202020204" pitchFamily="34" charset="0"/>
                <a:ea typeface="+mn-ea"/>
                <a:cs typeface="Arial" panose="020B0604020202020204" pitchFamily="34" charset="0"/>
              </a:rPr>
              <a:t>†</a:t>
            </a:r>
            <a:r>
              <a:rPr kumimoji="0" lang="en-US" sz="1200" b="0" i="0" u="none" strike="noStrike" kern="1200" cap="none" spc="0" normalizeH="0" baseline="0" noProof="0" dirty="0">
                <a:ln>
                  <a:noFill/>
                </a:ln>
                <a:solidFill>
                  <a:srgbClr val="757575"/>
                </a:solidFill>
                <a:effectLst/>
                <a:uLnTx/>
                <a:uFillTx/>
                <a:latin typeface="Arial"/>
                <a:ea typeface="+mn-ea"/>
                <a:cs typeface="+mn-cs"/>
              </a:rPr>
              <a:t> 4 evaluable patients (4-mg+RUX n=3 and 6-mg+RUX, n=1) discontinued from treatment before Week 24; 1 evaluable patient (6-mg+RUX) was missing Week 24 data; 6 patients were ongoing (4-mg+RUX n=1; 6-mg+RUX, n=4; 8-mg+RUX, n=1) and not evaluable because they were not followed up long enough and had no Week 24 assessment. </a:t>
            </a:r>
            <a:r>
              <a:rPr kumimoji="0" lang="en-US" sz="1200" b="0" i="0" u="none" strike="noStrike" kern="1200" cap="none" spc="0" normalizeH="0" baseline="30000" noProof="0" dirty="0">
                <a:ln>
                  <a:noFill/>
                </a:ln>
                <a:solidFill>
                  <a:srgbClr val="757575"/>
                </a:solidFill>
                <a:effectLst/>
                <a:uLnTx/>
                <a:uFillTx/>
                <a:latin typeface="Arial"/>
                <a:ea typeface="+mn-ea"/>
                <a:cs typeface="+mn-cs"/>
              </a:rPr>
              <a:t>‡</a:t>
            </a:r>
            <a:r>
              <a:rPr kumimoji="0" lang="en-US" sz="1200" b="0" i="0" u="none" strike="noStrike" kern="1200" cap="none" spc="0" normalizeH="0" baseline="0" noProof="0" dirty="0">
                <a:ln>
                  <a:noFill/>
                </a:ln>
                <a:solidFill>
                  <a:srgbClr val="757575"/>
                </a:solidFill>
                <a:effectLst/>
                <a:uLnTx/>
                <a:uFillTx/>
                <a:latin typeface="Arial"/>
                <a:ea typeface="+mn-ea"/>
                <a:cs typeface="+mn-cs"/>
              </a:rPr>
              <a:t> 1 evaluable patient (4-mg) was missing Week 12 data; 3 patients  (4-mg, 6-mg, and 8-mg, n=1 each) were not evaluable because they were not followed up long enough to reach the first postbaseline spleen volume assessment.</a:t>
            </a:r>
          </a:p>
        </p:txBody>
      </p:sp>
      <p:sp>
        <p:nvSpPr>
          <p:cNvPr id="6" name="Text Placeholder 5">
            <a:extLst>
              <a:ext uri="{FF2B5EF4-FFF2-40B4-BE49-F238E27FC236}">
                <a16:creationId xmlns:a16="http://schemas.microsoft.com/office/drawing/2014/main" id="{F21AB96B-97EE-4E1C-B390-283DF393D014}"/>
              </a:ext>
            </a:extLst>
          </p:cNvPr>
          <p:cNvSpPr>
            <a:spLocks noGrp="1"/>
          </p:cNvSpPr>
          <p:nvPr>
            <p:ph type="body" sz="quarter" idx="12"/>
          </p:nvPr>
        </p:nvSpPr>
        <p:spPr>
          <a:xfrm>
            <a:off x="550936" y="772196"/>
            <a:ext cx="10914911" cy="243803"/>
          </a:xfrm>
        </p:spPr>
        <p:txBody>
          <a:bodyPr/>
          <a:lstStyle/>
          <a:p>
            <a:r>
              <a:rPr lang="en-US" dirty="0"/>
              <a:t>Spleen Volume Response in Individual Patients With MF With Prior Suboptimal RUX Response (n=23)</a:t>
            </a:r>
          </a:p>
        </p:txBody>
      </p:sp>
      <p:sp>
        <p:nvSpPr>
          <p:cNvPr id="39" name="TextBox 38">
            <a:extLst>
              <a:ext uri="{FF2B5EF4-FFF2-40B4-BE49-F238E27FC236}">
                <a16:creationId xmlns:a16="http://schemas.microsoft.com/office/drawing/2014/main" id="{9DCCF002-8C0F-B76D-368E-93E3A08879D5}"/>
              </a:ext>
            </a:extLst>
          </p:cNvPr>
          <p:cNvSpPr txBox="1"/>
          <p:nvPr/>
        </p:nvSpPr>
        <p:spPr>
          <a:xfrm>
            <a:off x="6174136" y="2474916"/>
            <a:ext cx="400110" cy="2286000"/>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sp>
        <p:nvSpPr>
          <p:cNvPr id="7" name="TextBox 6">
            <a:extLst>
              <a:ext uri="{FF2B5EF4-FFF2-40B4-BE49-F238E27FC236}">
                <a16:creationId xmlns:a16="http://schemas.microsoft.com/office/drawing/2014/main" id="{13B0D818-C577-E57D-9383-C1C43896E3BD}"/>
              </a:ext>
            </a:extLst>
          </p:cNvPr>
          <p:cNvSpPr txBox="1"/>
          <p:nvPr/>
        </p:nvSpPr>
        <p:spPr>
          <a:xfrm>
            <a:off x="1061796" y="2322576"/>
            <a:ext cx="511234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Spleen Volume Change at Week 24*</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8" name="TextBox 7">
            <a:extLst>
              <a:ext uri="{FF2B5EF4-FFF2-40B4-BE49-F238E27FC236}">
                <a16:creationId xmlns:a16="http://schemas.microsoft.com/office/drawing/2014/main" id="{F44B2208-2ED9-C935-C307-E1F28AAF6E9F}"/>
              </a:ext>
            </a:extLst>
          </p:cNvPr>
          <p:cNvSpPr txBox="1"/>
          <p:nvPr/>
        </p:nvSpPr>
        <p:spPr>
          <a:xfrm>
            <a:off x="7149882" y="2317964"/>
            <a:ext cx="496905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Best Spleen Volume Response During Treatment*</a:t>
            </a:r>
            <a:r>
              <a:rPr kumimoji="0" lang="en-US" sz="1400" b="1" i="0" u="none" strike="noStrike" kern="1200" cap="none" spc="0" normalizeH="0" baseline="30000" noProof="0" dirty="0">
                <a:ln>
                  <a:noFill/>
                </a:ln>
                <a:solidFill>
                  <a:srgbClr val="000000"/>
                </a:solidFill>
                <a:effectLst/>
                <a:uLnTx/>
                <a:uFillTx/>
                <a:latin typeface="Arial"/>
                <a:ea typeface="+mn-ea"/>
                <a:cs typeface="+mn-cs"/>
              </a:rPr>
              <a:t>‡</a:t>
            </a:r>
          </a:p>
        </p:txBody>
      </p:sp>
      <p:sp>
        <p:nvSpPr>
          <p:cNvPr id="9" name="TextBox 8">
            <a:extLst>
              <a:ext uri="{FF2B5EF4-FFF2-40B4-BE49-F238E27FC236}">
                <a16:creationId xmlns:a16="http://schemas.microsoft.com/office/drawing/2014/main" id="{070562A8-9C3B-2F18-78EB-5338CB7619D5}"/>
              </a:ext>
            </a:extLst>
          </p:cNvPr>
          <p:cNvSpPr txBox="1"/>
          <p:nvPr/>
        </p:nvSpPr>
        <p:spPr>
          <a:xfrm>
            <a:off x="535113" y="2567940"/>
            <a:ext cx="400110" cy="2291653"/>
          </a:xfrm>
          <a:prstGeom prst="rect">
            <a:avLst/>
          </a:prstGeom>
          <a:noFill/>
        </p:spPr>
        <p:txBody>
          <a:bodyPr vert="vert270"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mn-cs"/>
              </a:rPr>
              <a:t>Change From Baseline, %</a:t>
            </a:r>
          </a:p>
        </p:txBody>
      </p:sp>
      <p:graphicFrame>
        <p:nvGraphicFramePr>
          <p:cNvPr id="12" name="Chart 11">
            <a:extLst>
              <a:ext uri="{FF2B5EF4-FFF2-40B4-BE49-F238E27FC236}">
                <a16:creationId xmlns:a16="http://schemas.microsoft.com/office/drawing/2014/main" id="{64A1FF9B-A0E3-3660-DEA2-35C4F975323E}"/>
              </a:ext>
            </a:extLst>
          </p:cNvPr>
          <p:cNvGraphicFramePr/>
          <p:nvPr/>
        </p:nvGraphicFramePr>
        <p:xfrm>
          <a:off x="865700" y="2484119"/>
          <a:ext cx="5029200" cy="2497455"/>
        </p:xfrm>
        <a:graphic>
          <a:graphicData uri="http://schemas.openxmlformats.org/drawingml/2006/chart">
            <c:chart xmlns:c="http://schemas.openxmlformats.org/drawingml/2006/chart" xmlns:r="http://schemas.openxmlformats.org/officeDocument/2006/relationships" r:id="rId5"/>
          </a:graphicData>
        </a:graphic>
      </p:graphicFrame>
      <p:cxnSp>
        <p:nvCxnSpPr>
          <p:cNvPr id="15" name="Straight Connector 14">
            <a:extLst>
              <a:ext uri="{FF2B5EF4-FFF2-40B4-BE49-F238E27FC236}">
                <a16:creationId xmlns:a16="http://schemas.microsoft.com/office/drawing/2014/main" id="{7F6539D5-269E-FEBA-8047-C5083915F12F}"/>
              </a:ext>
            </a:extLst>
          </p:cNvPr>
          <p:cNvCxnSpPr>
            <a:cxnSpLocks/>
          </p:cNvCxnSpPr>
          <p:nvPr/>
        </p:nvCxnSpPr>
        <p:spPr>
          <a:xfrm>
            <a:off x="1268825" y="4371126"/>
            <a:ext cx="448056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1BD4685-12DA-02C2-58E5-D5F7D4FF4EA5}"/>
              </a:ext>
            </a:extLst>
          </p:cNvPr>
          <p:cNvCxnSpPr>
            <a:cxnSpLocks/>
          </p:cNvCxnSpPr>
          <p:nvPr/>
        </p:nvCxnSpPr>
        <p:spPr>
          <a:xfrm>
            <a:off x="6972891" y="4345726"/>
            <a:ext cx="5084997"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2ABA8B83-4F97-28A4-CBC3-3AB91B7F53A1}"/>
              </a:ext>
            </a:extLst>
          </p:cNvPr>
          <p:cNvGrpSpPr/>
          <p:nvPr/>
        </p:nvGrpSpPr>
        <p:grpSpPr>
          <a:xfrm>
            <a:off x="4382866" y="2076450"/>
            <a:ext cx="3397243" cy="281186"/>
            <a:chOff x="2100577" y="3071250"/>
            <a:chExt cx="3397243" cy="281186"/>
          </a:xfrm>
        </p:grpSpPr>
        <p:grpSp>
          <p:nvGrpSpPr>
            <p:cNvPr id="13" name="Group 12">
              <a:extLst>
                <a:ext uri="{FF2B5EF4-FFF2-40B4-BE49-F238E27FC236}">
                  <a16:creationId xmlns:a16="http://schemas.microsoft.com/office/drawing/2014/main" id="{99F8B3D6-8DE3-E869-5F7A-45C98D4C46A7}"/>
                </a:ext>
              </a:extLst>
            </p:cNvPr>
            <p:cNvGrpSpPr/>
            <p:nvPr/>
          </p:nvGrpSpPr>
          <p:grpSpPr>
            <a:xfrm>
              <a:off x="2100577" y="3075437"/>
              <a:ext cx="1064160" cy="276999"/>
              <a:chOff x="6010143" y="1862709"/>
              <a:chExt cx="1164185" cy="276999"/>
            </a:xfrm>
          </p:grpSpPr>
          <p:sp>
            <p:nvSpPr>
              <p:cNvPr id="21" name="Rectangle 20">
                <a:extLst>
                  <a:ext uri="{FF2B5EF4-FFF2-40B4-BE49-F238E27FC236}">
                    <a16:creationId xmlns:a16="http://schemas.microsoft.com/office/drawing/2014/main" id="{6BA85DA0-D84F-153F-9D54-1E06B1422AB4}"/>
                  </a:ext>
                </a:extLst>
              </p:cNvPr>
              <p:cNvSpPr/>
              <p:nvPr/>
            </p:nvSpPr>
            <p:spPr>
              <a:xfrm>
                <a:off x="6010143" y="1952625"/>
                <a:ext cx="130045" cy="109728"/>
              </a:xfrm>
              <a:prstGeom prst="rect">
                <a:avLst/>
              </a:prstGeom>
              <a:solidFill>
                <a:srgbClr val="7F7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TextBox 21">
                <a:extLst>
                  <a:ext uri="{FF2B5EF4-FFF2-40B4-BE49-F238E27FC236}">
                    <a16:creationId xmlns:a16="http://schemas.microsoft.com/office/drawing/2014/main" id="{1DA0AC5A-7DCE-4698-4C3B-ADD0A17DD7E8}"/>
                  </a:ext>
                </a:extLst>
              </p:cNvPr>
              <p:cNvSpPr txBox="1"/>
              <p:nvPr/>
            </p:nvSpPr>
            <p:spPr>
              <a:xfrm>
                <a:off x="6148086" y="1862709"/>
                <a:ext cx="10262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 mg + RUX</a:t>
                </a:r>
              </a:p>
            </p:txBody>
          </p:sp>
        </p:grpSp>
        <p:grpSp>
          <p:nvGrpSpPr>
            <p:cNvPr id="14" name="Group 13">
              <a:extLst>
                <a:ext uri="{FF2B5EF4-FFF2-40B4-BE49-F238E27FC236}">
                  <a16:creationId xmlns:a16="http://schemas.microsoft.com/office/drawing/2014/main" id="{A9BBAC6C-D2B3-4C51-622C-323A7FD193D5}"/>
                </a:ext>
              </a:extLst>
            </p:cNvPr>
            <p:cNvGrpSpPr/>
            <p:nvPr/>
          </p:nvGrpSpPr>
          <p:grpSpPr>
            <a:xfrm>
              <a:off x="3219323" y="3075437"/>
              <a:ext cx="1064154" cy="276999"/>
              <a:chOff x="6108599" y="1862709"/>
              <a:chExt cx="1164175" cy="276999"/>
            </a:xfrm>
          </p:grpSpPr>
          <p:sp>
            <p:nvSpPr>
              <p:cNvPr id="19" name="Rectangle 18">
                <a:extLst>
                  <a:ext uri="{FF2B5EF4-FFF2-40B4-BE49-F238E27FC236}">
                    <a16:creationId xmlns:a16="http://schemas.microsoft.com/office/drawing/2014/main" id="{4FB225DF-F45D-638D-071E-05A6A9BCF9F8}"/>
                  </a:ext>
                </a:extLst>
              </p:cNvPr>
              <p:cNvSpPr/>
              <p:nvPr/>
            </p:nvSpPr>
            <p:spPr>
              <a:xfrm>
                <a:off x="6108599" y="1952625"/>
                <a:ext cx="130045" cy="109728"/>
              </a:xfrm>
              <a:prstGeom prst="rect">
                <a:avLst/>
              </a:prstGeom>
              <a:solidFill>
                <a:srgbClr val="95291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0" name="TextBox 19">
                <a:extLst>
                  <a:ext uri="{FF2B5EF4-FFF2-40B4-BE49-F238E27FC236}">
                    <a16:creationId xmlns:a16="http://schemas.microsoft.com/office/drawing/2014/main" id="{58536C39-C6DC-7338-8B28-8E3CFC6299B3}"/>
                  </a:ext>
                </a:extLst>
              </p:cNvPr>
              <p:cNvSpPr txBox="1"/>
              <p:nvPr/>
            </p:nvSpPr>
            <p:spPr>
              <a:xfrm>
                <a:off x="6246532" y="1862709"/>
                <a:ext cx="10262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6 mg + RUX</a:t>
                </a:r>
              </a:p>
            </p:txBody>
          </p:sp>
        </p:grpSp>
        <p:grpSp>
          <p:nvGrpSpPr>
            <p:cNvPr id="54" name="Group 53">
              <a:extLst>
                <a:ext uri="{FF2B5EF4-FFF2-40B4-BE49-F238E27FC236}">
                  <a16:creationId xmlns:a16="http://schemas.microsoft.com/office/drawing/2014/main" id="{9F084302-ACB1-3B45-A517-875BC0DCF032}"/>
                </a:ext>
              </a:extLst>
            </p:cNvPr>
            <p:cNvGrpSpPr/>
            <p:nvPr/>
          </p:nvGrpSpPr>
          <p:grpSpPr>
            <a:xfrm>
              <a:off x="4390059" y="3071250"/>
              <a:ext cx="1107761" cy="276999"/>
              <a:chOff x="6581775" y="1862709"/>
              <a:chExt cx="1011334" cy="276999"/>
            </a:xfrm>
          </p:grpSpPr>
          <p:sp>
            <p:nvSpPr>
              <p:cNvPr id="56" name="Rectangle 55">
                <a:extLst>
                  <a:ext uri="{FF2B5EF4-FFF2-40B4-BE49-F238E27FC236}">
                    <a16:creationId xmlns:a16="http://schemas.microsoft.com/office/drawing/2014/main" id="{66AEDBEB-ED17-33C9-98DD-12C1751CEBA5}"/>
                  </a:ext>
                </a:extLst>
              </p:cNvPr>
              <p:cNvSpPr/>
              <p:nvPr/>
            </p:nvSpPr>
            <p:spPr>
              <a:xfrm>
                <a:off x="6581775" y="1952625"/>
                <a:ext cx="109728" cy="109728"/>
              </a:xfrm>
              <a:prstGeom prst="rect">
                <a:avLst/>
              </a:prstGeom>
              <a:solidFill>
                <a:srgbClr val="005CA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TextBox 56">
                <a:extLst>
                  <a:ext uri="{FF2B5EF4-FFF2-40B4-BE49-F238E27FC236}">
                    <a16:creationId xmlns:a16="http://schemas.microsoft.com/office/drawing/2014/main" id="{6478FD9E-2EFA-B9EE-E1F5-7573B3BAF490}"/>
                  </a:ext>
                </a:extLst>
              </p:cNvPr>
              <p:cNvSpPr txBox="1"/>
              <p:nvPr/>
            </p:nvSpPr>
            <p:spPr>
              <a:xfrm>
                <a:off x="6656197" y="1862709"/>
                <a:ext cx="9369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8 mg + RUX</a:t>
                </a:r>
              </a:p>
            </p:txBody>
          </p:sp>
        </p:grpSp>
      </p:grpSp>
      <p:sp>
        <p:nvSpPr>
          <p:cNvPr id="33" name="TextBox 32">
            <a:extLst>
              <a:ext uri="{FF2B5EF4-FFF2-40B4-BE49-F238E27FC236}">
                <a16:creationId xmlns:a16="http://schemas.microsoft.com/office/drawing/2014/main" id="{F8CF0AAD-62A6-09F5-A7D5-3673CD58CE22}"/>
              </a:ext>
            </a:extLst>
          </p:cNvPr>
          <p:cNvSpPr txBox="1"/>
          <p:nvPr/>
        </p:nvSpPr>
        <p:spPr>
          <a:xfrm>
            <a:off x="7259714" y="5103114"/>
            <a:ext cx="354584"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4" name="TextBox 33">
            <a:extLst>
              <a:ext uri="{FF2B5EF4-FFF2-40B4-BE49-F238E27FC236}">
                <a16:creationId xmlns:a16="http://schemas.microsoft.com/office/drawing/2014/main" id="{4075AFCD-6446-7B9A-988C-EB65909AB0DB}"/>
              </a:ext>
            </a:extLst>
          </p:cNvPr>
          <p:cNvSpPr txBox="1"/>
          <p:nvPr/>
        </p:nvSpPr>
        <p:spPr>
          <a:xfrm>
            <a:off x="936227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5" name="TextBox 34">
            <a:extLst>
              <a:ext uri="{FF2B5EF4-FFF2-40B4-BE49-F238E27FC236}">
                <a16:creationId xmlns:a16="http://schemas.microsoft.com/office/drawing/2014/main" id="{09D395DB-E2CF-AE7E-35A9-5CCE8B9ECC2B}"/>
              </a:ext>
            </a:extLst>
          </p:cNvPr>
          <p:cNvSpPr txBox="1"/>
          <p:nvPr/>
        </p:nvSpPr>
        <p:spPr>
          <a:xfrm>
            <a:off x="10677008"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36" name="TextBox 35">
            <a:extLst>
              <a:ext uri="{FF2B5EF4-FFF2-40B4-BE49-F238E27FC236}">
                <a16:creationId xmlns:a16="http://schemas.microsoft.com/office/drawing/2014/main" id="{80C6EEFC-C671-B808-1F61-815B8B39336F}"/>
              </a:ext>
            </a:extLst>
          </p:cNvPr>
          <p:cNvSpPr txBox="1"/>
          <p:nvPr/>
        </p:nvSpPr>
        <p:spPr>
          <a:xfrm>
            <a:off x="6995751"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7" name="TextBox 36">
            <a:extLst>
              <a:ext uri="{FF2B5EF4-FFF2-40B4-BE49-F238E27FC236}">
                <a16:creationId xmlns:a16="http://schemas.microsoft.com/office/drawing/2014/main" id="{6E10E58F-3699-B9D2-6C84-F12FF47C0617}"/>
              </a:ext>
            </a:extLst>
          </p:cNvPr>
          <p:cNvSpPr txBox="1"/>
          <p:nvPr/>
        </p:nvSpPr>
        <p:spPr>
          <a:xfrm>
            <a:off x="8310486"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38" name="TextBox 37">
            <a:extLst>
              <a:ext uri="{FF2B5EF4-FFF2-40B4-BE49-F238E27FC236}">
                <a16:creationId xmlns:a16="http://schemas.microsoft.com/office/drawing/2014/main" id="{E5FD370B-D8C5-A5FB-C003-E596DD0243F7}"/>
              </a:ext>
            </a:extLst>
          </p:cNvPr>
          <p:cNvSpPr txBox="1"/>
          <p:nvPr/>
        </p:nvSpPr>
        <p:spPr>
          <a:xfrm>
            <a:off x="11728788"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36</a:t>
            </a:r>
          </a:p>
        </p:txBody>
      </p:sp>
      <p:sp>
        <p:nvSpPr>
          <p:cNvPr id="42" name="TextBox 41">
            <a:extLst>
              <a:ext uri="{FF2B5EF4-FFF2-40B4-BE49-F238E27FC236}">
                <a16:creationId xmlns:a16="http://schemas.microsoft.com/office/drawing/2014/main" id="{99A99E4F-4E35-745A-66C5-F3260718AF1C}"/>
              </a:ext>
            </a:extLst>
          </p:cNvPr>
          <p:cNvSpPr txBox="1"/>
          <p:nvPr/>
        </p:nvSpPr>
        <p:spPr>
          <a:xfrm>
            <a:off x="6236698" y="5103114"/>
            <a:ext cx="79906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Visit, </a:t>
            </a:r>
            <a:r>
              <a:rPr kumimoji="0" lang="en-US" sz="1200" b="1" i="0" u="none" strike="noStrike" kern="1200" cap="none" spc="0" normalizeH="0" baseline="0" noProof="0" dirty="0" err="1">
                <a:ln>
                  <a:noFill/>
                </a:ln>
                <a:solidFill>
                  <a:srgbClr val="000000"/>
                </a:solidFill>
                <a:effectLst/>
                <a:uLnTx/>
                <a:uFillTx/>
                <a:latin typeface="Arial"/>
                <a:ea typeface="+mn-ea"/>
                <a:cs typeface="+mn-cs"/>
              </a:rPr>
              <a:t>wk</a:t>
            </a:r>
            <a:endParaRPr kumimoji="0" lang="en-US" sz="1200" b="1" i="0" u="none" strike="noStrike" kern="1200" cap="none" spc="0" normalizeH="0" baseline="0" noProof="0" dirty="0">
              <a:ln>
                <a:noFill/>
              </a:ln>
              <a:solidFill>
                <a:srgbClr val="000000"/>
              </a:solidFill>
              <a:effectLst/>
              <a:uLnTx/>
              <a:uFillTx/>
              <a:latin typeface="Arial"/>
              <a:ea typeface="+mn-ea"/>
              <a:cs typeface="+mn-cs"/>
            </a:endParaRPr>
          </a:p>
        </p:txBody>
      </p:sp>
      <p:sp>
        <p:nvSpPr>
          <p:cNvPr id="75" name="TextBox 74">
            <a:extLst>
              <a:ext uri="{FF2B5EF4-FFF2-40B4-BE49-F238E27FC236}">
                <a16:creationId xmlns:a16="http://schemas.microsoft.com/office/drawing/2014/main" id="{8CE55EA7-866F-ED6C-BD64-8AD2E7829417}"/>
              </a:ext>
            </a:extLst>
          </p:cNvPr>
          <p:cNvSpPr txBox="1"/>
          <p:nvPr/>
        </p:nvSpPr>
        <p:spPr>
          <a:xfrm>
            <a:off x="7521645"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36</a:t>
            </a:r>
          </a:p>
        </p:txBody>
      </p:sp>
      <p:sp>
        <p:nvSpPr>
          <p:cNvPr id="76" name="TextBox 75">
            <a:extLst>
              <a:ext uri="{FF2B5EF4-FFF2-40B4-BE49-F238E27FC236}">
                <a16:creationId xmlns:a16="http://schemas.microsoft.com/office/drawing/2014/main" id="{17D5BA9A-770D-4223-5323-7B52DAB37383}"/>
              </a:ext>
            </a:extLst>
          </p:cNvPr>
          <p:cNvSpPr txBox="1"/>
          <p:nvPr/>
        </p:nvSpPr>
        <p:spPr>
          <a:xfrm>
            <a:off x="9888168"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78" name="TextBox 77">
            <a:extLst>
              <a:ext uri="{FF2B5EF4-FFF2-40B4-BE49-F238E27FC236}">
                <a16:creationId xmlns:a16="http://schemas.microsoft.com/office/drawing/2014/main" id="{93A0452A-ACC5-66AA-D3A7-7A4B23169402}"/>
              </a:ext>
            </a:extLst>
          </p:cNvPr>
          <p:cNvSpPr txBox="1"/>
          <p:nvPr/>
        </p:nvSpPr>
        <p:spPr>
          <a:xfrm>
            <a:off x="8573433"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79" name="TextBox 78">
            <a:extLst>
              <a:ext uri="{FF2B5EF4-FFF2-40B4-BE49-F238E27FC236}">
                <a16:creationId xmlns:a16="http://schemas.microsoft.com/office/drawing/2014/main" id="{6629B3EE-79DC-E11E-72B7-E93E72EA9D9C}"/>
              </a:ext>
            </a:extLst>
          </p:cNvPr>
          <p:cNvSpPr txBox="1"/>
          <p:nvPr/>
        </p:nvSpPr>
        <p:spPr>
          <a:xfrm>
            <a:off x="7784592"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80" name="TextBox 79">
            <a:extLst>
              <a:ext uri="{FF2B5EF4-FFF2-40B4-BE49-F238E27FC236}">
                <a16:creationId xmlns:a16="http://schemas.microsoft.com/office/drawing/2014/main" id="{F28D14C4-5D86-C34A-2753-670C594E527B}"/>
              </a:ext>
            </a:extLst>
          </p:cNvPr>
          <p:cNvSpPr txBox="1"/>
          <p:nvPr/>
        </p:nvSpPr>
        <p:spPr>
          <a:xfrm>
            <a:off x="1015111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81" name="TextBox 80">
            <a:extLst>
              <a:ext uri="{FF2B5EF4-FFF2-40B4-BE49-F238E27FC236}">
                <a16:creationId xmlns:a16="http://schemas.microsoft.com/office/drawing/2014/main" id="{D459D9E1-ACE6-730E-DCB6-E1BA588DABCD}"/>
              </a:ext>
            </a:extLst>
          </p:cNvPr>
          <p:cNvSpPr txBox="1"/>
          <p:nvPr/>
        </p:nvSpPr>
        <p:spPr>
          <a:xfrm>
            <a:off x="11202901"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24</a:t>
            </a:r>
          </a:p>
        </p:txBody>
      </p:sp>
      <p:sp>
        <p:nvSpPr>
          <p:cNvPr id="82" name="TextBox 81">
            <a:extLst>
              <a:ext uri="{FF2B5EF4-FFF2-40B4-BE49-F238E27FC236}">
                <a16:creationId xmlns:a16="http://schemas.microsoft.com/office/drawing/2014/main" id="{10AF2422-23FF-3789-5FD3-5FC5B9A6918B}"/>
              </a:ext>
            </a:extLst>
          </p:cNvPr>
          <p:cNvSpPr txBox="1"/>
          <p:nvPr/>
        </p:nvSpPr>
        <p:spPr>
          <a:xfrm>
            <a:off x="9099327"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83" name="TextBox 82">
            <a:extLst>
              <a:ext uri="{FF2B5EF4-FFF2-40B4-BE49-F238E27FC236}">
                <a16:creationId xmlns:a16="http://schemas.microsoft.com/office/drawing/2014/main" id="{13D4E750-0444-30F2-22E9-BBD45A6A44E3}"/>
              </a:ext>
            </a:extLst>
          </p:cNvPr>
          <p:cNvSpPr txBox="1"/>
          <p:nvPr/>
        </p:nvSpPr>
        <p:spPr>
          <a:xfrm>
            <a:off x="8047539"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84" name="TextBox 83">
            <a:extLst>
              <a:ext uri="{FF2B5EF4-FFF2-40B4-BE49-F238E27FC236}">
                <a16:creationId xmlns:a16="http://schemas.microsoft.com/office/drawing/2014/main" id="{F146B591-86C9-EA19-4B2B-B09500C869ED}"/>
              </a:ext>
            </a:extLst>
          </p:cNvPr>
          <p:cNvSpPr txBox="1"/>
          <p:nvPr/>
        </p:nvSpPr>
        <p:spPr>
          <a:xfrm>
            <a:off x="10414061"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85" name="TextBox 84">
            <a:extLst>
              <a:ext uri="{FF2B5EF4-FFF2-40B4-BE49-F238E27FC236}">
                <a16:creationId xmlns:a16="http://schemas.microsoft.com/office/drawing/2014/main" id="{5742AE73-0A8D-1969-2100-99475EDBEB23}"/>
              </a:ext>
            </a:extLst>
          </p:cNvPr>
          <p:cNvSpPr txBox="1"/>
          <p:nvPr/>
        </p:nvSpPr>
        <p:spPr>
          <a:xfrm>
            <a:off x="11465847"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86" name="TextBox 85">
            <a:extLst>
              <a:ext uri="{FF2B5EF4-FFF2-40B4-BE49-F238E27FC236}">
                <a16:creationId xmlns:a16="http://schemas.microsoft.com/office/drawing/2014/main" id="{74AEAD0B-5846-7512-32F7-E013295AD30B}"/>
              </a:ext>
            </a:extLst>
          </p:cNvPr>
          <p:cNvSpPr txBox="1"/>
          <p:nvPr/>
        </p:nvSpPr>
        <p:spPr>
          <a:xfrm>
            <a:off x="8836380"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24" name="TextBox 23">
            <a:extLst>
              <a:ext uri="{FF2B5EF4-FFF2-40B4-BE49-F238E27FC236}">
                <a16:creationId xmlns:a16="http://schemas.microsoft.com/office/drawing/2014/main" id="{CCF0E4DA-5963-AAAD-B20C-2FA9B2B7E142}"/>
              </a:ext>
            </a:extLst>
          </p:cNvPr>
          <p:cNvSpPr txBox="1"/>
          <p:nvPr/>
        </p:nvSpPr>
        <p:spPr>
          <a:xfrm>
            <a:off x="9625221"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12</a:t>
            </a:r>
          </a:p>
        </p:txBody>
      </p:sp>
      <p:sp>
        <p:nvSpPr>
          <p:cNvPr id="25" name="TextBox 24">
            <a:extLst>
              <a:ext uri="{FF2B5EF4-FFF2-40B4-BE49-F238E27FC236}">
                <a16:creationId xmlns:a16="http://schemas.microsoft.com/office/drawing/2014/main" id="{71A76FDE-3A6F-9EE6-EC23-86322E778D88}"/>
              </a:ext>
            </a:extLst>
          </p:cNvPr>
          <p:cNvSpPr txBox="1"/>
          <p:nvPr/>
        </p:nvSpPr>
        <p:spPr>
          <a:xfrm>
            <a:off x="10939954" y="5103114"/>
            <a:ext cx="356616" cy="276999"/>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48</a:t>
            </a:r>
          </a:p>
        </p:txBody>
      </p:sp>
      <p:sp>
        <p:nvSpPr>
          <p:cNvPr id="11" name="TextBox 10">
            <a:extLst>
              <a:ext uri="{FF2B5EF4-FFF2-40B4-BE49-F238E27FC236}">
                <a16:creationId xmlns:a16="http://schemas.microsoft.com/office/drawing/2014/main" id="{FD80B5D8-5787-7F24-9B4A-1CB01DEC5767}"/>
              </a:ext>
            </a:extLst>
          </p:cNvPr>
          <p:cNvSpPr txBox="1"/>
          <p:nvPr/>
        </p:nvSpPr>
        <p:spPr>
          <a:xfrm>
            <a:off x="775342" y="4176120"/>
            <a:ext cx="365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−35</a:t>
            </a:r>
          </a:p>
        </p:txBody>
      </p:sp>
      <p:cxnSp>
        <p:nvCxnSpPr>
          <p:cNvPr id="17" name="Straight Connector 16">
            <a:extLst>
              <a:ext uri="{FF2B5EF4-FFF2-40B4-BE49-F238E27FC236}">
                <a16:creationId xmlns:a16="http://schemas.microsoft.com/office/drawing/2014/main" id="{D0A7724F-6850-FF7E-1DF9-F2D803DA66C6}"/>
              </a:ext>
            </a:extLst>
          </p:cNvPr>
          <p:cNvCxnSpPr>
            <a:cxnSpLocks/>
          </p:cNvCxnSpPr>
          <p:nvPr/>
        </p:nvCxnSpPr>
        <p:spPr>
          <a:xfrm flipH="1" flipV="1">
            <a:off x="1161194" y="4347861"/>
            <a:ext cx="109558" cy="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2AE681A-337E-8C6C-0CEC-D19DEB8FB187}"/>
              </a:ext>
            </a:extLst>
          </p:cNvPr>
          <p:cNvSpPr txBox="1"/>
          <p:nvPr/>
        </p:nvSpPr>
        <p:spPr>
          <a:xfrm>
            <a:off x="6471292" y="4160245"/>
            <a:ext cx="3657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−35</a:t>
            </a:r>
          </a:p>
        </p:txBody>
      </p:sp>
      <p:cxnSp>
        <p:nvCxnSpPr>
          <p:cNvPr id="29" name="Straight Connector 28">
            <a:extLst>
              <a:ext uri="{FF2B5EF4-FFF2-40B4-BE49-F238E27FC236}">
                <a16:creationId xmlns:a16="http://schemas.microsoft.com/office/drawing/2014/main" id="{9006B9A3-D6BD-3D73-2F1D-518016046958}"/>
              </a:ext>
            </a:extLst>
          </p:cNvPr>
          <p:cNvCxnSpPr>
            <a:cxnSpLocks/>
          </p:cNvCxnSpPr>
          <p:nvPr/>
        </p:nvCxnSpPr>
        <p:spPr>
          <a:xfrm flipH="1" flipV="1">
            <a:off x="6857144" y="4331986"/>
            <a:ext cx="109558" cy="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1A238B7-0C85-4BC4-2E96-B912202A039C}"/>
              </a:ext>
            </a:extLst>
          </p:cNvPr>
          <p:cNvSpPr txBox="1"/>
          <p:nvPr/>
        </p:nvSpPr>
        <p:spPr>
          <a:xfrm>
            <a:off x="9531409" y="6538679"/>
            <a:ext cx="2526060" cy="307777"/>
          </a:xfrm>
          <a:prstGeom prst="rect">
            <a:avLst/>
          </a:prstGeom>
          <a:noFill/>
        </p:spPr>
        <p:txBody>
          <a:bodyPr wrap="square">
            <a:spAutoFit/>
          </a:bodyPr>
          <a:lstStyle/>
          <a:p>
            <a:r>
              <a:rPr lang="en-US" sz="1400" dirty="0"/>
              <a:t>Watts ASH 2024;Abstract 658</a:t>
            </a:r>
          </a:p>
        </p:txBody>
      </p:sp>
    </p:spTree>
    <p:extLst>
      <p:ext uri="{BB962C8B-B14F-4D97-AF65-F5344CB8AC3E}">
        <p14:creationId xmlns:p14="http://schemas.microsoft.com/office/powerpoint/2010/main" val="1571331957"/>
      </p:ext>
    </p:extLst>
  </p:cSld>
  <p:clrMapOvr>
    <a:masterClrMapping/>
  </p:clrMapOvr>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0PZXbVa5t2_7.aIG8J3ig"/>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0PZXbVa5t2_7.aIG8J3i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N0PZXbVa5t2_7.aIG8J3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N0PZXbVa5t2_7.aIG8J3ig"/>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AME Branded">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Theme">
  <a:themeElements>
    <a:clrScheme name="Custom 1">
      <a:dk1>
        <a:srgbClr val="000000"/>
      </a:dk1>
      <a:lt1>
        <a:srgbClr val="FFFFFF"/>
      </a:lt1>
      <a:dk2>
        <a:srgbClr val="44546A"/>
      </a:dk2>
      <a:lt2>
        <a:srgbClr val="E7E6E6"/>
      </a:lt2>
      <a:accent1>
        <a:srgbClr val="2B2A69"/>
      </a:accent1>
      <a:accent2>
        <a:srgbClr val="AC2531"/>
      </a:accent2>
      <a:accent3>
        <a:srgbClr val="797979"/>
      </a:accent3>
      <a:accent4>
        <a:srgbClr val="D8222A"/>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Incyteclin2024finalv2">
  <a:themeElements>
    <a:clrScheme name="Custom 1">
      <a:dk1>
        <a:srgbClr val="000000"/>
      </a:dk1>
      <a:lt1>
        <a:srgbClr val="FFFFFF"/>
      </a:lt1>
      <a:dk2>
        <a:srgbClr val="243444"/>
      </a:dk2>
      <a:lt2>
        <a:srgbClr val="CADCF2"/>
      </a:lt2>
      <a:accent1>
        <a:srgbClr val="005CAB"/>
      </a:accent1>
      <a:accent2>
        <a:srgbClr val="5E9330"/>
      </a:accent2>
      <a:accent3>
        <a:srgbClr val="962710"/>
      </a:accent3>
      <a:accent4>
        <a:srgbClr val="CEA00C"/>
      </a:accent4>
      <a:accent5>
        <a:srgbClr val="0094C8"/>
      </a:accent5>
      <a:accent6>
        <a:srgbClr val="53237B"/>
      </a:accent6>
      <a:hlink>
        <a:srgbClr val="2B8F91"/>
      </a:hlink>
      <a:folHlink>
        <a:srgbClr val="D46C1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ncyteclin2024finalv2" id="{7C24120A-9675-40F5-81DC-D561AD7C7F97}" vid="{57A9EE39-8420-4D28-8355-0B07DE8AF65E}"/>
    </a:ext>
  </a:extLst>
</a:theme>
</file>

<file path=ppt/theme/theme13.xml><?xml version="1.0" encoding="utf-8"?>
<a:theme xmlns:a="http://schemas.openxmlformats.org/drawingml/2006/main" name="cellenkos slide format">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cellenkos slide format" id="{BF1D8CCE-EEFC-8D42-BE22-4C478C8F6460}" vid="{C20CCFE3-4CF2-7644-A648-74B9E3C8BFC1}"/>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ENERIC SLIDES">
  <a:themeElements>
    <a:clrScheme name="Program Slides">
      <a:dk1>
        <a:srgbClr val="424244"/>
      </a:dk1>
      <a:lt1>
        <a:sysClr val="window" lastClr="FFFFFF"/>
      </a:lt1>
      <a:dk2>
        <a:srgbClr val="232C3D"/>
      </a:dk2>
      <a:lt2>
        <a:srgbClr val="FFFFFF"/>
      </a:lt2>
      <a:accent1>
        <a:srgbClr val="232C3D"/>
      </a:accent1>
      <a:accent2>
        <a:srgbClr val="FBA933"/>
      </a:accent2>
      <a:accent3>
        <a:srgbClr val="525F78"/>
      </a:accent3>
      <a:accent4>
        <a:srgbClr val="3894A2"/>
      </a:accent4>
      <a:accent5>
        <a:srgbClr val="701104"/>
      </a:accent5>
      <a:accent6>
        <a:srgbClr val="EA6D10"/>
      </a:accent6>
      <a:hlink>
        <a:srgbClr val="3894A2"/>
      </a:hlink>
      <a:folHlink>
        <a:srgbClr val="3894A2"/>
      </a:folHlink>
    </a:clrScheme>
    <a:fontScheme name="Program Slides">
      <a:majorFont>
        <a:latin typeface="Roboto Condensed"/>
        <a:ea typeface=""/>
        <a:cs typeface=""/>
      </a:majorFont>
      <a:minorFont>
        <a:latin typeface="Proxima Nova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RMAL SLIDES">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leprompter">
  <a:themeElements>
    <a:clrScheme name="Program Content Slides">
      <a:dk1>
        <a:srgbClr val="47484F"/>
      </a:dk1>
      <a:lt1>
        <a:sysClr val="window" lastClr="FFFFFF"/>
      </a:lt1>
      <a:dk2>
        <a:srgbClr val="0F3853"/>
      </a:dk2>
      <a:lt2>
        <a:srgbClr val="134E77"/>
      </a:lt2>
      <a:accent1>
        <a:srgbClr val="116EA7"/>
      </a:accent1>
      <a:accent2>
        <a:srgbClr val="7897A8"/>
      </a:accent2>
      <a:accent3>
        <a:srgbClr val="6E1F23"/>
      </a:accent3>
      <a:accent4>
        <a:srgbClr val="9C130C"/>
      </a:accent4>
      <a:accent5>
        <a:srgbClr val="DA2520"/>
      </a:accent5>
      <a:accent6>
        <a:srgbClr val="FD8831"/>
      </a:accent6>
      <a:hlink>
        <a:srgbClr val="116EA7"/>
      </a:hlink>
      <a:folHlink>
        <a:srgbClr val="116EA7"/>
      </a:folHlink>
    </a:clrScheme>
    <a:fontScheme name="Program Slides">
      <a:majorFont>
        <a:latin typeface="Roboto Condensed"/>
        <a:ea typeface=""/>
        <a:cs typeface=""/>
      </a:majorFont>
      <a:minorFont>
        <a:latin typeface="Proxima Nova R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Kartos PPT Theme Q1 2024">
  <a:themeElements>
    <a:clrScheme name="Kartos colors">
      <a:dk1>
        <a:srgbClr val="353232"/>
      </a:dk1>
      <a:lt1>
        <a:srgbClr val="FFFFFF"/>
      </a:lt1>
      <a:dk2>
        <a:srgbClr val="0072BB"/>
      </a:dk2>
      <a:lt2>
        <a:srgbClr val="FFFFFF"/>
      </a:lt2>
      <a:accent1>
        <a:srgbClr val="006792"/>
      </a:accent1>
      <a:accent2>
        <a:srgbClr val="3FA7B9"/>
      </a:accent2>
      <a:accent3>
        <a:srgbClr val="6ECACA"/>
      </a:accent3>
      <a:accent4>
        <a:srgbClr val="9EAF69"/>
      </a:accent4>
      <a:accent5>
        <a:srgbClr val="F19F52"/>
      </a:accent5>
      <a:accent6>
        <a:srgbClr val="DE7652"/>
      </a:accent6>
      <a:hlink>
        <a:srgbClr val="0970CE"/>
      </a:hlink>
      <a:folHlink>
        <a:srgbClr val="DE7652"/>
      </a:folHlink>
    </a:clrScheme>
    <a:fontScheme name="Kartos_FontTheme_v001">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400" smtClean="0">
            <a:latin typeface="+mn-lt"/>
          </a:defRPr>
        </a:defPPr>
      </a:lstStyle>
    </a:txDef>
  </a:objectDefaults>
  <a:extraClrSchemeLst/>
  <a:extLst>
    <a:ext uri="{05A4C25C-085E-4340-85A3-A5531E510DB2}">
      <thm15:themeFamily xmlns:thm15="http://schemas.microsoft.com/office/thememl/2012/main" name="Kartos_PPTtheme_Q1_2024_v2.potx" id="{0C614730-B395-45B3-9BF7-010D7CA886E5}" vid="{520018E6-D119-40AC-A61F-007C507A3200}"/>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Novartis | Reimagining Medicine">
  <a:themeElements>
    <a:clrScheme name="Novartis">
      <a:dk1>
        <a:srgbClr val="000000"/>
      </a:dk1>
      <a:lt1>
        <a:srgbClr val="FFFFFF"/>
      </a:lt1>
      <a:dk2>
        <a:srgbClr val="000000"/>
      </a:dk2>
      <a:lt2>
        <a:srgbClr val="FFC100"/>
      </a:lt2>
      <a:accent1>
        <a:srgbClr val="002068"/>
      </a:accent1>
      <a:accent2>
        <a:srgbClr val="8F2DDE"/>
      </a:accent2>
      <a:accent3>
        <a:srgbClr val="50E2D0"/>
      </a:accent3>
      <a:accent4>
        <a:srgbClr val="A7A8AA"/>
      </a:accent4>
      <a:accent5>
        <a:srgbClr val="D0D0D0"/>
      </a:accent5>
      <a:accent6>
        <a:srgbClr val="0460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2700">
          <a:solidFill>
            <a:srgbClr val="0460A9"/>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esign Office_Presentation template" id="{279B3B23-B2B1-4912-A342-CBAA0D1D0A9E}" vid="{62C086BF-71FA-4CA1-86CD-EB846DB67FAF}"/>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ctr" anchorCtr="0">
        <a:noAutofit/>
      </a:bodyPr>
      <a:lstStyle>
        <a:defPPr algn="ctr">
          <a:defRPr sz="800" dirty="0"/>
        </a:defPPr>
      </a:lstStyle>
    </a:tx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0502078-9AFF-CB49-A27F-36E9EF0E4EAF}">
  <we:reference id="wa200000729" version="3.19.222.0" store="en-US" storeType="OMEX"/>
  <we:alternateReferences>
    <we:reference id="wa200000729" version="3.19.222.0" store="WA200000729"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500711ca9c67da191d2b15b5ca992245">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508e5b81f94dd78c708f6de3fbd9d7e"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861AF2E-9430-46B5-86B1-3DBCDE24E5F6}">
  <ds:schemaRefs>
    <ds:schemaRef ds:uri="http://schemas.microsoft.com/sharepoint/v3/contenttype/forms"/>
  </ds:schemaRefs>
</ds:datastoreItem>
</file>

<file path=customXml/itemProps2.xml><?xml version="1.0" encoding="utf-8"?>
<ds:datastoreItem xmlns:ds="http://schemas.openxmlformats.org/officeDocument/2006/customXml" ds:itemID="{0828A214-6E41-4F9D-9B37-A48B2960920F}">
  <ds:schemaRefs>
    <ds:schemaRef ds:uri="http://schemas.microsoft.com/office/2006/metadata/properties"/>
    <ds:schemaRef ds:uri="http://schemas.microsoft.com/office/2006/documentManagement/types"/>
    <ds:schemaRef ds:uri="http://purl.org/dc/elements/1.1/"/>
    <ds:schemaRef ds:uri="1181f58d-9e42-4e98-8e05-92b1e838bc1a"/>
    <ds:schemaRef ds:uri="http://purl.org/dc/dcmitype/"/>
    <ds:schemaRef ds:uri="http://schemas.openxmlformats.org/package/2006/metadata/core-properties"/>
    <ds:schemaRef ds:uri="http://www.w3.org/XML/1998/namespace"/>
    <ds:schemaRef ds:uri="http://purl.org/dc/terms/"/>
    <ds:schemaRef ds:uri="http://schemas.microsoft.com/office/infopath/2007/PartnerControls"/>
    <ds:schemaRef ds:uri="31847905-86c7-43ed-a411-8192351e3052"/>
  </ds:schemaRefs>
</ds:datastoreItem>
</file>

<file path=customXml/itemProps3.xml><?xml version="1.0" encoding="utf-8"?>
<ds:datastoreItem xmlns:ds="http://schemas.openxmlformats.org/officeDocument/2006/customXml" ds:itemID="{EC654DD6-DCC6-4D20-97A9-F336F99C129C}"/>
</file>

<file path=docProps/app.xml><?xml version="1.0" encoding="utf-8"?>
<Properties xmlns="http://schemas.openxmlformats.org/officeDocument/2006/extended-properties" xmlns:vt="http://schemas.openxmlformats.org/officeDocument/2006/docPropsVTypes">
  <Template>Office Theme</Template>
  <TotalTime>23465</TotalTime>
  <Words>9248</Words>
  <Application>Microsoft Macintosh PowerPoint</Application>
  <PresentationFormat>Widescreen</PresentationFormat>
  <Paragraphs>910</Paragraphs>
  <Slides>43</Slides>
  <Notes>23</Notes>
  <HiddenSlides>0</HiddenSlides>
  <MMClips>0</MMClips>
  <ScaleCrop>false</ScaleCrop>
  <HeadingPairs>
    <vt:vector size="8" baseType="variant">
      <vt:variant>
        <vt:lpstr>Fonts Used</vt:lpstr>
      </vt:variant>
      <vt:variant>
        <vt:i4>24</vt:i4>
      </vt:variant>
      <vt:variant>
        <vt:lpstr>Theme</vt:lpstr>
      </vt:variant>
      <vt:variant>
        <vt:i4>15</vt:i4>
      </vt:variant>
      <vt:variant>
        <vt:lpstr>Embedded OLE Servers</vt:lpstr>
      </vt:variant>
      <vt:variant>
        <vt:i4>2</vt:i4>
      </vt:variant>
      <vt:variant>
        <vt:lpstr>Slide Titles</vt:lpstr>
      </vt:variant>
      <vt:variant>
        <vt:i4>43</vt:i4>
      </vt:variant>
    </vt:vector>
  </HeadingPairs>
  <TitlesOfParts>
    <vt:vector size="84" baseType="lpstr">
      <vt:lpstr>Source Sans Pro</vt:lpstr>
      <vt:lpstr>Roboto</vt:lpstr>
      <vt:lpstr>Geneva</vt:lpstr>
      <vt:lpstr>Corbel</vt:lpstr>
      <vt:lpstr>Arial</vt:lpstr>
      <vt:lpstr>Arial Regular</vt:lpstr>
      <vt:lpstr>Montserrat SemiBold</vt:lpstr>
      <vt:lpstr>微软雅黑</vt:lpstr>
      <vt:lpstr>Roboto Condensed</vt:lpstr>
      <vt:lpstr>Gill Sans MT</vt:lpstr>
      <vt:lpstr>Symbol</vt:lpstr>
      <vt:lpstr>Franklin Gothic Book</vt:lpstr>
      <vt:lpstr>Aptos</vt:lpstr>
      <vt:lpstr>Segoe UI</vt:lpstr>
      <vt:lpstr>Wingdings 2</vt:lpstr>
      <vt:lpstr>Franklin Gothic Medium Cond</vt:lpstr>
      <vt:lpstr>Arial,Sans-Serif</vt:lpstr>
      <vt:lpstr>Ping LCG Medium</vt:lpstr>
      <vt:lpstr>Times New Roman</vt:lpstr>
      <vt:lpstr>Courier New</vt:lpstr>
      <vt:lpstr>Calibri</vt:lpstr>
      <vt:lpstr>Proxima Nova Rg</vt:lpstr>
      <vt:lpstr>Wingdings</vt:lpstr>
      <vt:lpstr>Arial Narrow</vt:lpstr>
      <vt:lpstr>GAME Branded</vt:lpstr>
      <vt:lpstr>GENERIC SLIDES</vt:lpstr>
      <vt:lpstr>NORMAL SLIDES</vt:lpstr>
      <vt:lpstr>Teleprompter</vt:lpstr>
      <vt:lpstr>Office Theme</vt:lpstr>
      <vt:lpstr>Kartos PPT Theme Q1 2024</vt:lpstr>
      <vt:lpstr>1_Office Theme</vt:lpstr>
      <vt:lpstr>Novartis | Reimagining Medicine</vt:lpstr>
      <vt:lpstr>2_Office Theme</vt:lpstr>
      <vt:lpstr>3_Office Theme</vt:lpstr>
      <vt:lpstr>4_Office Theme</vt:lpstr>
      <vt:lpstr>Incyteclin2024finalv2</vt:lpstr>
      <vt:lpstr>cellenkos slide format</vt:lpstr>
      <vt:lpstr>5_Office Theme</vt:lpstr>
      <vt:lpstr>3_Default Design</vt:lpstr>
      <vt:lpstr>think-cell Slide</vt:lpstr>
      <vt:lpstr>Prism 10</vt:lpstr>
      <vt:lpstr> Year in Review Live Webinar | Myelofibrosis Edition </vt:lpstr>
      <vt:lpstr>Updated Results From the Phase 3 MANIFEST-2 Study of Pelabresib in Combination With Ruxolitinib for Janus Kinase Inhibitor–Naïve Patients With Myelofibrosis</vt:lpstr>
      <vt:lpstr>Splenic Response at Week 48</vt:lpstr>
      <vt:lpstr>Total Symptom Score at Week 48</vt:lpstr>
      <vt:lpstr>Safety and Efficacy of Bromodomain and Extra-Terminal Inhibitor INCB057643 in Patients With Relapsed or Refractory Myelofibrosis and Other Advanced Myeloid Neoplasms: A Phase 1 Study</vt:lpstr>
      <vt:lpstr>Study Design</vt:lpstr>
      <vt:lpstr>Efficacy – Monotherapy </vt:lpstr>
      <vt:lpstr>Efficacy – Monotherapy </vt:lpstr>
      <vt:lpstr>Efficacy – Combination Therapy (“Add-on”)</vt:lpstr>
      <vt:lpstr>The Efficacy and Safety of Selinexor in Combination with Ruxolitinib in Ruxolitinib-Treated Myelofibrosis Patients: the Interim Analysis of a Prospective, Open-Label, Multicenter, Parallel-Cohort, Phase 2 Study</vt:lpstr>
      <vt:lpstr>Methods</vt:lpstr>
      <vt:lpstr>Efficacy Analysis:Spleen reduction and response</vt:lpstr>
      <vt:lpstr>Efficacy Analysis: symptom response </vt:lpstr>
      <vt:lpstr>SENTRY (XPORT-MF-034*) Phase 3 Trial of Selinexor in Combination with Ruxolitinib in JAKi-naïve Myelofibrosis</vt:lpstr>
      <vt:lpstr>Trial Update from IMproveMF, an Ongoing, Open-label, Dose-Escalation and -Expansion  Phase 1/1b Trial to Evaluate the Safety, Pharmacokinetics, and Clinical Activity of the Novel Combination of Imetelstat with Ruxolitinib in Patients with Intermediate-1, Intermediate-2, or High-Risk Myelofibrosis</vt:lpstr>
      <vt:lpstr>Imetelstat Combined With Ruxolitinib Was Well Tolerated</vt:lpstr>
      <vt:lpstr>Hematology Values Were Stable Over Time</vt:lpstr>
      <vt:lpstr>Imetelstat Versus Best Available Therapy in Patients with Intermediate-2 or High-Risk Myelofibrosis Relapsed or Refractory to Janus Kinase Inhibitor in IMpactMF, a Randomized, Open-label, Phase 3 Trial </vt:lpstr>
      <vt:lpstr>IMpactMF Phase 3 Study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Hematological Improvement and Other Clinical Benefits of Elritercept as Monotherapy and in Combination with Ruxolitinib in Participants with Myelofibrosis from the Ongoing Phase 2 RESTORE Trial</vt:lpstr>
      <vt:lpstr>Phase 2 RESTORE Study (NCT05037760): Design and Status​</vt:lpstr>
      <vt:lpstr>Elritercept was Generally Well Tolerated</vt:lpstr>
      <vt:lpstr>Hemoglobin Responses Observed with Elritercept Treatment:  Increases Observed in Both Monotherapy and Combination Arms</vt:lpstr>
      <vt:lpstr>Observed Decreases in Transfusion Burden: Transfusion Independence Observed in Both Arms</vt:lpstr>
      <vt:lpstr>A Phase Ib, Open-label Study of Add-On Therapy with CK0804 in Participants with Myelofibrosis and Suboptimal Response to Ruxolitinib</vt:lpstr>
      <vt:lpstr>PowerPoint Presentation</vt:lpstr>
      <vt:lpstr>PowerPoint Presentation</vt:lpstr>
      <vt:lpstr>Reduction of  TGF-𝛃 Levels Correlates with Clinical Response [n=5]</vt:lpstr>
      <vt:lpstr>ASH 2024 MF Highlights</vt:lpstr>
      <vt:lpstr>Appendix</vt:lpstr>
      <vt:lpstr>SENTRY Phase 3 Study Design</vt:lpstr>
    </vt:vector>
  </TitlesOfParts>
  <Company>WebMD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WBMD</dc:creator>
  <cp:lastModifiedBy>Silvana Izquierdo</cp:lastModifiedBy>
  <cp:revision>178</cp:revision>
  <dcterms:created xsi:type="dcterms:W3CDTF">2018-08-10T09:15:09Z</dcterms:created>
  <dcterms:modified xsi:type="dcterms:W3CDTF">2025-04-24T19:12:06Z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y fmtid="{D5CDD505-2E9C-101B-9397-08002B2CF9AE}" pid="3" name="MediaServiceImageTags">
    <vt:lpwstr/>
  </property>
  <property fmtid="{D5CDD505-2E9C-101B-9397-08002B2CF9AE}" pid="4" name="_dlc_DocIdItemGuid">
    <vt:lpwstr>7f54a726-ca2a-4789-add0-c0750b8479b0</vt:lpwstr>
  </property>
  <property fmtid="{D5CDD505-2E9C-101B-9397-08002B2CF9AE}" pid="5" name="TaxKeyword">
    <vt:lpwstr/>
  </property>
</Properties>
</file>