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entation.xml" ContentType="application/vnd.openxmlformats-officedocument.presentationml.presentation.main+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Layouts/slideLayout192.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75.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76.xml" ContentType="application/vnd.openxmlformats-officedocument.presentationml.slideLayou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3.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5" r:id="rId4"/>
    <p:sldMasterId id="2147484663" r:id="rId5"/>
    <p:sldMasterId id="2147484677" r:id="rId6"/>
    <p:sldMasterId id="2147484688" r:id="rId7"/>
    <p:sldMasterId id="2147484699" r:id="rId8"/>
    <p:sldMasterId id="2147484712" r:id="rId9"/>
    <p:sldMasterId id="2147484730" r:id="rId10"/>
    <p:sldMasterId id="2147484744" r:id="rId11"/>
    <p:sldMasterId id="2147484756" r:id="rId12"/>
    <p:sldMasterId id="2147484768" r:id="rId13"/>
  </p:sldMasterIdLst>
  <p:notesMasterIdLst>
    <p:notesMasterId r:id="rId133"/>
  </p:notesMasterIdLst>
  <p:handoutMasterIdLst>
    <p:handoutMasterId r:id="rId134"/>
  </p:handoutMasterIdLst>
  <p:sldIdLst>
    <p:sldId id="2147480705" r:id="rId14"/>
    <p:sldId id="2147470693" r:id="rId15"/>
    <p:sldId id="2147479949" r:id="rId16"/>
    <p:sldId id="2147480082" r:id="rId17"/>
    <p:sldId id="2147479950" r:id="rId18"/>
    <p:sldId id="2147480097" r:id="rId19"/>
    <p:sldId id="13407" r:id="rId20"/>
    <p:sldId id="2147480704" r:id="rId21"/>
    <p:sldId id="2147483438" r:id="rId22"/>
    <p:sldId id="256" r:id="rId23"/>
    <p:sldId id="317" r:id="rId24"/>
    <p:sldId id="2147481035" r:id="rId25"/>
    <p:sldId id="3125" r:id="rId26"/>
    <p:sldId id="2147481036" r:id="rId27"/>
    <p:sldId id="2147481040" r:id="rId28"/>
    <p:sldId id="2147481041" r:id="rId29"/>
    <p:sldId id="286"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2147481029" r:id="rId48"/>
    <p:sldId id="2147481030" r:id="rId49"/>
    <p:sldId id="306" r:id="rId50"/>
    <p:sldId id="307" r:id="rId51"/>
    <p:sldId id="308" r:id="rId52"/>
    <p:sldId id="309" r:id="rId53"/>
    <p:sldId id="310" r:id="rId54"/>
    <p:sldId id="311" r:id="rId55"/>
    <p:sldId id="312" r:id="rId56"/>
    <p:sldId id="313" r:id="rId57"/>
    <p:sldId id="314" r:id="rId58"/>
    <p:sldId id="315" r:id="rId59"/>
    <p:sldId id="288" r:id="rId60"/>
    <p:sldId id="316" r:id="rId61"/>
    <p:sldId id="2147480715" r:id="rId62"/>
    <p:sldId id="2147470899" r:id="rId63"/>
    <p:sldId id="2147471150" r:id="rId64"/>
    <p:sldId id="2942" r:id="rId65"/>
    <p:sldId id="2147471151" r:id="rId66"/>
    <p:sldId id="2147471072" r:id="rId67"/>
    <p:sldId id="2147471044" r:id="rId68"/>
    <p:sldId id="2147471045" r:id="rId69"/>
    <p:sldId id="2146847320" r:id="rId70"/>
    <p:sldId id="2147471076" r:id="rId71"/>
    <p:sldId id="2147471095" r:id="rId72"/>
    <p:sldId id="2147471090" r:id="rId73"/>
    <p:sldId id="2147483593" r:id="rId74"/>
    <p:sldId id="1710" r:id="rId75"/>
    <p:sldId id="1690" r:id="rId76"/>
    <p:sldId id="1689" r:id="rId77"/>
    <p:sldId id="1703" r:id="rId78"/>
    <p:sldId id="1702" r:id="rId79"/>
    <p:sldId id="1697" r:id="rId80"/>
    <p:sldId id="1698" r:id="rId81"/>
    <p:sldId id="1699" r:id="rId82"/>
    <p:sldId id="318" r:id="rId83"/>
    <p:sldId id="320" r:id="rId84"/>
    <p:sldId id="2147483445" r:id="rId85"/>
    <p:sldId id="2135714476" r:id="rId86"/>
    <p:sldId id="2147374155" r:id="rId87"/>
    <p:sldId id="2147474048" r:id="rId88"/>
    <p:sldId id="2147474043" r:id="rId89"/>
    <p:sldId id="2147474044" r:id="rId90"/>
    <p:sldId id="2147474045" r:id="rId91"/>
    <p:sldId id="2147474046" r:id="rId92"/>
    <p:sldId id="2147474047" r:id="rId93"/>
    <p:sldId id="2147474049" r:id="rId94"/>
    <p:sldId id="2147474050" r:id="rId95"/>
    <p:sldId id="261" r:id="rId96"/>
    <p:sldId id="264" r:id="rId97"/>
    <p:sldId id="265" r:id="rId98"/>
    <p:sldId id="266" r:id="rId99"/>
    <p:sldId id="267" r:id="rId100"/>
    <p:sldId id="268" r:id="rId101"/>
    <p:sldId id="269" r:id="rId102"/>
    <p:sldId id="273" r:id="rId103"/>
    <p:sldId id="270" r:id="rId104"/>
    <p:sldId id="274" r:id="rId105"/>
    <p:sldId id="275" r:id="rId106"/>
    <p:sldId id="276" r:id="rId107"/>
    <p:sldId id="277" r:id="rId108"/>
    <p:sldId id="319" r:id="rId109"/>
    <p:sldId id="260" r:id="rId110"/>
    <p:sldId id="2147483446" r:id="rId111"/>
    <p:sldId id="2147471097" r:id="rId112"/>
    <p:sldId id="2147471093" r:id="rId113"/>
    <p:sldId id="339" r:id="rId114"/>
    <p:sldId id="392" r:id="rId115"/>
    <p:sldId id="394" r:id="rId116"/>
    <p:sldId id="12941" r:id="rId117"/>
    <p:sldId id="2147471572" r:id="rId118"/>
    <p:sldId id="2147471057" r:id="rId119"/>
    <p:sldId id="2147471171" r:id="rId120"/>
    <p:sldId id="2147471179" r:id="rId121"/>
    <p:sldId id="259" r:id="rId122"/>
    <p:sldId id="1721" r:id="rId123"/>
    <p:sldId id="1711" r:id="rId124"/>
    <p:sldId id="1705" r:id="rId125"/>
    <p:sldId id="1712" r:id="rId126"/>
    <p:sldId id="1713" r:id="rId127"/>
    <p:sldId id="1716" r:id="rId128"/>
    <p:sldId id="1717" r:id="rId129"/>
    <p:sldId id="1718" r:id="rId130"/>
    <p:sldId id="1719" r:id="rId131"/>
    <p:sldId id="1720" r:id="rId132"/>
  </p:sldIdLst>
  <p:sldSz cx="12192000" cy="6858000"/>
  <p:notesSz cx="7772400" cy="10058400"/>
  <p:custDataLst>
    <p:tags r:id="rId13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56" autoAdjust="0"/>
    <p:restoredTop sz="96301" autoAdjust="0"/>
  </p:normalViewPr>
  <p:slideViewPr>
    <p:cSldViewPr>
      <p:cViewPr varScale="1">
        <p:scale>
          <a:sx n="123" d="100"/>
          <a:sy n="123" d="100"/>
        </p:scale>
        <p:origin x="712"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viewProps" Target="viewProps.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handoutMaster" Target="handoutMasters/handoutMaster1.xml"/><Relationship Id="rId139" Type="http://schemas.openxmlformats.org/officeDocument/2006/relationships/theme" Target="theme/theme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tags" Target="tags/tag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commentAuthors" Target="commentAuthor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customXml" Target="../customXml/item2.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notesMaster" Target="notesMasters/notesMaster1.xml"/><Relationship Id="rId1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481610522958176E-2"/>
          <c:y val="4.9470938501683034E-2"/>
          <c:w val="0.91762804999429082"/>
          <c:h val="0.89802802801340587"/>
        </c:manualLayout>
      </c:layout>
      <c:barChart>
        <c:barDir val="bar"/>
        <c:grouping val="stacked"/>
        <c:varyColors val="0"/>
        <c:ser>
          <c:idx val="0"/>
          <c:order val="0"/>
          <c:tx>
            <c:strRef>
              <c:f>Sheet1!$B$1</c:f>
              <c:strCache>
                <c:ptCount val="1"/>
                <c:pt idx="0">
                  <c:v>R-CHOP Grade 1</c:v>
                </c:pt>
              </c:strCache>
            </c:strRef>
          </c:tx>
          <c:spPr>
            <a:solidFill>
              <a:srgbClr val="C1D8EF"/>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Sheet1!$B$2:$B$18</c:f>
              <c:numCache>
                <c:formatCode>General</c:formatCode>
                <c:ptCount val="17"/>
                <c:pt idx="0">
                  <c:v>9.6</c:v>
                </c:pt>
                <c:pt idx="1">
                  <c:v>8.4</c:v>
                </c:pt>
                <c:pt idx="2">
                  <c:v>4.8</c:v>
                </c:pt>
                <c:pt idx="3">
                  <c:v>7.1</c:v>
                </c:pt>
                <c:pt idx="4">
                  <c:v>7.8</c:v>
                </c:pt>
                <c:pt idx="5">
                  <c:v>0</c:v>
                </c:pt>
                <c:pt idx="6">
                  <c:v>7.8</c:v>
                </c:pt>
                <c:pt idx="7">
                  <c:v>8.9</c:v>
                </c:pt>
                <c:pt idx="8">
                  <c:v>6.8</c:v>
                </c:pt>
                <c:pt idx="9">
                  <c:v>11.9</c:v>
                </c:pt>
                <c:pt idx="10">
                  <c:v>14.6</c:v>
                </c:pt>
                <c:pt idx="11">
                  <c:v>17.100000000000001</c:v>
                </c:pt>
                <c:pt idx="12">
                  <c:v>5.7</c:v>
                </c:pt>
                <c:pt idx="13">
                  <c:v>0.7</c:v>
                </c:pt>
                <c:pt idx="14">
                  <c:v>12.8</c:v>
                </c:pt>
                <c:pt idx="15">
                  <c:v>23.7</c:v>
                </c:pt>
                <c:pt idx="16">
                  <c:v>37.200000000000003</c:v>
                </c:pt>
              </c:numCache>
            </c:numRef>
          </c:val>
          <c:extLst>
            <c:ext xmlns:c16="http://schemas.microsoft.com/office/drawing/2014/chart" uri="{C3380CC4-5D6E-409C-BE32-E72D297353CC}">
              <c16:uniqueId val="{00000000-ED75-484D-B765-A8E7A41847A4}"/>
            </c:ext>
          </c:extLst>
        </c:ser>
        <c:ser>
          <c:idx val="1"/>
          <c:order val="1"/>
          <c:tx>
            <c:strRef>
              <c:f>Sheet1!$C$1</c:f>
              <c:strCache>
                <c:ptCount val="1"/>
                <c:pt idx="0">
                  <c:v>R-CHOP Grade 2</c:v>
                </c:pt>
              </c:strCache>
            </c:strRef>
          </c:tx>
          <c:spPr>
            <a:solidFill>
              <a:srgbClr val="0066CC">
                <a:lumMod val="60000"/>
                <a:lumOff val="40000"/>
              </a:srgbClr>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Sheet1!$C$2:$C$18</c:f>
              <c:numCache>
                <c:formatCode>General</c:formatCode>
                <c:ptCount val="17"/>
                <c:pt idx="0">
                  <c:v>3.4</c:v>
                </c:pt>
                <c:pt idx="1">
                  <c:v>3.2</c:v>
                </c:pt>
                <c:pt idx="2">
                  <c:v>6.8</c:v>
                </c:pt>
                <c:pt idx="3">
                  <c:v>5</c:v>
                </c:pt>
                <c:pt idx="4">
                  <c:v>4.3</c:v>
                </c:pt>
                <c:pt idx="5">
                  <c:v>0</c:v>
                </c:pt>
                <c:pt idx="6">
                  <c:v>5.9</c:v>
                </c:pt>
                <c:pt idx="7">
                  <c:v>3.7</c:v>
                </c:pt>
                <c:pt idx="8">
                  <c:v>6.6</c:v>
                </c:pt>
                <c:pt idx="9">
                  <c:v>11.9</c:v>
                </c:pt>
                <c:pt idx="10">
                  <c:v>9.4</c:v>
                </c:pt>
                <c:pt idx="11">
                  <c:v>11.6</c:v>
                </c:pt>
                <c:pt idx="12">
                  <c:v>11.9</c:v>
                </c:pt>
                <c:pt idx="13">
                  <c:v>1.1000000000000001</c:v>
                </c:pt>
                <c:pt idx="14">
                  <c:v>5.5</c:v>
                </c:pt>
                <c:pt idx="15">
                  <c:v>12.6</c:v>
                </c:pt>
                <c:pt idx="16">
                  <c:v>15.5</c:v>
                </c:pt>
              </c:numCache>
            </c:numRef>
          </c:val>
          <c:extLst>
            <c:ext xmlns:c16="http://schemas.microsoft.com/office/drawing/2014/chart" uri="{C3380CC4-5D6E-409C-BE32-E72D297353CC}">
              <c16:uniqueId val="{00000001-ED75-484D-B765-A8E7A41847A4}"/>
            </c:ext>
          </c:extLst>
        </c:ser>
        <c:ser>
          <c:idx val="2"/>
          <c:order val="2"/>
          <c:tx>
            <c:strRef>
              <c:f>Sheet1!$D$1</c:f>
              <c:strCache>
                <c:ptCount val="1"/>
                <c:pt idx="0">
                  <c:v>R-CHOP Grade 3</c:v>
                </c:pt>
              </c:strCache>
            </c:strRef>
          </c:tx>
          <c:spPr>
            <a:solidFill>
              <a:srgbClr val="0066CC"/>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Sheet1!$D$2:$D$18</c:f>
              <c:numCache>
                <c:formatCode>General</c:formatCode>
                <c:ptCount val="17"/>
                <c:pt idx="0">
                  <c:v>0</c:v>
                </c:pt>
                <c:pt idx="1">
                  <c:v>0.5</c:v>
                </c:pt>
                <c:pt idx="2">
                  <c:v>0.2</c:v>
                </c:pt>
                <c:pt idx="3">
                  <c:v>0.9</c:v>
                </c:pt>
                <c:pt idx="4">
                  <c:v>0</c:v>
                </c:pt>
                <c:pt idx="5">
                  <c:v>5.7</c:v>
                </c:pt>
                <c:pt idx="6">
                  <c:v>0.7</c:v>
                </c:pt>
                <c:pt idx="7">
                  <c:v>0</c:v>
                </c:pt>
                <c:pt idx="8">
                  <c:v>0.7</c:v>
                </c:pt>
                <c:pt idx="9">
                  <c:v>0.2</c:v>
                </c:pt>
                <c:pt idx="10">
                  <c:v>2.5</c:v>
                </c:pt>
                <c:pt idx="11">
                  <c:v>0.2</c:v>
                </c:pt>
                <c:pt idx="12">
                  <c:v>8.1999999999999993</c:v>
                </c:pt>
                <c:pt idx="13">
                  <c:v>9.8000000000000007</c:v>
                </c:pt>
                <c:pt idx="14">
                  <c:v>1.8</c:v>
                </c:pt>
                <c:pt idx="15">
                  <c:v>0.5</c:v>
                </c:pt>
                <c:pt idx="16">
                  <c:v>1.1000000000000001</c:v>
                </c:pt>
              </c:numCache>
            </c:numRef>
          </c:val>
          <c:extLst>
            <c:ext xmlns:c16="http://schemas.microsoft.com/office/drawing/2014/chart" uri="{C3380CC4-5D6E-409C-BE32-E72D297353CC}">
              <c16:uniqueId val="{00000002-ED75-484D-B765-A8E7A41847A4}"/>
            </c:ext>
          </c:extLst>
        </c:ser>
        <c:ser>
          <c:idx val="3"/>
          <c:order val="3"/>
          <c:tx>
            <c:strRef>
              <c:f>Sheet1!$E$1</c:f>
              <c:strCache>
                <c:ptCount val="1"/>
                <c:pt idx="0">
                  <c:v>R-CHOP Grade 4</c:v>
                </c:pt>
              </c:strCache>
            </c:strRef>
          </c:tx>
          <c:spPr>
            <a:solidFill>
              <a:srgbClr val="004D99"/>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Sheet1!$E$2:$E$18</c:f>
              <c:numCache>
                <c:formatCode>General</c:formatCode>
                <c:ptCount val="17"/>
                <c:pt idx="0">
                  <c:v>0</c:v>
                </c:pt>
                <c:pt idx="1">
                  <c:v>0</c:v>
                </c:pt>
                <c:pt idx="2">
                  <c:v>0</c:v>
                </c:pt>
                <c:pt idx="3">
                  <c:v>0</c:v>
                </c:pt>
                <c:pt idx="4">
                  <c:v>0</c:v>
                </c:pt>
                <c:pt idx="5">
                  <c:v>2.2999999999999998</c:v>
                </c:pt>
                <c:pt idx="6">
                  <c:v>0</c:v>
                </c:pt>
                <c:pt idx="7">
                  <c:v>0</c:v>
                </c:pt>
                <c:pt idx="8">
                  <c:v>0</c:v>
                </c:pt>
                <c:pt idx="9">
                  <c:v>0</c:v>
                </c:pt>
                <c:pt idx="10">
                  <c:v>0</c:v>
                </c:pt>
                <c:pt idx="11">
                  <c:v>0</c:v>
                </c:pt>
                <c:pt idx="12">
                  <c:v>0.2</c:v>
                </c:pt>
                <c:pt idx="13">
                  <c:v>21</c:v>
                </c:pt>
                <c:pt idx="14">
                  <c:v>0</c:v>
                </c:pt>
                <c:pt idx="15">
                  <c:v>0</c:v>
                </c:pt>
                <c:pt idx="16">
                  <c:v>0</c:v>
                </c:pt>
              </c:numCache>
            </c:numRef>
          </c:val>
          <c:extLst>
            <c:ext xmlns:c16="http://schemas.microsoft.com/office/drawing/2014/chart" uri="{C3380CC4-5D6E-409C-BE32-E72D297353CC}">
              <c16:uniqueId val="{00000003-ED75-484D-B765-A8E7A41847A4}"/>
            </c:ext>
          </c:extLst>
        </c:ser>
        <c:ser>
          <c:idx val="4"/>
          <c:order val="4"/>
          <c:tx>
            <c:strRef>
              <c:f>Sheet1!$F$1</c:f>
              <c:strCache>
                <c:ptCount val="1"/>
                <c:pt idx="0">
                  <c:v>Pola-R-CHP Grade 1</c:v>
                </c:pt>
              </c:strCache>
            </c:strRef>
          </c:tx>
          <c:spPr>
            <a:solidFill>
              <a:srgbClr val="C0F7DE"/>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Sheet1!$F$2:$F$18</c:f>
              <c:numCache>
                <c:formatCode>General</c:formatCode>
                <c:ptCount val="17"/>
                <c:pt idx="0">
                  <c:v>-8.6999999999999993</c:v>
                </c:pt>
                <c:pt idx="1">
                  <c:v>-7.1</c:v>
                </c:pt>
                <c:pt idx="2">
                  <c:v>-3.9</c:v>
                </c:pt>
                <c:pt idx="3">
                  <c:v>-7.8</c:v>
                </c:pt>
                <c:pt idx="4">
                  <c:v>-9.1999999999999993</c:v>
                </c:pt>
                <c:pt idx="5">
                  <c:v>-0.2</c:v>
                </c:pt>
                <c:pt idx="6">
                  <c:v>-10.6</c:v>
                </c:pt>
                <c:pt idx="7">
                  <c:v>-10.3</c:v>
                </c:pt>
                <c:pt idx="8">
                  <c:v>-10.6</c:v>
                </c:pt>
                <c:pt idx="9">
                  <c:v>-8.6999999999999993</c:v>
                </c:pt>
                <c:pt idx="10">
                  <c:v>-17</c:v>
                </c:pt>
                <c:pt idx="11">
                  <c:v>-18.399999999999999</c:v>
                </c:pt>
                <c:pt idx="12">
                  <c:v>-5.5</c:v>
                </c:pt>
                <c:pt idx="13">
                  <c:v>-0.5</c:v>
                </c:pt>
                <c:pt idx="14">
                  <c:v>-17.5</c:v>
                </c:pt>
                <c:pt idx="15">
                  <c:v>-26</c:v>
                </c:pt>
                <c:pt idx="16">
                  <c:v>-39.1</c:v>
                </c:pt>
              </c:numCache>
            </c:numRef>
          </c:val>
          <c:extLst>
            <c:ext xmlns:c16="http://schemas.microsoft.com/office/drawing/2014/chart" uri="{C3380CC4-5D6E-409C-BE32-E72D297353CC}">
              <c16:uniqueId val="{00000004-ED75-484D-B765-A8E7A41847A4}"/>
            </c:ext>
          </c:extLst>
        </c:ser>
        <c:ser>
          <c:idx val="5"/>
          <c:order val="5"/>
          <c:tx>
            <c:strRef>
              <c:f>Sheet1!$G$1</c:f>
              <c:strCache>
                <c:ptCount val="1"/>
                <c:pt idx="0">
                  <c:v>Pola-R-CHP Grade 2</c:v>
                </c:pt>
              </c:strCache>
            </c:strRef>
          </c:tx>
          <c:spPr>
            <a:solidFill>
              <a:srgbClr val="43E69C"/>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Sheet1!$G$2:$G$18</c:f>
              <c:numCache>
                <c:formatCode>General</c:formatCode>
                <c:ptCount val="17"/>
                <c:pt idx="0">
                  <c:v>-2.5</c:v>
                </c:pt>
                <c:pt idx="1">
                  <c:v>-3.4</c:v>
                </c:pt>
                <c:pt idx="2">
                  <c:v>-7.8</c:v>
                </c:pt>
                <c:pt idx="3">
                  <c:v>-4.8</c:v>
                </c:pt>
                <c:pt idx="4">
                  <c:v>-3.7</c:v>
                </c:pt>
                <c:pt idx="5">
                  <c:v>-0.2</c:v>
                </c:pt>
                <c:pt idx="6">
                  <c:v>-3.2</c:v>
                </c:pt>
                <c:pt idx="7">
                  <c:v>-3.9</c:v>
                </c:pt>
                <c:pt idx="8">
                  <c:v>-4.5999999999999996</c:v>
                </c:pt>
                <c:pt idx="9">
                  <c:v>-15.6</c:v>
                </c:pt>
                <c:pt idx="10">
                  <c:v>-7.8</c:v>
                </c:pt>
                <c:pt idx="11">
                  <c:v>-9.1999999999999993</c:v>
                </c:pt>
                <c:pt idx="12">
                  <c:v>-11.3</c:v>
                </c:pt>
                <c:pt idx="13">
                  <c:v>-2.1</c:v>
                </c:pt>
                <c:pt idx="14">
                  <c:v>-9.4</c:v>
                </c:pt>
                <c:pt idx="15">
                  <c:v>-14.5</c:v>
                </c:pt>
                <c:pt idx="16">
                  <c:v>-12.2</c:v>
                </c:pt>
              </c:numCache>
            </c:numRef>
          </c:val>
          <c:extLst>
            <c:ext xmlns:c16="http://schemas.microsoft.com/office/drawing/2014/chart" uri="{C3380CC4-5D6E-409C-BE32-E72D297353CC}">
              <c16:uniqueId val="{00000005-ED75-484D-B765-A8E7A41847A4}"/>
            </c:ext>
          </c:extLst>
        </c:ser>
        <c:ser>
          <c:idx val="6"/>
          <c:order val="6"/>
          <c:tx>
            <c:strRef>
              <c:f>Sheet1!$H$1</c:f>
              <c:strCache>
                <c:ptCount val="1"/>
                <c:pt idx="0">
                  <c:v>Pola-R-CHP Grade 3</c:v>
                </c:pt>
              </c:strCache>
            </c:strRef>
          </c:tx>
          <c:spPr>
            <a:solidFill>
              <a:srgbClr val="009964"/>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Sheet1!$H$2:$H$18</c:f>
              <c:numCache>
                <c:formatCode>General</c:formatCode>
                <c:ptCount val="17"/>
                <c:pt idx="0">
                  <c:v>0</c:v>
                </c:pt>
                <c:pt idx="1">
                  <c:v>-1.6</c:v>
                </c:pt>
                <c:pt idx="2">
                  <c:v>-0.9</c:v>
                </c:pt>
                <c:pt idx="3">
                  <c:v>-0.2</c:v>
                </c:pt>
                <c:pt idx="4">
                  <c:v>0</c:v>
                </c:pt>
                <c:pt idx="5">
                  <c:v>-10.3</c:v>
                </c:pt>
                <c:pt idx="6">
                  <c:v>-1.1000000000000001</c:v>
                </c:pt>
                <c:pt idx="7">
                  <c:v>-1.1000000000000001</c:v>
                </c:pt>
                <c:pt idx="8">
                  <c:v>-1.1000000000000001</c:v>
                </c:pt>
                <c:pt idx="9">
                  <c:v>0</c:v>
                </c:pt>
                <c:pt idx="10">
                  <c:v>-0.9</c:v>
                </c:pt>
                <c:pt idx="11">
                  <c:v>-0.9</c:v>
                </c:pt>
                <c:pt idx="12">
                  <c:v>-11.5</c:v>
                </c:pt>
                <c:pt idx="13">
                  <c:v>-8.6999999999999993</c:v>
                </c:pt>
                <c:pt idx="14">
                  <c:v>-3.9</c:v>
                </c:pt>
                <c:pt idx="15">
                  <c:v>-1.1000000000000001</c:v>
                </c:pt>
                <c:pt idx="16">
                  <c:v>-1.6</c:v>
                </c:pt>
              </c:numCache>
            </c:numRef>
          </c:val>
          <c:extLst>
            <c:ext xmlns:c16="http://schemas.microsoft.com/office/drawing/2014/chart" uri="{C3380CC4-5D6E-409C-BE32-E72D297353CC}">
              <c16:uniqueId val="{00000006-ED75-484D-B765-A8E7A41847A4}"/>
            </c:ext>
          </c:extLst>
        </c:ser>
        <c:ser>
          <c:idx val="7"/>
          <c:order val="7"/>
          <c:tx>
            <c:strRef>
              <c:f>Sheet1!$I$1</c:f>
              <c:strCache>
                <c:ptCount val="1"/>
                <c:pt idx="0">
                  <c:v>Pola-R-CHP Grade 4</c:v>
                </c:pt>
              </c:strCache>
            </c:strRef>
          </c:tx>
          <c:spPr>
            <a:solidFill>
              <a:srgbClr val="00734B"/>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Sheet1!$I$2:$I$18</c:f>
              <c:numCache>
                <c:formatCode>General</c:formatCode>
                <c:ptCount val="17"/>
                <c:pt idx="0">
                  <c:v>0</c:v>
                </c:pt>
                <c:pt idx="1">
                  <c:v>0</c:v>
                </c:pt>
                <c:pt idx="2">
                  <c:v>0</c:v>
                </c:pt>
                <c:pt idx="4">
                  <c:v>0</c:v>
                </c:pt>
                <c:pt idx="5">
                  <c:v>-3.4</c:v>
                </c:pt>
                <c:pt idx="6">
                  <c:v>0</c:v>
                </c:pt>
                <c:pt idx="7">
                  <c:v>-0.2</c:v>
                </c:pt>
                <c:pt idx="8">
                  <c:v>0</c:v>
                </c:pt>
                <c:pt idx="9">
                  <c:v>0</c:v>
                </c:pt>
                <c:pt idx="10">
                  <c:v>0</c:v>
                </c:pt>
                <c:pt idx="11">
                  <c:v>-0.2</c:v>
                </c:pt>
                <c:pt idx="12">
                  <c:v>-0.5</c:v>
                </c:pt>
                <c:pt idx="13">
                  <c:v>-19.5</c:v>
                </c:pt>
                <c:pt idx="14">
                  <c:v>0</c:v>
                </c:pt>
                <c:pt idx="15">
                  <c:v>0</c:v>
                </c:pt>
                <c:pt idx="16">
                  <c:v>0</c:v>
                </c:pt>
              </c:numCache>
            </c:numRef>
          </c:val>
          <c:extLst>
            <c:ext xmlns:c16="http://schemas.microsoft.com/office/drawing/2014/chart" uri="{C3380CC4-5D6E-409C-BE32-E72D297353CC}">
              <c16:uniqueId val="{00000007-ED75-484D-B765-A8E7A41847A4}"/>
            </c:ext>
          </c:extLst>
        </c:ser>
        <c:dLbls>
          <c:showLegendKey val="0"/>
          <c:showVal val="0"/>
          <c:showCatName val="0"/>
          <c:showSerName val="0"/>
          <c:showPercent val="0"/>
          <c:showBubbleSize val="0"/>
        </c:dLbls>
        <c:gapWidth val="49"/>
        <c:overlap val="100"/>
        <c:axId val="1395801039"/>
        <c:axId val="1395798127"/>
      </c:barChart>
      <c:catAx>
        <c:axId val="1395801039"/>
        <c:scaling>
          <c:orientation val="minMax"/>
        </c:scaling>
        <c:delete val="1"/>
        <c:axPos val="l"/>
        <c:numFmt formatCode="General" sourceLinked="1"/>
        <c:majorTickMark val="none"/>
        <c:minorTickMark val="none"/>
        <c:tickLblPos val="nextTo"/>
        <c:crossAx val="1395798127"/>
        <c:crosses val="autoZero"/>
        <c:auto val="1"/>
        <c:lblAlgn val="ctr"/>
        <c:lblOffset val="100"/>
        <c:noMultiLvlLbl val="0"/>
      </c:catAx>
      <c:valAx>
        <c:axId val="1395798127"/>
        <c:scaling>
          <c:orientation val="minMax"/>
          <c:max val="100"/>
          <c:min val="-100"/>
        </c:scaling>
        <c:delete val="0"/>
        <c:axPos val="b"/>
        <c:numFmt formatCode="General" sourceLinked="1"/>
        <c:majorTickMark val="out"/>
        <c:minorTickMark val="none"/>
        <c:tickLblPos val="nextTo"/>
        <c:spPr>
          <a:noFill/>
          <a:ln w="28575" cap="sq">
            <a:solidFill>
              <a:srgbClr val="000000"/>
            </a:solidFill>
            <a:miter lim="800000"/>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che Sans" panose="020B0504030201040101"/>
                <a:ea typeface="+mn-ea"/>
                <a:cs typeface="+mn-cs"/>
              </a:defRPr>
            </a:pPr>
            <a:endParaRPr lang="en-US"/>
          </a:p>
        </c:txPr>
        <c:crossAx val="1395801039"/>
        <c:crosses val="autoZero"/>
        <c:crossBetween val="between"/>
        <c:majorUnit val="25"/>
      </c:valAx>
      <c:spPr>
        <a:noFill/>
        <a:ln>
          <a:noFill/>
        </a:ln>
        <a:effectLst/>
      </c:spPr>
    </c:plotArea>
    <c:plotVisOnly val="1"/>
    <c:dispBlanksAs val="gap"/>
    <c:showDLblsOverMax val="0"/>
    <c:extLst/>
  </c:chart>
  <c:spPr>
    <a:noFill/>
    <a:ln>
      <a:noFill/>
    </a:ln>
    <a:effectLst/>
  </c:spPr>
  <c:txPr>
    <a:bodyPr/>
    <a:lstStyle/>
    <a:p>
      <a:pPr>
        <a:defRPr>
          <a:latin typeface="Roche Sans" panose="020B0504030201040101"/>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4/29/25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E18C-59D3-CFB9-9B8D-4898A8133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CF8F4-8245-7507-939F-B04725B59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CB59E-16E0-768B-31E5-CB6C812FD5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827B2A-900C-9AB4-970B-12EFD26183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92773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1F3C-3308-40ED-B9B8-0B18493E2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4421B-BA65-F1C1-B8F3-7ECEAAFF0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607F3-C058-D0E0-AA85-556E20D344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AE928A-2307-9203-AFD0-E24624228E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62779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F82B7-BEE3-4173-7A43-DAACBB254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74B27-0009-7A0D-DE43-7A3B99AA8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854F4-148F-EC57-435C-186FC64550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492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A24D5-29EF-7471-C1B5-A0F5274E9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B9570-32C5-3326-A599-DA5570CE2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B74B2-B3EA-535C-F3F8-3EC4F80078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726EE9-8E2D-00AC-882D-A3FC8AB219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9BD41-CE59-4F26-B6DD-8A85A505A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7396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37D03-D1C2-FB7C-8607-A48863271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C2009-2211-3135-3787-C131679C7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86A41-D454-B145-AF20-D49E537CD8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2289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7363C-A92A-42FC-85C2-48188A9843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91255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FAB986-08D2-4F7A-95FC-FE7DE0FDDC2A}" type="slidenum">
              <a:rPr kumimoji="0" lang="en-US" sz="1200" b="0" i="0" u="none" strike="noStrike" kern="1200" cap="none" spc="0" normalizeH="0" baseline="0" noProof="0" smtClean="0">
                <a:ln>
                  <a:noFill/>
                </a:ln>
                <a:solidFill>
                  <a:srgbClr val="413C38"/>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413C38"/>
              </a:solidFill>
              <a:effectLst/>
              <a:uLnTx/>
              <a:uFillTx/>
              <a:latin typeface="Arial"/>
              <a:ea typeface="+mn-ea"/>
              <a:cs typeface="Arial"/>
            </a:endParaRPr>
          </a:p>
        </p:txBody>
      </p:sp>
    </p:spTree>
    <p:extLst>
      <p:ext uri="{BB962C8B-B14F-4D97-AF65-F5344CB8AC3E}">
        <p14:creationId xmlns:p14="http://schemas.microsoft.com/office/powerpoint/2010/main" val="871846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875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391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5419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734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FF75E-7A4D-6579-0F19-C81E0F22E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DD5DD-3251-F86F-CC4B-18150C22B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60135-7C92-4914-8883-8D251C55CA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0252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587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338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817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9BD41-CE59-4F26-B6DD-8A85A505A2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0430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EB86C-2E68-1794-565E-9C6EF5200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582D7-37AD-5934-449A-02F6BCCEE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2B3D3-612C-4A4F-9E28-0FEF35F8C9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1542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69323AF-D38B-4DB9-A28C-9CA60664DDDA}" type="slidenum">
              <a:rPr kumimoji="0" lang="en-US" sz="1200" b="0" i="0" u="none" strike="noStrike" kern="1200" cap="none" spc="0" normalizeH="0" baseline="0" noProof="0" smtClean="0">
                <a:ln>
                  <a:noFill/>
                </a:ln>
                <a:solidFill>
                  <a:srgbClr val="413C38"/>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413C38"/>
              </a:solidFill>
              <a:effectLst/>
              <a:uLnTx/>
              <a:uFillTx/>
              <a:latin typeface="Arial"/>
              <a:ea typeface="+mn-ea"/>
              <a:cs typeface="Arial"/>
            </a:endParaRPr>
          </a:p>
        </p:txBody>
      </p:sp>
    </p:spTree>
    <p:extLst>
      <p:ext uri="{BB962C8B-B14F-4D97-AF65-F5344CB8AC3E}">
        <p14:creationId xmlns:p14="http://schemas.microsoft.com/office/powerpoint/2010/main" val="455299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3481983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miter lim="800000"/>
            <a:headEnd/>
            <a:tailEnd/>
          </a:ln>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739B56E-04A5-8D48-90D6-FF511EB17BD6}" type="slidenum">
              <a:rPr kumimoji="0" lang="en-US" sz="1200" b="0" i="0" u="none" strike="noStrike" kern="1200" cap="none" spc="0" normalizeH="0" baseline="0" noProof="0">
                <a:ln>
                  <a:noFill/>
                </a:ln>
                <a:solidFill>
                  <a:srgbClr val="000000"/>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98659" name="Rectangle 2"/>
          <p:cNvSpPr>
            <a:spLocks noGrp="1" noRot="1" noChangeAspect="1" noChangeArrowheads="1" noTextEdit="1"/>
          </p:cNvSpPr>
          <p:nvPr>
            <p:ph type="sldImg"/>
          </p:nvPr>
        </p:nvSpPr>
        <p:spPr>
          <a:xfrm>
            <a:off x="419100" y="696913"/>
            <a:ext cx="6026150" cy="3390900"/>
          </a:xfrm>
          <a:ln w="12700"/>
        </p:spPr>
      </p:sp>
      <p:sp>
        <p:nvSpPr>
          <p:cNvPr id="198660" name="Rectangle 3"/>
          <p:cNvSpPr>
            <a:spLocks noGrp="1" noChangeArrowheads="1"/>
          </p:cNvSpPr>
          <p:nvPr>
            <p:ph type="body" idx="1"/>
          </p:nvPr>
        </p:nvSpPr>
        <p:spPr>
          <a:xfrm>
            <a:off x="914400" y="4321175"/>
            <a:ext cx="5029200" cy="4165600"/>
          </a:xfrm>
          <a:noFill/>
        </p:spPr>
        <p:txBody>
          <a:bodyPr lIns="92059" tIns="46031" rIns="92059" bIns="46031"/>
          <a:lstStyle/>
          <a:p>
            <a:pPr eaLnBrk="1" hangingPunct="1">
              <a:spcBef>
                <a:spcPct val="0"/>
              </a:spcBef>
            </a:pPr>
            <a:endParaRPr lang="en-GB" sz="2400" dirty="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miter lim="800000"/>
            <a:headEnd/>
            <a:tailEnd/>
          </a:ln>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739B56E-04A5-8D48-90D6-FF511EB17BD6}" type="slidenum">
              <a:rPr kumimoji="0" lang="en-US" sz="1200" b="0" i="0" u="none" strike="noStrike" kern="1200" cap="none" spc="0" normalizeH="0" baseline="0" noProof="0">
                <a:ln>
                  <a:noFill/>
                </a:ln>
                <a:solidFill>
                  <a:srgbClr val="000000"/>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98659" name="Rectangle 2"/>
          <p:cNvSpPr>
            <a:spLocks noGrp="1" noRot="1" noChangeAspect="1" noChangeArrowheads="1" noTextEdit="1"/>
          </p:cNvSpPr>
          <p:nvPr>
            <p:ph type="sldImg"/>
          </p:nvPr>
        </p:nvSpPr>
        <p:spPr>
          <a:xfrm>
            <a:off x="419100" y="696913"/>
            <a:ext cx="6026150" cy="3390900"/>
          </a:xfrm>
          <a:ln w="12700"/>
        </p:spPr>
      </p:sp>
      <p:sp>
        <p:nvSpPr>
          <p:cNvPr id="198660" name="Rectangle 3"/>
          <p:cNvSpPr>
            <a:spLocks noGrp="1" noChangeArrowheads="1"/>
          </p:cNvSpPr>
          <p:nvPr>
            <p:ph type="body" idx="1"/>
          </p:nvPr>
        </p:nvSpPr>
        <p:spPr>
          <a:xfrm>
            <a:off x="914400" y="4321175"/>
            <a:ext cx="5029200" cy="4165600"/>
          </a:xfrm>
          <a:noFill/>
        </p:spPr>
        <p:txBody>
          <a:bodyPr lIns="92059" tIns="46031" rIns="92059" bIns="46031"/>
          <a:lstStyle/>
          <a:p>
            <a:pPr eaLnBrk="1" hangingPunct="1">
              <a:spcBef>
                <a:spcPct val="0"/>
              </a:spcBef>
            </a:pPr>
            <a:endParaRPr lang="en-GB" sz="2400" dirty="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C6F4-93EB-5D56-B78E-8953A6F39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E3110-1CB0-B615-BFC6-DCD9D3635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5F96D-0565-8CA7-48C6-5BD0BB75005A}"/>
              </a:ext>
            </a:extLst>
          </p:cNvPr>
          <p:cNvSpPr>
            <a:spLocks noGrp="1"/>
          </p:cNvSpPr>
          <p:nvPr>
            <p:ph type="body" idx="1"/>
          </p:nvPr>
        </p:nvSpPr>
        <p:spPr/>
        <p:txBody>
          <a:bodyPr/>
          <a:lstStyle/>
          <a:p>
            <a:pPr lvl="1"/>
            <a:r>
              <a:rPr lang="en-US" dirty="0"/>
              <a:t>The</a:t>
            </a:r>
            <a:r>
              <a:rPr lang="en-US" baseline="0" dirty="0"/>
              <a:t> primary results of L-MIND included </a:t>
            </a:r>
            <a:endParaRPr lang="en-US" dirty="0"/>
          </a:p>
          <a:p>
            <a:endParaRPr lang="en-US" dirty="0"/>
          </a:p>
        </p:txBody>
      </p:sp>
      <p:sp>
        <p:nvSpPr>
          <p:cNvPr id="4" name="Slide Number Placeholder 3">
            <a:extLst>
              <a:ext uri="{FF2B5EF4-FFF2-40B4-BE49-F238E27FC236}">
                <a16:creationId xmlns:a16="http://schemas.microsoft.com/office/drawing/2014/main" id="{54BEE668-E947-1A70-761B-F2AE15F2C966}"/>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srgbClr val="413C38"/>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413C38"/>
              </a:solidFill>
              <a:effectLst/>
              <a:uLnTx/>
              <a:uFillTx/>
              <a:latin typeface="Arial"/>
              <a:ea typeface="+mn-ea"/>
              <a:cs typeface="Arial"/>
            </a:endParaRPr>
          </a:p>
        </p:txBody>
      </p:sp>
    </p:spTree>
    <p:extLst>
      <p:ext uri="{BB962C8B-B14F-4D97-AF65-F5344CB8AC3E}">
        <p14:creationId xmlns:p14="http://schemas.microsoft.com/office/powerpoint/2010/main" val="53985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Geneva" charset="0"/>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srgbClr val="413C38"/>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413C38"/>
              </a:solidFill>
              <a:effectLst/>
              <a:uLnTx/>
              <a:uFillTx/>
              <a:latin typeface="Arial"/>
              <a:ea typeface="+mn-ea"/>
              <a:cs typeface="Arial"/>
            </a:endParaRPr>
          </a:p>
        </p:txBody>
      </p:sp>
    </p:spTree>
    <p:extLst>
      <p:ext uri="{BB962C8B-B14F-4D97-AF65-F5344CB8AC3E}">
        <p14:creationId xmlns:p14="http://schemas.microsoft.com/office/powerpoint/2010/main" val="345383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E438-91EB-BD27-13BB-7D9115EF9AD8}"/>
            </a:ext>
          </a:extLst>
        </p:cNvPr>
        <p:cNvGrpSpPr/>
        <p:nvPr/>
      </p:nvGrpSpPr>
      <p:grpSpPr>
        <a:xfrm>
          <a:off x="0" y="0"/>
          <a:ext cx="0" cy="0"/>
          <a:chOff x="0" y="0"/>
          <a:chExt cx="0" cy="0"/>
        </a:xfrm>
      </p:grpSpPr>
      <p:sp>
        <p:nvSpPr>
          <p:cNvPr id="95234" name="Rectangle 7">
            <a:extLst>
              <a:ext uri="{FF2B5EF4-FFF2-40B4-BE49-F238E27FC236}">
                <a16:creationId xmlns:a16="http://schemas.microsoft.com/office/drawing/2014/main" id="{FAD2446A-FA2A-9CDE-BA2F-147BC87A0F07}"/>
              </a:ext>
            </a:extLst>
          </p:cNvPr>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27DE1-28DB-ED48-BE2D-95F3DFC38FD6}" type="slidenum">
              <a:rPr kumimoji="0" lang="en-US" sz="1800" b="0" i="0" u="none" strike="noStrike" kern="0" cap="none" spc="0" normalizeH="0" baseline="0" noProof="0">
                <a:ln>
                  <a:noFill/>
                </a:ln>
                <a:solidFill>
                  <a:prstClr val="black"/>
                </a:solidFill>
                <a:effectLst/>
                <a:uLnTx/>
                <a:uFillTx/>
                <a:latin typeface="Arial" pitchFamily="-105" charset="0"/>
                <a:ea typeface="ＭＳ Ｐゴシック" pitchFamily="-105" charset="-128"/>
                <a:cs typeface="ＭＳ Ｐゴシック" pitchFamily="-105" charset="-128"/>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800" b="0" i="0" u="none" strike="noStrike" kern="0" cap="none" spc="0" normalizeH="0" baseline="0" noProof="0">
              <a:ln>
                <a:noFill/>
              </a:ln>
              <a:solidFill>
                <a:prstClr val="black"/>
              </a:solidFill>
              <a:effectLst/>
              <a:uLnTx/>
              <a:uFillTx/>
              <a:latin typeface="Arial" pitchFamily="-105" charset="0"/>
              <a:ea typeface="ＭＳ Ｐゴシック" pitchFamily="-105" charset="-128"/>
              <a:cs typeface="ＭＳ Ｐゴシック" pitchFamily="-105" charset="-128"/>
            </a:endParaRPr>
          </a:p>
        </p:txBody>
      </p:sp>
      <p:sp>
        <p:nvSpPr>
          <p:cNvPr id="95235" name="Rectangle 2">
            <a:extLst>
              <a:ext uri="{FF2B5EF4-FFF2-40B4-BE49-F238E27FC236}">
                <a16:creationId xmlns:a16="http://schemas.microsoft.com/office/drawing/2014/main" id="{F61A7764-C1DE-DB23-7B4B-21F822449CA6}"/>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8AD12A5A-A122-BE22-110B-F694694B6C57}"/>
              </a:ext>
            </a:extLst>
          </p:cNvPr>
          <p:cNvSpPr>
            <a:spLocks noGrp="1" noChangeArrowheads="1"/>
          </p:cNvSpPr>
          <p:nvPr>
            <p:ph type="body" idx="1"/>
          </p:nvPr>
        </p:nvSpPr>
        <p:spPr>
          <a:noFill/>
          <a:ln/>
        </p:spPr>
        <p:txBody>
          <a:bodyPr/>
          <a:lstStyle/>
          <a:p>
            <a:pPr eaLnBrk="1" hangingPunct="1"/>
            <a:r>
              <a:rPr lang="en-US">
                <a:latin typeface="Arial" pitchFamily="-105" charset="0"/>
                <a:ea typeface="ＭＳ Ｐゴシック" pitchFamily="-105" charset="-128"/>
                <a:cs typeface="ＭＳ Ｐゴシック" pitchFamily="-105" charset="-128"/>
              </a:rPr>
              <a:t>median follow-up time of 10 years</a:t>
            </a:r>
          </a:p>
        </p:txBody>
      </p:sp>
    </p:spTree>
    <p:extLst>
      <p:ext uri="{BB962C8B-B14F-4D97-AF65-F5344CB8AC3E}">
        <p14:creationId xmlns:p14="http://schemas.microsoft.com/office/powerpoint/2010/main" val="2684037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0C82C-E7D3-BE55-4602-2FA4E25A154D}"/>
            </a:ext>
          </a:extLst>
        </p:cNvPr>
        <p:cNvGrpSpPr/>
        <p:nvPr/>
      </p:nvGrpSpPr>
      <p:grpSpPr>
        <a:xfrm>
          <a:off x="0" y="0"/>
          <a:ext cx="0" cy="0"/>
          <a:chOff x="0" y="0"/>
          <a:chExt cx="0" cy="0"/>
        </a:xfrm>
      </p:grpSpPr>
      <p:sp>
        <p:nvSpPr>
          <p:cNvPr id="95234" name="Rectangle 7">
            <a:extLst>
              <a:ext uri="{FF2B5EF4-FFF2-40B4-BE49-F238E27FC236}">
                <a16:creationId xmlns:a16="http://schemas.microsoft.com/office/drawing/2014/main" id="{9B737DB7-65A6-A993-01B2-0AC651530FCE}"/>
              </a:ext>
            </a:extLst>
          </p:cNvPr>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27DE1-28DB-ED48-BE2D-95F3DFC38FD6}" type="slidenum">
              <a:rPr kumimoji="0" lang="en-US" sz="1800" b="0" i="0" u="none" strike="noStrike" kern="0" cap="none" spc="0" normalizeH="0" baseline="0" noProof="0">
                <a:ln>
                  <a:noFill/>
                </a:ln>
                <a:solidFill>
                  <a:prstClr val="black"/>
                </a:solidFill>
                <a:effectLst/>
                <a:uLnTx/>
                <a:uFillTx/>
                <a:latin typeface="Arial" pitchFamily="-105" charset="0"/>
                <a:ea typeface="ＭＳ Ｐゴシック" pitchFamily="-105" charset="-128"/>
                <a:cs typeface="ＭＳ Ｐゴシック" pitchFamily="-105" charset="-128"/>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0" cap="none" spc="0" normalizeH="0" baseline="0" noProof="0">
              <a:ln>
                <a:noFill/>
              </a:ln>
              <a:solidFill>
                <a:prstClr val="black"/>
              </a:solidFill>
              <a:effectLst/>
              <a:uLnTx/>
              <a:uFillTx/>
              <a:latin typeface="Arial" pitchFamily="-105" charset="0"/>
              <a:ea typeface="ＭＳ Ｐゴシック" pitchFamily="-105" charset="-128"/>
              <a:cs typeface="ＭＳ Ｐゴシック" pitchFamily="-105" charset="-128"/>
            </a:endParaRPr>
          </a:p>
        </p:txBody>
      </p:sp>
      <p:sp>
        <p:nvSpPr>
          <p:cNvPr id="95235" name="Rectangle 2">
            <a:extLst>
              <a:ext uri="{FF2B5EF4-FFF2-40B4-BE49-F238E27FC236}">
                <a16:creationId xmlns:a16="http://schemas.microsoft.com/office/drawing/2014/main" id="{6DE6C0D6-B9F8-8AF7-5D75-4C055BEE09BD}"/>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92807FB7-E8D8-1BB9-7B2D-24F968313FE9}"/>
              </a:ext>
            </a:extLst>
          </p:cNvPr>
          <p:cNvSpPr>
            <a:spLocks noGrp="1" noChangeArrowheads="1"/>
          </p:cNvSpPr>
          <p:nvPr>
            <p:ph type="body" idx="1"/>
          </p:nvPr>
        </p:nvSpPr>
        <p:spPr>
          <a:noFill/>
          <a:ln/>
        </p:spPr>
        <p:txBody>
          <a:bodyPr/>
          <a:lstStyle/>
          <a:p>
            <a:pPr eaLnBrk="1" hangingPunct="1"/>
            <a:endParaRPr lang="en-US" dirty="0">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52071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167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883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323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EBBC-F314-FBEF-CC15-07D1523F7071}"/>
            </a:ext>
          </a:extLst>
        </p:cNvPr>
        <p:cNvGrpSpPr/>
        <p:nvPr/>
      </p:nvGrpSpPr>
      <p:grpSpPr>
        <a:xfrm>
          <a:off x="0" y="0"/>
          <a:ext cx="0" cy="0"/>
          <a:chOff x="0" y="0"/>
          <a:chExt cx="0" cy="0"/>
        </a:xfrm>
      </p:grpSpPr>
      <p:sp>
        <p:nvSpPr>
          <p:cNvPr id="360449" name="Rectangle 2">
            <a:extLst>
              <a:ext uri="{FF2B5EF4-FFF2-40B4-BE49-F238E27FC236}">
                <a16:creationId xmlns:a16="http://schemas.microsoft.com/office/drawing/2014/main" id="{CD3CB90F-9172-4EBD-EB68-401B7D1C4638}"/>
              </a:ext>
            </a:extLst>
          </p:cNvPr>
          <p:cNvSpPr>
            <a:spLocks noGrp="1" noRot="1" noChangeAspect="1" noChangeArrowheads="1" noTextEdit="1"/>
          </p:cNvSpPr>
          <p:nvPr>
            <p:ph type="sldImg"/>
          </p:nvPr>
        </p:nvSpPr>
        <p:spPr>
          <a:xfrm>
            <a:off x="406400" y="696913"/>
            <a:ext cx="6197600" cy="3486150"/>
          </a:xfrm>
          <a:ln/>
        </p:spPr>
      </p:sp>
      <p:sp>
        <p:nvSpPr>
          <p:cNvPr id="360450" name="Rectangle 3">
            <a:extLst>
              <a:ext uri="{FF2B5EF4-FFF2-40B4-BE49-F238E27FC236}">
                <a16:creationId xmlns:a16="http://schemas.microsoft.com/office/drawing/2014/main" id="{4A3C802E-8736-95E9-C491-AB71A1503BB2}"/>
              </a:ext>
            </a:extLst>
          </p:cNvPr>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3241795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0660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84C42E-50C7-4C68-924B-334CF81B8A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744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54BDA-0D91-28C9-F8BB-FBA97AE64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679E4-CFB4-C0F8-DFFF-2A9FC5413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93D15-A2E5-C781-8462-9661B21FBD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A5C220-4F10-8F2B-793D-0ECE4F3D8C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62714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C1D1-FD88-7751-AE7E-8DC980EE0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30978-C287-F21C-20B7-27E2A227D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964BB-C14E-3B31-769B-37832CD3C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54A33C-A8B0-E9A2-C0B2-7B797B1588E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59874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F103-900F-9BFB-B513-1DE88E019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4C323-E37E-7C70-67B1-A14FB12F4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B812E-7099-FCE4-8307-C9285AD629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5A881F-826C-5FF4-79BF-3B65383A67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64878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2274C-C082-3107-1AB9-B6DE0B0B1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B695A-A150-A858-C81A-CA702687E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217DB-A67E-FADA-F676-7F5DBAFC53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DF8F50-A8EB-5BD9-97FF-F5618E1268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84663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3F914-044F-215B-8F73-7A1939B1F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B4C70-CB8D-3C04-A5E5-B1F82B7E6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CCABF-83E5-7B1A-6495-4319A18B39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79230D-51DF-06A3-67A8-79A72EC8FC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83375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3.emf"/><Relationship Id="rId4" Type="http://schemas.openxmlformats.org/officeDocument/2006/relationships/oleObject" Target="../embeddings/oleObject1.bin"/></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4" name="Footer Placeholder 13"/>
          <p:cNvSpPr>
            <a:spLocks noGrp="1"/>
          </p:cNvSpPr>
          <p:nvPr>
            <p:ph type="ftr" sz="quarter" idx="12"/>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265799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9391123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3171779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Tree>
    <p:extLst>
      <p:ext uri="{BB962C8B-B14F-4D97-AF65-F5344CB8AC3E}">
        <p14:creationId xmlns:p14="http://schemas.microsoft.com/office/powerpoint/2010/main" val="1115508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51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cxnSp>
        <p:nvCxnSpPr>
          <p:cNvPr id="10" name="Straight Connector 9"/>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466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1" y="4047762"/>
            <a:ext cx="3420507" cy="1658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439595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1AAA3-37A8-45A6-8E71-FA95C86B3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3A6950-9981-4AAB-BDAC-B630048550A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987DE-9D17-45F8-8095-7C58BFF67D70}"/>
              </a:ext>
            </a:extLst>
          </p:cNvPr>
          <p:cNvSpPr>
            <a:spLocks noGrp="1"/>
          </p:cNvSpPr>
          <p:nvPr>
            <p:ph type="dt" sz="half" idx="10"/>
          </p:nvPr>
        </p:nvSpPr>
        <p:spPr/>
        <p:txBody>
          <a:bodyPr/>
          <a:lstStyle/>
          <a:p>
            <a:fld id="{97A7F8C5-7A4E-4190-BCFF-CEF4D9D57C51}" type="datetimeFigureOut">
              <a:rPr lang="en-US" smtClean="0"/>
              <a:t>4/29/25</a:t>
            </a:fld>
            <a:endParaRPr lang="en-US"/>
          </a:p>
        </p:txBody>
      </p:sp>
      <p:sp>
        <p:nvSpPr>
          <p:cNvPr id="5" name="Footer Placeholder 4">
            <a:extLst>
              <a:ext uri="{FF2B5EF4-FFF2-40B4-BE49-F238E27FC236}">
                <a16:creationId xmlns:a16="http://schemas.microsoft.com/office/drawing/2014/main" id="{E1952163-3A59-429A-A62C-5DBA87EE7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2D13B-10CB-4BE5-9A47-42EE2DAF691F}"/>
              </a:ext>
            </a:extLst>
          </p:cNvPr>
          <p:cNvSpPr>
            <a:spLocks noGrp="1"/>
          </p:cNvSpPr>
          <p:nvPr>
            <p:ph type="sldNum" sz="quarter" idx="12"/>
          </p:nvPr>
        </p:nvSpPr>
        <p:spPr/>
        <p:txBody>
          <a:bodyPr/>
          <a:lstStyle/>
          <a:p>
            <a:fld id="{72E01362-8B18-45D3-AFAE-B789B9C61A1F}" type="slidenum">
              <a:rPr lang="en-US" smtClean="0"/>
              <a:t>‹#›</a:t>
            </a:fld>
            <a:endParaRPr lang="en-US"/>
          </a:p>
        </p:txBody>
      </p:sp>
    </p:spTree>
    <p:extLst>
      <p:ext uri="{BB962C8B-B14F-4D97-AF65-F5344CB8AC3E}">
        <p14:creationId xmlns:p14="http://schemas.microsoft.com/office/powerpoint/2010/main" val="4240688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45D8D-9F53-1582-6BCC-7E5C38D4F9D6}"/>
              </a:ext>
            </a:extLst>
          </p:cNvPr>
          <p:cNvSpPr>
            <a:spLocks noGrp="1"/>
          </p:cNvSpPr>
          <p:nvPr>
            <p:ph idx="1"/>
          </p:nvPr>
        </p:nvSpPr>
        <p:spPr/>
        <p:txBody>
          <a:bodyPr/>
          <a:lstStyle>
            <a:lvl2pPr>
              <a:buClr>
                <a:schemeClr val="accent3"/>
              </a:buClr>
              <a:defRPr/>
            </a:lvl2pPr>
            <a:lvl3pPr>
              <a:buClr>
                <a:schemeClr val="accent2"/>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0970352-DBE0-1A63-B620-6E9F0A021019}"/>
              </a:ext>
            </a:extLst>
          </p:cNvPr>
          <p:cNvSpPr>
            <a:spLocks noGrp="1"/>
          </p:cNvSpPr>
          <p:nvPr>
            <p:ph type="sldNum" sz="quarter" idx="12"/>
          </p:nvPr>
        </p:nvSpPr>
        <p:spPr>
          <a:xfrm>
            <a:off x="9448800" y="6617412"/>
            <a:ext cx="2743200" cy="365125"/>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C28C4C63-AFB8-CA4C-AC34-4F611BA9B241}" type="slidenum">
              <a:rPr kumimoji="0" lang="en-US" sz="1867" b="0" i="0" u="none" strike="noStrike" kern="1200" cap="none" spc="0" normalizeH="0" baseline="0" noProof="0" smtClean="0">
                <a:ln>
                  <a:noFill/>
                </a:ln>
                <a:solidFill>
                  <a:srgbClr val="413C38"/>
                </a:solidFill>
                <a:effectLst/>
                <a:uLnTx/>
                <a:uFillTx/>
                <a:latin typeface="Times New Roman"/>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67" b="0" i="0" u="none" strike="noStrike" kern="1200" cap="none" spc="0" normalizeH="0" baseline="0" noProof="0">
              <a:ln>
                <a:noFill/>
              </a:ln>
              <a:solidFill>
                <a:srgbClr val="413C38"/>
              </a:solidFill>
              <a:effectLst/>
              <a:uLnTx/>
              <a:uFillTx/>
              <a:latin typeface="Times New Roman"/>
              <a:ea typeface="+mn-ea"/>
              <a:cs typeface="+mn-cs"/>
            </a:endParaRPr>
          </a:p>
        </p:txBody>
      </p:sp>
      <p:sp>
        <p:nvSpPr>
          <p:cNvPr id="9" name="Title 8">
            <a:extLst>
              <a:ext uri="{FF2B5EF4-FFF2-40B4-BE49-F238E27FC236}">
                <a16:creationId xmlns:a16="http://schemas.microsoft.com/office/drawing/2014/main" id="{1DD60E8E-E2DC-D116-9DC0-5E8CC181DB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3902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Arial" charset="0"/>
              </a:defRPr>
            </a:lvl1pPr>
          </a:lstStyle>
          <a:p>
            <a:pPr>
              <a:defRPr/>
            </a:pPr>
            <a:fld id="{8FAF2225-2A8B-4ACC-B9FA-3427DBAF5E10}" type="datetimeFigureOut">
              <a:rPr lang="en-US"/>
              <a:pPr>
                <a:defRPr/>
              </a:pPr>
              <a:t>4/29/25</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338CB471-2F77-46F7-AF24-4398C8A22F31}" type="slidenum">
              <a:rPr lang="en-US"/>
              <a:pPr>
                <a:defRPr/>
              </a:pPr>
              <a:t>‹#›</a:t>
            </a:fld>
            <a:endParaRPr lang="en-US"/>
          </a:p>
        </p:txBody>
      </p:sp>
    </p:spTree>
    <p:extLst>
      <p:ext uri="{BB962C8B-B14F-4D97-AF65-F5344CB8AC3E}">
        <p14:creationId xmlns:p14="http://schemas.microsoft.com/office/powerpoint/2010/main" val="1089315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fld id="{9A1EDC99-4CAF-49DF-A408-4EA7D28EDCC2}" type="datetimeFigureOut">
              <a:rPr lang="en-US"/>
              <a:pPr>
                <a:defRPr/>
              </a:pPr>
              <a:t>4/29/25</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EC1B6F5A-0372-4654-8154-F1C112DD50DB}" type="slidenum">
              <a:rPr lang="en-US"/>
              <a:pPr>
                <a:defRPr/>
              </a:pPr>
              <a:t>‹#›</a:t>
            </a:fld>
            <a:endParaRPr lang="en-US"/>
          </a:p>
        </p:txBody>
      </p:sp>
    </p:spTree>
    <p:extLst>
      <p:ext uri="{BB962C8B-B14F-4D97-AF65-F5344CB8AC3E}">
        <p14:creationId xmlns:p14="http://schemas.microsoft.com/office/powerpoint/2010/main" val="610816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fld id="{45D96B7E-31E8-43B5-89A6-723FA5EEE43E}" type="datetimeFigureOut">
              <a:rPr lang="en-US"/>
              <a:pPr>
                <a:defRPr/>
              </a:pPr>
              <a:t>4/29/25</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A2F0D169-721A-46DD-B8CB-2A0C729E4369}" type="slidenum">
              <a:rPr lang="en-US"/>
              <a:pPr>
                <a:defRPr/>
              </a:pPr>
              <a:t>‹#›</a:t>
            </a:fld>
            <a:endParaRPr lang="en-US"/>
          </a:p>
        </p:txBody>
      </p:sp>
    </p:spTree>
    <p:extLst>
      <p:ext uri="{BB962C8B-B14F-4D97-AF65-F5344CB8AC3E}">
        <p14:creationId xmlns:p14="http://schemas.microsoft.com/office/powerpoint/2010/main" val="839830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Arial" charset="0"/>
              </a:defRPr>
            </a:lvl1pPr>
          </a:lstStyle>
          <a:p>
            <a:pPr>
              <a:defRPr/>
            </a:pPr>
            <a:fld id="{192CA584-4B73-4BE3-A308-F69500A6546B}" type="datetimeFigureOut">
              <a:rPr lang="en-US"/>
              <a:pPr>
                <a:defRPr/>
              </a:pPr>
              <a:t>4/29/25</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D09E8A51-A5E9-4848-A2A7-F9E0CDEF451D}" type="slidenum">
              <a:rPr lang="en-US"/>
              <a:pPr>
                <a:defRPr/>
              </a:pPr>
              <a:t>‹#›</a:t>
            </a:fld>
            <a:endParaRPr lang="en-US"/>
          </a:p>
        </p:txBody>
      </p:sp>
    </p:spTree>
    <p:extLst>
      <p:ext uri="{BB962C8B-B14F-4D97-AF65-F5344CB8AC3E}">
        <p14:creationId xmlns:p14="http://schemas.microsoft.com/office/powerpoint/2010/main" val="4195077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Arial" charset="0"/>
              </a:defRPr>
            </a:lvl1pPr>
          </a:lstStyle>
          <a:p>
            <a:pPr>
              <a:defRPr/>
            </a:pPr>
            <a:fld id="{3EFBACEE-B8C6-4E50-AB03-63E786A66E38}" type="datetimeFigureOut">
              <a:rPr lang="en-US"/>
              <a:pPr>
                <a:defRPr/>
              </a:pPr>
              <a:t>4/29/25</a:t>
            </a:fld>
            <a:endParaRPr lang="en-US"/>
          </a:p>
        </p:txBody>
      </p:sp>
      <p:sp>
        <p:nvSpPr>
          <p:cNvPr id="8"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charset="0"/>
              </a:defRPr>
            </a:lvl1pPr>
          </a:lstStyle>
          <a:p>
            <a:pPr>
              <a:defRPr/>
            </a:pPr>
            <a:fld id="{E857A19A-E218-47A6-913C-B380575356CB}" type="slidenum">
              <a:rPr lang="en-US"/>
              <a:pPr>
                <a:defRPr/>
              </a:pPr>
              <a:t>‹#›</a:t>
            </a:fld>
            <a:endParaRPr lang="en-US"/>
          </a:p>
        </p:txBody>
      </p:sp>
    </p:spTree>
    <p:extLst>
      <p:ext uri="{BB962C8B-B14F-4D97-AF65-F5344CB8AC3E}">
        <p14:creationId xmlns:p14="http://schemas.microsoft.com/office/powerpoint/2010/main" val="1688438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Arial" charset="0"/>
              </a:defRPr>
            </a:lvl1pPr>
          </a:lstStyle>
          <a:p>
            <a:pPr>
              <a:defRPr/>
            </a:pPr>
            <a:fld id="{AC9449C2-9024-45A7-84DF-515769D254EE}" type="datetimeFigureOut">
              <a:rPr lang="en-US"/>
              <a:pPr>
                <a:defRPr/>
              </a:pPr>
              <a:t>4/29/25</a:t>
            </a:fld>
            <a:endParaRPr lang="en-US"/>
          </a:p>
        </p:txBody>
      </p:sp>
      <p:sp>
        <p:nvSpPr>
          <p:cNvPr id="4"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charset="0"/>
              </a:defRPr>
            </a:lvl1pPr>
          </a:lstStyle>
          <a:p>
            <a:pPr>
              <a:defRPr/>
            </a:pPr>
            <a:fld id="{747C9C8B-D176-4305-981E-A094198F95F3}" type="slidenum">
              <a:rPr lang="en-US"/>
              <a:pPr>
                <a:defRPr/>
              </a:pPr>
              <a:t>‹#›</a:t>
            </a:fld>
            <a:endParaRPr lang="en-US"/>
          </a:p>
        </p:txBody>
      </p:sp>
    </p:spTree>
    <p:extLst>
      <p:ext uri="{BB962C8B-B14F-4D97-AF65-F5344CB8AC3E}">
        <p14:creationId xmlns:p14="http://schemas.microsoft.com/office/powerpoint/2010/main" val="2529461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charset="0"/>
              </a:defRPr>
            </a:lvl1pPr>
          </a:lstStyle>
          <a:p>
            <a:pPr>
              <a:defRPr/>
            </a:pPr>
            <a:fld id="{669B58D0-0BF4-442C-962F-883E3D14849E}" type="datetimeFigureOut">
              <a:rPr lang="en-US"/>
              <a:pPr>
                <a:defRPr/>
              </a:pPr>
              <a:t>4/29/25</a:t>
            </a:fld>
            <a:endParaRPr lang="en-US"/>
          </a:p>
        </p:txBody>
      </p:sp>
      <p:sp>
        <p:nvSpPr>
          <p:cNvPr id="3"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4869091D-87F4-4AB9-8D2C-FDD68F821A91}" type="slidenum">
              <a:rPr lang="en-US"/>
              <a:pPr>
                <a:defRPr/>
              </a:pPr>
              <a:t>‹#›</a:t>
            </a:fld>
            <a:endParaRPr lang="en-US"/>
          </a:p>
        </p:txBody>
      </p:sp>
    </p:spTree>
    <p:extLst>
      <p:ext uri="{BB962C8B-B14F-4D97-AF65-F5344CB8AC3E}">
        <p14:creationId xmlns:p14="http://schemas.microsoft.com/office/powerpoint/2010/main" val="2778531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EEDB35EF-D1EF-4644-9503-A0AD4939DA80}" type="datetimeFigureOut">
              <a:rPr lang="en-US"/>
              <a:pPr>
                <a:defRPr/>
              </a:pPr>
              <a:t>4/29/25</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E1E04922-95D4-4581-A4D0-59D91164D80C}" type="slidenum">
              <a:rPr lang="en-US"/>
              <a:pPr>
                <a:defRPr/>
              </a:pPr>
              <a:t>‹#›</a:t>
            </a:fld>
            <a:endParaRPr lang="en-US"/>
          </a:p>
        </p:txBody>
      </p:sp>
    </p:spTree>
    <p:extLst>
      <p:ext uri="{BB962C8B-B14F-4D97-AF65-F5344CB8AC3E}">
        <p14:creationId xmlns:p14="http://schemas.microsoft.com/office/powerpoint/2010/main" val="10233252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D764AE07-8726-4A80-870C-23F4EDFD8293}" type="datetimeFigureOut">
              <a:rPr lang="en-US"/>
              <a:pPr>
                <a:defRPr/>
              </a:pPr>
              <a:t>4/29/25</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F09FD590-2747-4FD2-BBF0-793333707CCA}" type="slidenum">
              <a:rPr lang="en-US"/>
              <a:pPr>
                <a:defRPr/>
              </a:pPr>
              <a:t>‹#›</a:t>
            </a:fld>
            <a:endParaRPr lang="en-US"/>
          </a:p>
        </p:txBody>
      </p:sp>
    </p:spTree>
    <p:extLst>
      <p:ext uri="{BB962C8B-B14F-4D97-AF65-F5344CB8AC3E}">
        <p14:creationId xmlns:p14="http://schemas.microsoft.com/office/powerpoint/2010/main" val="38821100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fld id="{825B8FBF-FFED-42C0-B993-274E83817917}" type="datetimeFigureOut">
              <a:rPr lang="en-US"/>
              <a:pPr>
                <a:defRPr/>
              </a:pPr>
              <a:t>4/29/25</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B5981268-0264-4E3A-ABF5-82B54EE76176}" type="slidenum">
              <a:rPr lang="en-US"/>
              <a:pPr>
                <a:defRPr/>
              </a:pPr>
              <a:t>‹#›</a:t>
            </a:fld>
            <a:endParaRPr lang="en-US"/>
          </a:p>
        </p:txBody>
      </p:sp>
    </p:spTree>
    <p:extLst>
      <p:ext uri="{BB962C8B-B14F-4D97-AF65-F5344CB8AC3E}">
        <p14:creationId xmlns:p14="http://schemas.microsoft.com/office/powerpoint/2010/main" val="1955496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fld id="{B64154B9-7C66-4716-AA02-A61F0344546D}" type="datetimeFigureOut">
              <a:rPr lang="en-US"/>
              <a:pPr>
                <a:defRPr/>
              </a:pPr>
              <a:t>4/29/25</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F775A6FD-B9B5-43DF-8C12-4DDAFFB142DF}" type="slidenum">
              <a:rPr lang="en-US"/>
              <a:pPr>
                <a:defRPr/>
              </a:pPr>
              <a:t>‹#›</a:t>
            </a:fld>
            <a:endParaRPr lang="en-US"/>
          </a:p>
        </p:txBody>
      </p:sp>
    </p:spTree>
    <p:extLst>
      <p:ext uri="{BB962C8B-B14F-4D97-AF65-F5344CB8AC3E}">
        <p14:creationId xmlns:p14="http://schemas.microsoft.com/office/powerpoint/2010/main" val="26208007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2799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669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922842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0770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3768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5224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869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05317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87002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584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906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3470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71898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199673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01855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06590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73134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97E8-CCC4-7447-B8A7-EA0DEE77DDD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BE1919-D938-174C-B577-2A843DC1F92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AC926F-CD89-1442-BDB5-BCE19D24CEB1}"/>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5" name="Footer Placeholder 4">
            <a:extLst>
              <a:ext uri="{FF2B5EF4-FFF2-40B4-BE49-F238E27FC236}">
                <a16:creationId xmlns:a16="http://schemas.microsoft.com/office/drawing/2014/main" id="{A3154943-B6B3-2749-A2CE-E2083192A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4EB47-C744-084B-9EEC-794449C67D8F}"/>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882928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9B13-101C-F043-A48A-94EC909EC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7A7A4-B19E-764A-A35B-B1112892E4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6F9B7-D018-644B-BBD8-53EF371D4FC1}"/>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5" name="Footer Placeholder 4">
            <a:extLst>
              <a:ext uri="{FF2B5EF4-FFF2-40B4-BE49-F238E27FC236}">
                <a16:creationId xmlns:a16="http://schemas.microsoft.com/office/drawing/2014/main" id="{CFF62C6E-35F4-5F41-9CAA-70CD537CD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984FE-F696-0043-B594-044F4A4B8249}"/>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972991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83EA-099B-7A42-B7AF-42C8675EE89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6AA8509-942F-8947-9B73-8A06ADCC1BDD}"/>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DA8AE-A535-E74B-8075-6DFF897BED78}"/>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5" name="Footer Placeholder 4">
            <a:extLst>
              <a:ext uri="{FF2B5EF4-FFF2-40B4-BE49-F238E27FC236}">
                <a16:creationId xmlns:a16="http://schemas.microsoft.com/office/drawing/2014/main" id="{0FE3842A-85E9-EC45-AE13-43A91891A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04DAA-7994-3843-ADC2-455A8CD96EE4}"/>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076651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9D1B-3927-BB43-8534-F92FEFE92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BBB28-4717-3343-B76E-78C111D074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26FFAD-5651-D14E-82E6-E0ED30756D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1DEB6-E078-8C40-B750-DD784FE9A314}"/>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6" name="Footer Placeholder 5">
            <a:extLst>
              <a:ext uri="{FF2B5EF4-FFF2-40B4-BE49-F238E27FC236}">
                <a16:creationId xmlns:a16="http://schemas.microsoft.com/office/drawing/2014/main" id="{DC3A1A2F-5ABA-A243-BF07-2BE5E90EE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656A8-2DE4-BF4B-8CE6-EEE9B20E5B22}"/>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111359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B7DA-8070-684A-B73B-034B1F3E2F6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1CA913-56F2-DF40-B702-4AE2ECF9DF7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22CE3-A2EF-EA40-BAD1-5A8BA381B25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9A5494-B8F6-5142-B3C9-60F749A57C1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05BCE-DD5D-2044-8956-C9DB95306DC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D9A675-DC22-2649-8F83-3646A44F3EB1}"/>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8" name="Footer Placeholder 7">
            <a:extLst>
              <a:ext uri="{FF2B5EF4-FFF2-40B4-BE49-F238E27FC236}">
                <a16:creationId xmlns:a16="http://schemas.microsoft.com/office/drawing/2014/main" id="{DD968C7C-BFBF-7547-81E2-7C6A13B3AC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97FF57-E90D-2C4D-BDB2-DBAB43E3B85E}"/>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8480238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F89D-A0AD-424D-AF22-50AA50561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AB2B05-3BA9-C24B-BA87-8C3DFA35AF86}"/>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4" name="Footer Placeholder 3">
            <a:extLst>
              <a:ext uri="{FF2B5EF4-FFF2-40B4-BE49-F238E27FC236}">
                <a16:creationId xmlns:a16="http://schemas.microsoft.com/office/drawing/2014/main" id="{68EF628F-1D9A-BA46-A7AF-17834A6C2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FF8EBD-6BD9-B143-8493-6A51B5AC913B}"/>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5222447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5277C-62FB-074E-8732-2C266101D24C}"/>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3" name="Footer Placeholder 2">
            <a:extLst>
              <a:ext uri="{FF2B5EF4-FFF2-40B4-BE49-F238E27FC236}">
                <a16:creationId xmlns:a16="http://schemas.microsoft.com/office/drawing/2014/main" id="{D5EB783E-79B9-2844-9EDB-C7A81B0D81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34E37-10A4-F64A-ABF7-827AAD3D7B75}"/>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307154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8C4D-46D2-B44A-86A3-E70E2E12B94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3590091-E322-D94B-85C0-E27D3C33BF5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13CC5D-7191-D040-93BC-BC500E016BA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7AA2E6-A775-9C4B-8E3A-A3A892CF3856}"/>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6" name="Footer Placeholder 5">
            <a:extLst>
              <a:ext uri="{FF2B5EF4-FFF2-40B4-BE49-F238E27FC236}">
                <a16:creationId xmlns:a16="http://schemas.microsoft.com/office/drawing/2014/main" id="{49163C24-ED9F-CF43-9BE5-291C88AB5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48698-79A0-9140-8372-AEF7AFB0D453}"/>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143320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FE61-74D9-7E4A-A5B5-6C3E53E6271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51AA79F-0E9D-E844-97C3-E99F1EC7DE0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08C160-CF83-3945-A784-A844F308196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15C371-7864-A04F-898F-BD95A39CB425}"/>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6" name="Footer Placeholder 5">
            <a:extLst>
              <a:ext uri="{FF2B5EF4-FFF2-40B4-BE49-F238E27FC236}">
                <a16:creationId xmlns:a16="http://schemas.microsoft.com/office/drawing/2014/main" id="{76D8AD07-6553-AE40-B1C3-B5D6D484F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889FD-1636-984C-AA18-9776DBEFE15C}"/>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9676912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8A26-43F1-FF4F-8D60-CE1F4276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3A0F6-BC76-4847-AB09-CAC0D8066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BB59F-E18B-904D-945F-45F2DC6BC149}"/>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5" name="Footer Placeholder 4">
            <a:extLst>
              <a:ext uri="{FF2B5EF4-FFF2-40B4-BE49-F238E27FC236}">
                <a16:creationId xmlns:a16="http://schemas.microsoft.com/office/drawing/2014/main" id="{E3FB87FD-22D3-0A48-B7CC-5AFAA872C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6885D-97D5-4B42-B020-806CD9AA1969}"/>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5336633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11FA34-99E1-2C42-98B3-0CA95805C29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B51D3E-D331-E346-B45C-00932B67FDA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02F57-300D-3C45-8574-E741AF4DA481}"/>
              </a:ext>
            </a:extLst>
          </p:cNvPr>
          <p:cNvSpPr>
            <a:spLocks noGrp="1"/>
          </p:cNvSpPr>
          <p:nvPr>
            <p:ph type="dt" sz="half" idx="10"/>
          </p:nvPr>
        </p:nvSpPr>
        <p:spPr/>
        <p:txBody>
          <a:bodyPr/>
          <a:lstStyle/>
          <a:p>
            <a:fld id="{559A4995-99F3-6C48-8980-DDECA35E6552}" type="datetimeFigureOut">
              <a:rPr lang="en-US" smtClean="0"/>
              <a:t>4/29/25</a:t>
            </a:fld>
            <a:endParaRPr lang="en-US"/>
          </a:p>
        </p:txBody>
      </p:sp>
      <p:sp>
        <p:nvSpPr>
          <p:cNvPr id="5" name="Footer Placeholder 4">
            <a:extLst>
              <a:ext uri="{FF2B5EF4-FFF2-40B4-BE49-F238E27FC236}">
                <a16:creationId xmlns:a16="http://schemas.microsoft.com/office/drawing/2014/main" id="{A7FE98A0-6BE6-5D45-B648-32AEBC9B3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C215D-3D9B-C241-B34E-72989860B4CB}"/>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9783604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7" b="0" i="0">
                <a:solidFill>
                  <a:srgbClr val="2A444B"/>
                </a:solidFill>
                <a:latin typeface="Times New Roman"/>
                <a:cs typeface="Times New Roman"/>
              </a:defRPr>
            </a:lvl1pPr>
          </a:lstStyle>
          <a:p>
            <a:endParaRPr/>
          </a:p>
        </p:txBody>
      </p:sp>
      <p:sp>
        <p:nvSpPr>
          <p:cNvPr id="3" name="Holder 3"/>
          <p:cNvSpPr>
            <a:spLocks noGrp="1"/>
          </p:cNvSpPr>
          <p:nvPr>
            <p:ph sz="half" idx="2"/>
          </p:nvPr>
        </p:nvSpPr>
        <p:spPr>
          <a:xfrm>
            <a:off x="609600" y="1401284"/>
            <a:ext cx="530352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401284"/>
            <a:ext cx="530352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6232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4/29/25</a:t>
            </a:fld>
            <a:endParaRPr lang="en-US"/>
          </a:p>
        </p:txBody>
      </p:sp>
      <p:sp>
        <p:nvSpPr>
          <p:cNvPr id="6" name="Slide Number Placeholder 5"/>
          <p:cNvSpPr>
            <a:spLocks noGrp="1"/>
          </p:cNvSpPr>
          <p:nvPr>
            <p:ph type="sldNum" sz="quarter" idx="12"/>
          </p:nvPr>
        </p:nvSpPr>
        <p:spPr>
          <a:xfrm>
            <a:off x="8778240" y="6377942"/>
            <a:ext cx="2804160" cy="276999"/>
          </a:xfrm>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338554"/>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1682640"/>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020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68D301-A9CB-4C16-9DD9-F7DD48C12DBA}" type="datetimeFigureOut">
              <a:rPr lang="en-US" smtClean="0"/>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812629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8D301-A9CB-4C16-9DD9-F7DD48C12DBA}" type="datetimeFigureOut">
              <a:rPr lang="en-US" smtClean="0"/>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33298219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68D301-A9CB-4C16-9DD9-F7DD48C12DBA}" type="datetimeFigureOut">
              <a:rPr lang="en-US" smtClean="0"/>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837525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68D301-A9CB-4C16-9DD9-F7DD48C12DBA}" type="datetimeFigureOut">
              <a:rPr lang="en-US" smtClean="0"/>
              <a:t>4/29/25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1116115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68D301-A9CB-4C16-9DD9-F7DD48C12DBA}" type="datetimeFigureOut">
              <a:rPr lang="en-US" smtClean="0"/>
              <a:t>4/29/25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28811634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68D301-A9CB-4C16-9DD9-F7DD48C12DBA}" type="datetimeFigureOut">
              <a:rPr lang="en-US" smtClean="0"/>
              <a:t>4/29/25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2739479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8D301-A9CB-4C16-9DD9-F7DD48C12DBA}" type="datetimeFigureOut">
              <a:rPr lang="en-US" smtClean="0"/>
              <a:t>4/29/25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26663210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68D301-A9CB-4C16-9DD9-F7DD48C12DBA}" type="datetimeFigureOut">
              <a:rPr lang="en-US" smtClean="0"/>
              <a:t>4/29/25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336847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68D301-A9CB-4C16-9DD9-F7DD48C12DBA}" type="datetimeFigureOut">
              <a:rPr lang="en-US" smtClean="0"/>
              <a:t>4/29/25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3547391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8D301-A9CB-4C16-9DD9-F7DD48C12DBA}" type="datetimeFigureOut">
              <a:rPr lang="en-US" smtClean="0"/>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41146896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8D301-A9CB-4C16-9DD9-F7DD48C12DBA}" type="datetimeFigureOut">
              <a:rPr lang="en-US" smtClean="0"/>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F7490-6D55-4032-B8EA-81A7C97759DE}" type="slidenum">
              <a:rPr lang="en-US" smtClean="0"/>
              <a:t>‹#›</a:t>
            </a:fld>
            <a:endParaRPr lang="en-US"/>
          </a:p>
        </p:txBody>
      </p:sp>
    </p:spTree>
    <p:extLst>
      <p:ext uri="{BB962C8B-B14F-4D97-AF65-F5344CB8AC3E}">
        <p14:creationId xmlns:p14="http://schemas.microsoft.com/office/powerpoint/2010/main" val="7346290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F8A3-D87E-C80E-261C-C77B05F84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22332D-C525-BF92-7975-80B0C1F77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C0BFFB-F3B8-C60B-1178-408F3C957AC5}"/>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5" name="Footer Placeholder 4">
            <a:extLst>
              <a:ext uri="{FF2B5EF4-FFF2-40B4-BE49-F238E27FC236}">
                <a16:creationId xmlns:a16="http://schemas.microsoft.com/office/drawing/2014/main" id="{334A330F-70C9-C053-DEB4-F381A64F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31DFE-A157-9592-447F-D2FB3493F52C}"/>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1071621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B314-326D-98BC-DA27-AB68CC27E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621F8E-55C1-CEA2-BA56-0103F6D20D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F713C-E673-A8F2-2E88-7DC6A70B5C99}"/>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5" name="Footer Placeholder 4">
            <a:extLst>
              <a:ext uri="{FF2B5EF4-FFF2-40B4-BE49-F238E27FC236}">
                <a16:creationId xmlns:a16="http://schemas.microsoft.com/office/drawing/2014/main" id="{9615E379-2974-BAD7-898A-AA44F35B5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00C3-E884-DD06-D9B4-7F32A6238240}"/>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3182941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1B0B-C621-4B23-349A-0A30C7C86B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D492-5EAB-E8C3-C895-A3410262E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AA968-6BA3-3046-1905-F96A88C83DEA}"/>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5" name="Footer Placeholder 4">
            <a:extLst>
              <a:ext uri="{FF2B5EF4-FFF2-40B4-BE49-F238E27FC236}">
                <a16:creationId xmlns:a16="http://schemas.microsoft.com/office/drawing/2014/main" id="{81A1CC37-2B9C-F292-4C59-E127FD02D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E4FED-9C8A-1CA6-E09E-ABF798E12057}"/>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20045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5812-F221-669E-B68D-E05599FC1D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E5828-1088-1CC9-3E62-509294F45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89E4E3-7157-1F54-903B-05C9B68B7B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9AA3D4-B861-1643-652E-B8659D31B465}"/>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6" name="Footer Placeholder 5">
            <a:extLst>
              <a:ext uri="{FF2B5EF4-FFF2-40B4-BE49-F238E27FC236}">
                <a16:creationId xmlns:a16="http://schemas.microsoft.com/office/drawing/2014/main" id="{40AD5341-4D88-DDE8-4785-3F64FC7C2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751E8-5B17-CFC8-0039-0DD65CEF63AA}"/>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3675911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AB99-79DF-FFD9-ECEC-11111F217C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E1DE2A-0491-AEF3-036A-5ABCA5620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9FA8D-2413-481F-6FB1-68C9F66A7A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0E261B-E40E-4093-3B86-7740C4E92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0369AA-6FC3-2A5E-390D-CCFF314D49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2A687F-7CCE-96DB-C3ED-8FE42606A28C}"/>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8" name="Footer Placeholder 7">
            <a:extLst>
              <a:ext uri="{FF2B5EF4-FFF2-40B4-BE49-F238E27FC236}">
                <a16:creationId xmlns:a16="http://schemas.microsoft.com/office/drawing/2014/main" id="{5B2E8142-9033-60D0-FFF5-CE449A096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BED669-38F5-2A95-886B-DE669B741A9C}"/>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2317018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328B-C4CC-9064-F17E-9C221DD973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D5F0EA-7646-2D22-1311-B571546BC790}"/>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4" name="Footer Placeholder 3">
            <a:extLst>
              <a:ext uri="{FF2B5EF4-FFF2-40B4-BE49-F238E27FC236}">
                <a16:creationId xmlns:a16="http://schemas.microsoft.com/office/drawing/2014/main" id="{E6A1519C-A2FB-CD1A-5A00-13D9FBF2F9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5BFF22-E28A-B2A6-A74D-98EFE82838FC}"/>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3486390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1C464-C4FA-5B3F-5156-F60697FF6E72}"/>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3" name="Footer Placeholder 2">
            <a:extLst>
              <a:ext uri="{FF2B5EF4-FFF2-40B4-BE49-F238E27FC236}">
                <a16:creationId xmlns:a16="http://schemas.microsoft.com/office/drawing/2014/main" id="{4EB6AB0A-358A-90A3-82BF-8311548E40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0A4329-B07F-6CFE-19F8-D99A70B40B78}"/>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1179088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4FDD-EA78-2A65-B3FC-402233AF7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AEC5D0-3D4A-4AE2-E166-862F28E61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8979DF-9559-6E04-02BE-2B4C559B8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8DE03-D841-49BD-17C0-E27F9712063B}"/>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6" name="Footer Placeholder 5">
            <a:extLst>
              <a:ext uri="{FF2B5EF4-FFF2-40B4-BE49-F238E27FC236}">
                <a16:creationId xmlns:a16="http://schemas.microsoft.com/office/drawing/2014/main" id="{A988B012-5FC6-6477-50F8-D91D1D0AF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F0808-BF01-F84E-0F82-4177BEE828F6}"/>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6652442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8C17-D4E4-A5DE-B8CF-C6F1C74DE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A0893-EBB3-3C49-0A09-C9BCA3635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B83F7B-7275-4B3E-B362-205C7D613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7B9EF-C27F-285E-03C7-B7077A9E7548}"/>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6" name="Footer Placeholder 5">
            <a:extLst>
              <a:ext uri="{FF2B5EF4-FFF2-40B4-BE49-F238E27FC236}">
                <a16:creationId xmlns:a16="http://schemas.microsoft.com/office/drawing/2014/main" id="{78EE3D55-0A44-796D-0ABD-9A0869072F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80E99-4263-A0D2-33E9-2771AAD0156E}"/>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3040417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7D4-BD0C-4AD1-47E3-B47B711CE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6ABEB-C6C3-9569-9865-61708E9F12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64499-AA23-D2FC-E94C-5F15A2161E24}"/>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5" name="Footer Placeholder 4">
            <a:extLst>
              <a:ext uri="{FF2B5EF4-FFF2-40B4-BE49-F238E27FC236}">
                <a16:creationId xmlns:a16="http://schemas.microsoft.com/office/drawing/2014/main" id="{01F4FCE8-104A-8F37-AB68-778CC5309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82868-1F52-8AC6-2E31-549022A59075}"/>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2407071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8F533-48D8-B792-66E4-B72AE7AFF4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4B6B0D-4A4E-FB80-9717-817C503ADC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9E9C1-A8D7-BFD1-A0DE-ABE4CCB51E34}"/>
              </a:ext>
            </a:extLst>
          </p:cNvPr>
          <p:cNvSpPr>
            <a:spLocks noGrp="1"/>
          </p:cNvSpPr>
          <p:nvPr>
            <p:ph type="dt" sz="half" idx="10"/>
          </p:nvPr>
        </p:nvSpPr>
        <p:spPr/>
        <p:txBody>
          <a:bodyPr/>
          <a:lstStyle/>
          <a:p>
            <a:fld id="{E1B5AEF6-936B-4739-841A-6C9373979E62}" type="datetimeFigureOut">
              <a:rPr lang="en-US" smtClean="0"/>
              <a:t>4/29/25</a:t>
            </a:fld>
            <a:endParaRPr lang="en-US"/>
          </a:p>
        </p:txBody>
      </p:sp>
      <p:sp>
        <p:nvSpPr>
          <p:cNvPr id="5" name="Footer Placeholder 4">
            <a:extLst>
              <a:ext uri="{FF2B5EF4-FFF2-40B4-BE49-F238E27FC236}">
                <a16:creationId xmlns:a16="http://schemas.microsoft.com/office/drawing/2014/main" id="{603C7FDD-CCFB-7CB7-F8DD-06A9FD824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20496-56F8-DE7D-19F5-7E71AFD10AA0}"/>
              </a:ext>
            </a:extLst>
          </p:cNvPr>
          <p:cNvSpPr>
            <a:spLocks noGrp="1"/>
          </p:cNvSpPr>
          <p:nvPr>
            <p:ph type="sldNum" sz="quarter" idx="12"/>
          </p:nvPr>
        </p:nvSpPr>
        <p:spPr/>
        <p:txBody>
          <a:bodyPr/>
          <a:lstStyle/>
          <a:p>
            <a:fld id="{36C95AED-1AA8-4BFC-A233-FFA269DEDC0E}" type="slidenum">
              <a:rPr lang="en-US" smtClean="0"/>
              <a:t>‹#›</a:t>
            </a:fld>
            <a:endParaRPr lang="en-US"/>
          </a:p>
        </p:txBody>
      </p:sp>
    </p:spTree>
    <p:extLst>
      <p:ext uri="{BB962C8B-B14F-4D97-AF65-F5344CB8AC3E}">
        <p14:creationId xmlns:p14="http://schemas.microsoft.com/office/powerpoint/2010/main" val="7982212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637115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467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217432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77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771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041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481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58776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3420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54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50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372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9566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78572621"/>
      </p:ext>
    </p:extLst>
  </p:cSld>
  <p:clrMapOvr>
    <a:masterClrMapping/>
  </p:clrMapOvr>
  <p:transition spd="slow" advClick="0"/>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9939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91539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51040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5125" y="6096157"/>
            <a:ext cx="11461750" cy="262943"/>
          </a:xfrm>
        </p:spPr>
        <p:txBody>
          <a:bodyPr bIns="108000" anchor="b">
            <a:spAutoFit/>
          </a:bodyPr>
          <a:lstStyle>
            <a:lvl1pPr marL="0" indent="0" algn="l">
              <a:spcBef>
                <a:spcPts val="0"/>
              </a:spcBef>
              <a:spcAft>
                <a:spcPts val="300"/>
              </a:spcAft>
              <a:buNone/>
              <a:defRPr sz="800"/>
            </a:lvl1pPr>
          </a:lstStyle>
          <a:p>
            <a:pPr lvl="0"/>
            <a:r>
              <a:rPr lang="en-US" sz="1000" dirty="0"/>
              <a:t>References and abbreviations here.</a:t>
            </a:r>
            <a:endParaRPr lang="en-GB" dirty="0"/>
          </a:p>
        </p:txBody>
      </p:sp>
    </p:spTree>
    <p:extLst>
      <p:ext uri="{BB962C8B-B14F-4D97-AF65-F5344CB8AC3E}">
        <p14:creationId xmlns:p14="http://schemas.microsoft.com/office/powerpoint/2010/main" val="416376458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942110" y="1606550"/>
            <a:ext cx="10411690" cy="4295486"/>
          </a:xfrm>
          <a:prstGeom prst="rect">
            <a:avLst/>
          </a:prstGeom>
        </p:spPr>
        <p:txBody>
          <a:bodyPr/>
          <a:lstStyle/>
          <a:p>
            <a:r>
              <a:rPr lang="en-US"/>
              <a:t>Click icon to add picture</a:t>
            </a:r>
          </a:p>
        </p:txBody>
      </p:sp>
      <p:sp>
        <p:nvSpPr>
          <p:cNvPr id="6" name="Text Placeholder 10">
            <a:extLst>
              <a:ext uri="{FF2B5EF4-FFF2-40B4-BE49-F238E27FC236}">
                <a16:creationId xmlns:a16="http://schemas.microsoft.com/office/drawing/2014/main" id="{34C1C6C8-17B7-5F42-9712-E50384856449}"/>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296549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50" y="6259600"/>
            <a:ext cx="4800000" cy="360000"/>
          </a:xfrm>
          <a:prstGeom prst="rect">
            <a:avLst/>
          </a:prstGeom>
        </p:spPr>
        <p:txBody>
          <a:bodyPr lIns="0" tIns="0" rIns="0" bIns="0" anchor="b"/>
          <a:lstStyle>
            <a:lvl1pPr marL="0" indent="0">
              <a:buNone/>
              <a:defRPr sz="840">
                <a:solidFill>
                  <a:schemeClr val="tx1"/>
                </a:solidFill>
                <a:latin typeface="+mn-lt"/>
                <a:cs typeface="Arial" panose="020B0604020202020204" pitchFamily="34" charset="0"/>
              </a:defRPr>
            </a:lvl1pPr>
          </a:lstStyle>
          <a:p>
            <a:pPr lvl="0"/>
            <a:r>
              <a:rPr lang="en-US" dirty="0"/>
              <a:t>Footnote</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0" y="6259600"/>
            <a:ext cx="4800000" cy="360000"/>
          </a:xfrm>
          <a:prstGeom prst="rect">
            <a:avLst/>
          </a:prstGeom>
        </p:spPr>
        <p:txBody>
          <a:bodyPr lIns="0" tIns="0" rIns="0" bIns="0" anchor="b"/>
          <a:lstStyle>
            <a:lvl1pPr marL="211613" indent="-211613" algn="r">
              <a:buNone/>
              <a:defRPr lang="en-GB" sz="840" dirty="0">
                <a:solidFill>
                  <a:schemeClr val="tx1"/>
                </a:solidFill>
                <a:latin typeface="+mn-lt"/>
              </a:defRPr>
            </a:lvl1pPr>
          </a:lstStyle>
          <a:p>
            <a:pPr marL="0" lvl="0" indent="0"/>
            <a:r>
              <a:rPr lang="en-GB" dirty="0"/>
              <a:t>Reference</a:t>
            </a:r>
          </a:p>
        </p:txBody>
      </p:sp>
      <p:sp>
        <p:nvSpPr>
          <p:cNvPr id="8" name="Title 1">
            <a:extLst>
              <a:ext uri="{FF2B5EF4-FFF2-40B4-BE49-F238E27FC236}">
                <a16:creationId xmlns:a16="http://schemas.microsoft.com/office/drawing/2014/main" id="{6C39A08F-A491-4837-9345-429077C53CC4}"/>
              </a:ext>
            </a:extLst>
          </p:cNvPr>
          <p:cNvSpPr>
            <a:spLocks noGrp="1"/>
          </p:cNvSpPr>
          <p:nvPr>
            <p:ph type="title"/>
          </p:nvPr>
        </p:nvSpPr>
        <p:spPr>
          <a:xfrm>
            <a:off x="527056" y="242006"/>
            <a:ext cx="11146784" cy="907252"/>
          </a:xfrm>
        </p:spPr>
        <p:txBody>
          <a:bodyPr/>
          <a:lstStyle>
            <a:lvl1pPr>
              <a:lnSpc>
                <a:spcPts val="2996"/>
              </a:lnSpc>
              <a:defRPr sz="2880" b="1">
                <a:solidFill>
                  <a:schemeClr val="tx2"/>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1921651368"/>
      </p:ext>
    </p:extLst>
  </p:cSld>
  <p:clrMapOvr>
    <a:masterClrMapping/>
  </p:clrMapOvr>
  <p:hf hdr="0" ftr="0" dt="0"/>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x Diagram">
    <p:spTree>
      <p:nvGrpSpPr>
        <p:cNvPr id="1" name=""/>
        <p:cNvGrpSpPr/>
        <p:nvPr/>
      </p:nvGrpSpPr>
      <p:grpSpPr>
        <a:xfrm>
          <a:off x="0" y="0"/>
          <a:ext cx="0" cy="0"/>
          <a:chOff x="0" y="0"/>
          <a:chExt cx="0" cy="0"/>
        </a:xfrm>
      </p:grpSpPr>
      <p:sp>
        <p:nvSpPr>
          <p:cNvPr id="17" name="Textplatzhalter 16"/>
          <p:cNvSpPr>
            <a:spLocks noGrp="1"/>
          </p:cNvSpPr>
          <p:nvPr>
            <p:ph type="body" sz="quarter" idx="25" hasCustomPrompt="1"/>
          </p:nvPr>
        </p:nvSpPr>
        <p:spPr>
          <a:xfrm>
            <a:off x="530492" y="6187733"/>
            <a:ext cx="11129386" cy="169277"/>
          </a:xfrm>
        </p:spPr>
        <p:txBody>
          <a:bodyPr wrap="square" anchor="b">
            <a:spAutoFit/>
          </a:bodyPr>
          <a:lstStyle>
            <a:lvl1pPr>
              <a:defRPr sz="1080" b="0">
                <a:solidFill>
                  <a:schemeClr val="tx2"/>
                </a:solidFill>
              </a:defRPr>
            </a:lvl1pPr>
          </a:lstStyle>
          <a:p>
            <a:pPr lvl="0"/>
            <a:r>
              <a:rPr lang="en-US" dirty="0"/>
              <a:t>Source: 10 </a:t>
            </a:r>
            <a:r>
              <a:rPr lang="en-US" dirty="0" err="1"/>
              <a:t>pt</a:t>
            </a:r>
            <a:endParaRPr lang="en-US" dirty="0"/>
          </a:p>
        </p:txBody>
      </p:sp>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89508729"/>
              </p:ext>
            </p:extLst>
          </p:nvPr>
        </p:nvGraphicFramePr>
        <p:xfrm>
          <a:off x="1904" y="1441"/>
          <a:ext cx="1810" cy="144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 y="1441"/>
                        <a:ext cx="1810" cy="14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 Placeholder 7"/>
          <p:cNvSpPr>
            <a:spLocks noGrp="1"/>
          </p:cNvSpPr>
          <p:nvPr>
            <p:ph type="body" sz="quarter" idx="13" hasCustomPrompt="1"/>
          </p:nvPr>
        </p:nvSpPr>
        <p:spPr bwMode="gray">
          <a:xfrm>
            <a:off x="530401" y="719427"/>
            <a:ext cx="8973384" cy="295465"/>
          </a:xfrm>
          <a:prstGeom prst="rect">
            <a:avLst/>
          </a:prstGeom>
        </p:spPr>
        <p:txBody>
          <a:bodyPr>
            <a:spAutoFit/>
          </a:bodyPr>
          <a:lstStyle>
            <a:lvl1pPr>
              <a:defRPr sz="1920" b="0" cap="none" spc="0" baseline="0">
                <a:solidFill>
                  <a:schemeClr val="accent1"/>
                </a:solidFill>
              </a:defRPr>
            </a:lvl1pPr>
          </a:lstStyle>
          <a:p>
            <a:pPr lvl="0"/>
            <a:r>
              <a:rPr lang="en-US" dirty="0" err="1"/>
              <a:t>Subheadline</a:t>
            </a:r>
            <a:r>
              <a:rPr lang="en-US" dirty="0"/>
              <a:t>, 18 </a:t>
            </a:r>
            <a:r>
              <a:rPr lang="en-US" dirty="0" err="1"/>
              <a:t>pt</a:t>
            </a:r>
            <a:r>
              <a:rPr lang="en-US" dirty="0"/>
              <a:t>, </a:t>
            </a:r>
            <a:r>
              <a:rPr lang="en-US" dirty="0" err="1"/>
              <a:t>MOR</a:t>
            </a:r>
            <a:r>
              <a:rPr lang="en-US" dirty="0"/>
              <a:t>-Blue</a:t>
            </a:r>
          </a:p>
        </p:txBody>
      </p:sp>
      <p:sp>
        <p:nvSpPr>
          <p:cNvPr id="18" name="Textplatzhalter 4"/>
          <p:cNvSpPr>
            <a:spLocks noGrp="1"/>
          </p:cNvSpPr>
          <p:nvPr>
            <p:ph type="body" sz="quarter" idx="20" hasCustomPrompt="1"/>
          </p:nvPr>
        </p:nvSpPr>
        <p:spPr>
          <a:xfrm>
            <a:off x="530534" y="1346616"/>
            <a:ext cx="5419873" cy="266738"/>
          </a:xfrm>
        </p:spPr>
        <p:txBody>
          <a:bodyPr>
            <a:spAutoFit/>
          </a:bodyPr>
          <a:lstStyle/>
          <a:p>
            <a:pPr lvl="0"/>
            <a:r>
              <a:rPr lang="en-US" dirty="0"/>
              <a:t>Edit Master text styles, 16 </a:t>
            </a:r>
            <a:r>
              <a:rPr lang="en-US" dirty="0" err="1"/>
              <a:t>pt</a:t>
            </a:r>
            <a:r>
              <a:rPr lang="en-US" dirty="0"/>
              <a:t>, </a:t>
            </a:r>
            <a:r>
              <a:rPr lang="en-US" dirty="0" err="1"/>
              <a:t>MOR</a:t>
            </a:r>
            <a:r>
              <a:rPr lang="en-US" dirty="0"/>
              <a:t>-Blue</a:t>
            </a:r>
          </a:p>
        </p:txBody>
      </p:sp>
      <p:sp>
        <p:nvSpPr>
          <p:cNvPr id="7" name="Textplatzhalter 6"/>
          <p:cNvSpPr>
            <a:spLocks noGrp="1"/>
          </p:cNvSpPr>
          <p:nvPr>
            <p:ph type="body" sz="quarter" idx="22" hasCustomPrompt="1"/>
          </p:nvPr>
        </p:nvSpPr>
        <p:spPr>
          <a:xfrm>
            <a:off x="6240038" y="1346616"/>
            <a:ext cx="5419873" cy="266738"/>
          </a:xfrm>
        </p:spPr>
        <p:txBody>
          <a:bodyPr>
            <a:spAutoFit/>
          </a:bodyPr>
          <a:lstStyle/>
          <a:p>
            <a:pPr lvl="0"/>
            <a:r>
              <a:rPr lang="en-US" dirty="0"/>
              <a:t>Edit Master text styles, 16 </a:t>
            </a:r>
            <a:r>
              <a:rPr lang="en-US" dirty="0" err="1"/>
              <a:t>pt</a:t>
            </a:r>
            <a:r>
              <a:rPr lang="en-US" dirty="0"/>
              <a:t>, </a:t>
            </a:r>
            <a:r>
              <a:rPr lang="en-US" dirty="0" err="1"/>
              <a:t>MOR</a:t>
            </a:r>
            <a:r>
              <a:rPr lang="en-US" dirty="0"/>
              <a:t>-Blue</a:t>
            </a:r>
          </a:p>
        </p:txBody>
      </p:sp>
      <p:sp>
        <p:nvSpPr>
          <p:cNvPr id="9" name="Inhaltsplatzhalter 8"/>
          <p:cNvSpPr>
            <a:spLocks noGrp="1"/>
          </p:cNvSpPr>
          <p:nvPr>
            <p:ph sz="quarter" idx="23" hasCustomPrompt="1"/>
          </p:nvPr>
        </p:nvSpPr>
        <p:spPr>
          <a:xfrm>
            <a:off x="530534" y="1732508"/>
            <a:ext cx="5419873" cy="4402541"/>
          </a:xfrm>
        </p:spPr>
        <p:txBody>
          <a:bodyPr/>
          <a:lstStyle/>
          <a:p>
            <a:pPr lvl="0"/>
            <a:r>
              <a:rPr lang="en-US" dirty="0"/>
              <a:t>Edit Master text styles, 16 </a:t>
            </a:r>
            <a:r>
              <a:rPr lang="en-US" dirty="0" err="1"/>
              <a:t>pt</a:t>
            </a:r>
            <a:r>
              <a:rPr lang="en-US" dirty="0"/>
              <a:t>, </a:t>
            </a:r>
            <a:r>
              <a:rPr lang="en-US" dirty="0" err="1"/>
              <a:t>MOR</a:t>
            </a:r>
            <a:r>
              <a:rPr lang="en-US" dirty="0"/>
              <a:t>-Blue</a:t>
            </a:r>
          </a:p>
          <a:p>
            <a:pPr lvl="1"/>
            <a:r>
              <a:rPr lang="en-US" dirty="0"/>
              <a:t>Second level, 16 </a:t>
            </a:r>
            <a:r>
              <a:rPr lang="en-US" dirty="0" err="1"/>
              <a:t>pt</a:t>
            </a:r>
            <a:r>
              <a:rPr lang="en-US" dirty="0"/>
              <a:t>, Black</a:t>
            </a:r>
          </a:p>
          <a:p>
            <a:pPr lvl="2"/>
            <a:r>
              <a:rPr lang="en-US" dirty="0"/>
              <a:t>Third level</a:t>
            </a:r>
          </a:p>
          <a:p>
            <a:pPr lvl="3"/>
            <a:r>
              <a:rPr lang="en-US" dirty="0"/>
              <a:t>Fourth level</a:t>
            </a:r>
          </a:p>
          <a:p>
            <a:pPr lvl="4"/>
            <a:r>
              <a:rPr lang="en-US" dirty="0"/>
              <a:t>Fifth level</a:t>
            </a:r>
          </a:p>
        </p:txBody>
      </p:sp>
      <p:sp>
        <p:nvSpPr>
          <p:cNvPr id="13" name="Inhaltsplatzhalter 12"/>
          <p:cNvSpPr>
            <a:spLocks noGrp="1"/>
          </p:cNvSpPr>
          <p:nvPr>
            <p:ph sz="quarter" idx="24" hasCustomPrompt="1"/>
          </p:nvPr>
        </p:nvSpPr>
        <p:spPr>
          <a:xfrm>
            <a:off x="6240038" y="1732508"/>
            <a:ext cx="5419873" cy="4402541"/>
          </a:xfrm>
        </p:spPr>
        <p:txBody>
          <a:bodyPr/>
          <a:lstStyle/>
          <a:p>
            <a:pPr lvl="0"/>
            <a:r>
              <a:rPr lang="en-US" dirty="0"/>
              <a:t>Edit Master text styles, 16 </a:t>
            </a:r>
            <a:r>
              <a:rPr lang="en-US" dirty="0" err="1"/>
              <a:t>pt</a:t>
            </a:r>
            <a:r>
              <a:rPr lang="en-US" dirty="0"/>
              <a:t>, </a:t>
            </a:r>
            <a:r>
              <a:rPr lang="en-US" dirty="0" err="1"/>
              <a:t>MOR</a:t>
            </a:r>
            <a:r>
              <a:rPr lang="en-US" dirty="0"/>
              <a:t>-Blue</a:t>
            </a:r>
          </a:p>
          <a:p>
            <a:pPr lvl="1"/>
            <a:r>
              <a:rPr lang="en-US" dirty="0"/>
              <a:t>Second level, 16 </a:t>
            </a:r>
            <a:r>
              <a:rPr lang="en-US" dirty="0" err="1"/>
              <a:t>pt</a:t>
            </a:r>
            <a:r>
              <a:rPr lang="en-US" dirty="0"/>
              <a:t>, Black</a:t>
            </a:r>
          </a:p>
          <a:p>
            <a:pPr lvl="2"/>
            <a:r>
              <a:rPr lang="en-US" dirty="0"/>
              <a:t>Third level</a:t>
            </a:r>
          </a:p>
          <a:p>
            <a:pPr lvl="3"/>
            <a:r>
              <a:rPr lang="en-US" dirty="0"/>
              <a:t>Fourth level</a:t>
            </a:r>
          </a:p>
          <a:p>
            <a:pPr lvl="4"/>
            <a:r>
              <a:rPr lang="en-US" dirty="0"/>
              <a:t>Fifth level</a:t>
            </a:r>
          </a:p>
        </p:txBody>
      </p:sp>
      <p:sp>
        <p:nvSpPr>
          <p:cNvPr id="2" name="Fußzeilenplatzhalter 1"/>
          <p:cNvSpPr>
            <a:spLocks noGrp="1"/>
          </p:cNvSpPr>
          <p:nvPr>
            <p:ph type="ftr" sz="quarter" idx="26"/>
          </p:nvPr>
        </p:nvSpPr>
        <p:spPr/>
        <p:txBody>
          <a:bodyPr/>
          <a:lstStyle/>
          <a:p>
            <a:r>
              <a:rPr lang="fr-FR" dirty="0">
                <a:solidFill>
                  <a:prstClr val="black"/>
                </a:solidFill>
                <a:latin typeface="Trebuchet MS"/>
              </a:rPr>
              <a:t>ICML 2019  #124, Salles et al, L-MIND – June 22, 2019</a:t>
            </a:r>
            <a:endParaRPr lang="en-US" dirty="0">
              <a:solidFill>
                <a:prstClr val="black"/>
              </a:solidFill>
              <a:latin typeface="Trebuchet MS"/>
            </a:endParaRPr>
          </a:p>
        </p:txBody>
      </p:sp>
      <p:sp>
        <p:nvSpPr>
          <p:cNvPr id="3" name="Titel 2"/>
          <p:cNvSpPr>
            <a:spLocks noGrp="1"/>
          </p:cNvSpPr>
          <p:nvPr>
            <p:ph type="title" hasCustomPrompt="1"/>
          </p:nvPr>
        </p:nvSpPr>
        <p:spPr>
          <a:xfrm>
            <a:off x="530401" y="327506"/>
            <a:ext cx="8973384" cy="389851"/>
          </a:xfrm>
        </p:spPr>
        <p:txBody>
          <a:bodyPr/>
          <a:lstStyle/>
          <a:p>
            <a:r>
              <a:rPr lang="en-US" noProof="0" dirty="0"/>
              <a:t>Click to edit Master title style, 24 </a:t>
            </a:r>
            <a:r>
              <a:rPr lang="en-US" noProof="0" dirty="0" err="1"/>
              <a:t>pt</a:t>
            </a:r>
            <a:r>
              <a:rPr lang="en-US" noProof="0" dirty="0"/>
              <a:t>, Black</a:t>
            </a:r>
            <a:endParaRPr lang="en-GB" dirty="0"/>
          </a:p>
        </p:txBody>
      </p:sp>
    </p:spTree>
    <p:custDataLst>
      <p:tags r:id="rId1"/>
    </p:custDataLst>
    <p:extLst>
      <p:ext uri="{BB962C8B-B14F-4D97-AF65-F5344CB8AC3E}">
        <p14:creationId xmlns:p14="http://schemas.microsoft.com/office/powerpoint/2010/main" val="4620179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83563498"/>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
        <p:nvSpPr>
          <p:cNvPr id="8" name="Title 1">
            <a:extLst>
              <a:ext uri="{FF2B5EF4-FFF2-40B4-BE49-F238E27FC236}">
                <a16:creationId xmlns:a16="http://schemas.microsoft.com/office/drawing/2014/main" id="{877C72C0-906E-B546-B9CE-B691EA22A137}"/>
              </a:ext>
            </a:extLst>
          </p:cNvPr>
          <p:cNvSpPr>
            <a:spLocks noGrp="1"/>
          </p:cNvSpPr>
          <p:nvPr>
            <p:ph type="ctrTitle"/>
          </p:nvPr>
        </p:nvSpPr>
        <p:spPr>
          <a:xfrm>
            <a:off x="0" y="287603"/>
            <a:ext cx="11736288" cy="837141"/>
          </a:xfrm>
        </p:spPr>
        <p:txBody>
          <a:bodyPr/>
          <a:lstStyle>
            <a:lvl1pPr>
              <a:defRPr sz="4267" b="1">
                <a:solidFill>
                  <a:srgbClr val="0F3769"/>
                </a:solidFill>
              </a:defRPr>
            </a:lvl1pPr>
          </a:lstStyle>
          <a:p>
            <a:r>
              <a:rPr lang="en-US" dirty="0"/>
              <a:t>Click to edit Master title style</a:t>
            </a:r>
          </a:p>
        </p:txBody>
      </p:sp>
    </p:spTree>
    <p:extLst>
      <p:ext uri="{BB962C8B-B14F-4D97-AF65-F5344CB8AC3E}">
        <p14:creationId xmlns:p14="http://schemas.microsoft.com/office/powerpoint/2010/main" val="121990815"/>
      </p:ext>
    </p:extLst>
  </p:cSld>
  <p:clrMapOvr>
    <a:masterClrMapping/>
  </p:clrMapOvr>
  <p:extLst>
    <p:ext uri="{DCECCB84-F9BA-43D5-87BE-67443E8EF086}">
      <p15:sldGuideLst xmlns:p15="http://schemas.microsoft.com/office/powerpoint/2012/main">
        <p15:guide id="1" orient="horz" pos="3612">
          <p15:clr>
            <a:srgbClr val="FBAE40"/>
          </p15:clr>
        </p15:guide>
        <p15:guide id="2" pos="5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09463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3229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915577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580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508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9979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001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0178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495285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228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3248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7567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69132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756415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774402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98786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46648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764147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60549"/>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846163" y="1513418"/>
            <a:ext cx="7070171" cy="2195773"/>
          </a:xfrm>
        </p:spPr>
        <p:txBody>
          <a:bodyPr anchor="b"/>
          <a:lstStyle>
            <a:lvl1pPr>
              <a:lnSpc>
                <a:spcPct val="90000"/>
              </a:lnSpc>
              <a:spcAft>
                <a:spcPts val="0"/>
              </a:spcAft>
              <a:defRPr sz="7200" b="1" spc="0">
                <a:solidFill>
                  <a:schemeClr val="bg1"/>
                </a:solidFill>
                <a:latin typeface="Arial Narrow" panose="020B0606020202030204" pitchFamily="34"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846163" y="3827991"/>
            <a:ext cx="7070171" cy="797983"/>
          </a:xfrm>
        </p:spPr>
        <p:txBody>
          <a:bodyPr/>
          <a:lstStyle>
            <a:lvl1pPr>
              <a:defRPr sz="3200" b="0">
                <a:solidFill>
                  <a:schemeClr val="bg1"/>
                </a:solidFill>
                <a:latin typeface="Arial Narrow" panose="020B0606020202030204" pitchFamily="3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9710F37C-3834-4749-96C3-7E08ECB68E01}"/>
              </a:ext>
            </a:extLst>
          </p:cNvPr>
          <p:cNvSpPr>
            <a:spLocks noGrp="1"/>
          </p:cNvSpPr>
          <p:nvPr>
            <p:ph type="body" sz="quarter" idx="16"/>
          </p:nvPr>
        </p:nvSpPr>
        <p:spPr>
          <a:xfrm>
            <a:off x="846163" y="480527"/>
            <a:ext cx="7070171" cy="774700"/>
          </a:xfrm>
        </p:spPr>
        <p:txBody>
          <a:bodyPr anchor="b"/>
          <a:lstStyle>
            <a:lvl1pPr>
              <a:defRPr sz="3200" b="0">
                <a:solidFill>
                  <a:schemeClr val="bg1"/>
                </a:solidFill>
                <a:latin typeface="Arial Narrow" panose="020B0606020202030204" pitchFamily="34" charset="0"/>
              </a:defRPr>
            </a:lvl1pPr>
          </a:lstStyle>
          <a:p>
            <a:pPr lvl="0"/>
            <a:r>
              <a:rPr lang="en-US"/>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652" y="4905823"/>
            <a:ext cx="2426539" cy="1175387"/>
          </a:xfrm>
          <a:prstGeom prst="rect">
            <a:avLst/>
          </a:prstGeom>
        </p:spPr>
      </p:pic>
      <p:sp>
        <p:nvSpPr>
          <p:cNvPr id="9" name="Text Placeholder 5">
            <a:extLst>
              <a:ext uri="{FF2B5EF4-FFF2-40B4-BE49-F238E27FC236}">
                <a16:creationId xmlns:a16="http://schemas.microsoft.com/office/drawing/2014/main" id="{2DBAE61D-65DB-4A41-8D3D-0B84E883381D}"/>
              </a:ext>
            </a:extLst>
          </p:cNvPr>
          <p:cNvSpPr>
            <a:spLocks noGrp="1"/>
          </p:cNvSpPr>
          <p:nvPr>
            <p:ph type="body" sz="quarter" idx="15"/>
          </p:nvPr>
        </p:nvSpPr>
        <p:spPr>
          <a:xfrm>
            <a:off x="846161" y="738653"/>
            <a:ext cx="7069539" cy="2973105"/>
          </a:xfrm>
        </p:spPr>
        <p:txBody>
          <a:bodyPr anchor="b"/>
          <a:lstStyle>
            <a:lvl1pPr>
              <a:lnSpc>
                <a:spcPct val="90000"/>
              </a:lnSpc>
              <a:defRPr sz="7200" b="1" spc="0">
                <a:solidFill>
                  <a:schemeClr val="bg1"/>
                </a:solidFill>
                <a:latin typeface="Arial Narrow" panose="020B0606020202030204" pitchFamily="34" charset="0"/>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9EB0F0A2-9496-4AB3-A0F4-E409E595CEF9}"/>
              </a:ext>
            </a:extLst>
          </p:cNvPr>
          <p:cNvCxnSpPr>
            <a:cxnSpLocks/>
          </p:cNvCxnSpPr>
          <p:nvPr userDrawn="1"/>
        </p:nvCxnSpPr>
        <p:spPr bwMode="gray">
          <a:xfrm>
            <a:off x="867364" y="1392849"/>
            <a:ext cx="2356827"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061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552192-0FF7-409C-9480-03919593009B}"/>
              </a:ext>
            </a:extLst>
          </p:cNvPr>
          <p:cNvSpPr>
            <a:spLocks noGrp="1"/>
          </p:cNvSpPr>
          <p:nvPr>
            <p:ph type="pic" sz="quarter" idx="13"/>
          </p:nvPr>
        </p:nvSpPr>
        <p:spPr>
          <a:xfrm>
            <a:off x="0" y="-1"/>
            <a:ext cx="12192000" cy="4423833"/>
          </a:xfrm>
          <a:solidFill>
            <a:schemeClr val="bg1">
              <a:lumMod val="85000"/>
            </a:schemeClr>
          </a:solidFill>
        </p:spPr>
        <p:txBody>
          <a:bodyPr anchor="ctr"/>
          <a:lstStyle>
            <a:lvl1pPr algn="ctr">
              <a:defRPr/>
            </a:lvl1pPr>
          </a:lstStyle>
          <a:p>
            <a:endParaRPr lang="en-US"/>
          </a:p>
        </p:txBody>
      </p:sp>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2838590" y="4395923"/>
            <a:ext cx="6432997" cy="1271552"/>
          </a:xfrm>
        </p:spPr>
        <p:txBody>
          <a:bodyPr anchor="b"/>
          <a:lstStyle>
            <a:lvl1pPr>
              <a:lnSpc>
                <a:spcPct val="90000"/>
              </a:lnSpc>
              <a:spcAft>
                <a:spcPts val="0"/>
              </a:spcAft>
              <a:defRPr sz="3733" b="1" spc="0">
                <a:solidFill>
                  <a:schemeClr val="bg1"/>
                </a:solidFill>
                <a:latin typeface="Arial Narrow" panose="020B0606020202030204" pitchFamily="34"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2838591" y="5787857"/>
            <a:ext cx="6432997" cy="797983"/>
          </a:xfrm>
        </p:spPr>
        <p:txBody>
          <a:bodyPr/>
          <a:lstStyle>
            <a:lvl1pPr>
              <a:defRPr sz="3200" b="0">
                <a:solidFill>
                  <a:schemeClr val="bg1"/>
                </a:solidFill>
                <a:latin typeface="Arial Narrow" panose="020B0606020202030204" pitchFamily="34" charset="0"/>
              </a:defRPr>
            </a:lvl1pPr>
          </a:lstStyle>
          <a:p>
            <a:pPr lvl="0"/>
            <a:r>
              <a:rPr lang="en-US"/>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5072" y="5314288"/>
            <a:ext cx="2625069" cy="1271552"/>
          </a:xfrm>
          <a:prstGeom prst="rect">
            <a:avLst/>
          </a:prstGeom>
        </p:spPr>
      </p:pic>
      <p:pic>
        <p:nvPicPr>
          <p:cNvPr id="12" name="Graphic 11">
            <a:extLst>
              <a:ext uri="{FF2B5EF4-FFF2-40B4-BE49-F238E27FC236}">
                <a16:creationId xmlns:a16="http://schemas.microsoft.com/office/drawing/2014/main" id="{5D6502AB-2F4D-417A-AAAF-6147F166FAA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31" t="13118" b="13984"/>
          <a:stretch/>
        </p:blipFill>
        <p:spPr>
          <a:xfrm>
            <a:off x="-1" y="4423832"/>
            <a:ext cx="2838591" cy="2434168"/>
          </a:xfrm>
          <a:prstGeom prst="rect">
            <a:avLst/>
          </a:prstGeom>
        </p:spPr>
      </p:pic>
    </p:spTree>
    <p:extLst>
      <p:ext uri="{BB962C8B-B14F-4D97-AF65-F5344CB8AC3E}">
        <p14:creationId xmlns:p14="http://schemas.microsoft.com/office/powerpoint/2010/main" val="742671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58000"/>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hasCustomPrompt="1"/>
          </p:nvPr>
        </p:nvSpPr>
        <p:spPr>
          <a:xfrm>
            <a:off x="667908" y="210134"/>
            <a:ext cx="9174685" cy="1310180"/>
          </a:xfrm>
        </p:spPr>
        <p:txBody>
          <a:bodyPr anchor="b"/>
          <a:lstStyle>
            <a:lvl1pPr>
              <a:lnSpc>
                <a:spcPct val="90000"/>
              </a:lnSpc>
              <a:spcAft>
                <a:spcPts val="0"/>
              </a:spcAft>
              <a:defRPr sz="4800" b="1" spc="0">
                <a:solidFill>
                  <a:schemeClr val="bg1"/>
                </a:solidFill>
                <a:latin typeface="+mj-lt"/>
              </a:defRPr>
            </a:lvl1pPr>
          </a:lstStyle>
          <a:p>
            <a:pPr lvl="0"/>
            <a:r>
              <a:rPr lang="en-US"/>
              <a:t>Click to edit text styles</a:t>
            </a:r>
          </a:p>
        </p:txBody>
      </p:sp>
      <p:sp>
        <p:nvSpPr>
          <p:cNvPr id="10" name="Text Placeholder 9">
            <a:extLst>
              <a:ext uri="{FF2B5EF4-FFF2-40B4-BE49-F238E27FC236}">
                <a16:creationId xmlns:a16="http://schemas.microsoft.com/office/drawing/2014/main" id="{996BC93C-F5E3-4B23-A2D6-009BCF225ED4}"/>
              </a:ext>
            </a:extLst>
          </p:cNvPr>
          <p:cNvSpPr>
            <a:spLocks noGrp="1"/>
          </p:cNvSpPr>
          <p:nvPr>
            <p:ph type="body" sz="quarter" idx="12"/>
          </p:nvPr>
        </p:nvSpPr>
        <p:spPr>
          <a:xfrm>
            <a:off x="668866" y="2173158"/>
            <a:ext cx="6879572"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AC300E5C-C048-4FF6-AC15-E869C21FA9A8}"/>
              </a:ext>
            </a:extLst>
          </p:cNvPr>
          <p:cNvSpPr>
            <a:spLocks noGrp="1"/>
          </p:cNvSpPr>
          <p:nvPr>
            <p:ph type="body" sz="quarter" idx="13"/>
          </p:nvPr>
        </p:nvSpPr>
        <p:spPr>
          <a:xfrm>
            <a:off x="668867" y="4378319"/>
            <a:ext cx="6879571"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D82BC44C-BB48-4129-817D-CDB8DB1DE1BB}"/>
              </a:ext>
            </a:extLst>
          </p:cNvPr>
          <p:cNvCxnSpPr>
            <a:cxnSpLocks/>
          </p:cNvCxnSpPr>
          <p:nvPr userDrawn="1"/>
        </p:nvCxnSpPr>
        <p:spPr bwMode="gray">
          <a:xfrm>
            <a:off x="719587" y="1690675"/>
            <a:ext cx="5986013"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2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492286"/>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marL="0" marR="0" lvl="0" indent="0" algn="l" defTabSz="914377" rtl="0" eaLnBrk="1" fontAlgn="auto" latinLnBrk="0" hangingPunct="1">
              <a:lnSpc>
                <a:spcPct val="100000"/>
              </a:lnSpc>
              <a:spcBef>
                <a:spcPts val="0"/>
              </a:spcBef>
              <a:spcAft>
                <a:spcPts val="800"/>
              </a:spcAft>
              <a:buClrTx/>
              <a:buSzTx/>
              <a:buFont typeface="Arial" pitchFamily="34" charset="0"/>
              <a:buNone/>
              <a:tabLst/>
              <a:defRPr/>
            </a:pPr>
            <a:r>
              <a:rPr kumimoji="0" lang="en-US" sz="2400" b="1" i="0" u="none" strike="noStrike" kern="1200" cap="none" spc="0" normalizeH="0" baseline="0" noProof="0">
                <a:ln>
                  <a:noFill/>
                </a:ln>
                <a:solidFill>
                  <a:srgbClr val="413C38">
                    <a:lumMod val="50000"/>
                  </a:srgbClr>
                </a:solidFill>
                <a:effectLst/>
                <a:uLnTx/>
                <a:uFillTx/>
                <a:latin typeface="Arial"/>
                <a:ea typeface="+mn-ea"/>
                <a:cs typeface="Times New Roman" pitchFamily="18" charset="0"/>
              </a:rPr>
              <a:t>Click to edit Master text styles</a:t>
            </a:r>
          </a:p>
          <a:p>
            <a:pPr marL="173034" marR="0" lvl="1"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a:ln>
                  <a:noFill/>
                </a:ln>
                <a:solidFill>
                  <a:srgbClr val="413C38">
                    <a:lumMod val="50000"/>
                  </a:srgbClr>
                </a:solidFill>
                <a:effectLst/>
                <a:uLnTx/>
                <a:uFillTx/>
                <a:latin typeface="Arial"/>
                <a:ea typeface="+mn-ea"/>
                <a:cs typeface="Times New Roman" pitchFamily="18" charset="0"/>
              </a:rPr>
              <a:t>Second level</a:t>
            </a:r>
          </a:p>
          <a:p>
            <a:pPr marL="344479" marR="0" lvl="2"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a:ln>
                  <a:noFill/>
                </a:ln>
                <a:solidFill>
                  <a:srgbClr val="413C38">
                    <a:lumMod val="50000"/>
                  </a:srgbClr>
                </a:solidFill>
                <a:effectLst/>
                <a:uLnTx/>
                <a:uFillTx/>
                <a:latin typeface="Arial"/>
                <a:ea typeface="+mn-ea"/>
                <a:cs typeface="Times New Roman" pitchFamily="18" charset="0"/>
              </a:rPr>
              <a:t>Third level</a:t>
            </a:r>
          </a:p>
          <a:p>
            <a:pPr marL="517512" marR="0" lvl="3"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a:ln>
                  <a:noFill/>
                </a:ln>
                <a:solidFill>
                  <a:srgbClr val="413C38">
                    <a:lumMod val="50000"/>
                  </a:srgbClr>
                </a:solidFill>
                <a:effectLst/>
                <a:uLnTx/>
                <a:uFillTx/>
                <a:latin typeface="Arial"/>
                <a:ea typeface="+mn-ea"/>
                <a:cs typeface="Times New Roman" pitchFamily="18" charset="0"/>
              </a:rPr>
              <a:t>Fourth level</a:t>
            </a:r>
          </a:p>
        </p:txBody>
      </p:sp>
      <p:sp>
        <p:nvSpPr>
          <p:cNvPr id="12" name="Title 11"/>
          <p:cNvSpPr>
            <a:spLocks noGrp="1"/>
          </p:cNvSpPr>
          <p:nvPr>
            <p:ph type="title"/>
          </p:nvPr>
        </p:nvSpPr>
        <p:spPr>
          <a:xfrm>
            <a:off x="548639" y="32548"/>
            <a:ext cx="11097263" cy="1173385"/>
          </a:xfrm>
        </p:spPr>
        <p:txBody>
          <a:bodyPr wrap="square" anchor="ctr"/>
          <a:lstStyle>
            <a:lvl1pPr>
              <a:lnSpc>
                <a:spcPct val="90000"/>
              </a:lnSpc>
              <a:defRPr sz="3733" b="1">
                <a:solidFill>
                  <a:schemeClr val="accent6"/>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a:p>
        </p:txBody>
      </p:sp>
    </p:spTree>
    <p:extLst>
      <p:ext uri="{BB962C8B-B14F-4D97-AF65-F5344CB8AC3E}">
        <p14:creationId xmlns:p14="http://schemas.microsoft.com/office/powerpoint/2010/main" val="757878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F750ED1-21DB-4452-B728-6072455B3B1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799" y="4523874"/>
            <a:ext cx="4668252" cy="2334127"/>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a:p>
        </p:txBody>
      </p:sp>
    </p:spTree>
    <p:extLst>
      <p:ext uri="{BB962C8B-B14F-4D97-AF65-F5344CB8AC3E}">
        <p14:creationId xmlns:p14="http://schemas.microsoft.com/office/powerpoint/2010/main" val="1797886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a:p>
        </p:txBody>
      </p:sp>
      <p:pic>
        <p:nvPicPr>
          <p:cNvPr id="6" name="Graphic 5">
            <a:extLst>
              <a:ext uri="{FF2B5EF4-FFF2-40B4-BE49-F238E27FC236}">
                <a16:creationId xmlns:a16="http://schemas.microsoft.com/office/drawing/2014/main" id="{A795717A-BA97-41A0-BF52-284D68B6DA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1881613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F877DFB-959A-49C8-89D2-1EC1A0316694}"/>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pic>
        <p:nvPicPr>
          <p:cNvPr id="9" name="Graphic 8">
            <a:extLst>
              <a:ext uri="{FF2B5EF4-FFF2-40B4-BE49-F238E27FC236}">
                <a16:creationId xmlns:a16="http://schemas.microsoft.com/office/drawing/2014/main" id="{A45B30A6-4F22-4E3F-8F76-C2CB945D07A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76270" y="2911170"/>
            <a:ext cx="3606799" cy="3606799"/>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a:p>
        </p:txBody>
      </p:sp>
      <p:sp>
        <p:nvSpPr>
          <p:cNvPr id="8" name="TextBox 7">
            <a:extLst>
              <a:ext uri="{FF2B5EF4-FFF2-40B4-BE49-F238E27FC236}">
                <a16:creationId xmlns:a16="http://schemas.microsoft.com/office/drawing/2014/main" id="{1CE0E437-4E09-417A-9325-7C40E59EFD0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a:solidFill>
                <a:schemeClr val="bg1"/>
              </a:solidFill>
              <a:latin typeface="+mj-lt"/>
              <a:cs typeface="Arial"/>
            </a:endParaRPr>
          </a:p>
        </p:txBody>
      </p:sp>
    </p:spTree>
    <p:extLst>
      <p:ext uri="{BB962C8B-B14F-4D97-AF65-F5344CB8AC3E}">
        <p14:creationId xmlns:p14="http://schemas.microsoft.com/office/powerpoint/2010/main" val="3537575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397C802-6069-46B0-9D0A-AC5845ACF6D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a:p>
        </p:txBody>
      </p:sp>
      <p:sp>
        <p:nvSpPr>
          <p:cNvPr id="7" name="TextBox 6">
            <a:extLst>
              <a:ext uri="{FF2B5EF4-FFF2-40B4-BE49-F238E27FC236}">
                <a16:creationId xmlns:a16="http://schemas.microsoft.com/office/drawing/2014/main" id="{5C03D0CE-BC6A-4A04-8F39-1891657EA8DF}"/>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spTree>
    <p:extLst>
      <p:ext uri="{BB962C8B-B14F-4D97-AF65-F5344CB8AC3E}">
        <p14:creationId xmlns:p14="http://schemas.microsoft.com/office/powerpoint/2010/main" val="2823973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accent6"/>
                </a:solidFill>
              </a:defRPr>
            </a:lvl1pPr>
          </a:lstStyle>
          <a:p>
            <a:r>
              <a:rPr lang="en-US"/>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88498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37342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a:p>
        </p:txBody>
      </p:sp>
      <p:sp>
        <p:nvSpPr>
          <p:cNvPr id="8" name="Content Placeholder 7"/>
          <p:cNvSpPr>
            <a:spLocks noGrp="1"/>
          </p:cNvSpPr>
          <p:nvPr>
            <p:ph sz="quarter" idx="13"/>
          </p:nvPr>
        </p:nvSpPr>
        <p:spPr>
          <a:xfrm>
            <a:off x="6816841" y="1792819"/>
            <a:ext cx="4826068"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1"/>
              </a:buClr>
              <a:defRPr sz="1600">
                <a:solidFill>
                  <a:schemeClr val="tx1"/>
                </a:solidFill>
                <a:latin typeface="+mj-lt"/>
              </a:defRPr>
            </a:lvl2pPr>
            <a:lvl3pPr marL="228594" indent="-228594">
              <a:spcBef>
                <a:spcPts val="0"/>
              </a:spcBef>
              <a:spcAft>
                <a:spcPts val="0"/>
              </a:spcAft>
              <a:buClr>
                <a:schemeClr val="tx1"/>
              </a:buClr>
              <a:defRPr sz="1600">
                <a:solidFill>
                  <a:schemeClr val="tx1"/>
                </a:solidFill>
                <a:latin typeface="+mj-lt"/>
              </a:defRPr>
            </a:lvl3pPr>
            <a:lvl4pPr marL="228594" indent="-228594">
              <a:spcBef>
                <a:spcPts val="0"/>
              </a:spcBef>
              <a:spcAft>
                <a:spcPts val="0"/>
              </a:spcAft>
              <a:buClr>
                <a:schemeClr val="tx1"/>
              </a:buClr>
              <a:defRPr sz="1600">
                <a:solidFill>
                  <a:schemeClr val="tx1"/>
                </a:solidFill>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3">
            <a:extLst>
              <a:ext uri="{FF2B5EF4-FFF2-40B4-BE49-F238E27FC236}">
                <a16:creationId xmlns:a16="http://schemas.microsoft.com/office/drawing/2014/main" id="{56BD360A-92B4-4178-9443-DC2CEE3521D6}"/>
              </a:ext>
            </a:extLst>
          </p:cNvPr>
          <p:cNvSpPr>
            <a:spLocks noGrp="1"/>
          </p:cNvSpPr>
          <p:nvPr>
            <p:ph type="pic" sz="quarter" idx="14"/>
          </p:nvPr>
        </p:nvSpPr>
        <p:spPr>
          <a:xfrm>
            <a:off x="0" y="1576917"/>
            <a:ext cx="6407475" cy="5281083"/>
          </a:xfrm>
          <a:solidFill>
            <a:schemeClr val="bg1">
              <a:lumMod val="85000"/>
            </a:schemeClr>
          </a:solidFill>
        </p:spPr>
        <p:txBody>
          <a:bodyPr anchor="ctr"/>
          <a:lstStyle>
            <a:lvl1pPr algn="ctr">
              <a:defRPr/>
            </a:lvl1pPr>
          </a:lstStyle>
          <a:p>
            <a:endParaRPr lang="en-US"/>
          </a:p>
        </p:txBody>
      </p:sp>
    </p:spTree>
    <p:extLst>
      <p:ext uri="{BB962C8B-B14F-4D97-AF65-F5344CB8AC3E}">
        <p14:creationId xmlns:p14="http://schemas.microsoft.com/office/powerpoint/2010/main" val="1918930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accent6"/>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6BA03B3-E94B-4663-84FD-61A271FBC37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a:t>Click to edit Master title style</a:t>
            </a:r>
          </a:p>
        </p:txBody>
      </p:sp>
      <p:sp>
        <p:nvSpPr>
          <p:cNvPr id="9" name="Slide Number Placeholder 8"/>
          <p:cNvSpPr>
            <a:spLocks noGrp="1"/>
          </p:cNvSpPr>
          <p:nvPr>
            <p:ph type="sldNum" sz="quarter" idx="10"/>
          </p:nvPr>
        </p:nvSpPr>
        <p:spPr/>
        <p:txBody>
          <a:bodyPr/>
          <a:lstStyle>
            <a:lvl1pPr>
              <a:defRPr>
                <a:solidFill>
                  <a:schemeClr val="bg1"/>
                </a:solidFill>
              </a:defRPr>
            </a:lvl1pPr>
          </a:lstStyle>
          <a:p>
            <a:fld id="{CC041753-90EA-4E44-9BB8-633978F3CCC4}" type="slidenum">
              <a:rPr lang="en-US" smtClean="0"/>
              <a:pPr/>
              <a:t>‹#›</a:t>
            </a:fld>
            <a:endParaRPr lang="en-US"/>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Box 9">
            <a:extLst>
              <a:ext uri="{FF2B5EF4-FFF2-40B4-BE49-F238E27FC236}">
                <a16:creationId xmlns:a16="http://schemas.microsoft.com/office/drawing/2014/main" id="{BCF7B721-5036-432C-BA32-06D9F17CFE5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pic>
        <p:nvPicPr>
          <p:cNvPr id="12" name="Graphic 11">
            <a:extLst>
              <a:ext uri="{FF2B5EF4-FFF2-40B4-BE49-F238E27FC236}">
                <a16:creationId xmlns:a16="http://schemas.microsoft.com/office/drawing/2014/main" id="{4F51167D-8B7E-47EB-B8CA-3850FED6DF3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675932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41376"/>
            <a:ext cx="11094271" cy="1170432"/>
          </a:xfrm>
        </p:spPr>
        <p:txBody>
          <a:bodyPr anchor="ctr" anchorCtr="0"/>
          <a:lstStyle>
            <a:lvl1pPr>
              <a:lnSpc>
                <a:spcPct val="100000"/>
              </a:lnSpc>
              <a:defRPr sz="3200" b="1">
                <a:solidFill>
                  <a:schemeClr val="accent6"/>
                </a:solidFill>
                <a:latin typeface="+mj-lt"/>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a:p>
        </p:txBody>
      </p:sp>
      <p:sp>
        <p:nvSpPr>
          <p:cNvPr id="6" name="Text Placeholder 5"/>
          <p:cNvSpPr>
            <a:spLocks noGrp="1"/>
          </p:cNvSpPr>
          <p:nvPr>
            <p:ph type="body" sz="quarter" idx="12" hasCustomPrompt="1"/>
          </p:nvPr>
        </p:nvSpPr>
        <p:spPr bwMode="gray">
          <a:xfrm>
            <a:off x="548639" y="1792818"/>
            <a:ext cx="3474720" cy="4488964"/>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hasCustomPrompt="1"/>
          </p:nvPr>
        </p:nvSpPr>
        <p:spPr bwMode="gray">
          <a:xfrm>
            <a:off x="4358620" y="1792818"/>
            <a:ext cx="3474720" cy="4471285"/>
          </a:xfrm>
        </p:spPr>
        <p:txBody>
          <a:bodyPr/>
          <a:lstStyle>
            <a:lvl1pPr marL="0" indent="0">
              <a:spcBef>
                <a:spcPts val="0"/>
              </a:spcBef>
              <a:spcAft>
                <a:spcPts val="0"/>
              </a:spcAft>
              <a:buClr>
                <a:schemeClr val="accent6"/>
              </a:buClr>
              <a:buFont typeface="Wingdings" charset="2"/>
              <a:buNone/>
              <a:defRPr sz="2133" b="1" i="0" cap="none">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rgbClr val="63666A"/>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hasCustomPrompt="1"/>
          </p:nvPr>
        </p:nvSpPr>
        <p:spPr bwMode="gray">
          <a:xfrm>
            <a:off x="8168601" y="1792818"/>
            <a:ext cx="3474720" cy="4471285"/>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50332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2" pos="3840">
          <p15:clr>
            <a:srgbClr val="FBAE40"/>
          </p15:clr>
        </p15:guide>
        <p15:guide id="3" orient="horz" pos="112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309B2AE-276E-41DB-9360-8EBA1B9EDE19}"/>
              </a:ext>
            </a:extLst>
          </p:cNvPr>
          <p:cNvSpPr>
            <a:spLocks noGrp="1"/>
          </p:cNvSpPr>
          <p:nvPr>
            <p:ph type="pic" sz="quarter" idx="14"/>
          </p:nvPr>
        </p:nvSpPr>
        <p:spPr>
          <a:xfrm>
            <a:off x="7030064" y="1"/>
            <a:ext cx="5161936" cy="6858000"/>
          </a:xfrm>
          <a:solidFill>
            <a:schemeClr val="bg1">
              <a:lumMod val="85000"/>
            </a:schemeClr>
          </a:solidFill>
        </p:spPr>
        <p:txBody>
          <a:bodyPr anchor="ctr"/>
          <a:lstStyle>
            <a:lvl1pPr algn="ctr">
              <a:defRPr sz="1867"/>
            </a:lvl1pPr>
          </a:lstStyle>
          <a:p>
            <a:endParaRPr lang="en-US"/>
          </a:p>
        </p:txBody>
      </p:sp>
      <p:sp>
        <p:nvSpPr>
          <p:cNvPr id="3" name="Content Placeholder 2"/>
          <p:cNvSpPr>
            <a:spLocks noGrp="1"/>
          </p:cNvSpPr>
          <p:nvPr>
            <p:ph sz="quarter" idx="13"/>
          </p:nvPr>
        </p:nvSpPr>
        <p:spPr>
          <a:xfrm>
            <a:off x="548640" y="1799771"/>
            <a:ext cx="6166792" cy="4482012"/>
          </a:xfrm>
        </p:spPr>
        <p:txBody>
          <a:bodyPr/>
          <a:lstStyle>
            <a:lvl1pPr>
              <a:lnSpc>
                <a:spcPct val="100000"/>
              </a:lnSpc>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0" y="340033"/>
            <a:ext cx="616679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a:p>
        </p:txBody>
      </p:sp>
    </p:spTree>
    <p:extLst>
      <p:ext uri="{BB962C8B-B14F-4D97-AF65-F5344CB8AC3E}">
        <p14:creationId xmlns:p14="http://schemas.microsoft.com/office/powerpoint/2010/main" val="377989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5D4734-9559-49A3-8D33-A0DF9EF07108}"/>
              </a:ext>
            </a:extLst>
          </p:cNvPr>
          <p:cNvSpPr>
            <a:spLocks noGrp="1"/>
          </p:cNvSpPr>
          <p:nvPr>
            <p:ph type="pic" sz="quarter" idx="18"/>
          </p:nvPr>
        </p:nvSpPr>
        <p:spPr>
          <a:xfrm>
            <a:off x="7874834" y="1"/>
            <a:ext cx="4317167" cy="6016052"/>
          </a:xfrm>
          <a:solidFill>
            <a:schemeClr val="bg1">
              <a:lumMod val="85000"/>
            </a:schemeClr>
          </a:solidFill>
        </p:spPr>
        <p:txBody>
          <a:bodyPr anchor="ctr"/>
          <a:lstStyle>
            <a:lvl1pPr algn="ctr">
              <a:defRPr sz="1867"/>
            </a:lvl1pPr>
          </a:lstStyle>
          <a:p>
            <a:endParaRPr lang="en-US"/>
          </a:p>
        </p:txBody>
      </p:sp>
      <p:sp>
        <p:nvSpPr>
          <p:cNvPr id="3" name="Content Placeholder 2"/>
          <p:cNvSpPr>
            <a:spLocks noGrp="1"/>
          </p:cNvSpPr>
          <p:nvPr>
            <p:ph sz="quarter" idx="13"/>
          </p:nvPr>
        </p:nvSpPr>
        <p:spPr>
          <a:xfrm>
            <a:off x="531664" y="1527794"/>
            <a:ext cx="8624387" cy="635203"/>
          </a:xfrm>
        </p:spPr>
        <p:txBody>
          <a:bodyPr/>
          <a:lstStyle>
            <a:lvl1pPr>
              <a:spcBef>
                <a:spcPts val="0"/>
              </a:spcBef>
              <a:spcAft>
                <a:spcPts val="0"/>
              </a:spcAft>
              <a:defRPr sz="1867" b="0" i="1">
                <a:solidFill>
                  <a:schemeClr val="tx1">
                    <a:lumMod val="50000"/>
                  </a:schemeClr>
                </a:solidFill>
                <a:latin typeface="Arial Narrow" panose="020B0606020202030204" pitchFamily="34" charset="0"/>
                <a:cs typeface="Arial" panose="020B0604020202020204" pitchFamily="34" charset="0"/>
              </a:defRPr>
            </a:lvl1pPr>
            <a:lvl2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2pPr>
            <a:lvl3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3pPr>
            <a:lvl4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4pPr>
          </a:lstStyle>
          <a:p>
            <a:pPr lvl="0"/>
            <a:r>
              <a:rPr lang="en-US"/>
              <a:t>Click to edit Master text styles</a:t>
            </a:r>
          </a:p>
          <a:p>
            <a:pPr lvl="1"/>
            <a:r>
              <a:rPr lang="en-US"/>
              <a:t>Second level</a:t>
            </a:r>
          </a:p>
        </p:txBody>
      </p:sp>
      <p:sp>
        <p:nvSpPr>
          <p:cNvPr id="12" name="Title 11"/>
          <p:cNvSpPr>
            <a:spLocks noGrp="1"/>
          </p:cNvSpPr>
          <p:nvPr>
            <p:ph type="title"/>
          </p:nvPr>
        </p:nvSpPr>
        <p:spPr>
          <a:xfrm>
            <a:off x="548640" y="340033"/>
            <a:ext cx="7174896" cy="1173385"/>
          </a:xfrm>
        </p:spPr>
        <p:txBody>
          <a:bodyPr wrap="square" anchor="ctr"/>
          <a:lstStyle>
            <a:lvl1pPr>
              <a:lnSpc>
                <a:spcPct val="100000"/>
              </a:lnSpc>
              <a:defRPr sz="3200" b="1">
                <a:solidFill>
                  <a:schemeClr val="accent6"/>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a:p>
        </p:txBody>
      </p:sp>
      <p:sp>
        <p:nvSpPr>
          <p:cNvPr id="14" name="Picture Placeholder 13">
            <a:extLst>
              <a:ext uri="{FF2B5EF4-FFF2-40B4-BE49-F238E27FC236}">
                <a16:creationId xmlns:a16="http://schemas.microsoft.com/office/drawing/2014/main" id="{02A8DC84-CDF7-4F6C-93F0-DFFA528BD9FA}"/>
              </a:ext>
            </a:extLst>
          </p:cNvPr>
          <p:cNvSpPr>
            <a:spLocks noGrp="1"/>
          </p:cNvSpPr>
          <p:nvPr>
            <p:ph type="pic" sz="quarter" idx="14"/>
          </p:nvPr>
        </p:nvSpPr>
        <p:spPr>
          <a:xfrm>
            <a:off x="565532" y="4507314"/>
            <a:ext cx="1219200" cy="1621367"/>
          </a:xfrm>
          <a:solidFill>
            <a:schemeClr val="bg1">
              <a:lumMod val="85000"/>
            </a:schemeClr>
          </a:solidFill>
        </p:spPr>
        <p:txBody>
          <a:bodyPr anchor="ctr"/>
          <a:lstStyle>
            <a:lvl1pPr algn="ctr">
              <a:defRPr sz="1333"/>
            </a:lvl1pPr>
          </a:lstStyle>
          <a:p>
            <a:endParaRPr lang="en-US"/>
          </a:p>
        </p:txBody>
      </p:sp>
      <p:sp>
        <p:nvSpPr>
          <p:cNvPr id="16" name="Text Placeholder 15">
            <a:extLst>
              <a:ext uri="{FF2B5EF4-FFF2-40B4-BE49-F238E27FC236}">
                <a16:creationId xmlns:a16="http://schemas.microsoft.com/office/drawing/2014/main" id="{3C8201FE-1B0C-4F78-BE6A-572B22BB5AD9}"/>
              </a:ext>
            </a:extLst>
          </p:cNvPr>
          <p:cNvSpPr>
            <a:spLocks noGrp="1"/>
          </p:cNvSpPr>
          <p:nvPr>
            <p:ph type="body" sz="quarter" idx="15"/>
          </p:nvPr>
        </p:nvSpPr>
        <p:spPr>
          <a:xfrm>
            <a:off x="2144427" y="6144250"/>
            <a:ext cx="7924800" cy="533437"/>
          </a:xfrm>
        </p:spPr>
        <p:txBody>
          <a:bodyPr/>
          <a:lstStyle>
            <a:lvl1pPr algn="ctr">
              <a:defRPr sz="1600" b="0">
                <a:latin typeface="Arial Narrow" panose="020B0606020202030204" pitchFamily="34" charset="0"/>
              </a:defRPr>
            </a:lvl1pPr>
            <a:lvl2pPr marL="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B2108EF7-9940-4E5A-997C-FE2C8A2D8696}"/>
              </a:ext>
            </a:extLst>
          </p:cNvPr>
          <p:cNvSpPr>
            <a:spLocks noGrp="1"/>
          </p:cNvSpPr>
          <p:nvPr>
            <p:ph type="body" sz="quarter" idx="16"/>
          </p:nvPr>
        </p:nvSpPr>
        <p:spPr>
          <a:xfrm>
            <a:off x="1998133" y="4743451"/>
            <a:ext cx="5725403" cy="1178983"/>
          </a:xfrm>
        </p:spPr>
        <p:txBody>
          <a:bodyPr/>
          <a:lstStyle>
            <a:lvl1pPr>
              <a:lnSpc>
                <a:spcPct val="100000"/>
              </a:lnSpc>
              <a:spcBef>
                <a:spcPts val="0"/>
              </a:spcBef>
              <a:spcAft>
                <a:spcPts val="0"/>
              </a:spcAft>
              <a:defRPr sz="1867">
                <a:latin typeface="Arial Narrow" panose="020B0606020202030204" pitchFamily="34" charset="0"/>
              </a:defRPr>
            </a:lvl1pPr>
            <a:lvl2pPr marL="0" indent="0">
              <a:lnSpc>
                <a:spcPct val="100000"/>
              </a:lnSpc>
              <a:spcBef>
                <a:spcPts val="0"/>
              </a:spcBef>
              <a:spcAft>
                <a:spcPts val="0"/>
              </a:spcAft>
              <a:buNone/>
              <a:defRPr sz="1600" i="1">
                <a:latin typeface="Arial Narrow" panose="020B0606020202030204" pitchFamily="34" charset="0"/>
              </a:defRPr>
            </a:lvl2pPr>
            <a:lvl3pPr marL="0" indent="0">
              <a:lnSpc>
                <a:spcPct val="100000"/>
              </a:lnSpc>
              <a:spcBef>
                <a:spcPts val="0"/>
              </a:spcBef>
              <a:spcAft>
                <a:spcPts val="0"/>
              </a:spcAft>
              <a:buNone/>
              <a:defRPr sz="1600" i="1">
                <a:latin typeface="Arial Narrow" panose="020B0606020202030204" pitchFamily="34" charset="0"/>
              </a:defRPr>
            </a:lvl3pPr>
            <a:lvl4pPr marL="0" indent="0">
              <a:lnSpc>
                <a:spcPct val="100000"/>
              </a:lnSpc>
              <a:spcBef>
                <a:spcPts val="0"/>
              </a:spcBef>
              <a:spcAft>
                <a:spcPts val="0"/>
              </a:spcAft>
              <a:buNone/>
              <a:defRPr sz="1600" i="1">
                <a:latin typeface="Arial Narrow" panose="020B0606020202030204" pitchFamily="34" charset="0"/>
              </a:defRPr>
            </a:lvl4pPr>
            <a:lvl5pPr marL="0" indent="0">
              <a:lnSpc>
                <a:spcPct val="100000"/>
              </a:lnSpc>
              <a:spcBef>
                <a:spcPts val="0"/>
              </a:spcBef>
              <a:spcAft>
                <a:spcPts val="0"/>
              </a:spcAft>
              <a:buNone/>
              <a:defRPr sz="16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F31A35A3-87AE-4C26-8D14-EA8E6241D455}"/>
              </a:ext>
            </a:extLst>
          </p:cNvPr>
          <p:cNvSpPr>
            <a:spLocks noGrp="1"/>
          </p:cNvSpPr>
          <p:nvPr>
            <p:ph type="tbl" sz="quarter" idx="17"/>
          </p:nvPr>
        </p:nvSpPr>
        <p:spPr>
          <a:xfrm>
            <a:off x="548641" y="2361193"/>
            <a:ext cx="7174895" cy="1621367"/>
          </a:xfrm>
        </p:spPr>
        <p:txBody>
          <a:bodyPr/>
          <a:lstStyle/>
          <a:p>
            <a:endParaRPr lang="en-US"/>
          </a:p>
        </p:txBody>
      </p:sp>
    </p:spTree>
    <p:extLst>
      <p:ext uri="{BB962C8B-B14F-4D97-AF65-F5344CB8AC3E}">
        <p14:creationId xmlns:p14="http://schemas.microsoft.com/office/powerpoint/2010/main" val="1599434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grpSp>
        <p:nvGrpSpPr>
          <p:cNvPr id="73" name="Graphic 45">
            <a:extLst>
              <a:ext uri="{FF2B5EF4-FFF2-40B4-BE49-F238E27FC236}">
                <a16:creationId xmlns:a16="http://schemas.microsoft.com/office/drawing/2014/main" id="{F5133E2C-5E5A-4AB3-A14A-4E3E7CC0AFAD}"/>
              </a:ext>
            </a:extLst>
          </p:cNvPr>
          <p:cNvGrpSpPr/>
          <p:nvPr userDrawn="1"/>
        </p:nvGrpSpPr>
        <p:grpSpPr>
          <a:xfrm>
            <a:off x="6234351" y="1"/>
            <a:ext cx="6113437" cy="3629852"/>
            <a:chOff x="4967589" y="66879"/>
            <a:chExt cx="4293251" cy="2549117"/>
          </a:xfrm>
        </p:grpSpPr>
        <p:sp>
          <p:nvSpPr>
            <p:cNvPr id="74" name="Freeform: Shape 73">
              <a:extLst>
                <a:ext uri="{FF2B5EF4-FFF2-40B4-BE49-F238E27FC236}">
                  <a16:creationId xmlns:a16="http://schemas.microsoft.com/office/drawing/2014/main" id="{9D0BA6F6-CED5-47D3-830B-85EFD08F86B9}"/>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E7206410-C258-4CBE-A9EE-9E72321E2A3E}"/>
                </a:ext>
              </a:extLst>
            </p:cNvPr>
            <p:cNvSpPr/>
            <p:nvPr/>
          </p:nvSpPr>
          <p:spPr>
            <a:xfrm>
              <a:off x="7176824" y="713847"/>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rgbClr val="FFFFFF"/>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D7364355-15A5-4C62-8F84-B7BB124C3E7C}"/>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77" name="Graphic 45">
              <a:extLst>
                <a:ext uri="{FF2B5EF4-FFF2-40B4-BE49-F238E27FC236}">
                  <a16:creationId xmlns:a16="http://schemas.microsoft.com/office/drawing/2014/main" id="{C2C8A52F-02E3-437A-B512-CFA4034B9878}"/>
                </a:ext>
              </a:extLst>
            </p:cNvPr>
            <p:cNvGrpSpPr/>
            <p:nvPr/>
          </p:nvGrpSpPr>
          <p:grpSpPr>
            <a:xfrm>
              <a:off x="6559669" y="236820"/>
              <a:ext cx="1647236" cy="2142152"/>
              <a:chOff x="6559669" y="236820"/>
              <a:chExt cx="1647236" cy="2142152"/>
            </a:xfrm>
            <a:solidFill>
              <a:schemeClr val="accent1"/>
            </a:solidFill>
          </p:grpSpPr>
          <p:sp>
            <p:nvSpPr>
              <p:cNvPr id="93" name="Freeform: Shape 92">
                <a:extLst>
                  <a:ext uri="{FF2B5EF4-FFF2-40B4-BE49-F238E27FC236}">
                    <a16:creationId xmlns:a16="http://schemas.microsoft.com/office/drawing/2014/main" id="{1A9C5EB3-DDB3-4646-8081-273A3FE11903}"/>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94" name="Freeform: Shape 93">
                <a:extLst>
                  <a:ext uri="{FF2B5EF4-FFF2-40B4-BE49-F238E27FC236}">
                    <a16:creationId xmlns:a16="http://schemas.microsoft.com/office/drawing/2014/main" id="{ED64A9A1-711E-4A78-9EFF-BA2AEBD04CFB}"/>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5" name="Freeform: Shape 94">
                <a:extLst>
                  <a:ext uri="{FF2B5EF4-FFF2-40B4-BE49-F238E27FC236}">
                    <a16:creationId xmlns:a16="http://schemas.microsoft.com/office/drawing/2014/main" id="{BA262DF5-14AD-4520-A982-65505202BBC3}"/>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96" name="Freeform: Shape 95">
                <a:extLst>
                  <a:ext uri="{FF2B5EF4-FFF2-40B4-BE49-F238E27FC236}">
                    <a16:creationId xmlns:a16="http://schemas.microsoft.com/office/drawing/2014/main" id="{431D80C5-FAA6-41C2-AFC5-C8AC7B9838CD}"/>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7" name="Freeform: Shape 96">
                <a:extLst>
                  <a:ext uri="{FF2B5EF4-FFF2-40B4-BE49-F238E27FC236}">
                    <a16:creationId xmlns:a16="http://schemas.microsoft.com/office/drawing/2014/main" id="{5CE18170-8FDE-4963-9EFE-D7649BF413B6}"/>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98" name="Freeform: Shape 97">
                <a:extLst>
                  <a:ext uri="{FF2B5EF4-FFF2-40B4-BE49-F238E27FC236}">
                    <a16:creationId xmlns:a16="http://schemas.microsoft.com/office/drawing/2014/main" id="{17F119FD-CF84-4752-B37D-4E74B36C75A6}"/>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78" name="Graphic 45">
              <a:extLst>
                <a:ext uri="{FF2B5EF4-FFF2-40B4-BE49-F238E27FC236}">
                  <a16:creationId xmlns:a16="http://schemas.microsoft.com/office/drawing/2014/main" id="{B4DEDFD3-79D5-492C-80BD-813F86D57CBC}"/>
                </a:ext>
              </a:extLst>
            </p:cNvPr>
            <p:cNvGrpSpPr/>
            <p:nvPr/>
          </p:nvGrpSpPr>
          <p:grpSpPr>
            <a:xfrm>
              <a:off x="5586234" y="602044"/>
              <a:ext cx="605229" cy="597775"/>
              <a:chOff x="5586234" y="602044"/>
              <a:chExt cx="605229" cy="597775"/>
            </a:xfrm>
            <a:solidFill>
              <a:srgbClr val="EE3124"/>
            </a:solidFill>
          </p:grpSpPr>
          <p:sp>
            <p:nvSpPr>
              <p:cNvPr id="85" name="Freeform: Shape 84">
                <a:extLst>
                  <a:ext uri="{FF2B5EF4-FFF2-40B4-BE49-F238E27FC236}">
                    <a16:creationId xmlns:a16="http://schemas.microsoft.com/office/drawing/2014/main" id="{04EF22A9-33F2-4BA5-BEDC-D17019EDC3CA}"/>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AF3132AD-C0DE-4DDC-81C3-BC4591464394}"/>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E581C-450A-40FD-A650-5A29F94ABB9B}"/>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31EA0963-41D0-4F10-83F0-5CC2E49B9713}"/>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A9338394-1A56-4985-B18D-92CEC2CC85A1}"/>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2BAEA6B3-6E58-4E30-8019-554E41801F0F}"/>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799EA25-BDAA-4209-BDB5-B53719B2010D}"/>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92" name="Freeform: Shape 91">
                <a:extLst>
                  <a:ext uri="{FF2B5EF4-FFF2-40B4-BE49-F238E27FC236}">
                    <a16:creationId xmlns:a16="http://schemas.microsoft.com/office/drawing/2014/main" id="{32517AEF-082A-4A70-A373-8AB12E51F2EC}"/>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79" name="Graphic 45">
              <a:extLst>
                <a:ext uri="{FF2B5EF4-FFF2-40B4-BE49-F238E27FC236}">
                  <a16:creationId xmlns:a16="http://schemas.microsoft.com/office/drawing/2014/main" id="{9DE7ABEA-4880-4AEA-A419-BC85DA6D89E3}"/>
                </a:ext>
              </a:extLst>
            </p:cNvPr>
            <p:cNvGrpSpPr/>
            <p:nvPr/>
          </p:nvGrpSpPr>
          <p:grpSpPr>
            <a:xfrm>
              <a:off x="5219519" y="415705"/>
              <a:ext cx="3799825" cy="1849987"/>
              <a:chOff x="5219519" y="415705"/>
              <a:chExt cx="3799825" cy="1849987"/>
            </a:xfrm>
            <a:solidFill>
              <a:schemeClr val="accent1"/>
            </a:solidFill>
          </p:grpSpPr>
          <p:sp>
            <p:nvSpPr>
              <p:cNvPr id="80" name="Freeform: Shape 79">
                <a:extLst>
                  <a:ext uri="{FF2B5EF4-FFF2-40B4-BE49-F238E27FC236}">
                    <a16:creationId xmlns:a16="http://schemas.microsoft.com/office/drawing/2014/main" id="{038C38E8-B200-4DDD-95B0-32AD52B1E45A}"/>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rgbClr val="58595B"/>
              </a:solidFill>
              <a:ln w="14883"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4B9F421-98C2-46C2-BE22-F8841A7E6393}"/>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4DCDD1D9-0166-4EC9-B3BE-00AA9E2972FD}"/>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rgbClr val="808285"/>
              </a:solidFill>
              <a:ln w="14883"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0D586E70-5833-4C61-8F0A-061D1A4CCA24}"/>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rgbClr val="808285"/>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12587906-2992-47E2-A590-96ED95E52D05}"/>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rgbClr val="58595B"/>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214868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grpSp>
        <p:nvGrpSpPr>
          <p:cNvPr id="99" name="Graphic 45">
            <a:extLst>
              <a:ext uri="{FF2B5EF4-FFF2-40B4-BE49-F238E27FC236}">
                <a16:creationId xmlns:a16="http://schemas.microsoft.com/office/drawing/2014/main" id="{82E2ADEF-503F-4B64-99A6-5F34427EC955}"/>
              </a:ext>
            </a:extLst>
          </p:cNvPr>
          <p:cNvGrpSpPr/>
          <p:nvPr userDrawn="1"/>
        </p:nvGrpSpPr>
        <p:grpSpPr>
          <a:xfrm>
            <a:off x="6593089" y="241990"/>
            <a:ext cx="5410816" cy="3050348"/>
            <a:chOff x="5219519" y="236820"/>
            <a:chExt cx="3799825" cy="2142152"/>
          </a:xfrm>
        </p:grpSpPr>
        <p:sp>
          <p:nvSpPr>
            <p:cNvPr id="100" name="Freeform: Shape 99">
              <a:extLst>
                <a:ext uri="{FF2B5EF4-FFF2-40B4-BE49-F238E27FC236}">
                  <a16:creationId xmlns:a16="http://schemas.microsoft.com/office/drawing/2014/main" id="{3C0B2C32-C4BE-4D20-B481-CA2B5C93E9CE}"/>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101" name="Freeform: Shape 100">
              <a:extLst>
                <a:ext uri="{FF2B5EF4-FFF2-40B4-BE49-F238E27FC236}">
                  <a16:creationId xmlns:a16="http://schemas.microsoft.com/office/drawing/2014/main" id="{DEE6C700-023A-47A7-9527-E534CAB85A56}"/>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accent6"/>
            </a:solidFill>
            <a:ln w="14883" cap="flat">
              <a:noFill/>
              <a:prstDash val="solid"/>
              <a:miter/>
            </a:ln>
          </p:spPr>
          <p:txBody>
            <a:bodyPr rtlCol="0" anchor="ctr"/>
            <a:lstStyle/>
            <a:p>
              <a:endParaRPr lang="en-US" sz="2489"/>
            </a:p>
          </p:txBody>
        </p:sp>
        <p:sp>
          <p:nvSpPr>
            <p:cNvPr id="102" name="Freeform: Shape 101">
              <a:extLst>
                <a:ext uri="{FF2B5EF4-FFF2-40B4-BE49-F238E27FC236}">
                  <a16:creationId xmlns:a16="http://schemas.microsoft.com/office/drawing/2014/main" id="{3EB75F62-8F3A-4BE2-8D9E-C4EA12F10476}"/>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103" name="Graphic 45">
              <a:extLst>
                <a:ext uri="{FF2B5EF4-FFF2-40B4-BE49-F238E27FC236}">
                  <a16:creationId xmlns:a16="http://schemas.microsoft.com/office/drawing/2014/main" id="{00AC2A33-9888-4098-914E-E93FD13F93B9}"/>
                </a:ext>
              </a:extLst>
            </p:cNvPr>
            <p:cNvGrpSpPr/>
            <p:nvPr/>
          </p:nvGrpSpPr>
          <p:grpSpPr>
            <a:xfrm>
              <a:off x="6559669" y="236820"/>
              <a:ext cx="1647236" cy="2142152"/>
              <a:chOff x="6559669" y="236820"/>
              <a:chExt cx="1647236" cy="2142152"/>
            </a:xfrm>
            <a:solidFill>
              <a:schemeClr val="accent1"/>
            </a:solidFill>
          </p:grpSpPr>
          <p:sp>
            <p:nvSpPr>
              <p:cNvPr id="119" name="Freeform: Shape 118">
                <a:extLst>
                  <a:ext uri="{FF2B5EF4-FFF2-40B4-BE49-F238E27FC236}">
                    <a16:creationId xmlns:a16="http://schemas.microsoft.com/office/drawing/2014/main" id="{6BAB8628-60C6-462C-9E9B-A444C98531F6}"/>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120" name="Freeform: Shape 119">
                <a:extLst>
                  <a:ext uri="{FF2B5EF4-FFF2-40B4-BE49-F238E27FC236}">
                    <a16:creationId xmlns:a16="http://schemas.microsoft.com/office/drawing/2014/main" id="{DCBE525D-4CD3-413E-B2C3-0594D094604D}"/>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1" name="Freeform: Shape 120">
                <a:extLst>
                  <a:ext uri="{FF2B5EF4-FFF2-40B4-BE49-F238E27FC236}">
                    <a16:creationId xmlns:a16="http://schemas.microsoft.com/office/drawing/2014/main" id="{E5AAD2B1-3911-4519-AD50-B076F7FC115F}"/>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122" name="Freeform: Shape 121">
                <a:extLst>
                  <a:ext uri="{FF2B5EF4-FFF2-40B4-BE49-F238E27FC236}">
                    <a16:creationId xmlns:a16="http://schemas.microsoft.com/office/drawing/2014/main" id="{7DCD247C-E5DD-4C96-A699-2CB5A4A99DD4}"/>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3" name="Freeform: Shape 122">
                <a:extLst>
                  <a:ext uri="{FF2B5EF4-FFF2-40B4-BE49-F238E27FC236}">
                    <a16:creationId xmlns:a16="http://schemas.microsoft.com/office/drawing/2014/main" id="{250EFC6C-C38E-4088-A0A8-343DCFCF0C83}"/>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124" name="Freeform: Shape 123">
                <a:extLst>
                  <a:ext uri="{FF2B5EF4-FFF2-40B4-BE49-F238E27FC236}">
                    <a16:creationId xmlns:a16="http://schemas.microsoft.com/office/drawing/2014/main" id="{9ECDF4E9-E746-4388-A39D-BCA786FE570B}"/>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104" name="Graphic 45">
              <a:extLst>
                <a:ext uri="{FF2B5EF4-FFF2-40B4-BE49-F238E27FC236}">
                  <a16:creationId xmlns:a16="http://schemas.microsoft.com/office/drawing/2014/main" id="{505A549C-7C3F-4C57-B968-9B8AA9FDEDB8}"/>
                </a:ext>
              </a:extLst>
            </p:cNvPr>
            <p:cNvGrpSpPr/>
            <p:nvPr/>
          </p:nvGrpSpPr>
          <p:grpSpPr>
            <a:xfrm>
              <a:off x="5586234" y="602044"/>
              <a:ext cx="605229" cy="597775"/>
              <a:chOff x="5586234" y="602044"/>
              <a:chExt cx="605229" cy="597775"/>
            </a:xfrm>
            <a:solidFill>
              <a:srgbClr val="EE3124"/>
            </a:solidFill>
          </p:grpSpPr>
          <p:sp>
            <p:nvSpPr>
              <p:cNvPr id="111" name="Freeform: Shape 110">
                <a:extLst>
                  <a:ext uri="{FF2B5EF4-FFF2-40B4-BE49-F238E27FC236}">
                    <a16:creationId xmlns:a16="http://schemas.microsoft.com/office/drawing/2014/main" id="{811FCCF6-D428-4470-A8CF-F20EE5FD1042}"/>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112" name="Freeform: Shape 111">
                <a:extLst>
                  <a:ext uri="{FF2B5EF4-FFF2-40B4-BE49-F238E27FC236}">
                    <a16:creationId xmlns:a16="http://schemas.microsoft.com/office/drawing/2014/main" id="{26A4488D-C978-47A3-BBE1-E8184364C7F8}"/>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113" name="Freeform: Shape 112">
                <a:extLst>
                  <a:ext uri="{FF2B5EF4-FFF2-40B4-BE49-F238E27FC236}">
                    <a16:creationId xmlns:a16="http://schemas.microsoft.com/office/drawing/2014/main" id="{0724DB00-D247-42C9-9ED0-F5EA92B4E69C}"/>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114" name="Freeform: Shape 113">
                <a:extLst>
                  <a:ext uri="{FF2B5EF4-FFF2-40B4-BE49-F238E27FC236}">
                    <a16:creationId xmlns:a16="http://schemas.microsoft.com/office/drawing/2014/main" id="{4421953D-866C-4CF7-9025-17EAFA69C441}"/>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115" name="Freeform: Shape 114">
                <a:extLst>
                  <a:ext uri="{FF2B5EF4-FFF2-40B4-BE49-F238E27FC236}">
                    <a16:creationId xmlns:a16="http://schemas.microsoft.com/office/drawing/2014/main" id="{C2CACBA8-C094-489C-8FFD-FF5F5DA8DC75}"/>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116" name="Freeform: Shape 115">
                <a:extLst>
                  <a:ext uri="{FF2B5EF4-FFF2-40B4-BE49-F238E27FC236}">
                    <a16:creationId xmlns:a16="http://schemas.microsoft.com/office/drawing/2014/main" id="{CB4BFBF5-57F0-4A9E-AC82-07294163F7F2}"/>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117" name="Freeform: Shape 116">
                <a:extLst>
                  <a:ext uri="{FF2B5EF4-FFF2-40B4-BE49-F238E27FC236}">
                    <a16:creationId xmlns:a16="http://schemas.microsoft.com/office/drawing/2014/main" id="{05C5EFD8-139B-48C3-8FB6-1A46C79BD9F2}"/>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118" name="Freeform: Shape 117">
                <a:extLst>
                  <a:ext uri="{FF2B5EF4-FFF2-40B4-BE49-F238E27FC236}">
                    <a16:creationId xmlns:a16="http://schemas.microsoft.com/office/drawing/2014/main" id="{7A63A05C-20A0-4DFB-8B02-8B386B1B6020}"/>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105" name="Graphic 45">
              <a:extLst>
                <a:ext uri="{FF2B5EF4-FFF2-40B4-BE49-F238E27FC236}">
                  <a16:creationId xmlns:a16="http://schemas.microsoft.com/office/drawing/2014/main" id="{C15AB619-9264-4CDA-9C26-DAB4969D0D99}"/>
                </a:ext>
              </a:extLst>
            </p:cNvPr>
            <p:cNvGrpSpPr/>
            <p:nvPr/>
          </p:nvGrpSpPr>
          <p:grpSpPr>
            <a:xfrm>
              <a:off x="5219519" y="415705"/>
              <a:ext cx="3799825" cy="1849987"/>
              <a:chOff x="5219519" y="415705"/>
              <a:chExt cx="3799825" cy="1849987"/>
            </a:xfrm>
            <a:solidFill>
              <a:schemeClr val="accent1"/>
            </a:solidFill>
          </p:grpSpPr>
          <p:sp>
            <p:nvSpPr>
              <p:cNvPr id="106" name="Freeform: Shape 105">
                <a:extLst>
                  <a:ext uri="{FF2B5EF4-FFF2-40B4-BE49-F238E27FC236}">
                    <a16:creationId xmlns:a16="http://schemas.microsoft.com/office/drawing/2014/main" id="{923DF32C-FC70-43AB-8321-9867CCCFD23D}"/>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107" name="Freeform: Shape 106">
                <a:extLst>
                  <a:ext uri="{FF2B5EF4-FFF2-40B4-BE49-F238E27FC236}">
                    <a16:creationId xmlns:a16="http://schemas.microsoft.com/office/drawing/2014/main" id="{20E86130-176F-4657-8F37-791C4B1E8FAC}"/>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108" name="Freeform: Shape 107">
                <a:extLst>
                  <a:ext uri="{FF2B5EF4-FFF2-40B4-BE49-F238E27FC236}">
                    <a16:creationId xmlns:a16="http://schemas.microsoft.com/office/drawing/2014/main" id="{BBA4D71C-CAD0-43D9-AF1E-BF70D7B8B415}"/>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109" name="Freeform: Shape 108">
                <a:extLst>
                  <a:ext uri="{FF2B5EF4-FFF2-40B4-BE49-F238E27FC236}">
                    <a16:creationId xmlns:a16="http://schemas.microsoft.com/office/drawing/2014/main" id="{B6556D6A-9F20-4EB0-BDB7-13764F0AD7A5}"/>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110" name="Freeform: Shape 109">
                <a:extLst>
                  <a:ext uri="{FF2B5EF4-FFF2-40B4-BE49-F238E27FC236}">
                    <a16:creationId xmlns:a16="http://schemas.microsoft.com/office/drawing/2014/main" id="{D197B1F5-96B3-4AF1-9166-FF7EAC6C820E}"/>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
        <p:nvSpPr>
          <p:cNvPr id="32" name="TextBox 31">
            <a:extLst>
              <a:ext uri="{FF2B5EF4-FFF2-40B4-BE49-F238E27FC236}">
                <a16:creationId xmlns:a16="http://schemas.microsoft.com/office/drawing/2014/main" id="{46FA8DAF-26A4-45E6-AE42-AE9812185DA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spTree>
    <p:extLst>
      <p:ext uri="{BB962C8B-B14F-4D97-AF65-F5344CB8AC3E}">
        <p14:creationId xmlns:p14="http://schemas.microsoft.com/office/powerpoint/2010/main" val="1433461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32" name="TextBox 31">
            <a:extLst>
              <a:ext uri="{FF2B5EF4-FFF2-40B4-BE49-F238E27FC236}">
                <a16:creationId xmlns:a16="http://schemas.microsoft.com/office/drawing/2014/main" id="{4EDC7CD1-B973-4316-A8D1-CA6D983C8A8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grpSp>
        <p:nvGrpSpPr>
          <p:cNvPr id="59" name="Graphic 45">
            <a:extLst>
              <a:ext uri="{FF2B5EF4-FFF2-40B4-BE49-F238E27FC236}">
                <a16:creationId xmlns:a16="http://schemas.microsoft.com/office/drawing/2014/main" id="{8470DA12-576F-4A51-AE8B-DC7C3D0DF3F9}"/>
              </a:ext>
            </a:extLst>
          </p:cNvPr>
          <p:cNvGrpSpPr/>
          <p:nvPr userDrawn="1"/>
        </p:nvGrpSpPr>
        <p:grpSpPr>
          <a:xfrm>
            <a:off x="6593089" y="241990"/>
            <a:ext cx="5410816" cy="3050348"/>
            <a:chOff x="5219519" y="236820"/>
            <a:chExt cx="3799825" cy="2142152"/>
          </a:xfrm>
        </p:grpSpPr>
        <p:sp>
          <p:nvSpPr>
            <p:cNvPr id="60" name="Freeform: Shape 59">
              <a:extLst>
                <a:ext uri="{FF2B5EF4-FFF2-40B4-BE49-F238E27FC236}">
                  <a16:creationId xmlns:a16="http://schemas.microsoft.com/office/drawing/2014/main" id="{F1BBB5A5-47FB-40DC-97B8-5975F365DF9F}"/>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61" name="Freeform: Shape 60">
              <a:extLst>
                <a:ext uri="{FF2B5EF4-FFF2-40B4-BE49-F238E27FC236}">
                  <a16:creationId xmlns:a16="http://schemas.microsoft.com/office/drawing/2014/main" id="{30316179-3126-49ED-AEE0-C8DEE93D0D22}"/>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tx1">
                <a:lumMod val="50000"/>
              </a:schemeClr>
            </a:solidFill>
            <a:ln w="14883"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87892D1-5DAD-4F6A-813F-D23644945B15}"/>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63" name="Graphic 45">
              <a:extLst>
                <a:ext uri="{FF2B5EF4-FFF2-40B4-BE49-F238E27FC236}">
                  <a16:creationId xmlns:a16="http://schemas.microsoft.com/office/drawing/2014/main" id="{E4010408-F753-4A4E-A8CF-043D20AFD7BB}"/>
                </a:ext>
              </a:extLst>
            </p:cNvPr>
            <p:cNvGrpSpPr/>
            <p:nvPr/>
          </p:nvGrpSpPr>
          <p:grpSpPr>
            <a:xfrm>
              <a:off x="6559669" y="236820"/>
              <a:ext cx="1647236" cy="2142152"/>
              <a:chOff x="6559669" y="236820"/>
              <a:chExt cx="1647236" cy="2142152"/>
            </a:xfrm>
            <a:solidFill>
              <a:schemeClr val="accent1"/>
            </a:solidFill>
          </p:grpSpPr>
          <p:sp>
            <p:nvSpPr>
              <p:cNvPr id="79" name="Freeform: Shape 78">
                <a:extLst>
                  <a:ext uri="{FF2B5EF4-FFF2-40B4-BE49-F238E27FC236}">
                    <a16:creationId xmlns:a16="http://schemas.microsoft.com/office/drawing/2014/main" id="{A5E8D4A9-9CE3-47B6-8CD5-C8D8685A9D9D}"/>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9C64AABA-BBE9-41BC-970D-B4DCEA08EAC7}"/>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FE8461D-09B5-4132-A9F6-5DBE63670AF9}"/>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256C1C0B-6FFD-4B8E-8388-6D63AAA45B0A}"/>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B12AA65-4AD0-4BAF-9D7E-C2BB9DE2E789}"/>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07D8A9AF-CBB4-422E-98FE-D7FF3A09DAC3}"/>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64" name="Graphic 45">
              <a:extLst>
                <a:ext uri="{FF2B5EF4-FFF2-40B4-BE49-F238E27FC236}">
                  <a16:creationId xmlns:a16="http://schemas.microsoft.com/office/drawing/2014/main" id="{DAA12782-9367-4A3D-896E-A40CD092CDD9}"/>
                </a:ext>
              </a:extLst>
            </p:cNvPr>
            <p:cNvGrpSpPr/>
            <p:nvPr/>
          </p:nvGrpSpPr>
          <p:grpSpPr>
            <a:xfrm>
              <a:off x="5586234" y="602044"/>
              <a:ext cx="605229" cy="597775"/>
              <a:chOff x="5586234" y="602044"/>
              <a:chExt cx="605229" cy="597775"/>
            </a:xfrm>
            <a:solidFill>
              <a:srgbClr val="EE3124"/>
            </a:solidFill>
          </p:grpSpPr>
          <p:sp>
            <p:nvSpPr>
              <p:cNvPr id="71" name="Freeform: Shape 70">
                <a:extLst>
                  <a:ext uri="{FF2B5EF4-FFF2-40B4-BE49-F238E27FC236}">
                    <a16:creationId xmlns:a16="http://schemas.microsoft.com/office/drawing/2014/main" id="{4A08CB44-1311-498D-B797-515E11C0764D}"/>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72" name="Freeform: Shape 71">
                <a:extLst>
                  <a:ext uri="{FF2B5EF4-FFF2-40B4-BE49-F238E27FC236}">
                    <a16:creationId xmlns:a16="http://schemas.microsoft.com/office/drawing/2014/main" id="{AB3AEB4B-E376-4E17-A0F6-521E1C192C8B}"/>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F11861E6-10FC-43B9-8AAC-A49467F8A61D}"/>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74" name="Freeform: Shape 73">
                <a:extLst>
                  <a:ext uri="{FF2B5EF4-FFF2-40B4-BE49-F238E27FC236}">
                    <a16:creationId xmlns:a16="http://schemas.microsoft.com/office/drawing/2014/main" id="{F4A4F21A-6A28-4F76-87C4-AF000EC0C592}"/>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3C4A4FFB-55C8-4AF9-B909-EC4E6AB4E946}"/>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C2D514B7-5FF1-41B4-AEFD-971B769D4A55}"/>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D93BA0CF-4615-495C-BE0E-C0A162F338CA}"/>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A85EC5EB-1B8A-4AAC-A2AA-0F6D1E14CC89}"/>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65" name="Graphic 45">
              <a:extLst>
                <a:ext uri="{FF2B5EF4-FFF2-40B4-BE49-F238E27FC236}">
                  <a16:creationId xmlns:a16="http://schemas.microsoft.com/office/drawing/2014/main" id="{F60853D0-B19C-4F3F-98B7-18F025722D83}"/>
                </a:ext>
              </a:extLst>
            </p:cNvPr>
            <p:cNvGrpSpPr/>
            <p:nvPr/>
          </p:nvGrpSpPr>
          <p:grpSpPr>
            <a:xfrm>
              <a:off x="5219519" y="415705"/>
              <a:ext cx="3799825" cy="1849987"/>
              <a:chOff x="5219519" y="415705"/>
              <a:chExt cx="3799825" cy="1849987"/>
            </a:xfrm>
            <a:solidFill>
              <a:schemeClr val="accent1"/>
            </a:solidFill>
          </p:grpSpPr>
          <p:sp>
            <p:nvSpPr>
              <p:cNvPr id="66" name="Freeform: Shape 65">
                <a:extLst>
                  <a:ext uri="{FF2B5EF4-FFF2-40B4-BE49-F238E27FC236}">
                    <a16:creationId xmlns:a16="http://schemas.microsoft.com/office/drawing/2014/main" id="{BDD368B7-6CF1-410B-BEEE-3E569746FBEB}"/>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67" name="Freeform: Shape 66">
                <a:extLst>
                  <a:ext uri="{FF2B5EF4-FFF2-40B4-BE49-F238E27FC236}">
                    <a16:creationId xmlns:a16="http://schemas.microsoft.com/office/drawing/2014/main" id="{336F2AA7-B552-4302-900D-FD96A2A3A740}"/>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368F9D85-5E42-4BC0-B1C5-EBADB5B8CDA6}"/>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69" name="Freeform: Shape 68">
                <a:extLst>
                  <a:ext uri="{FF2B5EF4-FFF2-40B4-BE49-F238E27FC236}">
                    <a16:creationId xmlns:a16="http://schemas.microsoft.com/office/drawing/2014/main" id="{AA154AE4-DBEF-455F-94F1-C035B62E6207}"/>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4CAEB8D6-7011-493C-B806-5E00E36DB471}"/>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867244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grpSp>
        <p:nvGrpSpPr>
          <p:cNvPr id="57" name="Graphic 26">
            <a:extLst>
              <a:ext uri="{FF2B5EF4-FFF2-40B4-BE49-F238E27FC236}">
                <a16:creationId xmlns:a16="http://schemas.microsoft.com/office/drawing/2014/main" id="{597A9D2D-9930-4B73-B4D5-25D0A4EB9BF2}"/>
              </a:ext>
            </a:extLst>
          </p:cNvPr>
          <p:cNvGrpSpPr/>
          <p:nvPr userDrawn="1"/>
        </p:nvGrpSpPr>
        <p:grpSpPr>
          <a:xfrm>
            <a:off x="7271713" y="121921"/>
            <a:ext cx="4871511" cy="4564912"/>
            <a:chOff x="5453784" y="91441"/>
            <a:chExt cx="3653633" cy="3423684"/>
          </a:xfrm>
        </p:grpSpPr>
        <p:grpSp>
          <p:nvGrpSpPr>
            <p:cNvPr id="58" name="Graphic 26">
              <a:extLst>
                <a:ext uri="{FF2B5EF4-FFF2-40B4-BE49-F238E27FC236}">
                  <a16:creationId xmlns:a16="http://schemas.microsoft.com/office/drawing/2014/main" id="{C666F34D-3D4C-4315-81EB-792E63C787FF}"/>
                </a:ext>
              </a:extLst>
            </p:cNvPr>
            <p:cNvGrpSpPr/>
            <p:nvPr/>
          </p:nvGrpSpPr>
          <p:grpSpPr>
            <a:xfrm>
              <a:off x="6644408" y="215633"/>
              <a:ext cx="2291185" cy="1914688"/>
              <a:chOff x="6644408" y="215633"/>
              <a:chExt cx="2291185" cy="1914688"/>
            </a:xfrm>
            <a:solidFill>
              <a:schemeClr val="accent1"/>
            </a:solidFill>
          </p:grpSpPr>
          <p:sp>
            <p:nvSpPr>
              <p:cNvPr id="74" name="Freeform: Shape 73">
                <a:extLst>
                  <a:ext uri="{FF2B5EF4-FFF2-40B4-BE49-F238E27FC236}">
                    <a16:creationId xmlns:a16="http://schemas.microsoft.com/office/drawing/2014/main" id="{1D678DAE-CC9C-4F8F-A18A-CD55486D1193}"/>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6ECA3F95-E185-460B-81B7-A99F9FB00F63}"/>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F54F9B5E-3317-475F-A53F-CFE0911084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000000"/>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B28E2A3F-906A-4960-8176-92099B4DACE6}"/>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000000"/>
              </a:solidFill>
              <a:ln w="25511"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E94A38D5-6AF4-4CF3-9C58-0FFB33EE1C52}"/>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000000"/>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430569D1-8A7A-4070-A907-EDFA4715FE49}"/>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000000"/>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3284BEDC-10DF-4E0E-863F-E63553F011C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86B3CCA-804D-4240-B2FD-6D61F88DAAB8}"/>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000000"/>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94CD4F6A-76D0-46F1-B7A9-B4487A894B80}"/>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F3213753-5BB6-4A0B-A532-9FA7403B9304}"/>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3069FDA3-2B4E-4208-9DF1-FADBB55C36DA}"/>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000000"/>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FC33715B-2FAD-48EA-B065-FA6A39DB20D3}"/>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0CAE9C2E-C15C-49EF-BAD7-F615151D1AA7}"/>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4DBD6023-FDE6-45CC-A848-1DDD0064F5C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59" name="Graphic 26">
              <a:extLst>
                <a:ext uri="{FF2B5EF4-FFF2-40B4-BE49-F238E27FC236}">
                  <a16:creationId xmlns:a16="http://schemas.microsoft.com/office/drawing/2014/main" id="{1EA37108-3622-4510-A77D-A66D653A458D}"/>
                </a:ext>
              </a:extLst>
            </p:cNvPr>
            <p:cNvGrpSpPr/>
            <p:nvPr/>
          </p:nvGrpSpPr>
          <p:grpSpPr>
            <a:xfrm>
              <a:off x="5718509" y="750015"/>
              <a:ext cx="2685639" cy="2652690"/>
              <a:chOff x="5718509" y="750015"/>
              <a:chExt cx="2685639" cy="2652690"/>
            </a:xfrm>
            <a:solidFill>
              <a:schemeClr val="accent1"/>
            </a:solidFill>
          </p:grpSpPr>
          <p:grpSp>
            <p:nvGrpSpPr>
              <p:cNvPr id="60" name="Graphic 26">
                <a:extLst>
                  <a:ext uri="{FF2B5EF4-FFF2-40B4-BE49-F238E27FC236}">
                    <a16:creationId xmlns:a16="http://schemas.microsoft.com/office/drawing/2014/main" id="{5BDB6D8E-AFF1-41DA-A5CA-C9815DB48F22}"/>
                  </a:ext>
                </a:extLst>
              </p:cNvPr>
              <p:cNvGrpSpPr/>
              <p:nvPr/>
            </p:nvGrpSpPr>
            <p:grpSpPr>
              <a:xfrm>
                <a:off x="5718509" y="750015"/>
                <a:ext cx="2685639" cy="2174907"/>
                <a:chOff x="5718509" y="750015"/>
                <a:chExt cx="2685639" cy="2174907"/>
              </a:xfrm>
              <a:solidFill>
                <a:srgbClr val="010101"/>
              </a:solidFill>
            </p:grpSpPr>
            <p:sp>
              <p:nvSpPr>
                <p:cNvPr id="69" name="Freeform: Shape 68">
                  <a:extLst>
                    <a:ext uri="{FF2B5EF4-FFF2-40B4-BE49-F238E27FC236}">
                      <a16:creationId xmlns:a16="http://schemas.microsoft.com/office/drawing/2014/main" id="{7DD2460F-994F-49C4-B85A-C0BDBCBE19E7}"/>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tx1"/>
                </a:solidFill>
                <a:ln w="25511"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A6CB4501-9747-4BC9-8B90-FDAE88F85469}"/>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tx1"/>
                </a:solidFill>
                <a:ln w="25511" cap="flat">
                  <a:noFill/>
                  <a:prstDash val="solid"/>
                  <a:miter/>
                </a:ln>
              </p:spPr>
              <p:txBody>
                <a:bodyPr rtlCol="0" anchor="ctr"/>
                <a:lstStyle/>
                <a:p>
                  <a:endParaRPr lang="en-US" sz="2489"/>
                </a:p>
              </p:txBody>
            </p:sp>
            <p:grpSp>
              <p:nvGrpSpPr>
                <p:cNvPr id="71" name="Graphic 26">
                  <a:extLst>
                    <a:ext uri="{FF2B5EF4-FFF2-40B4-BE49-F238E27FC236}">
                      <a16:creationId xmlns:a16="http://schemas.microsoft.com/office/drawing/2014/main" id="{91AECA79-2071-4EBD-A3FE-D9BC56AA845E}"/>
                    </a:ext>
                  </a:extLst>
                </p:cNvPr>
                <p:cNvGrpSpPr/>
                <p:nvPr/>
              </p:nvGrpSpPr>
              <p:grpSpPr>
                <a:xfrm>
                  <a:off x="5718509" y="750015"/>
                  <a:ext cx="2685639" cy="2174907"/>
                  <a:chOff x="5718509" y="750015"/>
                  <a:chExt cx="2685639" cy="2174907"/>
                </a:xfrm>
                <a:solidFill>
                  <a:srgbClr val="010101"/>
                </a:solidFill>
              </p:grpSpPr>
              <p:sp>
                <p:nvSpPr>
                  <p:cNvPr id="72" name="Freeform: Shape 71">
                    <a:extLst>
                      <a:ext uri="{FF2B5EF4-FFF2-40B4-BE49-F238E27FC236}">
                        <a16:creationId xmlns:a16="http://schemas.microsoft.com/office/drawing/2014/main" id="{1142E91D-67C1-4DD0-846B-8F678788DFF4}"/>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tx1"/>
                  </a:solidFill>
                  <a:ln w="25511"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232E557C-D1A1-47B6-B9DB-C8172EBE59DA}"/>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tx1"/>
                  </a:solidFill>
                  <a:ln w="25511" cap="flat">
                    <a:noFill/>
                    <a:prstDash val="solid"/>
                    <a:miter/>
                  </a:ln>
                </p:spPr>
                <p:txBody>
                  <a:bodyPr rtlCol="0" anchor="ctr"/>
                  <a:lstStyle/>
                  <a:p>
                    <a:endParaRPr lang="en-US" sz="2489"/>
                  </a:p>
                </p:txBody>
              </p:sp>
            </p:grpSp>
          </p:grpSp>
          <p:sp>
            <p:nvSpPr>
              <p:cNvPr id="61" name="Freeform: Shape 60">
                <a:extLst>
                  <a:ext uri="{FF2B5EF4-FFF2-40B4-BE49-F238E27FC236}">
                    <a16:creationId xmlns:a16="http://schemas.microsoft.com/office/drawing/2014/main" id="{D03D0BB0-9240-4927-9E61-9277BACD5F1A}"/>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rgbClr val="939598"/>
              </a:solidFill>
              <a:ln w="25511"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4DFB8C03-1E83-40CF-BB26-383F4C7B221F}"/>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rgbClr val="939598"/>
              </a:solidFill>
              <a:ln w="25511"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6CC79885-1C3F-400E-A4EB-0222FC221A4C}"/>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rgbClr val="939598"/>
              </a:solidFill>
              <a:ln w="25511" cap="flat">
                <a:noFill/>
                <a:prstDash val="solid"/>
                <a:miter/>
              </a:ln>
            </p:spPr>
            <p:txBody>
              <a:bodyPr rtlCol="0" anchor="ctr"/>
              <a:lstStyle/>
              <a:p>
                <a:endParaRPr lang="en-US" sz="2489"/>
              </a:p>
            </p:txBody>
          </p:sp>
          <p:sp>
            <p:nvSpPr>
              <p:cNvPr id="64" name="Freeform: Shape 63">
                <a:extLst>
                  <a:ext uri="{FF2B5EF4-FFF2-40B4-BE49-F238E27FC236}">
                    <a16:creationId xmlns:a16="http://schemas.microsoft.com/office/drawing/2014/main" id="{7EE365B3-5B04-4606-9BF5-B91E1F25C07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65" name="Graphic 26">
                <a:extLst>
                  <a:ext uri="{FF2B5EF4-FFF2-40B4-BE49-F238E27FC236}">
                    <a16:creationId xmlns:a16="http://schemas.microsoft.com/office/drawing/2014/main" id="{47112F69-7758-44F1-B1F5-7A2495843232}"/>
                  </a:ext>
                </a:extLst>
              </p:cNvPr>
              <p:cNvGrpSpPr/>
              <p:nvPr/>
            </p:nvGrpSpPr>
            <p:grpSpPr>
              <a:xfrm>
                <a:off x="5913681" y="2774178"/>
                <a:ext cx="2299489" cy="498222"/>
                <a:chOff x="5913681" y="2774178"/>
                <a:chExt cx="2299489" cy="498222"/>
              </a:xfrm>
              <a:solidFill>
                <a:srgbClr val="939598"/>
              </a:solidFill>
            </p:grpSpPr>
            <p:sp>
              <p:nvSpPr>
                <p:cNvPr id="67" name="Freeform: Shape 66">
                  <a:extLst>
                    <a:ext uri="{FF2B5EF4-FFF2-40B4-BE49-F238E27FC236}">
                      <a16:creationId xmlns:a16="http://schemas.microsoft.com/office/drawing/2014/main" id="{55DB5FE0-B8A2-46D6-80DD-9C53F9D209A1}"/>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rgbClr val="939598"/>
                </a:solidFill>
                <a:ln w="25511"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2FDBECF4-5221-4FE9-B5BB-1136B95DC180}"/>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rgbClr val="939598"/>
                </a:solidFill>
                <a:ln w="25511" cap="flat">
                  <a:noFill/>
                  <a:prstDash val="solid"/>
                  <a:miter/>
                </a:ln>
              </p:spPr>
              <p:txBody>
                <a:bodyPr rtlCol="0" anchor="ctr"/>
                <a:lstStyle/>
                <a:p>
                  <a:endParaRPr lang="en-US" sz="2489"/>
                </a:p>
              </p:txBody>
            </p:sp>
          </p:grpSp>
          <p:sp>
            <p:nvSpPr>
              <p:cNvPr id="66" name="Freeform: Shape 65">
                <a:extLst>
                  <a:ext uri="{FF2B5EF4-FFF2-40B4-BE49-F238E27FC236}">
                    <a16:creationId xmlns:a16="http://schemas.microsoft.com/office/drawing/2014/main" id="{E350D4E4-0BAE-4304-AF6D-7EDB2249AFC3}"/>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tx1"/>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6418355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sp>
        <p:nvSpPr>
          <p:cNvPr id="37" name="TextBox 36">
            <a:extLst>
              <a:ext uri="{FF2B5EF4-FFF2-40B4-BE49-F238E27FC236}">
                <a16:creationId xmlns:a16="http://schemas.microsoft.com/office/drawing/2014/main" id="{578C4FC9-81CC-494E-9B4F-1E88D2158142}"/>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grpSp>
        <p:nvGrpSpPr>
          <p:cNvPr id="39" name="Graphic 26">
            <a:extLst>
              <a:ext uri="{FF2B5EF4-FFF2-40B4-BE49-F238E27FC236}">
                <a16:creationId xmlns:a16="http://schemas.microsoft.com/office/drawing/2014/main" id="{E1CAAB99-1835-4C74-805A-80A7E4FC4EED}"/>
              </a:ext>
            </a:extLst>
          </p:cNvPr>
          <p:cNvGrpSpPr/>
          <p:nvPr/>
        </p:nvGrpSpPr>
        <p:grpSpPr>
          <a:xfrm>
            <a:off x="8859212" y="287511"/>
            <a:ext cx="3054913" cy="2552917"/>
            <a:chOff x="6644408" y="215633"/>
            <a:chExt cx="2291185" cy="1914688"/>
          </a:xfrm>
          <a:solidFill>
            <a:schemeClr val="accent1"/>
          </a:solidFill>
        </p:grpSpPr>
        <p:sp>
          <p:nvSpPr>
            <p:cNvPr id="78" name="Freeform: Shape 77">
              <a:extLst>
                <a:ext uri="{FF2B5EF4-FFF2-40B4-BE49-F238E27FC236}">
                  <a16:creationId xmlns:a16="http://schemas.microsoft.com/office/drawing/2014/main" id="{74DA0A99-34A2-48D3-9FE8-97EB882785F0}"/>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B122BBBD-391E-402D-BD1F-E4D542CF384D}"/>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6ECDDC01-DC0B-478B-8335-FAD751F1B9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7B9223F3-11F3-4984-8E42-A54D84AD0D60}"/>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5061CF49-1C1D-4F4B-8C97-BAD55D413226}"/>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32880D2-8FFA-45C5-8FDC-A73E15401D57}"/>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5CFF9BEC-8E6F-4A76-9522-035ED291768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7C4B40C5-A3E1-4807-B710-86C00CEC90AB}"/>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545FE785-4F14-4FDF-89E8-16EF0746AD65}"/>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3B9EEF48-6261-42F3-AD75-9E207321C799}"/>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BB6774D3-2F53-447F-BBC9-FBFE6549177B}"/>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82BBBAF5-BED4-406F-89E3-5A481E95C21B}"/>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E5BAA975-7E16-447E-ABAC-4184B6A3409E}"/>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F1E4D047-BACC-4ED7-B7FE-65CC8F6A2AD7}"/>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C5E87A2E-5634-4F4C-A4C1-35A2E82FE113}"/>
              </a:ext>
            </a:extLst>
          </p:cNvPr>
          <p:cNvGrpSpPr/>
          <p:nvPr/>
        </p:nvGrpSpPr>
        <p:grpSpPr>
          <a:xfrm>
            <a:off x="7624679" y="1000020"/>
            <a:ext cx="3580852" cy="3536920"/>
            <a:chOff x="5718509" y="750015"/>
            <a:chExt cx="2685639" cy="2652690"/>
          </a:xfrm>
          <a:solidFill>
            <a:schemeClr val="accent1"/>
          </a:solidFill>
        </p:grpSpPr>
        <p:grpSp>
          <p:nvGrpSpPr>
            <p:cNvPr id="41" name="Graphic 26">
              <a:extLst>
                <a:ext uri="{FF2B5EF4-FFF2-40B4-BE49-F238E27FC236}">
                  <a16:creationId xmlns:a16="http://schemas.microsoft.com/office/drawing/2014/main" id="{A96F83FA-3FAC-4213-8A55-0C32F471AB45}"/>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499DE864-724A-41BF-A475-6117F88E0B4A}"/>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79348186-EB75-4CEA-B2D4-2538B63A1E26}"/>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310B140C-3177-45E9-80D6-4FD71C8CE9D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AB694159-0C56-4706-BAC2-E7AB9080CB6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4FAC114A-FE10-4DD8-B302-82EC6F697231}"/>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A8969EA9-93DE-4828-B01A-FF358C543D65}"/>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251E68C4-1BCE-4676-A080-83F8A05EBB0B}"/>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7CFE99AA-B175-423F-B169-23AD9531C12F}"/>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1C5D4CC6-8144-40A9-8193-A57E4BD1300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756F4EE0-67A5-42F9-BA5C-3FEFDAAA5DF9}"/>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CA833404-0E1C-4FDA-9011-9805ABEB6970}"/>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9CE95B51-26EF-48AD-A976-EB6EA637F00E}"/>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0201BE44-B8A0-4535-A2CC-E70803A13349}"/>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Tree>
    <p:extLst>
      <p:ext uri="{BB962C8B-B14F-4D97-AF65-F5344CB8AC3E}">
        <p14:creationId xmlns:p14="http://schemas.microsoft.com/office/powerpoint/2010/main" val="36926028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37" name="TextBox 36">
            <a:extLst>
              <a:ext uri="{FF2B5EF4-FFF2-40B4-BE49-F238E27FC236}">
                <a16:creationId xmlns:a16="http://schemas.microsoft.com/office/drawing/2014/main" id="{11F7BF5F-D085-4145-A9C1-76F78D8D2980}"/>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grpSp>
        <p:nvGrpSpPr>
          <p:cNvPr id="38" name="Graphic 26">
            <a:extLst>
              <a:ext uri="{FF2B5EF4-FFF2-40B4-BE49-F238E27FC236}">
                <a16:creationId xmlns:a16="http://schemas.microsoft.com/office/drawing/2014/main" id="{48EFD060-9B68-4990-8381-EA46E09BA688}"/>
              </a:ext>
            </a:extLst>
          </p:cNvPr>
          <p:cNvGrpSpPr/>
          <p:nvPr userDrawn="1"/>
        </p:nvGrpSpPr>
        <p:grpSpPr>
          <a:xfrm>
            <a:off x="7271713" y="121921"/>
            <a:ext cx="4871511" cy="4564912"/>
            <a:chOff x="5453784" y="91441"/>
            <a:chExt cx="3653633" cy="3423684"/>
          </a:xfrm>
        </p:grpSpPr>
        <p:grpSp>
          <p:nvGrpSpPr>
            <p:cNvPr id="39" name="Graphic 26">
              <a:extLst>
                <a:ext uri="{FF2B5EF4-FFF2-40B4-BE49-F238E27FC236}">
                  <a16:creationId xmlns:a16="http://schemas.microsoft.com/office/drawing/2014/main" id="{93DEF226-7D4B-4D6C-82FC-D00F813160A7}"/>
                </a:ext>
              </a:extLst>
            </p:cNvPr>
            <p:cNvGrpSpPr/>
            <p:nvPr/>
          </p:nvGrpSpPr>
          <p:grpSpPr>
            <a:xfrm>
              <a:off x="6644408" y="215633"/>
              <a:ext cx="2291185" cy="1914688"/>
              <a:chOff x="6644408" y="215633"/>
              <a:chExt cx="2291185" cy="1914688"/>
            </a:xfrm>
            <a:solidFill>
              <a:schemeClr val="accent1"/>
            </a:solidFill>
          </p:grpSpPr>
          <p:sp>
            <p:nvSpPr>
              <p:cNvPr id="78" name="Freeform: Shape 77">
                <a:extLst>
                  <a:ext uri="{FF2B5EF4-FFF2-40B4-BE49-F238E27FC236}">
                    <a16:creationId xmlns:a16="http://schemas.microsoft.com/office/drawing/2014/main" id="{B072DF57-514D-4774-9970-6E11A32C9EF4}"/>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E49A0A1F-3863-42C9-9F6E-AD1453F2CED8}"/>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E3846DAE-C1B0-41A1-B593-F9B0052AAEC4}"/>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4396273-CF26-4D07-B073-BDD088845653}"/>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F82176CC-91B3-4FAA-81DA-90A049AB8991}"/>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A6D3EA2F-DCBD-4ABC-93D6-F1A63A631B3D}"/>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C8EFC192-25EA-485D-B117-2A1E79150C4A}"/>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02929437-D6B6-4653-AF2D-4A2FDDCFCD85}"/>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BB50EFDE-E145-4634-9959-3DD072511C1F}"/>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BB404-D89F-44C6-B4C1-BAC7B986032C}"/>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05877B8D-A434-4816-82FA-F60FB6FAADA1}"/>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BA54C14E-59FD-49C7-A9B7-6CBC68B36046}"/>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6262E82A-9651-4977-BFE6-EA1BB39B4A84}"/>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F5EA6E1-DD93-4EC0-8043-B1D2AC3746E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6BBE4EEC-74FA-45FE-A7C9-506078A26004}"/>
                </a:ext>
              </a:extLst>
            </p:cNvPr>
            <p:cNvGrpSpPr/>
            <p:nvPr/>
          </p:nvGrpSpPr>
          <p:grpSpPr>
            <a:xfrm>
              <a:off x="5718509" y="750015"/>
              <a:ext cx="2685639" cy="2652690"/>
              <a:chOff x="5718509" y="750015"/>
              <a:chExt cx="2685639" cy="2652690"/>
            </a:xfrm>
            <a:solidFill>
              <a:schemeClr val="accent1"/>
            </a:solidFill>
          </p:grpSpPr>
          <p:grpSp>
            <p:nvGrpSpPr>
              <p:cNvPr id="41" name="Graphic 26">
                <a:extLst>
                  <a:ext uri="{FF2B5EF4-FFF2-40B4-BE49-F238E27FC236}">
                    <a16:creationId xmlns:a16="http://schemas.microsoft.com/office/drawing/2014/main" id="{BBC249E8-7BBD-4979-84E0-279F23F5A0D7}"/>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8D08C1C7-2219-42D4-8268-0D9C6C9B1796}"/>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56670D7F-402D-497A-8961-8F88F254F0C2}"/>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bg1">
                    <a:lumMod val="5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4896FE17-57AC-4467-A24C-FF28255AC4B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B6DE6231-F755-4731-A123-37AE6246D0B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0EA49405-1BC0-4CC5-8445-34B251DA1ABF}"/>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bg1">
                      <a:lumMod val="5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84EC4C0D-7114-4679-AFBA-2EADCE4867FB}"/>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0167FA87-4C88-47E2-BAD0-820F3754CC46}"/>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606E13DB-5862-4DD6-9C8F-B77883DE5CDB}"/>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6A40C06F-FF1A-4513-9ACB-C7ABFE1DE01D}"/>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9D6D3506-6096-477E-ABF2-B6DE2447A29A}"/>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BDB98736-5860-4E7F-97E1-636EAB8869B9}"/>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bg1">
                    <a:lumMod val="5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F4688383-CDA0-4BFC-8E8F-5463437C1713}"/>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bg1">
                    <a:lumMod val="5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B760121C-977D-4E82-A6DE-96056CEA0F3F}"/>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bg1">
                  <a:lumMod val="50000"/>
                </a:schemeClr>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653598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grpSp>
        <p:nvGrpSpPr>
          <p:cNvPr id="7" name="Graphic 2">
            <a:extLst>
              <a:ext uri="{FF2B5EF4-FFF2-40B4-BE49-F238E27FC236}">
                <a16:creationId xmlns:a16="http://schemas.microsoft.com/office/drawing/2014/main" id="{F8F5F1CF-8B4C-4A50-A5CE-0AFB07CCB3D7}"/>
              </a:ext>
            </a:extLst>
          </p:cNvPr>
          <p:cNvGrpSpPr/>
          <p:nvPr userDrawn="1"/>
        </p:nvGrpSpPr>
        <p:grpSpPr>
          <a:xfrm>
            <a:off x="7506031" y="213069"/>
            <a:ext cx="4601156" cy="4742729"/>
            <a:chOff x="5629523" y="159801"/>
            <a:chExt cx="3450867" cy="3557047"/>
          </a:xfrm>
        </p:grpSpPr>
        <p:sp>
          <p:nvSpPr>
            <p:cNvPr id="8" name="Freeform: Shape 7">
              <a:extLst>
                <a:ext uri="{FF2B5EF4-FFF2-40B4-BE49-F238E27FC236}">
                  <a16:creationId xmlns:a16="http://schemas.microsoft.com/office/drawing/2014/main" id="{D7209A96-6197-44AA-BAB6-20D443158281}"/>
                </a:ext>
              </a:extLst>
            </p:cNvPr>
            <p:cNvSpPr/>
            <p:nvPr/>
          </p:nvSpPr>
          <p:spPr>
            <a:xfrm>
              <a:off x="6126675" y="1551220"/>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2" y="149108"/>
                    <a:pt x="427452" y="248159"/>
                  </a:cubicBezTo>
                  <a:cubicBezTo>
                    <a:pt x="427452"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0" name="Freeform: Shape 9">
              <a:extLst>
                <a:ext uri="{FF2B5EF4-FFF2-40B4-BE49-F238E27FC236}">
                  <a16:creationId xmlns:a16="http://schemas.microsoft.com/office/drawing/2014/main" id="{98CC05BE-7BE5-413E-836B-DCFE23983C6B}"/>
                </a:ext>
              </a:extLst>
            </p:cNvPr>
            <p:cNvSpPr/>
            <p:nvPr/>
          </p:nvSpPr>
          <p:spPr>
            <a:xfrm>
              <a:off x="7608576"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EE3124"/>
            </a:solidFill>
            <a:ln w="7578" cap="flat">
              <a:noFill/>
              <a:prstDash val="solid"/>
              <a:miter/>
            </a:ln>
          </p:spPr>
          <p:txBody>
            <a:bodyPr rtlCol="0" anchor="ctr"/>
            <a:lstStyle/>
            <a:p>
              <a:endParaRPr lang="en-US" sz="2489"/>
            </a:p>
          </p:txBody>
        </p:sp>
        <p:sp>
          <p:nvSpPr>
            <p:cNvPr id="12" name="Freeform: Shape 11">
              <a:extLst>
                <a:ext uri="{FF2B5EF4-FFF2-40B4-BE49-F238E27FC236}">
                  <a16:creationId xmlns:a16="http://schemas.microsoft.com/office/drawing/2014/main" id="{D6453172-81F5-4A57-BB1C-547B7378EFB5}"/>
                </a:ext>
              </a:extLst>
            </p:cNvPr>
            <p:cNvSpPr/>
            <p:nvPr/>
          </p:nvSpPr>
          <p:spPr>
            <a:xfrm>
              <a:off x="6618215"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BCBEC0"/>
            </a:solidFill>
            <a:ln w="7578" cap="flat">
              <a:noFill/>
              <a:prstDash val="solid"/>
              <a:miter/>
            </a:ln>
          </p:spPr>
          <p:txBody>
            <a:bodyPr rtlCol="0" anchor="ctr"/>
            <a:lstStyle/>
            <a:p>
              <a:endParaRPr lang="en-US" sz="2489"/>
            </a:p>
          </p:txBody>
        </p:sp>
        <p:sp>
          <p:nvSpPr>
            <p:cNvPr id="13" name="Freeform: Shape 12">
              <a:extLst>
                <a:ext uri="{FF2B5EF4-FFF2-40B4-BE49-F238E27FC236}">
                  <a16:creationId xmlns:a16="http://schemas.microsoft.com/office/drawing/2014/main" id="{B603002F-42D1-4583-A382-94EDAF5F2B11}"/>
                </a:ext>
              </a:extLst>
            </p:cNvPr>
            <p:cNvSpPr/>
            <p:nvPr/>
          </p:nvSpPr>
          <p:spPr>
            <a:xfrm>
              <a:off x="6370359" y="2045566"/>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4" name="Freeform: Shape 13">
              <a:extLst>
                <a:ext uri="{FF2B5EF4-FFF2-40B4-BE49-F238E27FC236}">
                  <a16:creationId xmlns:a16="http://schemas.microsoft.com/office/drawing/2014/main" id="{E43F0BEA-938C-4556-9201-9D0DC15F97BD}"/>
                </a:ext>
              </a:extLst>
            </p:cNvPr>
            <p:cNvSpPr/>
            <p:nvPr/>
          </p:nvSpPr>
          <p:spPr>
            <a:xfrm>
              <a:off x="7111272" y="1551220"/>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6" name="Freeform: Shape 15">
              <a:extLst>
                <a:ext uri="{FF2B5EF4-FFF2-40B4-BE49-F238E27FC236}">
                  <a16:creationId xmlns:a16="http://schemas.microsoft.com/office/drawing/2014/main" id="{62B3D80D-7B52-40B0-A763-49D4655C6373}"/>
                </a:ext>
              </a:extLst>
            </p:cNvPr>
            <p:cNvSpPr/>
            <p:nvPr/>
          </p:nvSpPr>
          <p:spPr>
            <a:xfrm>
              <a:off x="7608576" y="155114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F58765"/>
            </a:solidFill>
            <a:ln w="7578" cap="flat">
              <a:noFill/>
              <a:prstDash val="solid"/>
              <a:miter/>
            </a:ln>
          </p:spPr>
          <p:txBody>
            <a:bodyPr rtlCol="0" anchor="ctr"/>
            <a:lstStyle/>
            <a:p>
              <a:endParaRPr lang="en-US" sz="2489"/>
            </a:p>
          </p:txBody>
        </p:sp>
        <p:sp>
          <p:nvSpPr>
            <p:cNvPr id="17" name="Freeform: Shape 16">
              <a:extLst>
                <a:ext uri="{FF2B5EF4-FFF2-40B4-BE49-F238E27FC236}">
                  <a16:creationId xmlns:a16="http://schemas.microsoft.com/office/drawing/2014/main" id="{5248C805-13A3-4E49-8495-9AA5A3B865D0}"/>
                </a:ext>
              </a:extLst>
            </p:cNvPr>
            <p:cNvSpPr/>
            <p:nvPr/>
          </p:nvSpPr>
          <p:spPr>
            <a:xfrm>
              <a:off x="6866374" y="2049889"/>
              <a:ext cx="493132" cy="493132"/>
            </a:xfrm>
            <a:custGeom>
              <a:avLst/>
              <a:gdLst>
                <a:gd name="connsiteX0" fmla="*/ 246566 w 493132"/>
                <a:gd name="connsiteY0" fmla="*/ 0 h 493132"/>
                <a:gd name="connsiteX1" fmla="*/ 493133 w 493132"/>
                <a:gd name="connsiteY1" fmla="*/ 246566 h 493132"/>
                <a:gd name="connsiteX2" fmla="*/ 493133 w 493132"/>
                <a:gd name="connsiteY2" fmla="*/ 246566 h 493132"/>
                <a:gd name="connsiteX3" fmla="*/ 246566 w 493132"/>
                <a:gd name="connsiteY3" fmla="*/ 493133 h 493132"/>
                <a:gd name="connsiteX4" fmla="*/ 246566 w 493132"/>
                <a:gd name="connsiteY4" fmla="*/ 493133 h 493132"/>
                <a:gd name="connsiteX5" fmla="*/ 0 w 493132"/>
                <a:gd name="connsiteY5" fmla="*/ 246566 h 493132"/>
                <a:gd name="connsiteX6" fmla="*/ 0 w 493132"/>
                <a:gd name="connsiteY6" fmla="*/ 246566 h 493132"/>
                <a:gd name="connsiteX7" fmla="*/ 246566 w 493132"/>
                <a:gd name="connsiteY7" fmla="*/ 0 h 49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132" h="493132">
                  <a:moveTo>
                    <a:pt x="246566" y="0"/>
                  </a:moveTo>
                  <a:cubicBezTo>
                    <a:pt x="382741" y="0"/>
                    <a:pt x="493133" y="110392"/>
                    <a:pt x="493133" y="246566"/>
                  </a:cubicBezTo>
                  <a:lnTo>
                    <a:pt x="493133" y="246566"/>
                  </a:lnTo>
                  <a:cubicBezTo>
                    <a:pt x="493133" y="382741"/>
                    <a:pt x="382741" y="493133"/>
                    <a:pt x="246566" y="493133"/>
                  </a:cubicBezTo>
                  <a:lnTo>
                    <a:pt x="246566" y="493133"/>
                  </a:lnTo>
                  <a:cubicBezTo>
                    <a:pt x="110392" y="493133"/>
                    <a:pt x="0" y="382741"/>
                    <a:pt x="0" y="246566"/>
                  </a:cubicBezTo>
                  <a:lnTo>
                    <a:pt x="0" y="246566"/>
                  </a:lnTo>
                  <a:cubicBezTo>
                    <a:pt x="0" y="110392"/>
                    <a:pt x="110392" y="0"/>
                    <a:pt x="246566" y="0"/>
                  </a:cubicBezTo>
                  <a:close/>
                </a:path>
              </a:pathLst>
            </a:custGeom>
            <a:solidFill>
              <a:srgbClr val="F2613F"/>
            </a:solidFill>
            <a:ln w="7578" cap="flat">
              <a:noFill/>
              <a:prstDash val="solid"/>
              <a:miter/>
            </a:ln>
          </p:spPr>
          <p:txBody>
            <a:bodyPr rtlCol="0" anchor="ctr"/>
            <a:lstStyle/>
            <a:p>
              <a:endParaRPr lang="en-US" sz="2489"/>
            </a:p>
          </p:txBody>
        </p:sp>
        <p:sp>
          <p:nvSpPr>
            <p:cNvPr id="18" name="Freeform: Shape 17">
              <a:extLst>
                <a:ext uri="{FF2B5EF4-FFF2-40B4-BE49-F238E27FC236}">
                  <a16:creationId xmlns:a16="http://schemas.microsoft.com/office/drawing/2014/main" id="{50371D9A-6808-496D-BA3B-5CD9D59A8EAC}"/>
                </a:ext>
              </a:extLst>
            </p:cNvPr>
            <p:cNvSpPr/>
            <p:nvPr/>
          </p:nvSpPr>
          <p:spPr>
            <a:xfrm>
              <a:off x="7359431" y="2046401"/>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3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3" y="149108"/>
                    <a:pt x="427453" y="248159"/>
                  </a:cubicBezTo>
                  <a:cubicBezTo>
                    <a:pt x="427453"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9" name="Freeform: Shape 18">
              <a:extLst>
                <a:ext uri="{FF2B5EF4-FFF2-40B4-BE49-F238E27FC236}">
                  <a16:creationId xmlns:a16="http://schemas.microsoft.com/office/drawing/2014/main" id="{37E2B900-DB8F-4A20-A426-84B6F95855B7}"/>
                </a:ext>
              </a:extLst>
            </p:cNvPr>
            <p:cNvSpPr/>
            <p:nvPr/>
          </p:nvSpPr>
          <p:spPr>
            <a:xfrm>
              <a:off x="7112485" y="2543629"/>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3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3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3"/>
                  </a:moveTo>
                  <a:cubicBezTo>
                    <a:pt x="149108" y="427453"/>
                    <a:pt x="68866" y="347210"/>
                    <a:pt x="68866" y="248159"/>
                  </a:cubicBezTo>
                  <a:cubicBezTo>
                    <a:pt x="68866" y="149108"/>
                    <a:pt x="149108" y="68866"/>
                    <a:pt x="248159" y="68866"/>
                  </a:cubicBezTo>
                  <a:cubicBezTo>
                    <a:pt x="347210" y="68866"/>
                    <a:pt x="427452" y="149108"/>
                    <a:pt x="427452" y="248159"/>
                  </a:cubicBezTo>
                  <a:cubicBezTo>
                    <a:pt x="427452" y="347210"/>
                    <a:pt x="347210" y="427453"/>
                    <a:pt x="248159" y="427453"/>
                  </a:cubicBezTo>
                  <a:close/>
                </a:path>
              </a:pathLst>
            </a:custGeom>
            <a:solidFill>
              <a:srgbClr val="808285"/>
            </a:solidFill>
            <a:ln w="7578" cap="flat">
              <a:noFill/>
              <a:prstDash val="solid"/>
              <a:miter/>
            </a:ln>
          </p:spPr>
          <p:txBody>
            <a:bodyPr rtlCol="0" anchor="ctr"/>
            <a:lstStyle/>
            <a:p>
              <a:endParaRPr lang="en-US" sz="2489"/>
            </a:p>
          </p:txBody>
        </p:sp>
        <p:sp>
          <p:nvSpPr>
            <p:cNvPr id="20" name="Freeform: Shape 19">
              <a:extLst>
                <a:ext uri="{FF2B5EF4-FFF2-40B4-BE49-F238E27FC236}">
                  <a16:creationId xmlns:a16="http://schemas.microsoft.com/office/drawing/2014/main" id="{9308B492-13E2-484E-9C99-15ADE6E5B5FF}"/>
                </a:ext>
              </a:extLst>
            </p:cNvPr>
            <p:cNvSpPr/>
            <p:nvPr/>
          </p:nvSpPr>
          <p:spPr>
            <a:xfrm>
              <a:off x="5629557" y="821229"/>
              <a:ext cx="2893460" cy="2896983"/>
            </a:xfrm>
            <a:custGeom>
              <a:avLst/>
              <a:gdLst>
                <a:gd name="connsiteX0" fmla="*/ 1443641 w 2893460"/>
                <a:gd name="connsiteY0" fmla="*/ 2896984 h 2896983"/>
                <a:gd name="connsiteX1" fmla="*/ 631360 w 2893460"/>
                <a:gd name="connsiteY1" fmla="*/ 2646777 h 2896983"/>
                <a:gd name="connsiteX2" fmla="*/ 20670 w 2893460"/>
                <a:gd name="connsiteY2" fmla="*/ 1711630 h 2896983"/>
                <a:gd name="connsiteX3" fmla="*/ 55255 w 2893460"/>
                <a:gd name="connsiteY3" fmla="*/ 1661346 h 2896983"/>
                <a:gd name="connsiteX4" fmla="*/ 105539 w 2893460"/>
                <a:gd name="connsiteY4" fmla="*/ 1695930 h 2896983"/>
                <a:gd name="connsiteX5" fmla="*/ 679900 w 2893460"/>
                <a:gd name="connsiteY5" fmla="*/ 2575332 h 2896983"/>
                <a:gd name="connsiteX6" fmla="*/ 1443717 w 2893460"/>
                <a:gd name="connsiteY6" fmla="*/ 2810674 h 2896983"/>
                <a:gd name="connsiteX7" fmla="*/ 2038935 w 2893460"/>
                <a:gd name="connsiteY7" fmla="*/ 2674460 h 2896983"/>
                <a:gd name="connsiteX8" fmla="*/ 2096576 w 2893460"/>
                <a:gd name="connsiteY8" fmla="*/ 2694558 h 2896983"/>
                <a:gd name="connsiteX9" fmla="*/ 2076477 w 2893460"/>
                <a:gd name="connsiteY9" fmla="*/ 2752199 h 2896983"/>
                <a:gd name="connsiteX10" fmla="*/ 1443717 w 2893460"/>
                <a:gd name="connsiteY10" fmla="*/ 2896984 h 2896983"/>
                <a:gd name="connsiteX11" fmla="*/ 2356870 w 2893460"/>
                <a:gd name="connsiteY11" fmla="*/ 2561226 h 2896983"/>
                <a:gd name="connsiteX12" fmla="*/ 2324029 w 2893460"/>
                <a:gd name="connsiteY12" fmla="*/ 2546057 h 2896983"/>
                <a:gd name="connsiteX13" fmla="*/ 2328808 w 2893460"/>
                <a:gd name="connsiteY13" fmla="*/ 2485231 h 2896983"/>
                <a:gd name="connsiteX14" fmla="*/ 2571809 w 2893460"/>
                <a:gd name="connsiteY14" fmla="*/ 2213484 h 2896983"/>
                <a:gd name="connsiteX15" fmla="*/ 2807075 w 2893460"/>
                <a:gd name="connsiteY15" fmla="*/ 1449667 h 2896983"/>
                <a:gd name="connsiteX16" fmla="*/ 2209961 w 2893460"/>
                <a:gd name="connsiteY16" fmla="*/ 321499 h 2896983"/>
                <a:gd name="connsiteX17" fmla="*/ 2208900 w 2893460"/>
                <a:gd name="connsiteY17" fmla="*/ 320741 h 2896983"/>
                <a:gd name="connsiteX18" fmla="*/ 2197220 w 2893460"/>
                <a:gd name="connsiteY18" fmla="*/ 260825 h 2896983"/>
                <a:gd name="connsiteX19" fmla="*/ 2257136 w 2893460"/>
                <a:gd name="connsiteY19" fmla="*/ 249069 h 2896983"/>
                <a:gd name="connsiteX20" fmla="*/ 2258577 w 2893460"/>
                <a:gd name="connsiteY20" fmla="*/ 250055 h 2896983"/>
                <a:gd name="connsiteX21" fmla="*/ 2893461 w 2893460"/>
                <a:gd name="connsiteY21" fmla="*/ 1449591 h 2896983"/>
                <a:gd name="connsiteX22" fmla="*/ 2643254 w 2893460"/>
                <a:gd name="connsiteY22" fmla="*/ 2261872 h 2896983"/>
                <a:gd name="connsiteX23" fmla="*/ 2384856 w 2893460"/>
                <a:gd name="connsiteY23" fmla="*/ 2550759 h 2896983"/>
                <a:gd name="connsiteX24" fmla="*/ 2356870 w 2893460"/>
                <a:gd name="connsiteY24" fmla="*/ 2561074 h 2896983"/>
                <a:gd name="connsiteX25" fmla="*/ 43196 w 2893460"/>
                <a:gd name="connsiteY25" fmla="*/ 1390282 h 2896983"/>
                <a:gd name="connsiteX26" fmla="*/ 40086 w 2893460"/>
                <a:gd name="connsiteY26" fmla="*/ 1390206 h 2896983"/>
                <a:gd name="connsiteX27" fmla="*/ 117 w 2893460"/>
                <a:gd name="connsiteY27" fmla="*/ 1344094 h 2896983"/>
                <a:gd name="connsiteX28" fmla="*/ 246683 w 2893460"/>
                <a:gd name="connsiteY28" fmla="*/ 634959 h 2896983"/>
                <a:gd name="connsiteX29" fmla="*/ 1446296 w 2893460"/>
                <a:gd name="connsiteY29" fmla="*/ 0 h 2896983"/>
                <a:gd name="connsiteX30" fmla="*/ 1928886 w 2893460"/>
                <a:gd name="connsiteY30" fmla="*/ 82973 h 2896983"/>
                <a:gd name="connsiteX31" fmla="*/ 1955128 w 2893460"/>
                <a:gd name="connsiteY31" fmla="*/ 138111 h 2896983"/>
                <a:gd name="connsiteX32" fmla="*/ 1899990 w 2893460"/>
                <a:gd name="connsiteY32" fmla="*/ 164352 h 2896983"/>
                <a:gd name="connsiteX33" fmla="*/ 1446296 w 2893460"/>
                <a:gd name="connsiteY33" fmla="*/ 86310 h 2896983"/>
                <a:gd name="connsiteX34" fmla="*/ 318128 w 2893460"/>
                <a:gd name="connsiteY34" fmla="*/ 683423 h 2896983"/>
                <a:gd name="connsiteX35" fmla="*/ 86275 w 2893460"/>
                <a:gd name="connsiteY35" fmla="*/ 1350237 h 2896983"/>
                <a:gd name="connsiteX36" fmla="*/ 43272 w 2893460"/>
                <a:gd name="connsiteY36" fmla="*/ 1390358 h 289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93460" h="2896983">
                  <a:moveTo>
                    <a:pt x="1443641" y="2896984"/>
                  </a:moveTo>
                  <a:cubicBezTo>
                    <a:pt x="1153313" y="2896984"/>
                    <a:pt x="872466" y="2810446"/>
                    <a:pt x="631360" y="2646777"/>
                  </a:cubicBezTo>
                  <a:cubicBezTo>
                    <a:pt x="308496" y="2427514"/>
                    <a:pt x="91584" y="2095472"/>
                    <a:pt x="20670" y="1711630"/>
                  </a:cubicBezTo>
                  <a:cubicBezTo>
                    <a:pt x="16347" y="1688194"/>
                    <a:pt x="31819" y="1665669"/>
                    <a:pt x="55255" y="1661346"/>
                  </a:cubicBezTo>
                  <a:cubicBezTo>
                    <a:pt x="78615" y="1657023"/>
                    <a:pt x="101216" y="1672495"/>
                    <a:pt x="105539" y="1695930"/>
                  </a:cubicBezTo>
                  <a:cubicBezTo>
                    <a:pt x="172281" y="2056868"/>
                    <a:pt x="376224" y="2369191"/>
                    <a:pt x="679900" y="2575332"/>
                  </a:cubicBezTo>
                  <a:cubicBezTo>
                    <a:pt x="906671" y="2729294"/>
                    <a:pt x="1170757" y="2810674"/>
                    <a:pt x="1443717" y="2810674"/>
                  </a:cubicBezTo>
                  <a:cubicBezTo>
                    <a:pt x="1648721" y="2810674"/>
                    <a:pt x="1854560" y="2763575"/>
                    <a:pt x="2038935" y="2674460"/>
                  </a:cubicBezTo>
                  <a:cubicBezTo>
                    <a:pt x="2060398" y="2664069"/>
                    <a:pt x="2086185" y="2673094"/>
                    <a:pt x="2096576" y="2694558"/>
                  </a:cubicBezTo>
                  <a:cubicBezTo>
                    <a:pt x="2106966" y="2716022"/>
                    <a:pt x="2097941" y="2741808"/>
                    <a:pt x="2076477" y="2752199"/>
                  </a:cubicBezTo>
                  <a:cubicBezTo>
                    <a:pt x="1880422" y="2846927"/>
                    <a:pt x="1661615" y="2896984"/>
                    <a:pt x="1443717" y="2896984"/>
                  </a:cubicBezTo>
                  <a:close/>
                  <a:moveTo>
                    <a:pt x="2356870" y="2561226"/>
                  </a:moveTo>
                  <a:cubicBezTo>
                    <a:pt x="2344659" y="2561226"/>
                    <a:pt x="2332524" y="2556068"/>
                    <a:pt x="2324029" y="2546057"/>
                  </a:cubicBezTo>
                  <a:cubicBezTo>
                    <a:pt x="2308558" y="2527930"/>
                    <a:pt x="2310681" y="2500703"/>
                    <a:pt x="2328808" y="2485231"/>
                  </a:cubicBezTo>
                  <a:cubicBezTo>
                    <a:pt x="2421185" y="2406354"/>
                    <a:pt x="2502944" y="2314963"/>
                    <a:pt x="2571809" y="2213484"/>
                  </a:cubicBezTo>
                  <a:cubicBezTo>
                    <a:pt x="2725771" y="1986713"/>
                    <a:pt x="2807075" y="1722627"/>
                    <a:pt x="2807075" y="1449667"/>
                  </a:cubicBezTo>
                  <a:cubicBezTo>
                    <a:pt x="2807075" y="997111"/>
                    <a:pt x="2583868" y="575347"/>
                    <a:pt x="2209961" y="321499"/>
                  </a:cubicBezTo>
                  <a:lnTo>
                    <a:pt x="2208900" y="320741"/>
                  </a:lnTo>
                  <a:cubicBezTo>
                    <a:pt x="2189105" y="307468"/>
                    <a:pt x="2183871" y="280620"/>
                    <a:pt x="2197220" y="260825"/>
                  </a:cubicBezTo>
                  <a:cubicBezTo>
                    <a:pt x="2210492" y="241030"/>
                    <a:pt x="2237341" y="235797"/>
                    <a:pt x="2257136" y="249069"/>
                  </a:cubicBezTo>
                  <a:lnTo>
                    <a:pt x="2258577" y="250055"/>
                  </a:lnTo>
                  <a:cubicBezTo>
                    <a:pt x="2656147" y="519905"/>
                    <a:pt x="2893461" y="968366"/>
                    <a:pt x="2893461" y="1449591"/>
                  </a:cubicBezTo>
                  <a:cubicBezTo>
                    <a:pt x="2893461" y="1739843"/>
                    <a:pt x="2806923" y="2020767"/>
                    <a:pt x="2643254" y="2261872"/>
                  </a:cubicBezTo>
                  <a:cubicBezTo>
                    <a:pt x="2570065" y="2369722"/>
                    <a:pt x="2483073" y="2466953"/>
                    <a:pt x="2384856" y="2550759"/>
                  </a:cubicBezTo>
                  <a:cubicBezTo>
                    <a:pt x="2376741" y="2557661"/>
                    <a:pt x="2366805" y="2561074"/>
                    <a:pt x="2356870" y="2561074"/>
                  </a:cubicBezTo>
                  <a:close/>
                  <a:moveTo>
                    <a:pt x="43196" y="1390282"/>
                  </a:moveTo>
                  <a:cubicBezTo>
                    <a:pt x="42134" y="1390282"/>
                    <a:pt x="41148" y="1390282"/>
                    <a:pt x="40086" y="1390206"/>
                  </a:cubicBezTo>
                  <a:cubicBezTo>
                    <a:pt x="16347" y="1388538"/>
                    <a:pt x="-1627" y="1367833"/>
                    <a:pt x="117" y="1344094"/>
                  </a:cubicBezTo>
                  <a:cubicBezTo>
                    <a:pt x="18168" y="1091156"/>
                    <a:pt x="103415" y="845955"/>
                    <a:pt x="246683" y="634959"/>
                  </a:cubicBezTo>
                  <a:cubicBezTo>
                    <a:pt x="516609" y="237389"/>
                    <a:pt x="965070" y="0"/>
                    <a:pt x="1446296" y="0"/>
                  </a:cubicBezTo>
                  <a:cubicBezTo>
                    <a:pt x="1611406" y="0"/>
                    <a:pt x="1773787" y="27910"/>
                    <a:pt x="1928886" y="82973"/>
                  </a:cubicBezTo>
                  <a:cubicBezTo>
                    <a:pt x="1951336" y="90936"/>
                    <a:pt x="1963092" y="115661"/>
                    <a:pt x="1955128" y="138111"/>
                  </a:cubicBezTo>
                  <a:cubicBezTo>
                    <a:pt x="1947164" y="160560"/>
                    <a:pt x="1922515" y="172316"/>
                    <a:pt x="1899990" y="164352"/>
                  </a:cubicBezTo>
                  <a:cubicBezTo>
                    <a:pt x="1754219" y="112627"/>
                    <a:pt x="1601547" y="86310"/>
                    <a:pt x="1446296" y="86310"/>
                  </a:cubicBezTo>
                  <a:cubicBezTo>
                    <a:pt x="993739" y="86310"/>
                    <a:pt x="571975" y="309516"/>
                    <a:pt x="318128" y="683423"/>
                  </a:cubicBezTo>
                  <a:cubicBezTo>
                    <a:pt x="183430" y="881829"/>
                    <a:pt x="103264" y="1112393"/>
                    <a:pt x="86275" y="1350237"/>
                  </a:cubicBezTo>
                  <a:cubicBezTo>
                    <a:pt x="84682" y="1372990"/>
                    <a:pt x="65721" y="1390358"/>
                    <a:pt x="43272" y="1390358"/>
                  </a:cubicBezTo>
                  <a:close/>
                </a:path>
              </a:pathLst>
            </a:custGeom>
            <a:solidFill>
              <a:schemeClr val="accent6">
                <a:lumMod val="60000"/>
                <a:lumOff val="40000"/>
              </a:schemeClr>
            </a:solidFill>
            <a:ln w="7578" cap="flat">
              <a:noFill/>
              <a:prstDash val="solid"/>
              <a:miter/>
            </a:ln>
          </p:spPr>
          <p:txBody>
            <a:bodyPr rtlCol="0" anchor="ctr"/>
            <a:lstStyle/>
            <a:p>
              <a:endParaRPr lang="en-US" sz="2489"/>
            </a:p>
          </p:txBody>
        </p:sp>
        <p:sp>
          <p:nvSpPr>
            <p:cNvPr id="21" name="Freeform: Shape 20">
              <a:extLst>
                <a:ext uri="{FF2B5EF4-FFF2-40B4-BE49-F238E27FC236}">
                  <a16:creationId xmlns:a16="http://schemas.microsoft.com/office/drawing/2014/main" id="{930E5F5B-FB51-4D8D-9B16-1E5123526252}"/>
                </a:ext>
              </a:extLst>
            </p:cNvPr>
            <p:cNvSpPr/>
            <p:nvPr/>
          </p:nvSpPr>
          <p:spPr>
            <a:xfrm>
              <a:off x="6235965" y="400834"/>
              <a:ext cx="2681513" cy="1581251"/>
            </a:xfrm>
            <a:custGeom>
              <a:avLst/>
              <a:gdLst>
                <a:gd name="connsiteX0" fmla="*/ 2547271 w 2681513"/>
                <a:gd name="connsiteY0" fmla="*/ 1581251 h 1581251"/>
                <a:gd name="connsiteX1" fmla="*/ 2521181 w 2681513"/>
                <a:gd name="connsiteY1" fmla="*/ 1454365 h 1581251"/>
                <a:gd name="connsiteX2" fmla="*/ 2653376 w 2681513"/>
                <a:gd name="connsiteY2" fmla="*/ 1421981 h 1581251"/>
                <a:gd name="connsiteX3" fmla="*/ 2681513 w 2681513"/>
                <a:gd name="connsiteY3" fmla="*/ 1558802 h 1581251"/>
                <a:gd name="connsiteX4" fmla="*/ 2547271 w 2681513"/>
                <a:gd name="connsiteY4" fmla="*/ 1581175 h 1581251"/>
                <a:gd name="connsiteX5" fmla="*/ 2485686 w 2681513"/>
                <a:gd name="connsiteY5" fmla="*/ 1329831 h 1581251"/>
                <a:gd name="connsiteX6" fmla="*/ 2440939 w 2681513"/>
                <a:gd name="connsiteY6" fmla="*/ 1208330 h 1581251"/>
                <a:gd name="connsiteX7" fmla="*/ 2566763 w 2681513"/>
                <a:gd name="connsiteY7" fmla="*/ 1156529 h 1581251"/>
                <a:gd name="connsiteX8" fmla="*/ 2615075 w 2681513"/>
                <a:gd name="connsiteY8" fmla="*/ 1287662 h 1581251"/>
                <a:gd name="connsiteX9" fmla="*/ 2485686 w 2681513"/>
                <a:gd name="connsiteY9" fmla="*/ 1329831 h 1581251"/>
                <a:gd name="connsiteX10" fmla="*/ 2253909 w 2681513"/>
                <a:gd name="connsiteY10" fmla="*/ 868856 h 1581251"/>
                <a:gd name="connsiteX11" fmla="*/ 2175184 w 2681513"/>
                <a:gd name="connsiteY11" fmla="*/ 766012 h 1581251"/>
                <a:gd name="connsiteX12" fmla="*/ 2280075 w 2681513"/>
                <a:gd name="connsiteY12" fmla="*/ 679324 h 1581251"/>
                <a:gd name="connsiteX13" fmla="*/ 2365020 w 2681513"/>
                <a:gd name="connsiteY13" fmla="*/ 790206 h 1581251"/>
                <a:gd name="connsiteX14" fmla="*/ 2253985 w 2681513"/>
                <a:gd name="connsiteY14" fmla="*/ 868856 h 1581251"/>
                <a:gd name="connsiteX15" fmla="*/ 2088950 w 2681513"/>
                <a:gd name="connsiteY15" fmla="*/ 669312 h 1581251"/>
                <a:gd name="connsiteX16" fmla="*/ 1995739 w 2681513"/>
                <a:gd name="connsiteY16" fmla="*/ 579286 h 1581251"/>
                <a:gd name="connsiteX17" fmla="*/ 2086599 w 2681513"/>
                <a:gd name="connsiteY17" fmla="*/ 477960 h 1581251"/>
                <a:gd name="connsiteX18" fmla="*/ 2187091 w 2681513"/>
                <a:gd name="connsiteY18" fmla="*/ 575039 h 1581251"/>
                <a:gd name="connsiteX19" fmla="*/ 2088950 w 2681513"/>
                <a:gd name="connsiteY19" fmla="*/ 669312 h 1581251"/>
                <a:gd name="connsiteX20" fmla="*/ 1896157 w 2681513"/>
                <a:gd name="connsiteY20" fmla="*/ 496390 h 1581251"/>
                <a:gd name="connsiteX21" fmla="*/ 1790659 w 2681513"/>
                <a:gd name="connsiteY21" fmla="*/ 421153 h 1581251"/>
                <a:gd name="connsiteX22" fmla="*/ 1865516 w 2681513"/>
                <a:gd name="connsiteY22" fmla="*/ 307540 h 1581251"/>
                <a:gd name="connsiteX23" fmla="*/ 1979281 w 2681513"/>
                <a:gd name="connsiteY23" fmla="*/ 388692 h 1581251"/>
                <a:gd name="connsiteX24" fmla="*/ 1896233 w 2681513"/>
                <a:gd name="connsiteY24" fmla="*/ 496466 h 1581251"/>
                <a:gd name="connsiteX25" fmla="*/ 1679852 w 2681513"/>
                <a:gd name="connsiteY25" fmla="*/ 353880 h 1581251"/>
                <a:gd name="connsiteX26" fmla="*/ 1564343 w 2681513"/>
                <a:gd name="connsiteY26" fmla="*/ 295102 h 1581251"/>
                <a:gd name="connsiteX27" fmla="*/ 1621453 w 2681513"/>
                <a:gd name="connsiteY27" fmla="*/ 171629 h 1581251"/>
                <a:gd name="connsiteX28" fmla="*/ 1746063 w 2681513"/>
                <a:gd name="connsiteY28" fmla="*/ 235034 h 1581251"/>
                <a:gd name="connsiteX29" fmla="*/ 1679928 w 2681513"/>
                <a:gd name="connsiteY29" fmla="*/ 353880 h 1581251"/>
                <a:gd name="connsiteX30" fmla="*/ 61054 w 2681513"/>
                <a:gd name="connsiteY30" fmla="*/ 319751 h 1581251"/>
                <a:gd name="connsiteX31" fmla="*/ 0 w 2681513"/>
                <a:gd name="connsiteY31" fmla="*/ 198174 h 1581251"/>
                <a:gd name="connsiteX32" fmla="*/ 127037 w 2681513"/>
                <a:gd name="connsiteY32" fmla="*/ 140230 h 1581251"/>
                <a:gd name="connsiteX33" fmla="*/ 178763 w 2681513"/>
                <a:gd name="connsiteY33" fmla="*/ 266054 h 1581251"/>
                <a:gd name="connsiteX34" fmla="*/ 61054 w 2681513"/>
                <a:gd name="connsiteY34" fmla="*/ 319751 h 1581251"/>
                <a:gd name="connsiteX35" fmla="*/ 1444662 w 2681513"/>
                <a:gd name="connsiteY35" fmla="*/ 245197 h 1581251"/>
                <a:gd name="connsiteX36" fmla="*/ 1321644 w 2681513"/>
                <a:gd name="connsiteY36" fmla="*/ 204393 h 1581251"/>
                <a:gd name="connsiteX37" fmla="*/ 1359642 w 2681513"/>
                <a:gd name="connsiteY37" fmla="*/ 73715 h 1581251"/>
                <a:gd name="connsiteX38" fmla="*/ 1492367 w 2681513"/>
                <a:gd name="connsiteY38" fmla="*/ 117780 h 1581251"/>
                <a:gd name="connsiteX39" fmla="*/ 1444662 w 2681513"/>
                <a:gd name="connsiteY39" fmla="*/ 245197 h 1581251"/>
                <a:gd name="connsiteX40" fmla="*/ 300263 w 2681513"/>
                <a:gd name="connsiteY40" fmla="*/ 221382 h 1581251"/>
                <a:gd name="connsiteX41" fmla="*/ 258170 w 2681513"/>
                <a:gd name="connsiteY41" fmla="*/ 91994 h 1581251"/>
                <a:gd name="connsiteX42" fmla="*/ 392565 w 2681513"/>
                <a:gd name="connsiteY42" fmla="*/ 53769 h 1581251"/>
                <a:gd name="connsiteX43" fmla="*/ 424874 w 2681513"/>
                <a:gd name="connsiteY43" fmla="*/ 185963 h 1581251"/>
                <a:gd name="connsiteX44" fmla="*/ 300339 w 2681513"/>
                <a:gd name="connsiteY44" fmla="*/ 221382 h 1581251"/>
                <a:gd name="connsiteX45" fmla="*/ 1195896 w 2681513"/>
                <a:gd name="connsiteY45" fmla="*/ 172918 h 1581251"/>
                <a:gd name="connsiteX46" fmla="*/ 1068252 w 2681513"/>
                <a:gd name="connsiteY46" fmla="*/ 151076 h 1581251"/>
                <a:gd name="connsiteX47" fmla="*/ 1086151 w 2681513"/>
                <a:gd name="connsiteY47" fmla="*/ 16226 h 1581251"/>
                <a:gd name="connsiteX48" fmla="*/ 1223882 w 2681513"/>
                <a:gd name="connsiteY48" fmla="*/ 39814 h 1581251"/>
                <a:gd name="connsiteX49" fmla="*/ 1195896 w 2681513"/>
                <a:gd name="connsiteY49" fmla="*/ 172994 h 1581251"/>
                <a:gd name="connsiteX50" fmla="*/ 939318 w 2681513"/>
                <a:gd name="connsiteY50" fmla="*/ 138865 h 1581251"/>
                <a:gd name="connsiteX51" fmla="*/ 809778 w 2681513"/>
                <a:gd name="connsiteY51" fmla="*/ 136362 h 1581251"/>
                <a:gd name="connsiteX52" fmla="*/ 807351 w 2681513"/>
                <a:gd name="connsiteY52" fmla="*/ 299 h 1581251"/>
                <a:gd name="connsiteX53" fmla="*/ 947054 w 2681513"/>
                <a:gd name="connsiteY53" fmla="*/ 3030 h 1581251"/>
                <a:gd name="connsiteX54" fmla="*/ 939318 w 2681513"/>
                <a:gd name="connsiteY54" fmla="*/ 138865 h 158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1513" h="1581251">
                  <a:moveTo>
                    <a:pt x="2547271" y="1581251"/>
                  </a:moveTo>
                  <a:cubicBezTo>
                    <a:pt x="2540218" y="1538855"/>
                    <a:pt x="2531420" y="1496155"/>
                    <a:pt x="2521181" y="1454365"/>
                  </a:cubicBezTo>
                  <a:lnTo>
                    <a:pt x="2653376" y="1421981"/>
                  </a:lnTo>
                  <a:cubicBezTo>
                    <a:pt x="2664373" y="1467031"/>
                    <a:pt x="2673853" y="1513068"/>
                    <a:pt x="2681513" y="1558802"/>
                  </a:cubicBezTo>
                  <a:lnTo>
                    <a:pt x="2547271" y="1581175"/>
                  </a:lnTo>
                  <a:close/>
                  <a:moveTo>
                    <a:pt x="2485686" y="1329831"/>
                  </a:moveTo>
                  <a:cubicBezTo>
                    <a:pt x="2472338" y="1288951"/>
                    <a:pt x="2457321" y="1248072"/>
                    <a:pt x="2440939" y="1208330"/>
                  </a:cubicBezTo>
                  <a:lnTo>
                    <a:pt x="2566763" y="1156529"/>
                  </a:lnTo>
                  <a:cubicBezTo>
                    <a:pt x="2584434" y="1199456"/>
                    <a:pt x="2600664" y="1243597"/>
                    <a:pt x="2615075" y="1287662"/>
                  </a:cubicBezTo>
                  <a:lnTo>
                    <a:pt x="2485686" y="1329831"/>
                  </a:lnTo>
                  <a:close/>
                  <a:moveTo>
                    <a:pt x="2253909" y="868856"/>
                  </a:moveTo>
                  <a:cubicBezTo>
                    <a:pt x="2229108" y="833816"/>
                    <a:pt x="2202639" y="799232"/>
                    <a:pt x="2175184" y="766012"/>
                  </a:cubicBezTo>
                  <a:lnTo>
                    <a:pt x="2280075" y="679324"/>
                  </a:lnTo>
                  <a:cubicBezTo>
                    <a:pt x="2309654" y="715122"/>
                    <a:pt x="2338247" y="752437"/>
                    <a:pt x="2365020" y="790206"/>
                  </a:cubicBezTo>
                  <a:lnTo>
                    <a:pt x="2253985" y="868856"/>
                  </a:lnTo>
                  <a:close/>
                  <a:moveTo>
                    <a:pt x="2088950" y="669312"/>
                  </a:moveTo>
                  <a:cubicBezTo>
                    <a:pt x="2059144" y="638292"/>
                    <a:pt x="2027745" y="607955"/>
                    <a:pt x="1995739" y="579286"/>
                  </a:cubicBezTo>
                  <a:lnTo>
                    <a:pt x="2086599" y="477960"/>
                  </a:lnTo>
                  <a:cubicBezTo>
                    <a:pt x="2121108" y="508904"/>
                    <a:pt x="2154858" y="541592"/>
                    <a:pt x="2187091" y="575039"/>
                  </a:cubicBezTo>
                  <a:lnTo>
                    <a:pt x="2088950" y="669312"/>
                  </a:lnTo>
                  <a:close/>
                  <a:moveTo>
                    <a:pt x="1896157" y="496390"/>
                  </a:moveTo>
                  <a:cubicBezTo>
                    <a:pt x="1862027" y="470072"/>
                    <a:pt x="1826533" y="444741"/>
                    <a:pt x="1790659" y="421153"/>
                  </a:cubicBezTo>
                  <a:lnTo>
                    <a:pt x="1865516" y="307540"/>
                  </a:lnTo>
                  <a:cubicBezTo>
                    <a:pt x="1904196" y="333023"/>
                    <a:pt x="1942497" y="360327"/>
                    <a:pt x="1979281" y="388692"/>
                  </a:cubicBezTo>
                  <a:lnTo>
                    <a:pt x="1896233" y="496466"/>
                  </a:lnTo>
                  <a:close/>
                  <a:moveTo>
                    <a:pt x="1679852" y="353880"/>
                  </a:moveTo>
                  <a:cubicBezTo>
                    <a:pt x="1642233" y="332948"/>
                    <a:pt x="1603402" y="313153"/>
                    <a:pt x="1564343" y="295102"/>
                  </a:cubicBezTo>
                  <a:lnTo>
                    <a:pt x="1621453" y="171629"/>
                  </a:lnTo>
                  <a:cubicBezTo>
                    <a:pt x="1663545" y="191121"/>
                    <a:pt x="1705487" y="212433"/>
                    <a:pt x="1746063" y="235034"/>
                  </a:cubicBezTo>
                  <a:lnTo>
                    <a:pt x="1679928" y="353880"/>
                  </a:lnTo>
                  <a:close/>
                  <a:moveTo>
                    <a:pt x="61054" y="319751"/>
                  </a:moveTo>
                  <a:lnTo>
                    <a:pt x="0" y="198174"/>
                  </a:lnTo>
                  <a:cubicBezTo>
                    <a:pt x="41410" y="177393"/>
                    <a:pt x="84186" y="157901"/>
                    <a:pt x="127037" y="140230"/>
                  </a:cubicBezTo>
                  <a:lnTo>
                    <a:pt x="178763" y="266054"/>
                  </a:lnTo>
                  <a:cubicBezTo>
                    <a:pt x="139021" y="282360"/>
                    <a:pt x="99430" y="300411"/>
                    <a:pt x="61054" y="319751"/>
                  </a:cubicBezTo>
                  <a:close/>
                  <a:moveTo>
                    <a:pt x="1444662" y="245197"/>
                  </a:moveTo>
                  <a:cubicBezTo>
                    <a:pt x="1404313" y="230104"/>
                    <a:pt x="1362903" y="216377"/>
                    <a:pt x="1321644" y="204393"/>
                  </a:cubicBezTo>
                  <a:lnTo>
                    <a:pt x="1359642" y="73715"/>
                  </a:lnTo>
                  <a:cubicBezTo>
                    <a:pt x="1404162" y="86685"/>
                    <a:pt x="1448833" y="101474"/>
                    <a:pt x="1492367" y="117780"/>
                  </a:cubicBezTo>
                  <a:lnTo>
                    <a:pt x="1444662" y="245197"/>
                  </a:lnTo>
                  <a:close/>
                  <a:moveTo>
                    <a:pt x="300263" y="221382"/>
                  </a:moveTo>
                  <a:lnTo>
                    <a:pt x="258170" y="91994"/>
                  </a:lnTo>
                  <a:cubicBezTo>
                    <a:pt x="302235" y="77659"/>
                    <a:pt x="347438" y="64766"/>
                    <a:pt x="392565" y="53769"/>
                  </a:cubicBezTo>
                  <a:lnTo>
                    <a:pt x="424874" y="185963"/>
                  </a:lnTo>
                  <a:cubicBezTo>
                    <a:pt x="383084" y="196202"/>
                    <a:pt x="341143" y="208110"/>
                    <a:pt x="300339" y="221382"/>
                  </a:cubicBezTo>
                  <a:close/>
                  <a:moveTo>
                    <a:pt x="1195896" y="172918"/>
                  </a:moveTo>
                  <a:cubicBezTo>
                    <a:pt x="1153803" y="164045"/>
                    <a:pt x="1110876" y="156688"/>
                    <a:pt x="1068252" y="151076"/>
                  </a:cubicBezTo>
                  <a:lnTo>
                    <a:pt x="1086151" y="16226"/>
                  </a:lnTo>
                  <a:cubicBezTo>
                    <a:pt x="1132188" y="22370"/>
                    <a:pt x="1178528" y="30257"/>
                    <a:pt x="1223882" y="39814"/>
                  </a:cubicBezTo>
                  <a:lnTo>
                    <a:pt x="1195896" y="172994"/>
                  </a:lnTo>
                  <a:close/>
                  <a:moveTo>
                    <a:pt x="939318" y="138865"/>
                  </a:moveTo>
                  <a:cubicBezTo>
                    <a:pt x="896391" y="136438"/>
                    <a:pt x="852933" y="135528"/>
                    <a:pt x="809778" y="136362"/>
                  </a:cubicBezTo>
                  <a:lnTo>
                    <a:pt x="807351" y="299"/>
                  </a:lnTo>
                  <a:cubicBezTo>
                    <a:pt x="853995" y="-535"/>
                    <a:pt x="900790" y="375"/>
                    <a:pt x="947054" y="3030"/>
                  </a:cubicBezTo>
                  <a:lnTo>
                    <a:pt x="939318" y="138865"/>
                  </a:lnTo>
                  <a:close/>
                </a:path>
              </a:pathLst>
            </a:custGeom>
            <a:solidFill>
              <a:srgbClr val="EE3124"/>
            </a:solidFill>
            <a:ln w="7578" cap="flat">
              <a:noFill/>
              <a:prstDash val="solid"/>
              <a:miter/>
            </a:ln>
          </p:spPr>
          <p:txBody>
            <a:bodyPr rtlCol="0" anchor="ctr"/>
            <a:lstStyle/>
            <a:p>
              <a:endParaRPr lang="en-US" sz="2489"/>
            </a:p>
          </p:txBody>
        </p:sp>
        <p:sp>
          <p:nvSpPr>
            <p:cNvPr id="22" name="Freeform: Shape 21">
              <a:extLst>
                <a:ext uri="{FF2B5EF4-FFF2-40B4-BE49-F238E27FC236}">
                  <a16:creationId xmlns:a16="http://schemas.microsoft.com/office/drawing/2014/main" id="{F9FFD63E-CB11-4D37-9418-E700714EF06C}"/>
                </a:ext>
              </a:extLst>
            </p:cNvPr>
            <p:cNvSpPr/>
            <p:nvPr/>
          </p:nvSpPr>
          <p:spPr>
            <a:xfrm rot="1500600">
              <a:off x="7455827" y="1256341"/>
              <a:ext cx="179900" cy="179900"/>
            </a:xfrm>
            <a:custGeom>
              <a:avLst/>
              <a:gdLst>
                <a:gd name="connsiteX0" fmla="*/ 0 w 179900"/>
                <a:gd name="connsiteY0" fmla="*/ 0 h 179900"/>
                <a:gd name="connsiteX1" fmla="*/ 179900 w 179900"/>
                <a:gd name="connsiteY1" fmla="*/ 0 h 179900"/>
                <a:gd name="connsiteX2" fmla="*/ 179900 w 179900"/>
                <a:gd name="connsiteY2" fmla="*/ 179900 h 179900"/>
                <a:gd name="connsiteX3" fmla="*/ 0 w 179900"/>
                <a:gd name="connsiteY3" fmla="*/ 179900 h 179900"/>
              </a:gdLst>
              <a:ahLst/>
              <a:cxnLst>
                <a:cxn ang="0">
                  <a:pos x="connsiteX0" y="connsiteY0"/>
                </a:cxn>
                <a:cxn ang="0">
                  <a:pos x="connsiteX1" y="connsiteY1"/>
                </a:cxn>
                <a:cxn ang="0">
                  <a:pos x="connsiteX2" y="connsiteY2"/>
                </a:cxn>
                <a:cxn ang="0">
                  <a:pos x="connsiteX3" y="connsiteY3"/>
                </a:cxn>
              </a:cxnLst>
              <a:rect l="l" t="t" r="r" b="b"/>
              <a:pathLst>
                <a:path w="179900" h="179900">
                  <a:moveTo>
                    <a:pt x="0" y="0"/>
                  </a:moveTo>
                  <a:lnTo>
                    <a:pt x="179900" y="0"/>
                  </a:lnTo>
                  <a:lnTo>
                    <a:pt x="179900" y="179900"/>
                  </a:lnTo>
                  <a:lnTo>
                    <a:pt x="0" y="179900"/>
                  </a:lnTo>
                  <a:close/>
                </a:path>
              </a:pathLst>
            </a:custGeom>
            <a:solidFill>
              <a:srgbClr val="BCBEC0"/>
            </a:solidFill>
            <a:ln w="7578" cap="flat">
              <a:noFill/>
              <a:prstDash val="solid"/>
              <a:miter/>
            </a:ln>
          </p:spPr>
          <p:txBody>
            <a:bodyPr rtlCol="0" anchor="ctr"/>
            <a:lstStyle/>
            <a:p>
              <a:endParaRPr lang="en-US" sz="2489"/>
            </a:p>
          </p:txBody>
        </p:sp>
        <p:grpSp>
          <p:nvGrpSpPr>
            <p:cNvPr id="23" name="Graphic 2">
              <a:extLst>
                <a:ext uri="{FF2B5EF4-FFF2-40B4-BE49-F238E27FC236}">
                  <a16:creationId xmlns:a16="http://schemas.microsoft.com/office/drawing/2014/main" id="{13F3802F-3113-43D9-8685-73FF786828B4}"/>
                </a:ext>
              </a:extLst>
            </p:cNvPr>
            <p:cNvGrpSpPr/>
            <p:nvPr/>
          </p:nvGrpSpPr>
          <p:grpSpPr>
            <a:xfrm>
              <a:off x="6236041" y="159788"/>
              <a:ext cx="2844045" cy="1855668"/>
              <a:chOff x="6236041" y="159788"/>
              <a:chExt cx="2844045" cy="1855668"/>
            </a:xfrm>
            <a:solidFill>
              <a:schemeClr val="accent1"/>
            </a:solidFill>
          </p:grpSpPr>
          <p:sp>
            <p:nvSpPr>
              <p:cNvPr id="33" name="Freeform: Shape 32">
                <a:extLst>
                  <a:ext uri="{FF2B5EF4-FFF2-40B4-BE49-F238E27FC236}">
                    <a16:creationId xmlns:a16="http://schemas.microsoft.com/office/drawing/2014/main" id="{6FB0AE68-22BE-4D5C-8735-F6E2BB20209C}"/>
                  </a:ext>
                </a:extLst>
              </p:cNvPr>
              <p:cNvSpPr/>
              <p:nvPr/>
            </p:nvSpPr>
            <p:spPr>
              <a:xfrm>
                <a:off x="7640885" y="945157"/>
                <a:ext cx="141826" cy="142281"/>
              </a:xfrm>
              <a:custGeom>
                <a:avLst/>
                <a:gdLst>
                  <a:gd name="connsiteX0" fmla="*/ 90177 w 141826"/>
                  <a:gd name="connsiteY0" fmla="*/ 142282 h 142281"/>
                  <a:gd name="connsiteX1" fmla="*/ 0 w 141826"/>
                  <a:gd name="connsiteY1" fmla="*/ 96397 h 142281"/>
                  <a:gd name="connsiteX2" fmla="*/ 44596 w 141826"/>
                  <a:gd name="connsiteY2" fmla="*/ 0 h 142281"/>
                  <a:gd name="connsiteX3" fmla="*/ 141827 w 141826"/>
                  <a:gd name="connsiteY3" fmla="*/ 49450 h 142281"/>
                  <a:gd name="connsiteX4" fmla="*/ 90177 w 141826"/>
                  <a:gd name="connsiteY4" fmla="*/ 142206 h 14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26" h="142281">
                    <a:moveTo>
                      <a:pt x="90177" y="142282"/>
                    </a:moveTo>
                    <a:cubicBezTo>
                      <a:pt x="60826" y="125976"/>
                      <a:pt x="30489" y="110504"/>
                      <a:pt x="0" y="96397"/>
                    </a:cubicBezTo>
                    <a:lnTo>
                      <a:pt x="44596" y="0"/>
                    </a:lnTo>
                    <a:cubicBezTo>
                      <a:pt x="77436" y="15169"/>
                      <a:pt x="110124" y="31854"/>
                      <a:pt x="141827" y="49450"/>
                    </a:cubicBezTo>
                    <a:lnTo>
                      <a:pt x="90177" y="142206"/>
                    </a:lnTo>
                    <a:close/>
                  </a:path>
                </a:pathLst>
              </a:custGeom>
              <a:solidFill>
                <a:srgbClr val="F2613F"/>
              </a:solidFill>
              <a:ln w="7578" cap="flat">
                <a:noFill/>
                <a:prstDash val="solid"/>
                <a:miter/>
              </a:ln>
            </p:spPr>
            <p:txBody>
              <a:bodyPr rtlCol="0" anchor="ctr"/>
              <a:lstStyle/>
              <a:p>
                <a:endParaRPr lang="en-US" sz="2489"/>
              </a:p>
            </p:txBody>
          </p:sp>
          <p:sp>
            <p:nvSpPr>
              <p:cNvPr id="34" name="Freeform: Shape 33">
                <a:extLst>
                  <a:ext uri="{FF2B5EF4-FFF2-40B4-BE49-F238E27FC236}">
                    <a16:creationId xmlns:a16="http://schemas.microsoft.com/office/drawing/2014/main" id="{32A24367-53EA-4C5E-9F10-EB7E4FEF6867}"/>
                  </a:ext>
                </a:extLst>
              </p:cNvPr>
              <p:cNvSpPr/>
              <p:nvPr/>
            </p:nvSpPr>
            <p:spPr>
              <a:xfrm>
                <a:off x="7573688" y="1102304"/>
                <a:ext cx="124989" cy="125368"/>
              </a:xfrm>
              <a:custGeom>
                <a:avLst/>
                <a:gdLst>
                  <a:gd name="connsiteX0" fmla="*/ 79484 w 124989"/>
                  <a:gd name="connsiteY0" fmla="*/ 125369 h 125368"/>
                  <a:gd name="connsiteX1" fmla="*/ 0 w 124989"/>
                  <a:gd name="connsiteY1" fmla="*/ 84944 h 125368"/>
                  <a:gd name="connsiteX2" fmla="*/ 39287 w 124989"/>
                  <a:gd name="connsiteY2" fmla="*/ 0 h 125368"/>
                  <a:gd name="connsiteX3" fmla="*/ 124990 w 124989"/>
                  <a:gd name="connsiteY3" fmla="*/ 43610 h 125368"/>
                  <a:gd name="connsiteX4" fmla="*/ 79484 w 124989"/>
                  <a:gd name="connsiteY4" fmla="*/ 125369 h 12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89" h="125368">
                    <a:moveTo>
                      <a:pt x="79484" y="125369"/>
                    </a:moveTo>
                    <a:cubicBezTo>
                      <a:pt x="53621" y="110959"/>
                      <a:pt x="26924" y="97383"/>
                      <a:pt x="0" y="84944"/>
                    </a:cubicBezTo>
                    <a:lnTo>
                      <a:pt x="39287" y="0"/>
                    </a:lnTo>
                    <a:cubicBezTo>
                      <a:pt x="68259" y="13424"/>
                      <a:pt x="97079" y="28062"/>
                      <a:pt x="124990" y="43610"/>
                    </a:cubicBezTo>
                    <a:lnTo>
                      <a:pt x="79484" y="125369"/>
                    </a:lnTo>
                    <a:close/>
                  </a:path>
                </a:pathLst>
              </a:custGeom>
              <a:solidFill>
                <a:srgbClr val="808285"/>
              </a:solidFill>
              <a:ln w="7578" cap="flat">
                <a:noFill/>
                <a:prstDash val="solid"/>
                <a:miter/>
              </a:ln>
            </p:spPr>
            <p:txBody>
              <a:bodyPr rtlCol="0" anchor="ctr"/>
              <a:lstStyle/>
              <a:p>
                <a:endParaRPr lang="en-US" sz="2489"/>
              </a:p>
            </p:txBody>
          </p:sp>
          <p:sp>
            <p:nvSpPr>
              <p:cNvPr id="35" name="Freeform: Shape 34">
                <a:extLst>
                  <a:ext uri="{FF2B5EF4-FFF2-40B4-BE49-F238E27FC236}">
                    <a16:creationId xmlns:a16="http://schemas.microsoft.com/office/drawing/2014/main" id="{CCDBA381-E6C2-446B-9046-8234CEB44650}"/>
                  </a:ext>
                </a:extLst>
              </p:cNvPr>
              <p:cNvSpPr/>
              <p:nvPr/>
            </p:nvSpPr>
            <p:spPr>
              <a:xfrm>
                <a:off x="8562001" y="1874692"/>
                <a:ext cx="141675" cy="140764"/>
              </a:xfrm>
              <a:custGeom>
                <a:avLst/>
                <a:gdLst>
                  <a:gd name="connsiteX0" fmla="*/ 23056 w 141675"/>
                  <a:gd name="connsiteY0" fmla="*/ 140765 h 140764"/>
                  <a:gd name="connsiteX1" fmla="*/ 0 w 141675"/>
                  <a:gd name="connsiteY1" fmla="*/ 28593 h 140764"/>
                  <a:gd name="connsiteX2" fmla="*/ 116799 w 141675"/>
                  <a:gd name="connsiteY2" fmla="*/ 0 h 140764"/>
                  <a:gd name="connsiteX3" fmla="*/ 141675 w 141675"/>
                  <a:gd name="connsiteY3" fmla="*/ 120970 h 140764"/>
                  <a:gd name="connsiteX4" fmla="*/ 23056 w 141675"/>
                  <a:gd name="connsiteY4" fmla="*/ 140765 h 14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75" h="140764">
                    <a:moveTo>
                      <a:pt x="23056" y="140765"/>
                    </a:moveTo>
                    <a:cubicBezTo>
                      <a:pt x="16761" y="103223"/>
                      <a:pt x="9025" y="65529"/>
                      <a:pt x="0" y="28593"/>
                    </a:cubicBezTo>
                    <a:lnTo>
                      <a:pt x="116799" y="0"/>
                    </a:lnTo>
                    <a:cubicBezTo>
                      <a:pt x="126582" y="39818"/>
                      <a:pt x="134925" y="80470"/>
                      <a:pt x="141675" y="120970"/>
                    </a:cubicBezTo>
                    <a:lnTo>
                      <a:pt x="23056" y="140765"/>
                    </a:lnTo>
                    <a:close/>
                  </a:path>
                </a:pathLst>
              </a:custGeom>
              <a:solidFill>
                <a:srgbClr val="808285"/>
              </a:solidFill>
              <a:ln w="7578" cap="flat">
                <a:noFill/>
                <a:prstDash val="solid"/>
                <a:miter/>
              </a:ln>
            </p:spPr>
            <p:txBody>
              <a:bodyPr rtlCol="0" anchor="ctr"/>
              <a:lstStyle/>
              <a:p>
                <a:endParaRPr lang="en-US" sz="2489"/>
              </a:p>
            </p:txBody>
          </p:sp>
          <p:sp>
            <p:nvSpPr>
              <p:cNvPr id="36" name="Freeform: Shape 35">
                <a:extLst>
                  <a:ext uri="{FF2B5EF4-FFF2-40B4-BE49-F238E27FC236}">
                    <a16:creationId xmlns:a16="http://schemas.microsoft.com/office/drawing/2014/main" id="{FDF01115-0DDA-4014-8D01-8EE4D18F0BB6}"/>
                  </a:ext>
                </a:extLst>
              </p:cNvPr>
              <p:cNvSpPr/>
              <p:nvPr/>
            </p:nvSpPr>
            <p:spPr>
              <a:xfrm>
                <a:off x="8491012" y="1639957"/>
                <a:ext cx="153885" cy="153279"/>
              </a:xfrm>
              <a:custGeom>
                <a:avLst/>
                <a:gdLst>
                  <a:gd name="connsiteX0" fmla="*/ 39590 w 153885"/>
                  <a:gd name="connsiteY0" fmla="*/ 153203 h 153279"/>
                  <a:gd name="connsiteX1" fmla="*/ 0 w 153885"/>
                  <a:gd name="connsiteY1" fmla="*/ 45809 h 153279"/>
                  <a:gd name="connsiteX2" fmla="*/ 111186 w 153885"/>
                  <a:gd name="connsiteY2" fmla="*/ 0 h 153279"/>
                  <a:gd name="connsiteX3" fmla="*/ 153886 w 153885"/>
                  <a:gd name="connsiteY3" fmla="*/ 115964 h 153279"/>
                  <a:gd name="connsiteX4" fmla="*/ 39514 w 153885"/>
                  <a:gd name="connsiteY4" fmla="*/ 153279 h 15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85" h="153279">
                    <a:moveTo>
                      <a:pt x="39590" y="153203"/>
                    </a:moveTo>
                    <a:cubicBezTo>
                      <a:pt x="27759" y="117026"/>
                      <a:pt x="14486" y="80849"/>
                      <a:pt x="0" y="45809"/>
                    </a:cubicBezTo>
                    <a:lnTo>
                      <a:pt x="111186" y="0"/>
                    </a:lnTo>
                    <a:cubicBezTo>
                      <a:pt x="126810" y="37846"/>
                      <a:pt x="141144" y="76905"/>
                      <a:pt x="153886" y="115964"/>
                    </a:cubicBezTo>
                    <a:lnTo>
                      <a:pt x="39514" y="153279"/>
                    </a:lnTo>
                    <a:close/>
                  </a:path>
                </a:pathLst>
              </a:custGeom>
              <a:solidFill>
                <a:srgbClr val="808285"/>
              </a:solidFill>
              <a:ln w="7578" cap="flat">
                <a:noFill/>
                <a:prstDash val="solid"/>
                <a:miter/>
              </a:ln>
            </p:spPr>
            <p:txBody>
              <a:bodyPr rtlCol="0" anchor="ctr"/>
              <a:lstStyle/>
              <a:p>
                <a:endParaRPr lang="en-US" sz="2489"/>
              </a:p>
            </p:txBody>
          </p:sp>
          <p:sp>
            <p:nvSpPr>
              <p:cNvPr id="37" name="Freeform: Shape 36">
                <a:extLst>
                  <a:ext uri="{FF2B5EF4-FFF2-40B4-BE49-F238E27FC236}">
                    <a16:creationId xmlns:a16="http://schemas.microsoft.com/office/drawing/2014/main" id="{23C4F13B-5395-4A24-AF63-E40BAC5C6A7B}"/>
                  </a:ext>
                </a:extLst>
              </p:cNvPr>
              <p:cNvSpPr/>
              <p:nvPr/>
            </p:nvSpPr>
            <p:spPr>
              <a:xfrm>
                <a:off x="8256125" y="1218117"/>
                <a:ext cx="167765" cy="167613"/>
              </a:xfrm>
              <a:custGeom>
                <a:avLst/>
                <a:gdLst>
                  <a:gd name="connsiteX0" fmla="*/ 69624 w 167765"/>
                  <a:gd name="connsiteY0" fmla="*/ 167538 h 167613"/>
                  <a:gd name="connsiteX1" fmla="*/ 0 w 167765"/>
                  <a:gd name="connsiteY1" fmla="*/ 76602 h 167613"/>
                  <a:gd name="connsiteX2" fmla="*/ 92680 w 167765"/>
                  <a:gd name="connsiteY2" fmla="*/ 0 h 167613"/>
                  <a:gd name="connsiteX3" fmla="*/ 167765 w 167765"/>
                  <a:gd name="connsiteY3" fmla="*/ 98065 h 167613"/>
                  <a:gd name="connsiteX4" fmla="*/ 69624 w 167765"/>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 h="167613">
                    <a:moveTo>
                      <a:pt x="69624" y="167538"/>
                    </a:moveTo>
                    <a:cubicBezTo>
                      <a:pt x="47630" y="136518"/>
                      <a:pt x="24194" y="105877"/>
                      <a:pt x="0" y="76602"/>
                    </a:cubicBezTo>
                    <a:lnTo>
                      <a:pt x="92680" y="0"/>
                    </a:lnTo>
                    <a:cubicBezTo>
                      <a:pt x="118771" y="31551"/>
                      <a:pt x="144026" y="64543"/>
                      <a:pt x="167765" y="98065"/>
                    </a:cubicBezTo>
                    <a:lnTo>
                      <a:pt x="69624" y="167614"/>
                    </a:lnTo>
                    <a:close/>
                  </a:path>
                </a:pathLst>
              </a:custGeom>
              <a:solidFill>
                <a:srgbClr val="BCBEC0"/>
              </a:solidFill>
              <a:ln w="7578" cap="flat">
                <a:noFill/>
                <a:prstDash val="solid"/>
                <a:miter/>
              </a:ln>
            </p:spPr>
            <p:txBody>
              <a:bodyPr rtlCol="0" anchor="ctr"/>
              <a:lstStyle/>
              <a:p>
                <a:endParaRPr lang="en-US" sz="2489"/>
              </a:p>
            </p:txBody>
          </p:sp>
          <p:sp>
            <p:nvSpPr>
              <p:cNvPr id="38" name="Freeform: Shape 37">
                <a:extLst>
                  <a:ext uri="{FF2B5EF4-FFF2-40B4-BE49-F238E27FC236}">
                    <a16:creationId xmlns:a16="http://schemas.microsoft.com/office/drawing/2014/main" id="{450DBB55-5DB7-4632-B284-3DB9C53AFF44}"/>
                  </a:ext>
                </a:extLst>
              </p:cNvPr>
              <p:cNvSpPr/>
              <p:nvPr/>
            </p:nvSpPr>
            <p:spPr>
              <a:xfrm>
                <a:off x="8097537" y="1040037"/>
                <a:ext cx="169130" cy="169206"/>
              </a:xfrm>
              <a:custGeom>
                <a:avLst/>
                <a:gdLst>
                  <a:gd name="connsiteX0" fmla="*/ 82366 w 169130"/>
                  <a:gd name="connsiteY0" fmla="*/ 169206 h 169206"/>
                  <a:gd name="connsiteX1" fmla="*/ 0 w 169130"/>
                  <a:gd name="connsiteY1" fmla="*/ 89571 h 169206"/>
                  <a:gd name="connsiteX2" fmla="*/ 80318 w 169130"/>
                  <a:gd name="connsiteY2" fmla="*/ 0 h 169206"/>
                  <a:gd name="connsiteX3" fmla="*/ 169130 w 169130"/>
                  <a:gd name="connsiteY3" fmla="*/ 85855 h 169206"/>
                  <a:gd name="connsiteX4" fmla="*/ 82366 w 169130"/>
                  <a:gd name="connsiteY4" fmla="*/ 169130 h 169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0" h="169206">
                    <a:moveTo>
                      <a:pt x="82366" y="169206"/>
                    </a:moveTo>
                    <a:cubicBezTo>
                      <a:pt x="56048" y="141827"/>
                      <a:pt x="28365" y="115054"/>
                      <a:pt x="0" y="89571"/>
                    </a:cubicBezTo>
                    <a:lnTo>
                      <a:pt x="80318" y="0"/>
                    </a:lnTo>
                    <a:cubicBezTo>
                      <a:pt x="110883" y="27379"/>
                      <a:pt x="140765" y="56276"/>
                      <a:pt x="169130" y="85855"/>
                    </a:cubicBezTo>
                    <a:lnTo>
                      <a:pt x="82366" y="169130"/>
                    </a:lnTo>
                    <a:close/>
                  </a:path>
                </a:pathLst>
              </a:custGeom>
              <a:solidFill>
                <a:srgbClr val="EE3124"/>
              </a:solidFill>
              <a:ln w="7578" cap="flat">
                <a:noFill/>
                <a:prstDash val="solid"/>
                <a:miter/>
              </a:ln>
            </p:spPr>
            <p:txBody>
              <a:bodyPr rtlCol="0" anchor="ctr"/>
              <a:lstStyle/>
              <a:p>
                <a:endParaRPr lang="en-US" sz="2489"/>
              </a:p>
            </p:txBody>
          </p:sp>
          <p:sp>
            <p:nvSpPr>
              <p:cNvPr id="39" name="Freeform: Shape 38">
                <a:extLst>
                  <a:ext uri="{FF2B5EF4-FFF2-40B4-BE49-F238E27FC236}">
                    <a16:creationId xmlns:a16="http://schemas.microsoft.com/office/drawing/2014/main" id="{D646C284-032D-4191-AD6C-2DD2D04BF372}"/>
                  </a:ext>
                </a:extLst>
              </p:cNvPr>
              <p:cNvSpPr/>
              <p:nvPr/>
            </p:nvSpPr>
            <p:spPr>
              <a:xfrm>
                <a:off x="7916196" y="889488"/>
                <a:ext cx="166703" cy="167006"/>
              </a:xfrm>
              <a:custGeom>
                <a:avLst/>
                <a:gdLst>
                  <a:gd name="connsiteX0" fmla="*/ 93287 w 166703"/>
                  <a:gd name="connsiteY0" fmla="*/ 166931 h 167006"/>
                  <a:gd name="connsiteX1" fmla="*/ 0 w 166703"/>
                  <a:gd name="connsiteY1" fmla="*/ 100416 h 167006"/>
                  <a:gd name="connsiteX2" fmla="*/ 66135 w 166703"/>
                  <a:gd name="connsiteY2" fmla="*/ 0 h 167006"/>
                  <a:gd name="connsiteX3" fmla="*/ 166704 w 166703"/>
                  <a:gd name="connsiteY3" fmla="*/ 71748 h 167006"/>
                  <a:gd name="connsiteX4" fmla="*/ 93287 w 166703"/>
                  <a:gd name="connsiteY4" fmla="*/ 167007 h 16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006">
                    <a:moveTo>
                      <a:pt x="93287" y="166931"/>
                    </a:moveTo>
                    <a:cubicBezTo>
                      <a:pt x="63177" y="143723"/>
                      <a:pt x="31778" y="121349"/>
                      <a:pt x="0" y="100416"/>
                    </a:cubicBezTo>
                    <a:lnTo>
                      <a:pt x="66135" y="0"/>
                    </a:lnTo>
                    <a:cubicBezTo>
                      <a:pt x="100416" y="22601"/>
                      <a:pt x="134243" y="46719"/>
                      <a:pt x="166704" y="71748"/>
                    </a:cubicBezTo>
                    <a:lnTo>
                      <a:pt x="93287" y="167007"/>
                    </a:lnTo>
                    <a:close/>
                  </a:path>
                </a:pathLst>
              </a:custGeom>
              <a:solidFill>
                <a:srgbClr val="F2613F"/>
              </a:solidFill>
              <a:ln w="7578" cap="flat">
                <a:noFill/>
                <a:prstDash val="solid"/>
                <a:miter/>
              </a:ln>
            </p:spPr>
            <p:txBody>
              <a:bodyPr rtlCol="0" anchor="ctr"/>
              <a:lstStyle/>
              <a:p>
                <a:endParaRPr lang="en-US" sz="2489"/>
              </a:p>
            </p:txBody>
          </p:sp>
          <p:sp>
            <p:nvSpPr>
              <p:cNvPr id="40" name="Freeform: Shape 39">
                <a:extLst>
                  <a:ext uri="{FF2B5EF4-FFF2-40B4-BE49-F238E27FC236}">
                    <a16:creationId xmlns:a16="http://schemas.microsoft.com/office/drawing/2014/main" id="{8B9FED42-B02C-4C8F-8455-7FF5CD4FB124}"/>
                  </a:ext>
                </a:extLst>
              </p:cNvPr>
              <p:cNvSpPr/>
              <p:nvPr/>
            </p:nvSpPr>
            <p:spPr>
              <a:xfrm>
                <a:off x="7716197" y="769352"/>
                <a:ext cx="160635" cy="161166"/>
              </a:xfrm>
              <a:custGeom>
                <a:avLst/>
                <a:gdLst>
                  <a:gd name="connsiteX0" fmla="*/ 102085 w 160635"/>
                  <a:gd name="connsiteY0" fmla="*/ 161091 h 161166"/>
                  <a:gd name="connsiteX1" fmla="*/ 0 w 160635"/>
                  <a:gd name="connsiteY1" fmla="*/ 109138 h 161166"/>
                  <a:gd name="connsiteX2" fmla="*/ 50512 w 160635"/>
                  <a:gd name="connsiteY2" fmla="*/ 0 h 161166"/>
                  <a:gd name="connsiteX3" fmla="*/ 160636 w 160635"/>
                  <a:gd name="connsiteY3" fmla="*/ 56048 h 161166"/>
                  <a:gd name="connsiteX4" fmla="*/ 102161 w 160635"/>
                  <a:gd name="connsiteY4" fmla="*/ 161167 h 16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35" h="161166">
                    <a:moveTo>
                      <a:pt x="102085" y="161091"/>
                    </a:moveTo>
                    <a:cubicBezTo>
                      <a:pt x="68790" y="142585"/>
                      <a:pt x="34433" y="125065"/>
                      <a:pt x="0" y="109138"/>
                    </a:cubicBezTo>
                    <a:lnTo>
                      <a:pt x="50512" y="0"/>
                    </a:lnTo>
                    <a:cubicBezTo>
                      <a:pt x="87751" y="17216"/>
                      <a:pt x="124762" y="36026"/>
                      <a:pt x="160636" y="56048"/>
                    </a:cubicBezTo>
                    <a:lnTo>
                      <a:pt x="102161" y="161167"/>
                    </a:lnTo>
                    <a:close/>
                  </a:path>
                </a:pathLst>
              </a:custGeom>
              <a:solidFill>
                <a:srgbClr val="EE3124"/>
              </a:solidFill>
              <a:ln w="7578" cap="flat">
                <a:noFill/>
                <a:prstDash val="solid"/>
                <a:miter/>
              </a:ln>
            </p:spPr>
            <p:txBody>
              <a:bodyPr rtlCol="0" anchor="ctr"/>
              <a:lstStyle/>
              <a:p>
                <a:endParaRPr lang="en-US" sz="2489"/>
              </a:p>
            </p:txBody>
          </p:sp>
          <p:sp>
            <p:nvSpPr>
              <p:cNvPr id="41" name="Freeform: Shape 40">
                <a:extLst>
                  <a:ext uri="{FF2B5EF4-FFF2-40B4-BE49-F238E27FC236}">
                    <a16:creationId xmlns:a16="http://schemas.microsoft.com/office/drawing/2014/main" id="{7FEEA9B5-9BAE-4ABD-89AA-12431C787BD6}"/>
                  </a:ext>
                </a:extLst>
              </p:cNvPr>
              <p:cNvSpPr/>
              <p:nvPr/>
            </p:nvSpPr>
            <p:spPr>
              <a:xfrm>
                <a:off x="6333272" y="741594"/>
                <a:ext cx="158057" cy="158739"/>
              </a:xfrm>
              <a:custGeom>
                <a:avLst/>
                <a:gdLst>
                  <a:gd name="connsiteX0" fmla="*/ 54000 w 158057"/>
                  <a:gd name="connsiteY0" fmla="*/ 158664 h 158739"/>
                  <a:gd name="connsiteX1" fmla="*/ 0 w 158057"/>
                  <a:gd name="connsiteY1" fmla="*/ 51194 h 158739"/>
                  <a:gd name="connsiteX2" fmla="*/ 112324 w 158057"/>
                  <a:gd name="connsiteY2" fmla="*/ 0 h 158739"/>
                  <a:gd name="connsiteX3" fmla="*/ 158057 w 158057"/>
                  <a:gd name="connsiteY3" fmla="*/ 111262 h 158739"/>
                  <a:gd name="connsiteX4" fmla="*/ 54000 w 158057"/>
                  <a:gd name="connsiteY4" fmla="*/ 158740 h 15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7" h="158739">
                    <a:moveTo>
                      <a:pt x="54000" y="158664"/>
                    </a:moveTo>
                    <a:lnTo>
                      <a:pt x="0" y="51194"/>
                    </a:lnTo>
                    <a:cubicBezTo>
                      <a:pt x="36632" y="32764"/>
                      <a:pt x="74402" y="15548"/>
                      <a:pt x="112324" y="0"/>
                    </a:cubicBezTo>
                    <a:lnTo>
                      <a:pt x="158057" y="111262"/>
                    </a:lnTo>
                    <a:cubicBezTo>
                      <a:pt x="122942" y="125672"/>
                      <a:pt x="87902" y="141675"/>
                      <a:pt x="54000" y="158740"/>
                    </a:cubicBezTo>
                    <a:close/>
                  </a:path>
                </a:pathLst>
              </a:custGeom>
              <a:solidFill>
                <a:srgbClr val="F2613F"/>
              </a:solidFill>
              <a:ln w="7578" cap="flat">
                <a:noFill/>
                <a:prstDash val="solid"/>
                <a:miter/>
              </a:ln>
            </p:spPr>
            <p:txBody>
              <a:bodyPr rtlCol="0" anchor="ctr"/>
              <a:lstStyle/>
              <a:p>
                <a:endParaRPr lang="en-US" sz="2489"/>
              </a:p>
            </p:txBody>
          </p:sp>
          <p:sp>
            <p:nvSpPr>
              <p:cNvPr id="42" name="Freeform: Shape 41">
                <a:extLst>
                  <a:ext uri="{FF2B5EF4-FFF2-40B4-BE49-F238E27FC236}">
                    <a16:creationId xmlns:a16="http://schemas.microsoft.com/office/drawing/2014/main" id="{D6AE054F-4CF9-4FE6-A284-BAB22E47E9A8}"/>
                  </a:ext>
                </a:extLst>
              </p:cNvPr>
              <p:cNvSpPr/>
              <p:nvPr/>
            </p:nvSpPr>
            <p:spPr>
              <a:xfrm>
                <a:off x="7501637" y="682739"/>
                <a:ext cx="150927" cy="151610"/>
              </a:xfrm>
              <a:custGeom>
                <a:avLst/>
                <a:gdLst>
                  <a:gd name="connsiteX0" fmla="*/ 108759 w 150927"/>
                  <a:gd name="connsiteY0" fmla="*/ 151611 h 151610"/>
                  <a:gd name="connsiteX1" fmla="*/ 0 w 150927"/>
                  <a:gd name="connsiteY1" fmla="*/ 115509 h 151610"/>
                  <a:gd name="connsiteX2" fmla="*/ 33599 w 150927"/>
                  <a:gd name="connsiteY2" fmla="*/ 0 h 151610"/>
                  <a:gd name="connsiteX3" fmla="*/ 150928 w 150927"/>
                  <a:gd name="connsiteY3" fmla="*/ 38908 h 151610"/>
                  <a:gd name="connsiteX4" fmla="*/ 108759 w 150927"/>
                  <a:gd name="connsiteY4" fmla="*/ 151535 h 1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7" h="151610">
                    <a:moveTo>
                      <a:pt x="108759" y="151611"/>
                    </a:moveTo>
                    <a:cubicBezTo>
                      <a:pt x="73113" y="138262"/>
                      <a:pt x="36481" y="126127"/>
                      <a:pt x="0" y="115509"/>
                    </a:cubicBezTo>
                    <a:lnTo>
                      <a:pt x="33599" y="0"/>
                    </a:lnTo>
                    <a:cubicBezTo>
                      <a:pt x="72961" y="11452"/>
                      <a:pt x="112476" y="24573"/>
                      <a:pt x="150928" y="38908"/>
                    </a:cubicBezTo>
                    <a:lnTo>
                      <a:pt x="108759" y="151535"/>
                    </a:lnTo>
                    <a:close/>
                  </a:path>
                </a:pathLst>
              </a:custGeom>
              <a:solidFill>
                <a:srgbClr val="808285"/>
              </a:solidFill>
              <a:ln w="7578"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870C4B3A-9E6E-4A41-ABE4-00B62A3861D5}"/>
                  </a:ext>
                </a:extLst>
              </p:cNvPr>
              <p:cNvSpPr/>
              <p:nvPr/>
            </p:nvSpPr>
            <p:spPr>
              <a:xfrm>
                <a:off x="6561560" y="665068"/>
                <a:ext cx="147363" cy="148197"/>
              </a:xfrm>
              <a:custGeom>
                <a:avLst/>
                <a:gdLst>
                  <a:gd name="connsiteX0" fmla="*/ 37239 w 147363"/>
                  <a:gd name="connsiteY0" fmla="*/ 148198 h 148197"/>
                  <a:gd name="connsiteX1" fmla="*/ 0 w 147363"/>
                  <a:gd name="connsiteY1" fmla="*/ 33826 h 148197"/>
                  <a:gd name="connsiteX2" fmla="*/ 118846 w 147363"/>
                  <a:gd name="connsiteY2" fmla="*/ 0 h 148197"/>
                  <a:gd name="connsiteX3" fmla="*/ 147363 w 147363"/>
                  <a:gd name="connsiteY3" fmla="*/ 116874 h 148197"/>
                  <a:gd name="connsiteX4" fmla="*/ 37239 w 147363"/>
                  <a:gd name="connsiteY4" fmla="*/ 148198 h 14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3" h="148197">
                    <a:moveTo>
                      <a:pt x="37239" y="148198"/>
                    </a:moveTo>
                    <a:lnTo>
                      <a:pt x="0" y="33826"/>
                    </a:lnTo>
                    <a:cubicBezTo>
                      <a:pt x="38983" y="21160"/>
                      <a:pt x="78953" y="9784"/>
                      <a:pt x="118846" y="0"/>
                    </a:cubicBezTo>
                    <a:lnTo>
                      <a:pt x="147363" y="116874"/>
                    </a:lnTo>
                    <a:cubicBezTo>
                      <a:pt x="110428" y="125900"/>
                      <a:pt x="73340" y="136442"/>
                      <a:pt x="37239" y="148198"/>
                    </a:cubicBezTo>
                    <a:close/>
                  </a:path>
                </a:pathLst>
              </a:custGeom>
              <a:solidFill>
                <a:srgbClr val="EE3124"/>
              </a:solidFill>
              <a:ln w="7578"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DAB5AFA4-7F3D-4CC4-933B-7F1CA83B01DE}"/>
                  </a:ext>
                </a:extLst>
              </p:cNvPr>
              <p:cNvSpPr/>
              <p:nvPr/>
            </p:nvSpPr>
            <p:spPr>
              <a:xfrm>
                <a:off x="7277672" y="631849"/>
                <a:ext cx="137655" cy="138565"/>
              </a:xfrm>
              <a:custGeom>
                <a:avLst/>
                <a:gdLst>
                  <a:gd name="connsiteX0" fmla="*/ 112855 w 137655"/>
                  <a:gd name="connsiteY0" fmla="*/ 138566 h 138565"/>
                  <a:gd name="connsiteX1" fmla="*/ 0 w 137655"/>
                  <a:gd name="connsiteY1" fmla="*/ 119226 h 138565"/>
                  <a:gd name="connsiteX2" fmla="*/ 15851 w 137655"/>
                  <a:gd name="connsiteY2" fmla="*/ 0 h 138565"/>
                  <a:gd name="connsiteX3" fmla="*/ 137656 w 137655"/>
                  <a:gd name="connsiteY3" fmla="*/ 20857 h 138565"/>
                  <a:gd name="connsiteX4" fmla="*/ 112855 w 137655"/>
                  <a:gd name="connsiteY4" fmla="*/ 138566 h 13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55" h="138565">
                    <a:moveTo>
                      <a:pt x="112855" y="138566"/>
                    </a:moveTo>
                    <a:cubicBezTo>
                      <a:pt x="75692" y="130754"/>
                      <a:pt x="37694" y="124231"/>
                      <a:pt x="0" y="119226"/>
                    </a:cubicBezTo>
                    <a:lnTo>
                      <a:pt x="15851" y="0"/>
                    </a:lnTo>
                    <a:cubicBezTo>
                      <a:pt x="56503" y="5385"/>
                      <a:pt x="97459" y="12438"/>
                      <a:pt x="137656" y="20857"/>
                    </a:cubicBezTo>
                    <a:lnTo>
                      <a:pt x="112855" y="138566"/>
                    </a:lnTo>
                    <a:close/>
                  </a:path>
                </a:pathLst>
              </a:custGeom>
              <a:solidFill>
                <a:srgbClr val="EE3124"/>
              </a:solidFill>
              <a:ln w="7578"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DC17712D-20FD-4633-876C-05382D858819}"/>
                  </a:ext>
                </a:extLst>
              </p:cNvPr>
              <p:cNvSpPr/>
              <p:nvPr/>
            </p:nvSpPr>
            <p:spPr>
              <a:xfrm>
                <a:off x="7047032" y="617470"/>
                <a:ext cx="123472" cy="122834"/>
              </a:xfrm>
              <a:custGeom>
                <a:avLst/>
                <a:gdLst>
                  <a:gd name="connsiteX0" fmla="*/ 116647 w 123472"/>
                  <a:gd name="connsiteY0" fmla="*/ 122835 h 122834"/>
                  <a:gd name="connsiteX1" fmla="*/ 2124 w 123472"/>
                  <a:gd name="connsiteY1" fmla="*/ 120559 h 122834"/>
                  <a:gd name="connsiteX2" fmla="*/ 0 w 123472"/>
                  <a:gd name="connsiteY2" fmla="*/ 272 h 122834"/>
                  <a:gd name="connsiteX3" fmla="*/ 123473 w 123472"/>
                  <a:gd name="connsiteY3" fmla="*/ 2699 h 122834"/>
                  <a:gd name="connsiteX4" fmla="*/ 116647 w 123472"/>
                  <a:gd name="connsiteY4" fmla="*/ 122759 h 12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2" h="122834">
                    <a:moveTo>
                      <a:pt x="116647" y="122835"/>
                    </a:moveTo>
                    <a:cubicBezTo>
                      <a:pt x="78725" y="120635"/>
                      <a:pt x="40349" y="119953"/>
                      <a:pt x="2124" y="120559"/>
                    </a:cubicBezTo>
                    <a:lnTo>
                      <a:pt x="0" y="272"/>
                    </a:lnTo>
                    <a:cubicBezTo>
                      <a:pt x="41183" y="-487"/>
                      <a:pt x="82593" y="348"/>
                      <a:pt x="123473" y="2699"/>
                    </a:cubicBezTo>
                    <a:lnTo>
                      <a:pt x="116647" y="122759"/>
                    </a:lnTo>
                    <a:close/>
                  </a:path>
                </a:pathLst>
              </a:custGeom>
              <a:solidFill>
                <a:srgbClr val="F58765"/>
              </a:solidFill>
              <a:ln w="7578" cap="flat">
                <a:noFill/>
                <a:prstDash val="solid"/>
                <a:miter/>
              </a:ln>
            </p:spPr>
            <p:txBody>
              <a:bodyPr rtlCol="0" anchor="ctr"/>
              <a:lstStyle/>
              <a:p>
                <a:endParaRPr lang="en-US" sz="2489"/>
              </a:p>
            </p:txBody>
          </p:sp>
          <p:sp>
            <p:nvSpPr>
              <p:cNvPr id="46" name="Freeform: Shape 45">
                <a:extLst>
                  <a:ext uri="{FF2B5EF4-FFF2-40B4-BE49-F238E27FC236}">
                    <a16:creationId xmlns:a16="http://schemas.microsoft.com/office/drawing/2014/main" id="{10A702A7-F2E7-44DF-843B-B03103998DEC}"/>
                  </a:ext>
                </a:extLst>
              </p:cNvPr>
              <p:cNvSpPr/>
              <p:nvPr/>
            </p:nvSpPr>
            <p:spPr>
              <a:xfrm>
                <a:off x="8757146" y="1822815"/>
                <a:ext cx="160332" cy="159270"/>
              </a:xfrm>
              <a:custGeom>
                <a:avLst/>
                <a:gdLst>
                  <a:gd name="connsiteX0" fmla="*/ 26090 w 160332"/>
                  <a:gd name="connsiteY0" fmla="*/ 159271 h 159270"/>
                  <a:gd name="connsiteX1" fmla="*/ 0 w 160332"/>
                  <a:gd name="connsiteY1" fmla="*/ 32385 h 159270"/>
                  <a:gd name="connsiteX2" fmla="*/ 132195 w 160332"/>
                  <a:gd name="connsiteY2" fmla="*/ 0 h 159270"/>
                  <a:gd name="connsiteX3" fmla="*/ 160332 w 160332"/>
                  <a:gd name="connsiteY3" fmla="*/ 136821 h 159270"/>
                  <a:gd name="connsiteX4" fmla="*/ 26090 w 160332"/>
                  <a:gd name="connsiteY4" fmla="*/ 159195 h 15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32" h="159270">
                    <a:moveTo>
                      <a:pt x="26090" y="159271"/>
                    </a:moveTo>
                    <a:cubicBezTo>
                      <a:pt x="19037" y="116874"/>
                      <a:pt x="10239" y="74175"/>
                      <a:pt x="0" y="32385"/>
                    </a:cubicBezTo>
                    <a:lnTo>
                      <a:pt x="132195" y="0"/>
                    </a:lnTo>
                    <a:cubicBezTo>
                      <a:pt x="143192" y="45051"/>
                      <a:pt x="152672" y="91088"/>
                      <a:pt x="160332" y="136821"/>
                    </a:cubicBezTo>
                    <a:lnTo>
                      <a:pt x="26090" y="159195"/>
                    </a:lnTo>
                    <a:close/>
                  </a:path>
                </a:pathLst>
              </a:custGeom>
              <a:solidFill>
                <a:srgbClr val="EE3124"/>
              </a:solidFill>
              <a:ln w="7578" cap="flat">
                <a:noFill/>
                <a:prstDash val="solid"/>
                <a:miter/>
              </a:ln>
            </p:spPr>
            <p:txBody>
              <a:bodyPr rtlCol="0" anchor="ctr"/>
              <a:lstStyle/>
              <a:p>
                <a:endParaRPr lang="en-US" sz="2489"/>
              </a:p>
            </p:txBody>
          </p:sp>
          <p:sp>
            <p:nvSpPr>
              <p:cNvPr id="47" name="Freeform: Shape 46">
                <a:extLst>
                  <a:ext uri="{FF2B5EF4-FFF2-40B4-BE49-F238E27FC236}">
                    <a16:creationId xmlns:a16="http://schemas.microsoft.com/office/drawing/2014/main" id="{FDD05494-0A5D-4CA6-9440-2C92C487C6BC}"/>
                  </a:ext>
                </a:extLst>
              </p:cNvPr>
              <p:cNvSpPr/>
              <p:nvPr/>
            </p:nvSpPr>
            <p:spPr>
              <a:xfrm>
                <a:off x="8676903" y="1557364"/>
                <a:ext cx="174136" cy="173301"/>
              </a:xfrm>
              <a:custGeom>
                <a:avLst/>
                <a:gdLst>
                  <a:gd name="connsiteX0" fmla="*/ 44748 w 174136"/>
                  <a:gd name="connsiteY0" fmla="*/ 173302 h 173301"/>
                  <a:gd name="connsiteX1" fmla="*/ 0 w 174136"/>
                  <a:gd name="connsiteY1" fmla="*/ 51801 h 173301"/>
                  <a:gd name="connsiteX2" fmla="*/ 125824 w 174136"/>
                  <a:gd name="connsiteY2" fmla="*/ 0 h 173301"/>
                  <a:gd name="connsiteX3" fmla="*/ 174136 w 174136"/>
                  <a:gd name="connsiteY3" fmla="*/ 131133 h 173301"/>
                  <a:gd name="connsiteX4" fmla="*/ 44823 w 174136"/>
                  <a:gd name="connsiteY4" fmla="*/ 173302 h 1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36" h="173301">
                    <a:moveTo>
                      <a:pt x="44748" y="173302"/>
                    </a:moveTo>
                    <a:cubicBezTo>
                      <a:pt x="31399" y="132422"/>
                      <a:pt x="16306" y="91543"/>
                      <a:pt x="0" y="51801"/>
                    </a:cubicBezTo>
                    <a:lnTo>
                      <a:pt x="125824" y="0"/>
                    </a:lnTo>
                    <a:cubicBezTo>
                      <a:pt x="143496" y="42927"/>
                      <a:pt x="159726" y="86992"/>
                      <a:pt x="174136" y="131133"/>
                    </a:cubicBezTo>
                    <a:lnTo>
                      <a:pt x="44823" y="173302"/>
                    </a:lnTo>
                    <a:close/>
                  </a:path>
                </a:pathLst>
              </a:custGeom>
              <a:solidFill>
                <a:srgbClr val="EE3124"/>
              </a:solidFill>
              <a:ln w="7578" cap="flat">
                <a:noFill/>
                <a:prstDash val="solid"/>
                <a:miter/>
              </a:ln>
            </p:spPr>
            <p:txBody>
              <a:bodyPr rtlCol="0" anchor="ctr"/>
              <a:lstStyle/>
              <a:p>
                <a:endParaRPr lang="en-US" sz="2489"/>
              </a:p>
            </p:txBody>
          </p:sp>
          <p:sp>
            <p:nvSpPr>
              <p:cNvPr id="48" name="Freeform: Shape 47">
                <a:extLst>
                  <a:ext uri="{FF2B5EF4-FFF2-40B4-BE49-F238E27FC236}">
                    <a16:creationId xmlns:a16="http://schemas.microsoft.com/office/drawing/2014/main" id="{163990D5-CC21-4B6E-9BE9-895199D96650}"/>
                  </a:ext>
                </a:extLst>
              </p:cNvPr>
              <p:cNvSpPr/>
              <p:nvPr/>
            </p:nvSpPr>
            <p:spPr>
              <a:xfrm>
                <a:off x="8411149" y="1080158"/>
                <a:ext cx="189835" cy="189532"/>
              </a:xfrm>
              <a:custGeom>
                <a:avLst/>
                <a:gdLst>
                  <a:gd name="connsiteX0" fmla="*/ 78725 w 189835"/>
                  <a:gd name="connsiteY0" fmla="*/ 189532 h 189532"/>
                  <a:gd name="connsiteX1" fmla="*/ 0 w 189835"/>
                  <a:gd name="connsiteY1" fmla="*/ 86689 h 189532"/>
                  <a:gd name="connsiteX2" fmla="*/ 104891 w 189835"/>
                  <a:gd name="connsiteY2" fmla="*/ 0 h 189532"/>
                  <a:gd name="connsiteX3" fmla="*/ 189836 w 189835"/>
                  <a:gd name="connsiteY3" fmla="*/ 110883 h 189532"/>
                  <a:gd name="connsiteX4" fmla="*/ 78801 w 189835"/>
                  <a:gd name="connsiteY4" fmla="*/ 189532 h 18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5" h="189532">
                    <a:moveTo>
                      <a:pt x="78725" y="189532"/>
                    </a:moveTo>
                    <a:cubicBezTo>
                      <a:pt x="53924" y="154493"/>
                      <a:pt x="27455" y="119908"/>
                      <a:pt x="0" y="86689"/>
                    </a:cubicBezTo>
                    <a:lnTo>
                      <a:pt x="104891" y="0"/>
                    </a:lnTo>
                    <a:cubicBezTo>
                      <a:pt x="134470" y="35798"/>
                      <a:pt x="163063" y="73113"/>
                      <a:pt x="189836" y="110883"/>
                    </a:cubicBezTo>
                    <a:lnTo>
                      <a:pt x="78801" y="189532"/>
                    </a:lnTo>
                    <a:close/>
                  </a:path>
                </a:pathLst>
              </a:custGeom>
              <a:solidFill>
                <a:srgbClr val="EE3124"/>
              </a:solidFill>
              <a:ln w="7578"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C0501CBF-1EFB-4DCF-8735-3DA3BBFA5A6F}"/>
                  </a:ext>
                </a:extLst>
              </p:cNvPr>
              <p:cNvSpPr/>
              <p:nvPr/>
            </p:nvSpPr>
            <p:spPr>
              <a:xfrm>
                <a:off x="8231779" y="878794"/>
                <a:ext cx="191352" cy="191352"/>
              </a:xfrm>
              <a:custGeom>
                <a:avLst/>
                <a:gdLst>
                  <a:gd name="connsiteX0" fmla="*/ 93211 w 191352"/>
                  <a:gd name="connsiteY0" fmla="*/ 191352 h 191352"/>
                  <a:gd name="connsiteX1" fmla="*/ 0 w 191352"/>
                  <a:gd name="connsiteY1" fmla="*/ 101327 h 191352"/>
                  <a:gd name="connsiteX2" fmla="*/ 90860 w 191352"/>
                  <a:gd name="connsiteY2" fmla="*/ 0 h 191352"/>
                  <a:gd name="connsiteX3" fmla="*/ 191353 w 191352"/>
                  <a:gd name="connsiteY3" fmla="*/ 97079 h 191352"/>
                  <a:gd name="connsiteX4" fmla="*/ 93211 w 191352"/>
                  <a:gd name="connsiteY4" fmla="*/ 191352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2" h="191352">
                    <a:moveTo>
                      <a:pt x="93211" y="191352"/>
                    </a:moveTo>
                    <a:cubicBezTo>
                      <a:pt x="63405" y="160333"/>
                      <a:pt x="32006" y="129995"/>
                      <a:pt x="0" y="101327"/>
                    </a:cubicBezTo>
                    <a:lnTo>
                      <a:pt x="90860" y="0"/>
                    </a:lnTo>
                    <a:cubicBezTo>
                      <a:pt x="125369" y="30944"/>
                      <a:pt x="159119" y="63632"/>
                      <a:pt x="191353" y="97079"/>
                    </a:cubicBezTo>
                    <a:lnTo>
                      <a:pt x="93211" y="191352"/>
                    </a:lnTo>
                    <a:close/>
                  </a:path>
                </a:pathLst>
              </a:custGeom>
              <a:solidFill>
                <a:srgbClr val="808285"/>
              </a:solidFill>
              <a:ln w="7578" cap="flat">
                <a:noFill/>
                <a:prstDash val="solid"/>
                <a:miter/>
              </a:ln>
            </p:spPr>
            <p:txBody>
              <a:bodyPr rtlCol="0" anchor="ctr"/>
              <a:lstStyle/>
              <a:p>
                <a:endParaRPr lang="en-US" sz="2489"/>
              </a:p>
            </p:txBody>
          </p:sp>
          <p:sp>
            <p:nvSpPr>
              <p:cNvPr id="50" name="Freeform: Shape 49">
                <a:extLst>
                  <a:ext uri="{FF2B5EF4-FFF2-40B4-BE49-F238E27FC236}">
                    <a16:creationId xmlns:a16="http://schemas.microsoft.com/office/drawing/2014/main" id="{9AB41889-F6DD-475A-A50B-494DFAD47603}"/>
                  </a:ext>
                </a:extLst>
              </p:cNvPr>
              <p:cNvSpPr/>
              <p:nvPr/>
            </p:nvSpPr>
            <p:spPr>
              <a:xfrm>
                <a:off x="8026700" y="708375"/>
                <a:ext cx="188622" cy="188925"/>
              </a:xfrm>
              <a:custGeom>
                <a:avLst/>
                <a:gdLst>
                  <a:gd name="connsiteX0" fmla="*/ 105498 w 188622"/>
                  <a:gd name="connsiteY0" fmla="*/ 188850 h 188925"/>
                  <a:gd name="connsiteX1" fmla="*/ 0 w 188622"/>
                  <a:gd name="connsiteY1" fmla="*/ 113613 h 188925"/>
                  <a:gd name="connsiteX2" fmla="*/ 74857 w 188622"/>
                  <a:gd name="connsiteY2" fmla="*/ 0 h 188925"/>
                  <a:gd name="connsiteX3" fmla="*/ 188622 w 188622"/>
                  <a:gd name="connsiteY3" fmla="*/ 81152 h 188925"/>
                  <a:gd name="connsiteX4" fmla="*/ 105574 w 188622"/>
                  <a:gd name="connsiteY4" fmla="*/ 188925 h 1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22" h="188925">
                    <a:moveTo>
                      <a:pt x="105498" y="188850"/>
                    </a:moveTo>
                    <a:cubicBezTo>
                      <a:pt x="71369" y="162532"/>
                      <a:pt x="35874" y="137200"/>
                      <a:pt x="0" y="113613"/>
                    </a:cubicBezTo>
                    <a:lnTo>
                      <a:pt x="74857" y="0"/>
                    </a:lnTo>
                    <a:cubicBezTo>
                      <a:pt x="113537" y="25483"/>
                      <a:pt x="151838" y="52787"/>
                      <a:pt x="188622" y="81152"/>
                    </a:cubicBezTo>
                    <a:lnTo>
                      <a:pt x="105574" y="188925"/>
                    </a:lnTo>
                    <a:close/>
                  </a:path>
                </a:pathLst>
              </a:custGeom>
              <a:solidFill>
                <a:srgbClr val="EE3124"/>
              </a:solidFill>
              <a:ln w="7578"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F8291523-F0F1-4265-BFAB-3AF4B2A8CF3E}"/>
                  </a:ext>
                </a:extLst>
              </p:cNvPr>
              <p:cNvSpPr/>
              <p:nvPr/>
            </p:nvSpPr>
            <p:spPr>
              <a:xfrm>
                <a:off x="7800307" y="572463"/>
                <a:ext cx="181720" cy="182251"/>
              </a:xfrm>
              <a:custGeom>
                <a:avLst/>
                <a:gdLst>
                  <a:gd name="connsiteX0" fmla="*/ 115509 w 181720"/>
                  <a:gd name="connsiteY0" fmla="*/ 182251 h 182251"/>
                  <a:gd name="connsiteX1" fmla="*/ 0 w 181720"/>
                  <a:gd name="connsiteY1" fmla="*/ 123473 h 182251"/>
                  <a:gd name="connsiteX2" fmla="*/ 57110 w 181720"/>
                  <a:gd name="connsiteY2" fmla="*/ 0 h 182251"/>
                  <a:gd name="connsiteX3" fmla="*/ 181720 w 181720"/>
                  <a:gd name="connsiteY3" fmla="*/ 63405 h 182251"/>
                  <a:gd name="connsiteX4" fmla="*/ 115585 w 181720"/>
                  <a:gd name="connsiteY4" fmla="*/ 182251 h 18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0" h="182251">
                    <a:moveTo>
                      <a:pt x="115509" y="182251"/>
                    </a:moveTo>
                    <a:cubicBezTo>
                      <a:pt x="77891" y="161319"/>
                      <a:pt x="39059" y="141523"/>
                      <a:pt x="0" y="123473"/>
                    </a:cubicBezTo>
                    <a:lnTo>
                      <a:pt x="57110" y="0"/>
                    </a:lnTo>
                    <a:cubicBezTo>
                      <a:pt x="99203" y="19492"/>
                      <a:pt x="141144" y="40804"/>
                      <a:pt x="181720" y="63405"/>
                    </a:cubicBezTo>
                    <a:lnTo>
                      <a:pt x="115585" y="182251"/>
                    </a:lnTo>
                    <a:close/>
                  </a:path>
                </a:pathLst>
              </a:custGeom>
              <a:solidFill>
                <a:srgbClr val="808285"/>
              </a:solidFill>
              <a:ln w="7578" cap="flat">
                <a:noFill/>
                <a:prstDash val="solid"/>
                <a:miter/>
              </a:ln>
            </p:spPr>
            <p:txBody>
              <a:bodyPr rtlCol="0" anchor="ctr"/>
              <a:lstStyle/>
              <a:p>
                <a:endParaRPr lang="en-US" sz="2489"/>
              </a:p>
            </p:txBody>
          </p:sp>
          <p:sp>
            <p:nvSpPr>
              <p:cNvPr id="52" name="Freeform: Shape 51">
                <a:extLst>
                  <a:ext uri="{FF2B5EF4-FFF2-40B4-BE49-F238E27FC236}">
                    <a16:creationId xmlns:a16="http://schemas.microsoft.com/office/drawing/2014/main" id="{80E799C6-E954-4467-B22B-CEB6843901D6}"/>
                  </a:ext>
                </a:extLst>
              </p:cNvPr>
              <p:cNvSpPr/>
              <p:nvPr/>
            </p:nvSpPr>
            <p:spPr>
              <a:xfrm>
                <a:off x="6236041" y="541064"/>
                <a:ext cx="178762" cy="179520"/>
              </a:xfrm>
              <a:custGeom>
                <a:avLst/>
                <a:gdLst>
                  <a:gd name="connsiteX0" fmla="*/ 61054 w 178762"/>
                  <a:gd name="connsiteY0" fmla="*/ 179521 h 179520"/>
                  <a:gd name="connsiteX1" fmla="*/ 0 w 178762"/>
                  <a:gd name="connsiteY1" fmla="*/ 57944 h 179520"/>
                  <a:gd name="connsiteX2" fmla="*/ 127037 w 178762"/>
                  <a:gd name="connsiteY2" fmla="*/ 0 h 179520"/>
                  <a:gd name="connsiteX3" fmla="*/ 178763 w 178762"/>
                  <a:gd name="connsiteY3" fmla="*/ 125824 h 179520"/>
                  <a:gd name="connsiteX4" fmla="*/ 61054 w 178762"/>
                  <a:gd name="connsiteY4" fmla="*/ 179521 h 17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2" h="179520">
                    <a:moveTo>
                      <a:pt x="61054" y="179521"/>
                    </a:moveTo>
                    <a:lnTo>
                      <a:pt x="0" y="57944"/>
                    </a:lnTo>
                    <a:cubicBezTo>
                      <a:pt x="41410" y="37163"/>
                      <a:pt x="84186" y="17671"/>
                      <a:pt x="127037" y="0"/>
                    </a:cubicBezTo>
                    <a:lnTo>
                      <a:pt x="178763" y="125824"/>
                    </a:lnTo>
                    <a:cubicBezTo>
                      <a:pt x="139021" y="142130"/>
                      <a:pt x="99430" y="160181"/>
                      <a:pt x="61054" y="179521"/>
                    </a:cubicBezTo>
                    <a:close/>
                  </a:path>
                </a:pathLst>
              </a:custGeom>
              <a:solidFill>
                <a:srgbClr val="EE3124"/>
              </a:solidFill>
              <a:ln w="7578" cap="flat">
                <a:noFill/>
                <a:prstDash val="solid"/>
                <a:miter/>
              </a:ln>
            </p:spPr>
            <p:txBody>
              <a:bodyPr rtlCol="0" anchor="ctr"/>
              <a:lstStyle/>
              <a:p>
                <a:endParaRPr lang="en-US" sz="2489"/>
              </a:p>
            </p:txBody>
          </p:sp>
          <p:sp>
            <p:nvSpPr>
              <p:cNvPr id="53" name="Freeform: Shape 52">
                <a:extLst>
                  <a:ext uri="{FF2B5EF4-FFF2-40B4-BE49-F238E27FC236}">
                    <a16:creationId xmlns:a16="http://schemas.microsoft.com/office/drawing/2014/main" id="{38D69DBB-3C41-4565-880E-03EE3F3F2819}"/>
                  </a:ext>
                </a:extLst>
              </p:cNvPr>
              <p:cNvSpPr/>
              <p:nvPr/>
            </p:nvSpPr>
            <p:spPr>
              <a:xfrm>
                <a:off x="7557685" y="474550"/>
                <a:ext cx="170723" cy="171481"/>
              </a:xfrm>
              <a:custGeom>
                <a:avLst/>
                <a:gdLst>
                  <a:gd name="connsiteX0" fmla="*/ 123018 w 170723"/>
                  <a:gd name="connsiteY0" fmla="*/ 171482 h 171481"/>
                  <a:gd name="connsiteX1" fmla="*/ 0 w 170723"/>
                  <a:gd name="connsiteY1" fmla="*/ 130678 h 171481"/>
                  <a:gd name="connsiteX2" fmla="*/ 37997 w 170723"/>
                  <a:gd name="connsiteY2" fmla="*/ 0 h 171481"/>
                  <a:gd name="connsiteX3" fmla="*/ 170723 w 170723"/>
                  <a:gd name="connsiteY3" fmla="*/ 44065 h 171481"/>
                  <a:gd name="connsiteX4" fmla="*/ 123018 w 170723"/>
                  <a:gd name="connsiteY4" fmla="*/ 171482 h 17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3" h="171481">
                    <a:moveTo>
                      <a:pt x="123018" y="171482"/>
                    </a:moveTo>
                    <a:cubicBezTo>
                      <a:pt x="82669" y="156389"/>
                      <a:pt x="41259" y="142661"/>
                      <a:pt x="0" y="130678"/>
                    </a:cubicBezTo>
                    <a:lnTo>
                      <a:pt x="37997" y="0"/>
                    </a:lnTo>
                    <a:cubicBezTo>
                      <a:pt x="82517" y="12969"/>
                      <a:pt x="127189" y="27759"/>
                      <a:pt x="170723" y="44065"/>
                    </a:cubicBezTo>
                    <a:lnTo>
                      <a:pt x="123018" y="171482"/>
                    </a:lnTo>
                    <a:close/>
                  </a:path>
                </a:pathLst>
              </a:custGeom>
              <a:solidFill>
                <a:srgbClr val="EE3124"/>
              </a:solidFill>
              <a:ln w="7578" cap="flat">
                <a:noFill/>
                <a:prstDash val="solid"/>
                <a:miter/>
              </a:ln>
            </p:spPr>
            <p:txBody>
              <a:bodyPr rtlCol="0" anchor="ctr"/>
              <a:lstStyle/>
              <a:p>
                <a:endParaRPr lang="en-US" sz="2489"/>
              </a:p>
            </p:txBody>
          </p:sp>
          <p:sp>
            <p:nvSpPr>
              <p:cNvPr id="54" name="Freeform: Shape 53">
                <a:extLst>
                  <a:ext uri="{FF2B5EF4-FFF2-40B4-BE49-F238E27FC236}">
                    <a16:creationId xmlns:a16="http://schemas.microsoft.com/office/drawing/2014/main" id="{994A6F4F-A677-4ECC-B295-5DAF1330DE15}"/>
                  </a:ext>
                </a:extLst>
              </p:cNvPr>
              <p:cNvSpPr/>
              <p:nvPr/>
            </p:nvSpPr>
            <p:spPr>
              <a:xfrm>
                <a:off x="6494287" y="454603"/>
                <a:ext cx="166703" cy="167613"/>
              </a:xfrm>
              <a:custGeom>
                <a:avLst/>
                <a:gdLst>
                  <a:gd name="connsiteX0" fmla="*/ 42093 w 166703"/>
                  <a:gd name="connsiteY0" fmla="*/ 167614 h 167613"/>
                  <a:gd name="connsiteX1" fmla="*/ 0 w 166703"/>
                  <a:gd name="connsiteY1" fmla="*/ 38225 h 167613"/>
                  <a:gd name="connsiteX2" fmla="*/ 134394 w 166703"/>
                  <a:gd name="connsiteY2" fmla="*/ 0 h 167613"/>
                  <a:gd name="connsiteX3" fmla="*/ 166703 w 166703"/>
                  <a:gd name="connsiteY3" fmla="*/ 132195 h 167613"/>
                  <a:gd name="connsiteX4" fmla="*/ 42169 w 166703"/>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613">
                    <a:moveTo>
                      <a:pt x="42093" y="167614"/>
                    </a:moveTo>
                    <a:lnTo>
                      <a:pt x="0" y="38225"/>
                    </a:lnTo>
                    <a:cubicBezTo>
                      <a:pt x="44065" y="23891"/>
                      <a:pt x="89268" y="10997"/>
                      <a:pt x="134394" y="0"/>
                    </a:cubicBezTo>
                    <a:lnTo>
                      <a:pt x="166703" y="132195"/>
                    </a:lnTo>
                    <a:cubicBezTo>
                      <a:pt x="124914" y="142434"/>
                      <a:pt x="82973" y="154341"/>
                      <a:pt x="42169" y="167614"/>
                    </a:cubicBezTo>
                    <a:close/>
                  </a:path>
                </a:pathLst>
              </a:custGeom>
              <a:solidFill>
                <a:srgbClr val="808285"/>
              </a:solidFill>
              <a:ln w="7578" cap="flat">
                <a:noFill/>
                <a:prstDash val="solid"/>
                <a:miter/>
              </a:ln>
            </p:spPr>
            <p:txBody>
              <a:bodyPr rtlCol="0" anchor="ctr"/>
              <a:lstStyle/>
              <a:p>
                <a:endParaRPr lang="en-US" sz="2489"/>
              </a:p>
            </p:txBody>
          </p:sp>
          <p:sp>
            <p:nvSpPr>
              <p:cNvPr id="55" name="Freeform: Shape 54">
                <a:extLst>
                  <a:ext uri="{FF2B5EF4-FFF2-40B4-BE49-F238E27FC236}">
                    <a16:creationId xmlns:a16="http://schemas.microsoft.com/office/drawing/2014/main" id="{D9875812-765D-41CA-919E-8716117A3619}"/>
                  </a:ext>
                </a:extLst>
              </p:cNvPr>
              <p:cNvSpPr/>
              <p:nvPr/>
            </p:nvSpPr>
            <p:spPr>
              <a:xfrm>
                <a:off x="7304293" y="417061"/>
                <a:ext cx="155630" cy="156767"/>
              </a:xfrm>
              <a:custGeom>
                <a:avLst/>
                <a:gdLst>
                  <a:gd name="connsiteX0" fmla="*/ 127644 w 155630"/>
                  <a:gd name="connsiteY0" fmla="*/ 156692 h 156767"/>
                  <a:gd name="connsiteX1" fmla="*/ 0 w 155630"/>
                  <a:gd name="connsiteY1" fmla="*/ 134849 h 156767"/>
                  <a:gd name="connsiteX2" fmla="*/ 17899 w 155630"/>
                  <a:gd name="connsiteY2" fmla="*/ 0 h 156767"/>
                  <a:gd name="connsiteX3" fmla="*/ 155630 w 155630"/>
                  <a:gd name="connsiteY3" fmla="*/ 23587 h 156767"/>
                  <a:gd name="connsiteX4" fmla="*/ 127644 w 155630"/>
                  <a:gd name="connsiteY4" fmla="*/ 156768 h 15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30" h="156767">
                    <a:moveTo>
                      <a:pt x="127644" y="156692"/>
                    </a:moveTo>
                    <a:cubicBezTo>
                      <a:pt x="85551" y="147818"/>
                      <a:pt x="42624" y="140462"/>
                      <a:pt x="0" y="134849"/>
                    </a:cubicBezTo>
                    <a:lnTo>
                      <a:pt x="17899" y="0"/>
                    </a:lnTo>
                    <a:cubicBezTo>
                      <a:pt x="63860" y="6143"/>
                      <a:pt x="110200" y="14031"/>
                      <a:pt x="155630" y="23587"/>
                    </a:cubicBezTo>
                    <a:lnTo>
                      <a:pt x="127644" y="156768"/>
                    </a:lnTo>
                    <a:close/>
                  </a:path>
                </a:pathLst>
              </a:custGeom>
              <a:solidFill>
                <a:srgbClr val="808285"/>
              </a:solidFill>
              <a:ln w="7578" cap="flat">
                <a:noFill/>
                <a:prstDash val="solid"/>
                <a:miter/>
              </a:ln>
            </p:spPr>
            <p:txBody>
              <a:bodyPr rtlCol="0" anchor="ctr"/>
              <a:lstStyle/>
              <a:p>
                <a:endParaRPr lang="en-US" sz="2489"/>
              </a:p>
            </p:txBody>
          </p:sp>
          <p:sp>
            <p:nvSpPr>
              <p:cNvPr id="56" name="Freeform: Shape 55">
                <a:extLst>
                  <a:ext uri="{FF2B5EF4-FFF2-40B4-BE49-F238E27FC236}">
                    <a16:creationId xmlns:a16="http://schemas.microsoft.com/office/drawing/2014/main" id="{20082CF6-8F5B-4C1F-9E01-FCD4D6FC586A}"/>
                  </a:ext>
                </a:extLst>
              </p:cNvPr>
              <p:cNvSpPr/>
              <p:nvPr/>
            </p:nvSpPr>
            <p:spPr>
              <a:xfrm>
                <a:off x="7043392" y="400759"/>
                <a:ext cx="139703" cy="138864"/>
              </a:xfrm>
              <a:custGeom>
                <a:avLst/>
                <a:gdLst>
                  <a:gd name="connsiteX0" fmla="*/ 131967 w 139703"/>
                  <a:gd name="connsiteY0" fmla="*/ 138865 h 138864"/>
                  <a:gd name="connsiteX1" fmla="*/ 2427 w 139703"/>
                  <a:gd name="connsiteY1" fmla="*/ 136362 h 138864"/>
                  <a:gd name="connsiteX2" fmla="*/ 0 w 139703"/>
                  <a:gd name="connsiteY2" fmla="*/ 299 h 138864"/>
                  <a:gd name="connsiteX3" fmla="*/ 139703 w 139703"/>
                  <a:gd name="connsiteY3" fmla="*/ 3030 h 138864"/>
                  <a:gd name="connsiteX4" fmla="*/ 131967 w 139703"/>
                  <a:gd name="connsiteY4" fmla="*/ 138865 h 13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03" h="138864">
                    <a:moveTo>
                      <a:pt x="131967" y="138865"/>
                    </a:moveTo>
                    <a:cubicBezTo>
                      <a:pt x="89040" y="136438"/>
                      <a:pt x="45582" y="135528"/>
                      <a:pt x="2427" y="136362"/>
                    </a:cubicBezTo>
                    <a:lnTo>
                      <a:pt x="0" y="299"/>
                    </a:lnTo>
                    <a:cubicBezTo>
                      <a:pt x="46568" y="-535"/>
                      <a:pt x="93363" y="375"/>
                      <a:pt x="139703" y="3030"/>
                    </a:cubicBezTo>
                    <a:lnTo>
                      <a:pt x="131967" y="138865"/>
                    </a:lnTo>
                    <a:close/>
                  </a:path>
                </a:pathLst>
              </a:custGeom>
              <a:solidFill>
                <a:srgbClr val="EE3124"/>
              </a:solidFill>
              <a:ln w="7578" cap="flat">
                <a:noFill/>
                <a:prstDash val="solid"/>
                <a:miter/>
              </a:ln>
            </p:spPr>
            <p:txBody>
              <a:bodyPr rtlCol="0" anchor="ctr"/>
              <a:lstStyle/>
              <a:p>
                <a:endParaRPr lang="en-US" sz="2489"/>
              </a:p>
            </p:txBody>
          </p:sp>
          <p:sp>
            <p:nvSpPr>
              <p:cNvPr id="57" name="Freeform: Shape 56">
                <a:extLst>
                  <a:ext uri="{FF2B5EF4-FFF2-40B4-BE49-F238E27FC236}">
                    <a16:creationId xmlns:a16="http://schemas.microsoft.com/office/drawing/2014/main" id="{E3881546-053C-495F-8D3D-0CA050883E44}"/>
                  </a:ext>
                </a:extLst>
              </p:cNvPr>
              <p:cNvSpPr/>
              <p:nvPr/>
            </p:nvSpPr>
            <p:spPr>
              <a:xfrm>
                <a:off x="8883501" y="1465517"/>
                <a:ext cx="196585" cy="195675"/>
              </a:xfrm>
              <a:custGeom>
                <a:avLst/>
                <a:gdLst>
                  <a:gd name="connsiteX0" fmla="*/ 50512 w 196585"/>
                  <a:gd name="connsiteY0" fmla="*/ 195676 h 195675"/>
                  <a:gd name="connsiteX1" fmla="*/ 0 w 196585"/>
                  <a:gd name="connsiteY1" fmla="*/ 58475 h 195675"/>
                  <a:gd name="connsiteX2" fmla="*/ 142054 w 196585"/>
                  <a:gd name="connsiteY2" fmla="*/ 0 h 195675"/>
                  <a:gd name="connsiteX3" fmla="*/ 196586 w 196585"/>
                  <a:gd name="connsiteY3" fmla="*/ 148046 h 195675"/>
                  <a:gd name="connsiteX4" fmla="*/ 50587 w 196585"/>
                  <a:gd name="connsiteY4" fmla="*/ 195676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85" h="195675">
                    <a:moveTo>
                      <a:pt x="50512" y="195676"/>
                    </a:moveTo>
                    <a:cubicBezTo>
                      <a:pt x="35419" y="149487"/>
                      <a:pt x="18430" y="103298"/>
                      <a:pt x="0" y="58475"/>
                    </a:cubicBezTo>
                    <a:lnTo>
                      <a:pt x="142054" y="0"/>
                    </a:lnTo>
                    <a:cubicBezTo>
                      <a:pt x="162001" y="48388"/>
                      <a:pt x="180355" y="98217"/>
                      <a:pt x="196586" y="148046"/>
                    </a:cubicBezTo>
                    <a:lnTo>
                      <a:pt x="50587" y="195676"/>
                    </a:lnTo>
                    <a:close/>
                  </a:path>
                </a:pathLst>
              </a:custGeom>
              <a:solidFill>
                <a:srgbClr val="F58765"/>
              </a:solidFill>
              <a:ln w="7578" cap="flat">
                <a:noFill/>
                <a:prstDash val="solid"/>
                <a:miter/>
              </a:ln>
            </p:spPr>
            <p:txBody>
              <a:bodyPr rtlCol="0" anchor="ctr"/>
              <a:lstStyle/>
              <a:p>
                <a:endParaRPr lang="en-US" sz="2489"/>
              </a:p>
            </p:txBody>
          </p:sp>
          <p:sp>
            <p:nvSpPr>
              <p:cNvPr id="58" name="Freeform: Shape 57">
                <a:extLst>
                  <a:ext uri="{FF2B5EF4-FFF2-40B4-BE49-F238E27FC236}">
                    <a16:creationId xmlns:a16="http://schemas.microsoft.com/office/drawing/2014/main" id="{D0D7997E-F867-4242-8E35-61A4FD5A390B}"/>
                  </a:ext>
                </a:extLst>
              </p:cNvPr>
              <p:cNvSpPr/>
              <p:nvPr/>
            </p:nvSpPr>
            <p:spPr>
              <a:xfrm>
                <a:off x="8380963" y="699501"/>
                <a:ext cx="215925" cy="216001"/>
              </a:xfrm>
              <a:custGeom>
                <a:avLst/>
                <a:gdLst>
                  <a:gd name="connsiteX0" fmla="*/ 105195 w 215925"/>
                  <a:gd name="connsiteY0" fmla="*/ 216001 h 216001"/>
                  <a:gd name="connsiteX1" fmla="*/ 0 w 215925"/>
                  <a:gd name="connsiteY1" fmla="*/ 114372 h 216001"/>
                  <a:gd name="connsiteX2" fmla="*/ 102540 w 215925"/>
                  <a:gd name="connsiteY2" fmla="*/ 0 h 216001"/>
                  <a:gd name="connsiteX3" fmla="*/ 215926 w 215925"/>
                  <a:gd name="connsiteY3" fmla="*/ 109593 h 216001"/>
                  <a:gd name="connsiteX4" fmla="*/ 105119 w 215925"/>
                  <a:gd name="connsiteY4" fmla="*/ 216001 h 2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25" h="216001">
                    <a:moveTo>
                      <a:pt x="105195" y="216001"/>
                    </a:moveTo>
                    <a:cubicBezTo>
                      <a:pt x="71596" y="181038"/>
                      <a:pt x="36177" y="146832"/>
                      <a:pt x="0" y="114372"/>
                    </a:cubicBezTo>
                    <a:lnTo>
                      <a:pt x="102540" y="0"/>
                    </a:lnTo>
                    <a:cubicBezTo>
                      <a:pt x="141524" y="34964"/>
                      <a:pt x="179673" y="71899"/>
                      <a:pt x="215926" y="109593"/>
                    </a:cubicBezTo>
                    <a:lnTo>
                      <a:pt x="105119" y="216001"/>
                    </a:lnTo>
                    <a:close/>
                  </a:path>
                </a:pathLst>
              </a:custGeom>
              <a:solidFill>
                <a:srgbClr val="BCBEC0"/>
              </a:solidFill>
              <a:ln w="7578" cap="flat">
                <a:noFill/>
                <a:prstDash val="solid"/>
                <a:miter/>
              </a:ln>
            </p:spPr>
            <p:txBody>
              <a:bodyPr rtlCol="0" anchor="ctr"/>
              <a:lstStyle/>
              <a:p>
                <a:endParaRPr lang="en-US" sz="2489"/>
              </a:p>
            </p:txBody>
          </p:sp>
          <p:sp>
            <p:nvSpPr>
              <p:cNvPr id="59" name="Freeform: Shape 58">
                <a:extLst>
                  <a:ext uri="{FF2B5EF4-FFF2-40B4-BE49-F238E27FC236}">
                    <a16:creationId xmlns:a16="http://schemas.microsoft.com/office/drawing/2014/main" id="{0A90F484-86FC-4677-9CEE-E9C527E23892}"/>
                  </a:ext>
                </a:extLst>
              </p:cNvPr>
              <p:cNvSpPr/>
              <p:nvPr/>
            </p:nvSpPr>
            <p:spPr>
              <a:xfrm>
                <a:off x="7893898" y="353656"/>
                <a:ext cx="205155" cy="205762"/>
              </a:xfrm>
              <a:custGeom>
                <a:avLst/>
                <a:gdLst>
                  <a:gd name="connsiteX0" fmla="*/ 130375 w 205155"/>
                  <a:gd name="connsiteY0" fmla="*/ 205763 h 205762"/>
                  <a:gd name="connsiteX1" fmla="*/ 0 w 205155"/>
                  <a:gd name="connsiteY1" fmla="*/ 139400 h 205762"/>
                  <a:gd name="connsiteX2" fmla="*/ 64467 w 205155"/>
                  <a:gd name="connsiteY2" fmla="*/ 0 h 205762"/>
                  <a:gd name="connsiteX3" fmla="*/ 205156 w 205155"/>
                  <a:gd name="connsiteY3" fmla="*/ 71520 h 205762"/>
                  <a:gd name="connsiteX4" fmla="*/ 130450 w 205155"/>
                  <a:gd name="connsiteY4" fmla="*/ 205763 h 20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55" h="205762">
                    <a:moveTo>
                      <a:pt x="130375" y="205763"/>
                    </a:moveTo>
                    <a:cubicBezTo>
                      <a:pt x="87902" y="182100"/>
                      <a:pt x="44065" y="159802"/>
                      <a:pt x="0" y="139400"/>
                    </a:cubicBezTo>
                    <a:lnTo>
                      <a:pt x="64467" y="0"/>
                    </a:lnTo>
                    <a:cubicBezTo>
                      <a:pt x="112020" y="21995"/>
                      <a:pt x="159347" y="46037"/>
                      <a:pt x="205156" y="71520"/>
                    </a:cubicBezTo>
                    <a:lnTo>
                      <a:pt x="130450" y="205763"/>
                    </a:lnTo>
                    <a:close/>
                  </a:path>
                </a:pathLst>
              </a:custGeom>
              <a:solidFill>
                <a:srgbClr val="F58765"/>
              </a:solidFill>
              <a:ln w="7578" cap="flat">
                <a:noFill/>
                <a:prstDash val="solid"/>
                <a:miter/>
              </a:ln>
            </p:spPr>
            <p:txBody>
              <a:bodyPr rtlCol="0" anchor="ctr"/>
              <a:lstStyle/>
              <a:p>
                <a:endParaRPr lang="en-US" sz="2489"/>
              </a:p>
            </p:txBody>
          </p:sp>
          <p:sp>
            <p:nvSpPr>
              <p:cNvPr id="60" name="Freeform: Shape 59">
                <a:extLst>
                  <a:ext uri="{FF2B5EF4-FFF2-40B4-BE49-F238E27FC236}">
                    <a16:creationId xmlns:a16="http://schemas.microsoft.com/office/drawing/2014/main" id="{E8DA1A91-E3BE-4B3C-9C4A-7CBAE1CCFD99}"/>
                  </a:ext>
                </a:extLst>
              </p:cNvPr>
              <p:cNvSpPr/>
              <p:nvPr/>
            </p:nvSpPr>
            <p:spPr>
              <a:xfrm>
                <a:off x="6419430" y="220551"/>
                <a:ext cx="188242" cy="189228"/>
              </a:xfrm>
              <a:custGeom>
                <a:avLst/>
                <a:gdLst>
                  <a:gd name="connsiteX0" fmla="*/ 47554 w 188242"/>
                  <a:gd name="connsiteY0" fmla="*/ 189229 h 189228"/>
                  <a:gd name="connsiteX1" fmla="*/ 0 w 188242"/>
                  <a:gd name="connsiteY1" fmla="*/ 43155 h 189228"/>
                  <a:gd name="connsiteX2" fmla="*/ 151762 w 188242"/>
                  <a:gd name="connsiteY2" fmla="*/ 0 h 189228"/>
                  <a:gd name="connsiteX3" fmla="*/ 188243 w 188242"/>
                  <a:gd name="connsiteY3" fmla="*/ 149184 h 189228"/>
                  <a:gd name="connsiteX4" fmla="*/ 47630 w 188242"/>
                  <a:gd name="connsiteY4" fmla="*/ 189229 h 18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2" h="189228">
                    <a:moveTo>
                      <a:pt x="47554" y="189229"/>
                    </a:moveTo>
                    <a:lnTo>
                      <a:pt x="0" y="43155"/>
                    </a:lnTo>
                    <a:cubicBezTo>
                      <a:pt x="49753" y="26924"/>
                      <a:pt x="100796" y="12438"/>
                      <a:pt x="151762" y="0"/>
                    </a:cubicBezTo>
                    <a:lnTo>
                      <a:pt x="188243" y="149184"/>
                    </a:lnTo>
                    <a:cubicBezTo>
                      <a:pt x="141068" y="160712"/>
                      <a:pt x="93742" y="174212"/>
                      <a:pt x="47630" y="189229"/>
                    </a:cubicBezTo>
                    <a:close/>
                  </a:path>
                </a:pathLst>
              </a:custGeom>
              <a:solidFill>
                <a:srgbClr val="BCBEC0"/>
              </a:solidFill>
              <a:ln w="7578"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D233143-A94F-4CEA-8E75-0C370A70D27C}"/>
                  </a:ext>
                </a:extLst>
              </p:cNvPr>
              <p:cNvSpPr/>
              <p:nvPr/>
            </p:nvSpPr>
            <p:spPr>
              <a:xfrm>
                <a:off x="7333947" y="178079"/>
                <a:ext cx="175728" cy="177018"/>
              </a:xfrm>
              <a:custGeom>
                <a:avLst/>
                <a:gdLst>
                  <a:gd name="connsiteX0" fmla="*/ 144102 w 175728"/>
                  <a:gd name="connsiteY0" fmla="*/ 177018 h 177018"/>
                  <a:gd name="connsiteX1" fmla="*/ 0 w 175728"/>
                  <a:gd name="connsiteY1" fmla="*/ 152293 h 177018"/>
                  <a:gd name="connsiteX2" fmla="*/ 20250 w 175728"/>
                  <a:gd name="connsiteY2" fmla="*/ 0 h 177018"/>
                  <a:gd name="connsiteX3" fmla="*/ 175729 w 175728"/>
                  <a:gd name="connsiteY3" fmla="*/ 26621 h 177018"/>
                  <a:gd name="connsiteX4" fmla="*/ 144102 w 175728"/>
                  <a:gd name="connsiteY4" fmla="*/ 176942 h 17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28" h="177018">
                    <a:moveTo>
                      <a:pt x="144102" y="177018"/>
                    </a:moveTo>
                    <a:cubicBezTo>
                      <a:pt x="96624" y="167007"/>
                      <a:pt x="48085" y="158740"/>
                      <a:pt x="0" y="152293"/>
                    </a:cubicBezTo>
                    <a:lnTo>
                      <a:pt x="20250" y="0"/>
                    </a:lnTo>
                    <a:cubicBezTo>
                      <a:pt x="72203" y="6902"/>
                      <a:pt x="124535" y="15851"/>
                      <a:pt x="175729" y="26621"/>
                    </a:cubicBezTo>
                    <a:lnTo>
                      <a:pt x="144102" y="176942"/>
                    </a:lnTo>
                    <a:close/>
                  </a:path>
                </a:pathLst>
              </a:custGeom>
              <a:solidFill>
                <a:srgbClr val="F2613F"/>
              </a:solidFill>
              <a:ln w="7578"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794BDE4F-9DA2-4FE1-9FE0-912A7442CF4C}"/>
                  </a:ext>
                </a:extLst>
              </p:cNvPr>
              <p:cNvSpPr/>
              <p:nvPr/>
            </p:nvSpPr>
            <p:spPr>
              <a:xfrm>
                <a:off x="7039448" y="159788"/>
                <a:ext cx="157678" cy="156780"/>
              </a:xfrm>
              <a:custGeom>
                <a:avLst/>
                <a:gdLst>
                  <a:gd name="connsiteX0" fmla="*/ 148956 w 157678"/>
                  <a:gd name="connsiteY0" fmla="*/ 156781 h 156780"/>
                  <a:gd name="connsiteX1" fmla="*/ 2730 w 157678"/>
                  <a:gd name="connsiteY1" fmla="*/ 153899 h 156780"/>
                  <a:gd name="connsiteX2" fmla="*/ 0 w 157678"/>
                  <a:gd name="connsiteY2" fmla="*/ 316 h 156780"/>
                  <a:gd name="connsiteX3" fmla="*/ 157678 w 157678"/>
                  <a:gd name="connsiteY3" fmla="*/ 3426 h 156780"/>
                  <a:gd name="connsiteX4" fmla="*/ 148956 w 157678"/>
                  <a:gd name="connsiteY4" fmla="*/ 156781 h 15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8" h="156780">
                    <a:moveTo>
                      <a:pt x="148956" y="156781"/>
                    </a:moveTo>
                    <a:cubicBezTo>
                      <a:pt x="100568" y="154050"/>
                      <a:pt x="51573" y="153064"/>
                      <a:pt x="2730" y="153899"/>
                    </a:cubicBezTo>
                    <a:lnTo>
                      <a:pt x="0" y="316"/>
                    </a:lnTo>
                    <a:cubicBezTo>
                      <a:pt x="52635" y="-594"/>
                      <a:pt x="105498" y="468"/>
                      <a:pt x="157678" y="3426"/>
                    </a:cubicBezTo>
                    <a:lnTo>
                      <a:pt x="148956" y="156781"/>
                    </a:lnTo>
                    <a:close/>
                  </a:path>
                </a:pathLst>
              </a:custGeom>
              <a:solidFill>
                <a:srgbClr val="BCBEC0"/>
              </a:solidFill>
              <a:ln w="7578" cap="flat">
                <a:noFill/>
                <a:prstDash val="solid"/>
                <a:miter/>
              </a:ln>
            </p:spPr>
            <p:txBody>
              <a:bodyPr rtlCol="0" anchor="ctr"/>
              <a:lstStyle/>
              <a:p>
                <a:endParaRPr lang="en-US" sz="2489"/>
              </a:p>
            </p:txBody>
          </p:sp>
        </p:grpSp>
        <p:grpSp>
          <p:nvGrpSpPr>
            <p:cNvPr id="24" name="Graphic 2">
              <a:extLst>
                <a:ext uri="{FF2B5EF4-FFF2-40B4-BE49-F238E27FC236}">
                  <a16:creationId xmlns:a16="http://schemas.microsoft.com/office/drawing/2014/main" id="{50E52331-F05B-4F72-A84C-50E5133E60DA}"/>
                </a:ext>
              </a:extLst>
            </p:cNvPr>
            <p:cNvGrpSpPr/>
            <p:nvPr/>
          </p:nvGrpSpPr>
          <p:grpSpPr>
            <a:xfrm>
              <a:off x="6058264" y="2450493"/>
              <a:ext cx="633139" cy="621610"/>
              <a:chOff x="6058264" y="2450493"/>
              <a:chExt cx="633139" cy="621610"/>
            </a:xfrm>
            <a:solidFill>
              <a:srgbClr val="EE3124"/>
            </a:solidFill>
          </p:grpSpPr>
          <p:sp>
            <p:nvSpPr>
              <p:cNvPr id="25" name="Freeform: Shape 24">
                <a:extLst>
                  <a:ext uri="{FF2B5EF4-FFF2-40B4-BE49-F238E27FC236}">
                    <a16:creationId xmlns:a16="http://schemas.microsoft.com/office/drawing/2014/main" id="{DCE4D3F3-3025-45FD-85B9-74E19AE9BB3D}"/>
                  </a:ext>
                </a:extLst>
              </p:cNvPr>
              <p:cNvSpPr/>
              <p:nvPr/>
            </p:nvSpPr>
            <p:spPr>
              <a:xfrm>
                <a:off x="6197967" y="2450493"/>
                <a:ext cx="175046" cy="315052"/>
              </a:xfrm>
              <a:custGeom>
                <a:avLst/>
                <a:gdLst>
                  <a:gd name="connsiteX0" fmla="*/ 175046 w 175046"/>
                  <a:gd name="connsiteY0" fmla="*/ 315053 h 315052"/>
                  <a:gd name="connsiteX1" fmla="*/ 0 w 175046"/>
                  <a:gd name="connsiteY1" fmla="*/ 46416 h 315052"/>
                  <a:gd name="connsiteX2" fmla="*/ 113006 w 175046"/>
                  <a:gd name="connsiteY2" fmla="*/ 0 h 315052"/>
                  <a:gd name="connsiteX3" fmla="*/ 175046 w 175046"/>
                  <a:gd name="connsiteY3" fmla="*/ 315053 h 315052"/>
                </a:gdLst>
                <a:ahLst/>
                <a:cxnLst>
                  <a:cxn ang="0">
                    <a:pos x="connsiteX0" y="connsiteY0"/>
                  </a:cxn>
                  <a:cxn ang="0">
                    <a:pos x="connsiteX1" y="connsiteY1"/>
                  </a:cxn>
                  <a:cxn ang="0">
                    <a:pos x="connsiteX2" y="connsiteY2"/>
                  </a:cxn>
                  <a:cxn ang="0">
                    <a:pos x="connsiteX3" y="connsiteY3"/>
                  </a:cxn>
                </a:cxnLst>
                <a:rect l="l" t="t" r="r" b="b"/>
                <a:pathLst>
                  <a:path w="175046" h="315052">
                    <a:moveTo>
                      <a:pt x="175046" y="315053"/>
                    </a:moveTo>
                    <a:lnTo>
                      <a:pt x="0" y="46416"/>
                    </a:lnTo>
                    <a:lnTo>
                      <a:pt x="113006" y="0"/>
                    </a:lnTo>
                    <a:lnTo>
                      <a:pt x="175046" y="315053"/>
                    </a:lnTo>
                    <a:close/>
                  </a:path>
                </a:pathLst>
              </a:custGeom>
              <a:solidFill>
                <a:srgbClr val="EE3124"/>
              </a:solidFill>
              <a:ln w="7578" cap="flat">
                <a:noFill/>
                <a:prstDash val="solid"/>
                <a:miter/>
              </a:ln>
            </p:spPr>
            <p:txBody>
              <a:bodyPr rtlCol="0" anchor="ctr"/>
              <a:lstStyle/>
              <a:p>
                <a:endParaRPr lang="en-US" sz="2489"/>
              </a:p>
            </p:txBody>
          </p:sp>
          <p:sp>
            <p:nvSpPr>
              <p:cNvPr id="26" name="Freeform: Shape 25">
                <a:extLst>
                  <a:ext uri="{FF2B5EF4-FFF2-40B4-BE49-F238E27FC236}">
                    <a16:creationId xmlns:a16="http://schemas.microsoft.com/office/drawing/2014/main" id="{620A2B43-E678-45CB-8E4B-8EA1DFA2EAED}"/>
                  </a:ext>
                </a:extLst>
              </p:cNvPr>
              <p:cNvSpPr/>
              <p:nvPr/>
            </p:nvSpPr>
            <p:spPr>
              <a:xfrm>
                <a:off x="6368539" y="2754701"/>
                <a:ext cx="177018" cy="314294"/>
              </a:xfrm>
              <a:custGeom>
                <a:avLst/>
                <a:gdLst>
                  <a:gd name="connsiteX0" fmla="*/ 0 w 177018"/>
                  <a:gd name="connsiteY0" fmla="*/ 0 h 314294"/>
                  <a:gd name="connsiteX1" fmla="*/ 64012 w 177018"/>
                  <a:gd name="connsiteY1" fmla="*/ 314294 h 314294"/>
                  <a:gd name="connsiteX2" fmla="*/ 177018 w 177018"/>
                  <a:gd name="connsiteY2" fmla="*/ 267878 h 314294"/>
                  <a:gd name="connsiteX3" fmla="*/ 0 w 177018"/>
                  <a:gd name="connsiteY3" fmla="*/ 0 h 314294"/>
                </a:gdLst>
                <a:ahLst/>
                <a:cxnLst>
                  <a:cxn ang="0">
                    <a:pos x="connsiteX0" y="connsiteY0"/>
                  </a:cxn>
                  <a:cxn ang="0">
                    <a:pos x="connsiteX1" y="connsiteY1"/>
                  </a:cxn>
                  <a:cxn ang="0">
                    <a:pos x="connsiteX2" y="connsiteY2"/>
                  </a:cxn>
                  <a:cxn ang="0">
                    <a:pos x="connsiteX3" y="connsiteY3"/>
                  </a:cxn>
                </a:cxnLst>
                <a:rect l="l" t="t" r="r" b="b"/>
                <a:pathLst>
                  <a:path w="177018" h="314294">
                    <a:moveTo>
                      <a:pt x="0" y="0"/>
                    </a:moveTo>
                    <a:lnTo>
                      <a:pt x="64012" y="314294"/>
                    </a:lnTo>
                    <a:lnTo>
                      <a:pt x="177018" y="267878"/>
                    </a:lnTo>
                    <a:lnTo>
                      <a:pt x="0" y="0"/>
                    </a:lnTo>
                    <a:close/>
                  </a:path>
                </a:pathLst>
              </a:custGeom>
              <a:solidFill>
                <a:srgbClr val="EE3124"/>
              </a:solidFill>
              <a:ln w="7578" cap="flat">
                <a:noFill/>
                <a:prstDash val="solid"/>
                <a:miter/>
              </a:ln>
            </p:spPr>
            <p:txBody>
              <a:bodyPr rtlCol="0" anchor="ctr"/>
              <a:lstStyle/>
              <a:p>
                <a:endParaRPr lang="en-US" sz="2489"/>
              </a:p>
            </p:txBody>
          </p:sp>
          <p:sp>
            <p:nvSpPr>
              <p:cNvPr id="27" name="Freeform: Shape 26">
                <a:extLst>
                  <a:ext uri="{FF2B5EF4-FFF2-40B4-BE49-F238E27FC236}">
                    <a16:creationId xmlns:a16="http://schemas.microsoft.com/office/drawing/2014/main" id="{C9A2F17B-D65D-460B-B482-EF51EC0B0686}"/>
                  </a:ext>
                </a:extLst>
              </p:cNvPr>
              <p:cNvSpPr/>
              <p:nvPr/>
            </p:nvSpPr>
            <p:spPr>
              <a:xfrm>
                <a:off x="6376882" y="2581550"/>
                <a:ext cx="314521" cy="177397"/>
              </a:xfrm>
              <a:custGeom>
                <a:avLst/>
                <a:gdLst>
                  <a:gd name="connsiteX0" fmla="*/ 0 w 314521"/>
                  <a:gd name="connsiteY0" fmla="*/ 177397 h 177397"/>
                  <a:gd name="connsiteX1" fmla="*/ 267196 w 314521"/>
                  <a:gd name="connsiteY1" fmla="*/ 0 h 177397"/>
                  <a:gd name="connsiteX2" fmla="*/ 314522 w 314521"/>
                  <a:gd name="connsiteY2" fmla="*/ 112551 h 177397"/>
                  <a:gd name="connsiteX3" fmla="*/ 0 w 314521"/>
                  <a:gd name="connsiteY3" fmla="*/ 177397 h 177397"/>
                </a:gdLst>
                <a:ahLst/>
                <a:cxnLst>
                  <a:cxn ang="0">
                    <a:pos x="connsiteX0" y="connsiteY0"/>
                  </a:cxn>
                  <a:cxn ang="0">
                    <a:pos x="connsiteX1" y="connsiteY1"/>
                  </a:cxn>
                  <a:cxn ang="0">
                    <a:pos x="connsiteX2" y="connsiteY2"/>
                  </a:cxn>
                  <a:cxn ang="0">
                    <a:pos x="connsiteX3" y="connsiteY3"/>
                  </a:cxn>
                </a:cxnLst>
                <a:rect l="l" t="t" r="r" b="b"/>
                <a:pathLst>
                  <a:path w="314521" h="177397">
                    <a:moveTo>
                      <a:pt x="0" y="177397"/>
                    </a:moveTo>
                    <a:lnTo>
                      <a:pt x="267196" y="0"/>
                    </a:lnTo>
                    <a:lnTo>
                      <a:pt x="314522" y="112551"/>
                    </a:lnTo>
                    <a:lnTo>
                      <a:pt x="0" y="177397"/>
                    </a:lnTo>
                    <a:close/>
                  </a:path>
                </a:pathLst>
              </a:custGeom>
              <a:solidFill>
                <a:srgbClr val="EE3124"/>
              </a:solidFill>
              <a:ln w="7578" cap="flat">
                <a:noFill/>
                <a:prstDash val="solid"/>
                <a:miter/>
              </a:ln>
            </p:spPr>
            <p:txBody>
              <a:bodyPr rtlCol="0" anchor="ctr"/>
              <a:lstStyle/>
              <a:p>
                <a:endParaRPr lang="en-US" sz="2489"/>
              </a:p>
            </p:txBody>
          </p:sp>
          <p:sp>
            <p:nvSpPr>
              <p:cNvPr id="28" name="Freeform: Shape 27">
                <a:extLst>
                  <a:ext uri="{FF2B5EF4-FFF2-40B4-BE49-F238E27FC236}">
                    <a16:creationId xmlns:a16="http://schemas.microsoft.com/office/drawing/2014/main" id="{121FEA23-055D-4E74-9379-9723F66823DB}"/>
                  </a:ext>
                </a:extLst>
              </p:cNvPr>
              <p:cNvSpPr/>
              <p:nvPr/>
            </p:nvSpPr>
            <p:spPr>
              <a:xfrm>
                <a:off x="6059174" y="2760009"/>
                <a:ext cx="313611" cy="179369"/>
              </a:xfrm>
              <a:custGeom>
                <a:avLst/>
                <a:gdLst>
                  <a:gd name="connsiteX0" fmla="*/ 313612 w 313611"/>
                  <a:gd name="connsiteY0" fmla="*/ 0 h 179369"/>
                  <a:gd name="connsiteX1" fmla="*/ 0 w 313611"/>
                  <a:gd name="connsiteY1" fmla="*/ 66742 h 179369"/>
                  <a:gd name="connsiteX2" fmla="*/ 47326 w 313611"/>
                  <a:gd name="connsiteY2" fmla="*/ 179369 h 179369"/>
                  <a:gd name="connsiteX3" fmla="*/ 313612 w 313611"/>
                  <a:gd name="connsiteY3" fmla="*/ 0 h 179369"/>
                </a:gdLst>
                <a:ahLst/>
                <a:cxnLst>
                  <a:cxn ang="0">
                    <a:pos x="connsiteX0" y="connsiteY0"/>
                  </a:cxn>
                  <a:cxn ang="0">
                    <a:pos x="connsiteX1" y="connsiteY1"/>
                  </a:cxn>
                  <a:cxn ang="0">
                    <a:pos x="connsiteX2" y="connsiteY2"/>
                  </a:cxn>
                  <a:cxn ang="0">
                    <a:pos x="connsiteX3" y="connsiteY3"/>
                  </a:cxn>
                </a:cxnLst>
                <a:rect l="l" t="t" r="r" b="b"/>
                <a:pathLst>
                  <a:path w="313611" h="179369">
                    <a:moveTo>
                      <a:pt x="313612" y="0"/>
                    </a:moveTo>
                    <a:lnTo>
                      <a:pt x="0" y="66742"/>
                    </a:lnTo>
                    <a:lnTo>
                      <a:pt x="47326" y="179369"/>
                    </a:lnTo>
                    <a:lnTo>
                      <a:pt x="313612" y="0"/>
                    </a:lnTo>
                    <a:close/>
                  </a:path>
                </a:pathLst>
              </a:custGeom>
              <a:solidFill>
                <a:srgbClr val="EE3124"/>
              </a:solidFill>
              <a:ln w="7578" cap="flat">
                <a:noFill/>
                <a:prstDash val="solid"/>
                <a:miter/>
              </a:ln>
            </p:spPr>
            <p:txBody>
              <a:bodyPr rtlCol="0" anchor="ctr"/>
              <a:lstStyle/>
              <a:p>
                <a:endParaRPr lang="en-US" sz="2489"/>
              </a:p>
            </p:txBody>
          </p:sp>
          <p:sp>
            <p:nvSpPr>
              <p:cNvPr id="29" name="Freeform: Shape 28">
                <a:extLst>
                  <a:ext uri="{FF2B5EF4-FFF2-40B4-BE49-F238E27FC236}">
                    <a16:creationId xmlns:a16="http://schemas.microsoft.com/office/drawing/2014/main" id="{57802F4E-7A71-4303-AA8B-918A590D9FE4}"/>
                  </a:ext>
                </a:extLst>
              </p:cNvPr>
              <p:cNvSpPr/>
              <p:nvPr/>
            </p:nvSpPr>
            <p:spPr>
              <a:xfrm>
                <a:off x="6365278" y="2757810"/>
                <a:ext cx="316417" cy="166855"/>
              </a:xfrm>
              <a:custGeom>
                <a:avLst/>
                <a:gdLst>
                  <a:gd name="connsiteX0" fmla="*/ 0 w 316417"/>
                  <a:gd name="connsiteY0" fmla="*/ 0 h 166855"/>
                  <a:gd name="connsiteX1" fmla="*/ 316418 w 316417"/>
                  <a:gd name="connsiteY1" fmla="*/ 52180 h 166855"/>
                  <a:gd name="connsiteX2" fmla="*/ 274401 w 316417"/>
                  <a:gd name="connsiteY2" fmla="*/ 166855 h 166855"/>
                  <a:gd name="connsiteX3" fmla="*/ 0 w 316417"/>
                  <a:gd name="connsiteY3" fmla="*/ 0 h 166855"/>
                </a:gdLst>
                <a:ahLst/>
                <a:cxnLst>
                  <a:cxn ang="0">
                    <a:pos x="connsiteX0" y="connsiteY0"/>
                  </a:cxn>
                  <a:cxn ang="0">
                    <a:pos x="connsiteX1" y="connsiteY1"/>
                  </a:cxn>
                  <a:cxn ang="0">
                    <a:pos x="connsiteX2" y="connsiteY2"/>
                  </a:cxn>
                  <a:cxn ang="0">
                    <a:pos x="connsiteX3" y="connsiteY3"/>
                  </a:cxn>
                </a:cxnLst>
                <a:rect l="l" t="t" r="r" b="b"/>
                <a:pathLst>
                  <a:path w="316417" h="166855">
                    <a:moveTo>
                      <a:pt x="0" y="0"/>
                    </a:moveTo>
                    <a:lnTo>
                      <a:pt x="316418" y="52180"/>
                    </a:lnTo>
                    <a:lnTo>
                      <a:pt x="274401" y="166855"/>
                    </a:lnTo>
                    <a:lnTo>
                      <a:pt x="0" y="0"/>
                    </a:lnTo>
                    <a:close/>
                  </a:path>
                </a:pathLst>
              </a:custGeom>
              <a:solidFill>
                <a:srgbClr val="EE3124"/>
              </a:solidFill>
              <a:ln w="7578" cap="flat">
                <a:noFill/>
                <a:prstDash val="solid"/>
                <a:miter/>
              </a:ln>
            </p:spPr>
            <p:txBody>
              <a:bodyPr rtlCol="0" anchor="ctr"/>
              <a:lstStyle/>
              <a:p>
                <a:endParaRPr lang="en-US" sz="2489"/>
              </a:p>
            </p:txBody>
          </p:sp>
          <p:sp>
            <p:nvSpPr>
              <p:cNvPr id="30" name="Freeform: Shape 29">
                <a:extLst>
                  <a:ext uri="{FF2B5EF4-FFF2-40B4-BE49-F238E27FC236}">
                    <a16:creationId xmlns:a16="http://schemas.microsoft.com/office/drawing/2014/main" id="{1557C8CD-F291-4495-B242-66EAF3EBE1C9}"/>
                  </a:ext>
                </a:extLst>
              </p:cNvPr>
              <p:cNvSpPr/>
              <p:nvPr/>
            </p:nvSpPr>
            <p:spPr>
              <a:xfrm>
                <a:off x="6058264" y="2597477"/>
                <a:ext cx="317100" cy="164807"/>
              </a:xfrm>
              <a:custGeom>
                <a:avLst/>
                <a:gdLst>
                  <a:gd name="connsiteX0" fmla="*/ 317101 w 317100"/>
                  <a:gd name="connsiteY0" fmla="*/ 164807 h 164807"/>
                  <a:gd name="connsiteX1" fmla="*/ 42017 w 317100"/>
                  <a:gd name="connsiteY1" fmla="*/ 0 h 164807"/>
                  <a:gd name="connsiteX2" fmla="*/ 0 w 317100"/>
                  <a:gd name="connsiteY2" fmla="*/ 114675 h 164807"/>
                  <a:gd name="connsiteX3" fmla="*/ 317101 w 317100"/>
                  <a:gd name="connsiteY3" fmla="*/ 164807 h 164807"/>
                </a:gdLst>
                <a:ahLst/>
                <a:cxnLst>
                  <a:cxn ang="0">
                    <a:pos x="connsiteX0" y="connsiteY0"/>
                  </a:cxn>
                  <a:cxn ang="0">
                    <a:pos x="connsiteX1" y="connsiteY1"/>
                  </a:cxn>
                  <a:cxn ang="0">
                    <a:pos x="connsiteX2" y="connsiteY2"/>
                  </a:cxn>
                  <a:cxn ang="0">
                    <a:pos x="connsiteX3" y="connsiteY3"/>
                  </a:cxn>
                </a:cxnLst>
                <a:rect l="l" t="t" r="r" b="b"/>
                <a:pathLst>
                  <a:path w="317100" h="164807">
                    <a:moveTo>
                      <a:pt x="317101" y="164807"/>
                    </a:moveTo>
                    <a:lnTo>
                      <a:pt x="42017" y="0"/>
                    </a:lnTo>
                    <a:lnTo>
                      <a:pt x="0" y="114675"/>
                    </a:lnTo>
                    <a:lnTo>
                      <a:pt x="317101" y="164807"/>
                    </a:lnTo>
                    <a:close/>
                  </a:path>
                </a:pathLst>
              </a:custGeom>
              <a:solidFill>
                <a:srgbClr val="EE3124"/>
              </a:solidFill>
              <a:ln w="7578" cap="flat">
                <a:noFill/>
                <a:prstDash val="solid"/>
                <a:miter/>
              </a:ln>
            </p:spPr>
            <p:txBody>
              <a:bodyPr rtlCol="0" anchor="ctr"/>
              <a:lstStyle/>
              <a:p>
                <a:endParaRPr lang="en-US" sz="2489"/>
              </a:p>
            </p:txBody>
          </p:sp>
          <p:sp>
            <p:nvSpPr>
              <p:cNvPr id="31" name="Freeform: Shape 30">
                <a:extLst>
                  <a:ext uri="{FF2B5EF4-FFF2-40B4-BE49-F238E27FC236}">
                    <a16:creationId xmlns:a16="http://schemas.microsoft.com/office/drawing/2014/main" id="{0B74B627-4D00-4A3E-A4A9-7BEC3268E949}"/>
                  </a:ext>
                </a:extLst>
              </p:cNvPr>
              <p:cNvSpPr/>
              <p:nvPr/>
            </p:nvSpPr>
            <p:spPr>
              <a:xfrm>
                <a:off x="6371118" y="2450797"/>
                <a:ext cx="188849" cy="311108"/>
              </a:xfrm>
              <a:custGeom>
                <a:avLst/>
                <a:gdLst>
                  <a:gd name="connsiteX0" fmla="*/ 0 w 188849"/>
                  <a:gd name="connsiteY0" fmla="*/ 311109 h 311108"/>
                  <a:gd name="connsiteX1" fmla="*/ 77967 w 188849"/>
                  <a:gd name="connsiteY1" fmla="*/ 0 h 311108"/>
                  <a:gd name="connsiteX2" fmla="*/ 188850 w 188849"/>
                  <a:gd name="connsiteY2" fmla="*/ 51346 h 311108"/>
                  <a:gd name="connsiteX3" fmla="*/ 0 w 188849"/>
                  <a:gd name="connsiteY3" fmla="*/ 311109 h 311108"/>
                </a:gdLst>
                <a:ahLst/>
                <a:cxnLst>
                  <a:cxn ang="0">
                    <a:pos x="connsiteX0" y="connsiteY0"/>
                  </a:cxn>
                  <a:cxn ang="0">
                    <a:pos x="connsiteX1" y="connsiteY1"/>
                  </a:cxn>
                  <a:cxn ang="0">
                    <a:pos x="connsiteX2" y="connsiteY2"/>
                  </a:cxn>
                  <a:cxn ang="0">
                    <a:pos x="connsiteX3" y="connsiteY3"/>
                  </a:cxn>
                </a:cxnLst>
                <a:rect l="l" t="t" r="r" b="b"/>
                <a:pathLst>
                  <a:path w="188849" h="311108">
                    <a:moveTo>
                      <a:pt x="0" y="311109"/>
                    </a:moveTo>
                    <a:lnTo>
                      <a:pt x="77967" y="0"/>
                    </a:lnTo>
                    <a:lnTo>
                      <a:pt x="188850" y="51346"/>
                    </a:lnTo>
                    <a:lnTo>
                      <a:pt x="0" y="311109"/>
                    </a:lnTo>
                    <a:close/>
                  </a:path>
                </a:pathLst>
              </a:custGeom>
              <a:solidFill>
                <a:srgbClr val="EE3124"/>
              </a:solidFill>
              <a:ln w="7578" cap="flat">
                <a:noFill/>
                <a:prstDash val="solid"/>
                <a:miter/>
              </a:ln>
            </p:spPr>
            <p:txBody>
              <a:bodyPr rtlCol="0" anchor="ctr"/>
              <a:lstStyle/>
              <a:p>
                <a:endParaRPr lang="en-US" sz="2489"/>
              </a:p>
            </p:txBody>
          </p:sp>
          <p:sp>
            <p:nvSpPr>
              <p:cNvPr id="32" name="Freeform: Shape 31">
                <a:extLst>
                  <a:ext uri="{FF2B5EF4-FFF2-40B4-BE49-F238E27FC236}">
                    <a16:creationId xmlns:a16="http://schemas.microsoft.com/office/drawing/2014/main" id="{F38C2B8C-3E0F-43C5-8226-2596DDF252A9}"/>
                  </a:ext>
                </a:extLst>
              </p:cNvPr>
              <p:cNvSpPr/>
              <p:nvPr/>
            </p:nvSpPr>
            <p:spPr>
              <a:xfrm>
                <a:off x="6184467" y="2760161"/>
                <a:ext cx="186877" cy="311943"/>
              </a:xfrm>
              <a:custGeom>
                <a:avLst/>
                <a:gdLst>
                  <a:gd name="connsiteX0" fmla="*/ 186878 w 186877"/>
                  <a:gd name="connsiteY0" fmla="*/ 0 h 311943"/>
                  <a:gd name="connsiteX1" fmla="*/ 0 w 186877"/>
                  <a:gd name="connsiteY1" fmla="*/ 260597 h 311943"/>
                  <a:gd name="connsiteX2" fmla="*/ 110883 w 186877"/>
                  <a:gd name="connsiteY2" fmla="*/ 311943 h 311943"/>
                  <a:gd name="connsiteX3" fmla="*/ 186878 w 186877"/>
                  <a:gd name="connsiteY3" fmla="*/ 0 h 311943"/>
                </a:gdLst>
                <a:ahLst/>
                <a:cxnLst>
                  <a:cxn ang="0">
                    <a:pos x="connsiteX0" y="connsiteY0"/>
                  </a:cxn>
                  <a:cxn ang="0">
                    <a:pos x="connsiteX1" y="connsiteY1"/>
                  </a:cxn>
                  <a:cxn ang="0">
                    <a:pos x="connsiteX2" y="connsiteY2"/>
                  </a:cxn>
                  <a:cxn ang="0">
                    <a:pos x="connsiteX3" y="connsiteY3"/>
                  </a:cxn>
                </a:cxnLst>
                <a:rect l="l" t="t" r="r" b="b"/>
                <a:pathLst>
                  <a:path w="186877" h="311943">
                    <a:moveTo>
                      <a:pt x="186878" y="0"/>
                    </a:moveTo>
                    <a:lnTo>
                      <a:pt x="0" y="260597"/>
                    </a:lnTo>
                    <a:lnTo>
                      <a:pt x="110883" y="311943"/>
                    </a:lnTo>
                    <a:lnTo>
                      <a:pt x="186878" y="0"/>
                    </a:lnTo>
                    <a:close/>
                  </a:path>
                </a:pathLst>
              </a:custGeom>
              <a:solidFill>
                <a:srgbClr val="EE3124"/>
              </a:solidFill>
              <a:ln w="7578"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622918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bwMode="gray">
      <p:bgPr>
        <a:solidFill>
          <a:schemeClr val="accent6">
            <a:alpha val="99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3A75150-4293-43C1-B35F-387E43D5281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496" y="48197"/>
            <a:ext cx="5242560" cy="5242560"/>
          </a:xfrm>
          <a:prstGeom prst="rect">
            <a:avLst/>
          </a:prstGeom>
        </p:spPr>
      </p:pic>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sp>
        <p:nvSpPr>
          <p:cNvPr id="7" name="TextBox 6">
            <a:extLst>
              <a:ext uri="{FF2B5EF4-FFF2-40B4-BE49-F238E27FC236}">
                <a16:creationId xmlns:a16="http://schemas.microsoft.com/office/drawing/2014/main" id="{AD9CEF51-9E97-4DFF-AC7C-C6EA64312A1B}"/>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spTree>
    <p:extLst>
      <p:ext uri="{BB962C8B-B14F-4D97-AF65-F5344CB8AC3E}">
        <p14:creationId xmlns:p14="http://schemas.microsoft.com/office/powerpoint/2010/main" val="9445875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7" name="TextBox 6">
            <a:extLst>
              <a:ext uri="{FF2B5EF4-FFF2-40B4-BE49-F238E27FC236}">
                <a16:creationId xmlns:a16="http://schemas.microsoft.com/office/drawing/2014/main" id="{5D6AF208-CF4E-4142-B8FE-5711D65D38C8}"/>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bg1"/>
                </a:solidFill>
                <a:effectLst/>
                <a:latin typeface="+mj-lt"/>
                <a:ea typeface="+mn-ea"/>
                <a:cs typeface="+mn-cs"/>
              </a:rPr>
              <a:t>Research at MD Anderson</a:t>
            </a:r>
            <a:endParaRPr lang="en-US" sz="1067" kern="1200">
              <a:solidFill>
                <a:schemeClr val="bg1"/>
              </a:solidFill>
              <a:latin typeface="+mj-lt"/>
              <a:ea typeface="+mn-ea"/>
              <a:cs typeface="Arial"/>
            </a:endParaRPr>
          </a:p>
        </p:txBody>
      </p:sp>
      <p:pic>
        <p:nvPicPr>
          <p:cNvPr id="9" name="Graphic 8">
            <a:extLst>
              <a:ext uri="{FF2B5EF4-FFF2-40B4-BE49-F238E27FC236}">
                <a16:creationId xmlns:a16="http://schemas.microsoft.com/office/drawing/2014/main" id="{D85941DA-CE27-4758-AA69-4C3A202F83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06031" y="213069"/>
            <a:ext cx="4601156" cy="4742729"/>
          </a:xfrm>
          <a:prstGeom prst="rect">
            <a:avLst/>
          </a:prstGeom>
        </p:spPr>
      </p:pic>
    </p:spTree>
    <p:extLst>
      <p:ext uri="{BB962C8B-B14F-4D97-AF65-F5344CB8AC3E}">
        <p14:creationId xmlns:p14="http://schemas.microsoft.com/office/powerpoint/2010/main" val="911410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713" r="-2718" b="-8168"/>
          <a:stretch/>
        </p:blipFill>
        <p:spPr bwMode="auto">
          <a:xfrm>
            <a:off x="4330891" y="2611273"/>
            <a:ext cx="3530221" cy="184699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51640B-BC7C-4C7E-AABF-8E9DF6CFF619}"/>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868326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8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accent6"/>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153" r="-2174" b="-6486"/>
          <a:stretch/>
        </p:blipFill>
        <p:spPr bwMode="auto">
          <a:xfrm>
            <a:off x="4330889" y="2620371"/>
            <a:ext cx="3512024" cy="181060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9E462D-FE08-4400-803B-DE25386157FB}"/>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219530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1" y="4040176"/>
            <a:ext cx="3703321" cy="1795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14244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2" y="4040177"/>
            <a:ext cx="3703321" cy="17951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47885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335280"/>
            <a:ext cx="11094271" cy="853440"/>
          </a:xfrm>
          <a:prstGeom prst="rect">
            <a:avLst/>
          </a:prstGeom>
        </p:spPr>
        <p:txBody>
          <a:bodyPr anchor="b" anchorCtr="0"/>
          <a:lstStyle>
            <a:lvl1pPr>
              <a:defRPr sz="5333">
                <a:latin typeface="+mj-lt"/>
              </a:defRPr>
            </a:lvl1pPr>
          </a:lstStyle>
          <a:p>
            <a:r>
              <a:rPr lang="en-US"/>
              <a:t>Click to edit Master title style</a:t>
            </a:r>
          </a:p>
        </p:txBody>
      </p:sp>
      <p:sp>
        <p:nvSpPr>
          <p:cNvPr id="4" name="Slide Number Placeholder 3"/>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vl5pPr marL="1828709"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9702645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4" name="Footer Placeholder 13"/>
          <p:cNvSpPr>
            <a:spLocks noGrp="1"/>
          </p:cNvSpPr>
          <p:nvPr>
            <p:ph type="ftr" sz="quarter" idx="12"/>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038745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32860554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917840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Tree>
    <p:extLst>
      <p:ext uri="{BB962C8B-B14F-4D97-AF65-F5344CB8AC3E}">
        <p14:creationId xmlns:p14="http://schemas.microsoft.com/office/powerpoint/2010/main" val="2022334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7682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cxnSp>
        <p:nvCxnSpPr>
          <p:cNvPr id="10" name="Straight Connector 9"/>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609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1" y="4047762"/>
            <a:ext cx="3420507" cy="1658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82646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UPPORT">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12192000" cy="1138965"/>
          </a:xfrm>
        </p:spPr>
        <p:txBody>
          <a:bodyPr/>
          <a:lstStyle>
            <a:lvl1pPr>
              <a:defRPr sz="3200"/>
            </a:lvl1pPr>
          </a:lstStyle>
          <a:p>
            <a:r>
              <a:rPr lang="en-US"/>
              <a:t>Click to edit Master title style</a:t>
            </a:r>
          </a:p>
        </p:txBody>
      </p:sp>
      <p:sp>
        <p:nvSpPr>
          <p:cNvPr id="4"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endParaRPr lang="en-US"/>
          </a:p>
        </p:txBody>
      </p:sp>
      <p:sp>
        <p:nvSpPr>
          <p:cNvPr id="6" name="Subtitle 2">
            <a:extLst>
              <a:ext uri="{FF2B5EF4-FFF2-40B4-BE49-F238E27FC236}">
                <a16:creationId xmlns:a16="http://schemas.microsoft.com/office/drawing/2014/main" id="{5284C256-6828-8B40-9185-B419F0AAD512}"/>
              </a:ext>
            </a:extLst>
          </p:cNvPr>
          <p:cNvSpPr>
            <a:spLocks noGrp="1"/>
          </p:cNvSpPr>
          <p:nvPr>
            <p:ph type="subTitle" idx="1"/>
          </p:nvPr>
        </p:nvSpPr>
        <p:spPr>
          <a:xfrm>
            <a:off x="1828800" y="1480592"/>
            <a:ext cx="8534400" cy="526008"/>
          </a:xfrm>
        </p:spPr>
        <p:txBody>
          <a:bodyPr/>
          <a:lstStyle>
            <a:lvl1pPr marL="0" indent="0" algn="ctr">
              <a:buNone/>
              <a:defRPr sz="2133">
                <a:solidFill>
                  <a:srgbClr val="003767"/>
                </a:solidFill>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9" name="Text Placeholder 8">
            <a:extLst>
              <a:ext uri="{FF2B5EF4-FFF2-40B4-BE49-F238E27FC236}">
                <a16:creationId xmlns:a16="http://schemas.microsoft.com/office/drawing/2014/main" id="{59889B9B-D7AC-0C4F-BAC2-B9D2B2DDDB4F}"/>
              </a:ext>
            </a:extLst>
          </p:cNvPr>
          <p:cNvSpPr>
            <a:spLocks noGrp="1"/>
          </p:cNvSpPr>
          <p:nvPr>
            <p:ph type="body" sz="quarter" idx="10"/>
          </p:nvPr>
        </p:nvSpPr>
        <p:spPr>
          <a:xfrm>
            <a:off x="0" y="2616200"/>
            <a:ext cx="12192000" cy="2235200"/>
          </a:xfrm>
        </p:spPr>
        <p:txBody>
          <a:bodyPr/>
          <a:lstStyle>
            <a:lvl1pPr marL="0" indent="0" algn="ctr">
              <a:buNone/>
              <a:defRPr b="1">
                <a:solidFill>
                  <a:srgbClr val="003767"/>
                </a:solidFill>
              </a:defRPr>
            </a:lvl1pPr>
            <a:lvl2pPr marL="609570" indent="0">
              <a:buNone/>
              <a:defRPr/>
            </a:lvl2pPr>
          </a:lstStyle>
          <a:p>
            <a:pPr lvl="0"/>
            <a:r>
              <a:rPr lang="en-US"/>
              <a:t>Click to edit Master text styles</a:t>
            </a:r>
          </a:p>
        </p:txBody>
      </p:sp>
      <p:cxnSp>
        <p:nvCxnSpPr>
          <p:cNvPr id="7" name="Straight Connector 6">
            <a:extLst>
              <a:ext uri="{FF2B5EF4-FFF2-40B4-BE49-F238E27FC236}">
                <a16:creationId xmlns:a16="http://schemas.microsoft.com/office/drawing/2014/main" id="{B29B2384-848D-48A6-8CD5-97669C9E3F73}"/>
              </a:ext>
            </a:extLst>
          </p:cNvPr>
          <p:cNvCxnSpPr/>
          <p:nvPr userDrawn="1"/>
        </p:nvCxnSpPr>
        <p:spPr>
          <a:xfrm>
            <a:off x="490432" y="767753"/>
            <a:ext cx="9968753" cy="0"/>
          </a:xfrm>
          <a:prstGeom prst="line">
            <a:avLst/>
          </a:prstGeom>
          <a:ln>
            <a:solidFill>
              <a:srgbClr val="CD113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7171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45D8D-9F53-1582-6BCC-7E5C38D4F9D6}"/>
              </a:ext>
            </a:extLst>
          </p:cNvPr>
          <p:cNvSpPr>
            <a:spLocks noGrp="1"/>
          </p:cNvSpPr>
          <p:nvPr>
            <p:ph idx="1"/>
          </p:nvPr>
        </p:nvSpPr>
        <p:spPr/>
        <p:txBody>
          <a:bodyPr/>
          <a:lstStyle>
            <a:lvl2pPr>
              <a:buClr>
                <a:schemeClr val="accent3"/>
              </a:buClr>
              <a:defRPr/>
            </a:lvl2pPr>
            <a:lvl3pPr>
              <a:buClr>
                <a:schemeClr val="accent2"/>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0970352-DBE0-1A63-B620-6E9F0A021019}"/>
              </a:ext>
            </a:extLst>
          </p:cNvPr>
          <p:cNvSpPr>
            <a:spLocks noGrp="1"/>
          </p:cNvSpPr>
          <p:nvPr>
            <p:ph type="sldNum" sz="quarter" idx="12"/>
          </p:nvPr>
        </p:nvSpPr>
        <p:spPr>
          <a:xfrm>
            <a:off x="9448800" y="6617412"/>
            <a:ext cx="2743200" cy="365125"/>
          </a:xfrm>
        </p:spPr>
        <p:txBody>
          <a:bodyPr/>
          <a:lstStyle/>
          <a:p>
            <a:fld id="{C28C4C63-AFB8-CA4C-AC34-4F611BA9B241}" type="slidenum">
              <a:rPr lang="en-US" smtClean="0"/>
              <a:t>‹#›</a:t>
            </a:fld>
            <a:endParaRPr lang="en-US"/>
          </a:p>
        </p:txBody>
      </p:sp>
      <p:sp>
        <p:nvSpPr>
          <p:cNvPr id="9" name="Title 8">
            <a:extLst>
              <a:ext uri="{FF2B5EF4-FFF2-40B4-BE49-F238E27FC236}">
                <a16:creationId xmlns:a16="http://schemas.microsoft.com/office/drawing/2014/main" id="{1DD60E8E-E2DC-D116-9DC0-5E8CC181DB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106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8316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D99E-58D8-4EA6-9027-7A11309981E5}"/>
              </a:ext>
            </a:extLst>
          </p:cNvPr>
          <p:cNvSpPr>
            <a:spLocks noGrp="1"/>
          </p:cNvSpPr>
          <p:nvPr>
            <p:ph type="title"/>
          </p:nvPr>
        </p:nvSpPr>
        <p:spPr/>
        <p:txBody>
          <a:bodyPr anchor="ctr"/>
          <a:lstStyle>
            <a:lvl1pPr>
              <a:defRPr>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EFD56-79E0-47D3-8C8E-24F40C99D624}"/>
              </a:ext>
            </a:extLst>
          </p:cNvPr>
          <p:cNvSpPr>
            <a:spLocks noGrp="1"/>
          </p:cNvSpPr>
          <p:nvPr>
            <p:ph idx="1"/>
          </p:nvPr>
        </p:nvSpPr>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DC7564-9283-4D00-9E19-265C170686FA}"/>
              </a:ext>
            </a:extLst>
          </p:cNvPr>
          <p:cNvSpPr>
            <a:spLocks noGrp="1"/>
          </p:cNvSpPr>
          <p:nvPr>
            <p:ph type="ftr" sz="quarter" idx="11"/>
          </p:nvPr>
        </p:nvSpPr>
        <p:spPr/>
        <p:txBody>
          <a:bodyPr/>
          <a:lstStyle>
            <a:lvl1pPr>
              <a:defRPr/>
            </a:lvl1pPr>
          </a:lstStyle>
          <a:p>
            <a:r>
              <a:rPr lang="en-US">
                <a:solidFill>
                  <a:srgbClr val="413C38"/>
                </a:solidFill>
              </a:rPr>
              <a:t>Older patients with DLBCL</a:t>
            </a:r>
            <a:endParaRPr lang="en-US" dirty="0">
              <a:solidFill>
                <a:srgbClr val="413C38"/>
              </a:solidFill>
            </a:endParaRPr>
          </a:p>
        </p:txBody>
      </p:sp>
    </p:spTree>
    <p:extLst>
      <p:ext uri="{BB962C8B-B14F-4D97-AF65-F5344CB8AC3E}">
        <p14:creationId xmlns:p14="http://schemas.microsoft.com/office/powerpoint/2010/main" val="3528581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1" y="4040176"/>
            <a:ext cx="3703321" cy="17951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441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35280"/>
            <a:ext cx="11094271" cy="853440"/>
          </a:xfrm>
          <a:prstGeom prst="rect">
            <a:avLst/>
          </a:prstGeom>
        </p:spPr>
        <p:txBody>
          <a:bodyPr anchor="b" anchorCtr="0"/>
          <a:lstStyle>
            <a:lvl1pPr>
              <a:defRPr sz="5333">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lvl1pPr>
              <a:defRPr>
                <a:latin typeface="+mj-lt"/>
              </a:defRPr>
            </a:lvl1pPr>
          </a:lstStyle>
          <a:p>
            <a:r>
              <a:rPr lang="en-US">
                <a:solidFill>
                  <a:srgbClr val="63666A"/>
                </a:solidFill>
              </a:rPr>
              <a:t>Department of Lymphoma/Myeloma</a:t>
            </a:r>
          </a:p>
        </p:txBody>
      </p:sp>
      <p:sp>
        <p:nvSpPr>
          <p:cNvPr id="4" name="Slide Number Placeholder 3"/>
          <p:cNvSpPr>
            <a:spLocks noGrp="1"/>
          </p:cNvSpPr>
          <p:nvPr>
            <p:ph type="sldNum" sz="quarter" idx="11"/>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vl5pPr marL="1828754"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688343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4" name="Footer Placeholder 13"/>
          <p:cNvSpPr>
            <a:spLocks noGrp="1"/>
          </p:cNvSpPr>
          <p:nvPr>
            <p:ph type="ftr" sz="quarter" idx="12"/>
          </p:nvPr>
        </p:nvSpPr>
        <p:spPr/>
        <p:txBody>
          <a:bodyPr/>
          <a:lstStyle>
            <a:lvl1pPr>
              <a:defRPr>
                <a:latin typeface="+mj-lt"/>
              </a:defRPr>
            </a:lvl1pPr>
          </a:lstStyle>
          <a:p>
            <a:r>
              <a:rPr lang="en-US">
                <a:solidFill>
                  <a:srgbClr val="63666A"/>
                </a:solidFill>
              </a:rPr>
              <a:t>Department of Lymphoma/Myeloma</a:t>
            </a: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205834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p:txBody>
          <a:bodyPr/>
          <a:lstStyle>
            <a:lvl1pPr>
              <a:defRPr>
                <a:latin typeface="+mj-lt"/>
              </a:defRPr>
            </a:lvl1pPr>
          </a:lstStyle>
          <a:p>
            <a:r>
              <a:rPr lang="en-US">
                <a:solidFill>
                  <a:srgbClr val="63666A"/>
                </a:solidFill>
              </a:rPr>
              <a:t>Department of Lymphoma/Myeloma</a:t>
            </a: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4085410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3" y="6596837"/>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p:txBody>
          <a:bodyPr/>
          <a:lstStyle/>
          <a:p>
            <a:r>
              <a:rPr lang="en-US">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7557277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3" y="6596837"/>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p:txBody>
          <a:bodyPr/>
          <a:lstStyle/>
          <a:p>
            <a:r>
              <a:rPr lang="en-US">
                <a:solidFill>
                  <a:srgbClr val="63666A"/>
                </a:solidFill>
              </a:rPr>
              <a:t>Department of Lymphoma/Myeloma</a:t>
            </a:r>
          </a:p>
        </p:txBody>
      </p:sp>
    </p:spTree>
    <p:extLst>
      <p:ext uri="{BB962C8B-B14F-4D97-AF65-F5344CB8AC3E}">
        <p14:creationId xmlns:p14="http://schemas.microsoft.com/office/powerpoint/2010/main" val="13184245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3"/>
            <a:ext cx="8534400" cy="215444"/>
          </a:xfrm>
        </p:spPr>
        <p:txBody>
          <a:bodyPr/>
          <a:lstStyle>
            <a:lvl1pPr>
              <a:defRPr>
                <a:solidFill>
                  <a:schemeClr val="bg1"/>
                </a:solidFill>
              </a:defRPr>
            </a:lvl1pPr>
          </a:lstStyle>
          <a:p>
            <a:r>
              <a:rPr lang="en-US">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2"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3"/>
            <a:ext cx="1097280" cy="215444"/>
          </a:xfrm>
          <a:prstGeom prst="rect">
            <a:avLst/>
          </a:prstGeom>
          <a:noFill/>
        </p:spPr>
        <p:txBody>
          <a:bodyPr wrap="square" lIns="0" tIns="0" rIns="0" bIns="0" rtlCol="0" anchor="ctr" anchorCtr="0">
            <a:spAutoFit/>
          </a:bodyPr>
          <a:lstStyle/>
          <a:p>
            <a:r>
              <a:rPr lang="en-US" sz="140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214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2"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3" y="291273"/>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3"/>
            <a:ext cx="8534400" cy="215444"/>
          </a:xfrm>
        </p:spPr>
        <p:txBody>
          <a:bodyPr/>
          <a:lstStyle>
            <a:lvl1pPr>
              <a:defRPr>
                <a:solidFill>
                  <a:schemeClr val="bg1"/>
                </a:solidFill>
              </a:defRPr>
            </a:lvl1pPr>
          </a:lstStyle>
          <a:p>
            <a:r>
              <a:rPr lang="en-US">
                <a:solidFill>
                  <a:srgbClr val="FFFFFF"/>
                </a:solidFill>
              </a:rPr>
              <a:t>Department of Lymphoma/Myeloma</a:t>
            </a:r>
          </a:p>
        </p:txBody>
      </p:sp>
      <p:cxnSp>
        <p:nvCxnSpPr>
          <p:cNvPr id="10" name="Straight Connector 9"/>
          <p:cNvCxnSpPr/>
          <p:nvPr userDrawn="1"/>
        </p:nvCxnSpPr>
        <p:spPr bwMode="gray">
          <a:xfrm>
            <a:off x="2"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3"/>
            <a:ext cx="1097280" cy="215444"/>
          </a:xfrm>
          <a:prstGeom prst="rect">
            <a:avLst/>
          </a:prstGeom>
          <a:noFill/>
        </p:spPr>
        <p:txBody>
          <a:bodyPr wrap="square" lIns="0" tIns="0" rIns="0" bIns="0" rtlCol="0" anchor="ctr" anchorCtr="0">
            <a:spAutoFit/>
          </a:bodyPr>
          <a:lstStyle/>
          <a:p>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531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0" y="4047761"/>
            <a:ext cx="3420507" cy="1658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06667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E7CFB02-F4DB-42CC-9049-BF105477DDA1}" type="datetimeFigureOut">
              <a:rPr lang="en-US" smtClean="0">
                <a:solidFill>
                  <a:srgbClr val="413C38"/>
                </a:solidFill>
              </a:rPr>
              <a:pPr>
                <a:defRPr/>
              </a:pPr>
              <a:t>4/29/25</a:t>
            </a:fld>
            <a:endParaRPr lang="en-US">
              <a:solidFill>
                <a:srgbClr val="413C38"/>
              </a:solidFill>
            </a:endParaRPr>
          </a:p>
        </p:txBody>
      </p:sp>
      <p:sp>
        <p:nvSpPr>
          <p:cNvPr id="5" name="Footer Placeholder 4"/>
          <p:cNvSpPr>
            <a:spLocks noGrp="1"/>
          </p:cNvSpPr>
          <p:nvPr>
            <p:ph type="ftr" sz="quarter" idx="11"/>
          </p:nvPr>
        </p:nvSpPr>
        <p:spPr>
          <a:xfrm>
            <a:off x="1889760" y="6596836"/>
            <a:ext cx="8534400" cy="215444"/>
          </a:xfrm>
        </p:spPr>
        <p:txBody>
          <a:bodyPr/>
          <a:lstStyle/>
          <a:p>
            <a:pPr>
              <a:defRPr/>
            </a:pPr>
            <a:r>
              <a:rPr lang="en-US">
                <a:solidFill>
                  <a:srgbClr val="63666A"/>
                </a:solidFill>
              </a:rPr>
              <a:t>Department of Lymphoma/Myeloma</a:t>
            </a:r>
          </a:p>
        </p:txBody>
      </p:sp>
      <p:sp>
        <p:nvSpPr>
          <p:cNvPr id="6" name="Slide Number Placeholder 5"/>
          <p:cNvSpPr>
            <a:spLocks noGrp="1"/>
          </p:cNvSpPr>
          <p:nvPr>
            <p:ph type="sldNum" sz="quarter" idx="12"/>
          </p:nvPr>
        </p:nvSpPr>
        <p:spPr/>
        <p:txBody>
          <a:bodyPr/>
          <a:lstStyle/>
          <a:p>
            <a:pPr>
              <a:defRPr/>
            </a:pPr>
            <a:fld id="{361FE150-2F59-414D-B471-953E697A5196}" type="slidenum">
              <a:rPr lang="en-US" smtClean="0">
                <a:solidFill>
                  <a:srgbClr val="413C38"/>
                </a:solidFill>
              </a:rPr>
              <a:pPr>
                <a:defRPr/>
              </a:pPr>
              <a:t>‹#›</a:t>
            </a:fld>
            <a:endParaRPr lang="en-US">
              <a:solidFill>
                <a:srgbClr val="413C38"/>
              </a:solidFill>
            </a:endParaRPr>
          </a:p>
        </p:txBody>
      </p:sp>
    </p:spTree>
    <p:extLst>
      <p:ext uri="{BB962C8B-B14F-4D97-AF65-F5344CB8AC3E}">
        <p14:creationId xmlns:p14="http://schemas.microsoft.com/office/powerpoint/2010/main" val="11066910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2" y="4040177"/>
            <a:ext cx="3703321" cy="17951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9960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335280"/>
            <a:ext cx="11094271" cy="853440"/>
          </a:xfrm>
          <a:prstGeom prst="rect">
            <a:avLst/>
          </a:prstGeom>
        </p:spPr>
        <p:txBody>
          <a:bodyPr anchor="b" anchorCtr="0"/>
          <a:lstStyle>
            <a:lvl1pPr>
              <a:defRPr sz="5333">
                <a:latin typeface="+mj-lt"/>
              </a:defRPr>
            </a:lvl1pPr>
          </a:lstStyle>
          <a:p>
            <a:r>
              <a:rPr lang="en-US"/>
              <a:t>Click to edit Master title style</a:t>
            </a:r>
          </a:p>
        </p:txBody>
      </p:sp>
      <p:sp>
        <p:nvSpPr>
          <p:cNvPr id="4" name="Slide Number Placeholder 3"/>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vl5pPr marL="1828709"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379656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image" Target="../media/image1.png"/><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theme" Target="../theme/theme13.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image" Target="../media/image2.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6.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9.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22.jpe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18CAA-B896-AC41-8549-375CB8502F3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923455-41A7-304E-B8B4-7211BB206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97C5A-433E-6244-B266-E9413B1127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9A4995-99F3-6C48-8980-DDECA35E6552}" type="datetimeFigureOut">
              <a:rPr lang="en-US" smtClean="0"/>
              <a:t>4/29/25</a:t>
            </a:fld>
            <a:endParaRPr lang="en-US"/>
          </a:p>
        </p:txBody>
      </p:sp>
      <p:sp>
        <p:nvSpPr>
          <p:cNvPr id="5" name="Footer Placeholder 4">
            <a:extLst>
              <a:ext uri="{FF2B5EF4-FFF2-40B4-BE49-F238E27FC236}">
                <a16:creationId xmlns:a16="http://schemas.microsoft.com/office/drawing/2014/main" id="{6DFD351B-3769-074F-B96B-7DBE2CFD2CE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DC201C-08DD-5D4F-91D2-6E0FB841170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E3454-E3CA-2442-AE8B-56036A740230}" type="slidenum">
              <a:rPr lang="en-US" smtClean="0"/>
              <a:t>‹#›</a:t>
            </a:fld>
            <a:endParaRPr lang="en-US"/>
          </a:p>
        </p:txBody>
      </p:sp>
    </p:spTree>
    <p:extLst>
      <p:ext uri="{BB962C8B-B14F-4D97-AF65-F5344CB8AC3E}">
        <p14:creationId xmlns:p14="http://schemas.microsoft.com/office/powerpoint/2010/main" val="3764234920"/>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 id="2147484743"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68D301-A9CB-4C16-9DD9-F7DD48C12DBA}" type="datetimeFigureOut">
              <a:rPr lang="en-US" smtClean="0"/>
              <a:t>4/29/25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BF7490-6D55-4032-B8EA-81A7C97759DE}" type="slidenum">
              <a:rPr lang="en-US" smtClean="0"/>
              <a:t>‹#›</a:t>
            </a:fld>
            <a:endParaRPr lang="en-US"/>
          </a:p>
        </p:txBody>
      </p:sp>
    </p:spTree>
    <p:extLst>
      <p:ext uri="{BB962C8B-B14F-4D97-AF65-F5344CB8AC3E}">
        <p14:creationId xmlns:p14="http://schemas.microsoft.com/office/powerpoint/2010/main" val="2197353499"/>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07EAA5-DC5B-B67B-7A5A-D001813F42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E96568-7B2B-4902-FF70-8BA5C6CD09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960EE-F5CC-0DF7-9509-33A085ED9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B5AEF6-936B-4739-841A-6C9373979E62}" type="datetimeFigureOut">
              <a:rPr lang="en-US" smtClean="0"/>
              <a:t>4/29/25</a:t>
            </a:fld>
            <a:endParaRPr lang="en-US"/>
          </a:p>
        </p:txBody>
      </p:sp>
      <p:sp>
        <p:nvSpPr>
          <p:cNvPr id="5" name="Footer Placeholder 4">
            <a:extLst>
              <a:ext uri="{FF2B5EF4-FFF2-40B4-BE49-F238E27FC236}">
                <a16:creationId xmlns:a16="http://schemas.microsoft.com/office/drawing/2014/main" id="{94578EC9-5BB8-0869-4E9D-D21A446F9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B8D8B9-1CF4-0F40-B6EE-3B1C1E290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C95AED-1AA8-4BFC-A233-FFA269DEDC0E}" type="slidenum">
              <a:rPr lang="en-US" smtClean="0"/>
              <a:t>‹#›</a:t>
            </a:fld>
            <a:endParaRPr lang="en-US"/>
          </a:p>
        </p:txBody>
      </p:sp>
    </p:spTree>
    <p:extLst>
      <p:ext uri="{BB962C8B-B14F-4D97-AF65-F5344CB8AC3E}">
        <p14:creationId xmlns:p14="http://schemas.microsoft.com/office/powerpoint/2010/main" val="2169018678"/>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5">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3520495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 id="2147484780" r:id="rId12"/>
    <p:sldLayoutId id="2147484781" r:id="rId13"/>
    <p:sldLayoutId id="2147484782" r:id="rId14"/>
    <p:sldLayoutId id="2147484783" r:id="rId15"/>
    <p:sldLayoutId id="2147484784" r:id="rId16"/>
    <p:sldLayoutId id="2147484785" r:id="rId17"/>
    <p:sldLayoutId id="2147484786" r:id="rId18"/>
    <p:sldLayoutId id="2147484787" r:id="rId19"/>
    <p:sldLayoutId id="2147484788" r:id="rId20"/>
    <p:sldLayoutId id="2147484789" r:id="rId21"/>
    <p:sldLayoutId id="2147484790" r:id="rId22"/>
    <p:sldLayoutId id="2147484791"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4/29/25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29657096"/>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C850458-D946-4987-A572-06AA158DEFBA}"/>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a:latin typeface="+mj-lt"/>
            </a:endParaRPr>
          </a:p>
        </p:txBody>
      </p:sp>
      <p:sp>
        <p:nvSpPr>
          <p:cNvPr id="2" name="Title Placeholder 1"/>
          <p:cNvSpPr>
            <a:spLocks noGrp="1"/>
          </p:cNvSpPr>
          <p:nvPr>
            <p:ph type="title"/>
          </p:nvPr>
        </p:nvSpPr>
        <p:spPr>
          <a:xfrm>
            <a:off x="548641" y="0"/>
            <a:ext cx="11094720" cy="1166899"/>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548640" y="1453253"/>
            <a:ext cx="11094720" cy="446585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 Number Placeholder 14"/>
          <p:cNvSpPr>
            <a:spLocks noGrp="1"/>
          </p:cNvSpPr>
          <p:nvPr>
            <p:ph type="sldNum" sz="quarter" idx="4"/>
          </p:nvPr>
        </p:nvSpPr>
        <p:spPr bwMode="gray">
          <a:xfrm>
            <a:off x="11717259" y="6381791"/>
            <a:ext cx="243840" cy="243840"/>
          </a:xfrm>
          <a:prstGeom prst="rect">
            <a:avLst/>
          </a:prstGeom>
        </p:spPr>
        <p:txBody>
          <a:bodyPr vert="horz" wrap="square" lIns="0" tIns="0" rIns="0" bIns="0" rtlCol="0" anchor="ctr">
            <a:noAutofit/>
          </a:bodyPr>
          <a:lstStyle>
            <a:lvl1pPr algn="ctr">
              <a:defRPr sz="800" b="1">
                <a:solidFill>
                  <a:schemeClr val="accent6"/>
                </a:solidFill>
                <a:latin typeface="Arial Narrow" panose="020B0606020202030204" pitchFamily="34" charset="0"/>
                <a:cs typeface="Arial" pitchFamily="34" charset="0"/>
              </a:defRPr>
            </a:lvl1pPr>
          </a:lstStyle>
          <a:p>
            <a:fld id="{CC041753-90EA-4E44-9BB8-633978F3CCC4}" type="slidenum">
              <a:rPr lang="en-US" smtClean="0"/>
              <a:pPr/>
              <a:t>‹#›</a:t>
            </a:fld>
            <a:endParaRPr lang="en-US"/>
          </a:p>
        </p:txBody>
      </p:sp>
      <p:sp>
        <p:nvSpPr>
          <p:cNvPr id="8" name="TextBox 7">
            <a:extLst>
              <a:ext uri="{FF2B5EF4-FFF2-40B4-BE49-F238E27FC236}">
                <a16:creationId xmlns:a16="http://schemas.microsoft.com/office/drawing/2014/main" id="{CB02CC66-2470-4A35-85D1-F0E911738886}"/>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a:solidFill>
                  <a:schemeClr val="tx1"/>
                </a:solidFill>
                <a:effectLst/>
                <a:latin typeface="+mj-lt"/>
                <a:ea typeface="+mn-ea"/>
                <a:cs typeface="+mn-cs"/>
              </a:rPr>
              <a:t>Research at MD Anderson</a:t>
            </a:r>
            <a:endParaRPr lang="en-US" sz="1067">
              <a:solidFill>
                <a:schemeClr val="accent6"/>
              </a:solidFill>
              <a:latin typeface="+mj-lt"/>
              <a:cs typeface="Arial"/>
            </a:endParaRPr>
          </a:p>
        </p:txBody>
      </p:sp>
      <p:pic>
        <p:nvPicPr>
          <p:cNvPr id="5" name="Graphic 4">
            <a:extLst>
              <a:ext uri="{FF2B5EF4-FFF2-40B4-BE49-F238E27FC236}">
                <a16:creationId xmlns:a16="http://schemas.microsoft.com/office/drawing/2014/main" id="{DBA35334-9A21-7A25-DAB0-5637178702F3}"/>
              </a:ext>
            </a:extLst>
          </p:cNvPr>
          <p:cNvPicPr>
            <a:picLocks noChangeAspect="1"/>
          </p:cNvPicPr>
          <p:nvPr userDrawn="1"/>
        </p:nvPicPr>
        <p:blipFill rotWithShape="1">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l="12231" t="13118" b="13984"/>
          <a:stretch/>
        </p:blipFill>
        <p:spPr>
          <a:xfrm>
            <a:off x="1" y="5511031"/>
            <a:ext cx="1570759" cy="1346968"/>
          </a:xfrm>
          <a:prstGeom prst="rect">
            <a:avLst/>
          </a:prstGeom>
        </p:spPr>
      </p:pic>
      <p:cxnSp>
        <p:nvCxnSpPr>
          <p:cNvPr id="13" name="Straight Connector 12">
            <a:extLst>
              <a:ext uri="{FF2B5EF4-FFF2-40B4-BE49-F238E27FC236}">
                <a16:creationId xmlns:a16="http://schemas.microsoft.com/office/drawing/2014/main" id="{9EB0848C-D0B2-E986-2990-CB31CE7EBB44}"/>
              </a:ext>
            </a:extLst>
          </p:cNvPr>
          <p:cNvCxnSpPr>
            <a:cxnSpLocks/>
          </p:cNvCxnSpPr>
          <p:nvPr userDrawn="1"/>
        </p:nvCxnSpPr>
        <p:spPr>
          <a:xfrm flipH="1">
            <a:off x="5560403" y="1083772"/>
            <a:ext cx="4597773"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B981E3-7F74-8B35-CDC5-F7B38978FC65}"/>
              </a:ext>
            </a:extLst>
          </p:cNvPr>
          <p:cNvCxnSpPr>
            <a:cxnSpLocks/>
          </p:cNvCxnSpPr>
          <p:nvPr userDrawn="1"/>
        </p:nvCxnSpPr>
        <p:spPr>
          <a:xfrm flipH="1">
            <a:off x="0" y="1083772"/>
            <a:ext cx="8774960" cy="0"/>
          </a:xfrm>
          <a:prstGeom prst="line">
            <a:avLst/>
          </a:prstGeom>
          <a:ln w="25400">
            <a:solidFill>
              <a:srgbClr val="E2241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A01317-B0EF-3B8B-36C4-2FF24479C98A}"/>
              </a:ext>
            </a:extLst>
          </p:cNvPr>
          <p:cNvCxnSpPr>
            <a:cxnSpLocks/>
          </p:cNvCxnSpPr>
          <p:nvPr userDrawn="1"/>
        </p:nvCxnSpPr>
        <p:spPr>
          <a:xfrm flipH="1">
            <a:off x="11082147" y="1083772"/>
            <a:ext cx="576795" cy="0"/>
          </a:xfrm>
          <a:prstGeom prst="line">
            <a:avLst/>
          </a:prstGeom>
          <a:ln w="25400">
            <a:solidFill>
              <a:srgbClr val="E2241A"/>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4B25E0-9AD3-5E1A-5F5C-E202E4620AE5}"/>
              </a:ext>
            </a:extLst>
          </p:cNvPr>
          <p:cNvCxnSpPr>
            <a:cxnSpLocks/>
          </p:cNvCxnSpPr>
          <p:nvPr userDrawn="1"/>
        </p:nvCxnSpPr>
        <p:spPr>
          <a:xfrm flipH="1">
            <a:off x="6030589" y="1083772"/>
            <a:ext cx="4384551"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609D81-CA66-A905-4276-F512A07B6F8C}"/>
              </a:ext>
            </a:extLst>
          </p:cNvPr>
          <p:cNvCxnSpPr>
            <a:cxnSpLocks/>
          </p:cNvCxnSpPr>
          <p:nvPr userDrawn="1"/>
        </p:nvCxnSpPr>
        <p:spPr>
          <a:xfrm flipH="1">
            <a:off x="10415139" y="1083772"/>
            <a:ext cx="694341" cy="0"/>
          </a:xfrm>
          <a:prstGeom prst="line">
            <a:avLst/>
          </a:prstGeom>
          <a:ln w="25400">
            <a:solidFill>
              <a:srgbClr val="E2241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986843"/>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 id="2147484650" r:id="rId15"/>
    <p:sldLayoutId id="2147484651" r:id="rId16"/>
    <p:sldLayoutId id="2147484652" r:id="rId17"/>
    <p:sldLayoutId id="2147484653" r:id="rId18"/>
    <p:sldLayoutId id="2147484654" r:id="rId19"/>
    <p:sldLayoutId id="2147484655" r:id="rId20"/>
    <p:sldLayoutId id="2147484656" r:id="rId21"/>
    <p:sldLayoutId id="2147484657" r:id="rId22"/>
    <p:sldLayoutId id="2147484658" r:id="rId23"/>
    <p:sldLayoutId id="2147484659" r:id="rId24"/>
    <p:sldLayoutId id="2147484660" r:id="rId25"/>
    <p:sldLayoutId id="2147484661" r:id="rId26"/>
    <p:sldLayoutId id="2147484662" r:id="rId2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914377" rtl="0" eaLnBrk="1" latinLnBrk="0" hangingPunct="1">
        <a:lnSpc>
          <a:spcPct val="100000"/>
        </a:lnSpc>
        <a:spcBef>
          <a:spcPct val="0"/>
        </a:spcBef>
        <a:buNone/>
        <a:defRPr sz="3733" b="1" kern="1200">
          <a:solidFill>
            <a:schemeClr val="accent6"/>
          </a:solidFill>
          <a:latin typeface="+mj-lt"/>
          <a:ea typeface="+mj-ea"/>
          <a:cs typeface="Arial" pitchFamily="34" charset="0"/>
        </a:defRPr>
      </a:lvl1pPr>
    </p:titleStyle>
    <p:bodyStyle>
      <a:lvl1pPr marL="0" indent="0" algn="l" defTabSz="914377" rtl="0" eaLnBrk="1" latinLnBrk="0" hangingPunct="1">
        <a:lnSpc>
          <a:spcPct val="100000"/>
        </a:lnSpc>
        <a:spcBef>
          <a:spcPts val="0"/>
        </a:spcBef>
        <a:spcAft>
          <a:spcPts val="800"/>
        </a:spcAft>
        <a:buFont typeface="Arial" pitchFamily="34" charset="0"/>
        <a:buNone/>
        <a:defRPr sz="2400" b="1" kern="1200">
          <a:solidFill>
            <a:schemeClr val="tx1">
              <a:lumMod val="50000"/>
            </a:schemeClr>
          </a:solidFill>
          <a:latin typeface="+mj-lt"/>
          <a:ea typeface="+mn-ea"/>
          <a:cs typeface="Times New Roman" pitchFamily="18" charset="0"/>
        </a:defRPr>
      </a:lvl1pPr>
      <a:lvl2pPr marL="173034"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2pPr>
      <a:lvl3pPr marL="344479"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3pPr>
      <a:lvl4pPr marL="517512"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3">
          <p15:clr>
            <a:srgbClr val="F26B43"/>
          </p15:clr>
        </p15:guide>
        <p15:guide id="4" pos="7336">
          <p15:clr>
            <a:srgbClr val="F26B43"/>
          </p15:clr>
        </p15:guide>
        <p15:guide id="5" orient="horz" pos="208">
          <p15:clr>
            <a:srgbClr val="F26B43"/>
          </p15:clr>
        </p15:guide>
        <p15:guide id="6" orient="horz" pos="953">
          <p15:clr>
            <a:srgbClr val="F26B43"/>
          </p15:clr>
        </p15:guide>
        <p15:guide id="7" orient="horz" pos="112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	Fourth level</a:t>
            </a:r>
          </a:p>
        </p:txBody>
      </p:sp>
      <p:cxnSp>
        <p:nvCxnSpPr>
          <p:cNvPr id="16" name="Straight Connector 15"/>
          <p:cNvCxnSpPr/>
          <p:nvPr userDrawn="1"/>
        </p:nvCxnSpPr>
        <p:spPr bwMode="gray">
          <a:xfrm>
            <a:off x="2"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7" y="6598843"/>
            <a:ext cx="5967316" cy="215444"/>
          </a:xfrm>
          <a:prstGeom prst="rect">
            <a:avLst/>
          </a:prstGeom>
          <a:noFill/>
        </p:spPr>
        <p:txBody>
          <a:bodyPr wrap="square" lIns="0" tIns="0" rIns="0" bIns="0" rtlCol="0" anchor="ctr" anchorCtr="0">
            <a:spAutoFit/>
          </a:bodyPr>
          <a:lstStyle/>
          <a:p>
            <a:r>
              <a:rPr lang="en-US" sz="1400">
                <a:solidFill>
                  <a:srgbClr val="63666A"/>
                </a:solidFill>
                <a:latin typeface="+mj-lt"/>
                <a:cs typeface="Arial" pitchFamily="34" charset="0"/>
              </a:rPr>
              <a:t>MD Anderson     Department of Lymphoma/Myeloma</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4148956854"/>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l" defTabSz="914354"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0" indent="-341358" algn="l" defTabSz="914354"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187"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75"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	Fourth level</a:t>
            </a:r>
          </a:p>
        </p:txBody>
      </p:sp>
      <p:sp>
        <p:nvSpPr>
          <p:cNvPr id="10" name="Footer Placeholder 9"/>
          <p:cNvSpPr>
            <a:spLocks noGrp="1"/>
          </p:cNvSpPr>
          <p:nvPr>
            <p:ph type="ftr" sz="quarter" idx="3"/>
          </p:nvPr>
        </p:nvSpPr>
        <p:spPr>
          <a:xfrm>
            <a:off x="1889760" y="6596837"/>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r>
              <a:rPr lang="en-US">
                <a:solidFill>
                  <a:srgbClr val="63666A"/>
                </a:solidFill>
              </a:rPr>
              <a:t>Department of Lymphoma/Myeloma</a:t>
            </a:r>
          </a:p>
        </p:txBody>
      </p:sp>
      <p:cxnSp>
        <p:nvCxnSpPr>
          <p:cNvPr id="16" name="Straight Connector 15"/>
          <p:cNvCxnSpPr/>
          <p:nvPr userDrawn="1"/>
        </p:nvCxnSpPr>
        <p:spPr bwMode="gray">
          <a:xfrm>
            <a:off x="1"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7" y="6596837"/>
            <a:ext cx="1202078"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442034679"/>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l" defTabSz="914377"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77"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4" indent="-341367" algn="l" defTabSz="914377"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201" indent="-292601" algn="l" defTabSz="914377"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96" indent="-292601" algn="l" defTabSz="914377"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	Fourth level</a:t>
            </a:r>
          </a:p>
        </p:txBody>
      </p:sp>
      <p:cxnSp>
        <p:nvCxnSpPr>
          <p:cNvPr id="16" name="Straight Connector 15"/>
          <p:cNvCxnSpPr/>
          <p:nvPr userDrawn="1"/>
        </p:nvCxnSpPr>
        <p:spPr bwMode="gray">
          <a:xfrm>
            <a:off x="2"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7" y="6598843"/>
            <a:ext cx="5967316" cy="215444"/>
          </a:xfrm>
          <a:prstGeom prst="rect">
            <a:avLst/>
          </a:prstGeom>
          <a:noFill/>
        </p:spPr>
        <p:txBody>
          <a:bodyPr wrap="square" lIns="0" tIns="0" rIns="0" bIns="0" rtlCol="0" anchor="ctr" anchorCtr="0">
            <a:spAutoFit/>
          </a:bodyPr>
          <a:lstStyle/>
          <a:p>
            <a:r>
              <a:rPr lang="en-US" sz="1400">
                <a:solidFill>
                  <a:srgbClr val="63666A"/>
                </a:solidFill>
                <a:latin typeface="+mj-lt"/>
                <a:cs typeface="Arial" pitchFamily="34" charset="0"/>
              </a:rPr>
              <a:t>MD Anderson     Department of Lymphoma/Myeloma</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610420283"/>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711"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l" defTabSz="914354"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0" indent="-341358" algn="l" defTabSz="914354"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187"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75"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b="0">
                <a:solidFill>
                  <a:srgbClr val="000000">
                    <a:tint val="75000"/>
                  </a:srgbClr>
                </a:solidFill>
                <a:latin typeface="+mn-lt"/>
                <a:cs typeface="+mn-cs"/>
              </a:defRPr>
            </a:lvl1pPr>
          </a:lstStyle>
          <a:p>
            <a:pPr eaLnBrk="1" hangingPunct="1">
              <a:defRPr/>
            </a:pPr>
            <a:fld id="{567328F1-DC2E-4676-A58D-3FFD1E7F6688}" type="datetimeFigureOut">
              <a:rPr lang="en-US">
                <a:ea typeface="+mn-ea"/>
              </a:rPr>
              <a:pPr eaLnBrk="1" hangingPunct="1">
                <a:defRPr/>
              </a:pPr>
              <a:t>4/29/25</a:t>
            </a:fld>
            <a:endParaRPr lang="en-US">
              <a:ea typeface="+mn-ea"/>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b="0">
                <a:solidFill>
                  <a:srgbClr val="000000">
                    <a:tint val="75000"/>
                  </a:srgbClr>
                </a:solidFill>
                <a:latin typeface="+mn-lt"/>
                <a:cs typeface="+mn-cs"/>
              </a:defRPr>
            </a:lvl1pPr>
          </a:lstStyle>
          <a:p>
            <a:pPr eaLnBrk="1" hangingPunct="1">
              <a:defRPr/>
            </a:pPr>
            <a:endParaRPr lang="en-US">
              <a:ea typeface="+mn-ea"/>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b="0">
                <a:solidFill>
                  <a:srgbClr val="000000">
                    <a:tint val="75000"/>
                  </a:srgbClr>
                </a:solidFill>
                <a:latin typeface="+mn-lt"/>
                <a:cs typeface="+mn-cs"/>
              </a:defRPr>
            </a:lvl1pPr>
          </a:lstStyle>
          <a:p>
            <a:pPr eaLnBrk="1" hangingPunct="1">
              <a:defRPr/>
            </a:pPr>
            <a:fld id="{3A3B53FE-41C3-4633-9FD8-8359B8186EEA}" type="slidenum">
              <a:rPr lang="en-US">
                <a:ea typeface="+mn-ea"/>
              </a:rPr>
              <a:pPr eaLnBrk="1" hangingPunct="1">
                <a:defRPr/>
              </a:pPr>
              <a:t>‹#›</a:t>
            </a:fld>
            <a:endParaRPr lang="en-US">
              <a:ea typeface="+mn-ea"/>
            </a:endParaRPr>
          </a:p>
        </p:txBody>
      </p:sp>
    </p:spTree>
    <p:extLst>
      <p:ext uri="{BB962C8B-B14F-4D97-AF65-F5344CB8AC3E}">
        <p14:creationId xmlns:p14="http://schemas.microsoft.com/office/powerpoint/2010/main" val="856189046"/>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eaLnBrk="0" fontAlgn="base" hangingPunct="0">
        <a:spcBef>
          <a:spcPct val="0"/>
        </a:spcBef>
        <a:spcAft>
          <a:spcPct val="0"/>
        </a:spcAft>
        <a:defRPr sz="4400">
          <a:solidFill>
            <a:schemeClr val="tx1"/>
          </a:solidFill>
          <a:latin typeface="Calibri" pitchFamily="34" charset="0"/>
        </a:defRPr>
      </a:lvl6pPr>
      <a:lvl7pPr marL="914377" algn="ctr" rtl="0" eaLnBrk="0" fontAlgn="base" hangingPunct="0">
        <a:spcBef>
          <a:spcPct val="0"/>
        </a:spcBef>
        <a:spcAft>
          <a:spcPct val="0"/>
        </a:spcAft>
        <a:defRPr sz="4400">
          <a:solidFill>
            <a:schemeClr val="tx1"/>
          </a:solidFill>
          <a:latin typeface="Calibri" pitchFamily="34" charset="0"/>
        </a:defRPr>
      </a:lvl7pPr>
      <a:lvl8pPr marL="1371566" algn="ctr" rtl="0" eaLnBrk="0" fontAlgn="base" hangingPunct="0">
        <a:spcBef>
          <a:spcPct val="0"/>
        </a:spcBef>
        <a:spcAft>
          <a:spcPct val="0"/>
        </a:spcAft>
        <a:defRPr sz="4400">
          <a:solidFill>
            <a:schemeClr val="tx1"/>
          </a:solidFill>
          <a:latin typeface="Calibri" pitchFamily="34" charset="0"/>
        </a:defRPr>
      </a:lvl8pPr>
      <a:lvl9pPr marL="1828754" algn="ctr" rtl="0" eaLnBrk="0" fontAlgn="base" hangingPunct="0">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itchFamily="34" charset="0"/>
        <a:buChar char="–"/>
        <a:defRPr sz="2800">
          <a:solidFill>
            <a:schemeClr val="tx1"/>
          </a:solidFill>
          <a:latin typeface="+mn-lt"/>
        </a:defRPr>
      </a:lvl2pPr>
      <a:lvl3pPr marL="1142971" indent="-228594" algn="l" rtl="0" eaLnBrk="0" fontAlgn="base" hangingPunct="0">
        <a:spcBef>
          <a:spcPct val="20000"/>
        </a:spcBef>
        <a:spcAft>
          <a:spcPct val="0"/>
        </a:spcAft>
        <a:buFont typeface="Arial" pitchFamily="34" charset="0"/>
        <a:buChar char="•"/>
        <a:defRPr sz="2400">
          <a:solidFill>
            <a:schemeClr val="tx1"/>
          </a:solidFill>
          <a:latin typeface="+mn-lt"/>
        </a:defRPr>
      </a:lvl3pPr>
      <a:lvl4pPr marL="1600160" indent="-228594" algn="l" rtl="0" eaLnBrk="0" fontAlgn="base" hangingPunct="0">
        <a:spcBef>
          <a:spcPct val="20000"/>
        </a:spcBef>
        <a:spcAft>
          <a:spcPct val="0"/>
        </a:spcAft>
        <a:buFont typeface="Arial" pitchFamily="34" charset="0"/>
        <a:buChar char="–"/>
        <a:defRPr sz="2000">
          <a:solidFill>
            <a:schemeClr val="tx1"/>
          </a:solidFill>
          <a:latin typeface="+mn-lt"/>
        </a:defRPr>
      </a:lvl4pPr>
      <a:lvl5pPr marL="2057349" indent="-228594" algn="l" rtl="0" eaLnBrk="0" fontAlgn="base" hangingPunct="0">
        <a:spcBef>
          <a:spcPct val="20000"/>
        </a:spcBef>
        <a:spcAft>
          <a:spcPct val="0"/>
        </a:spcAft>
        <a:buFont typeface="Arial" pitchFamily="34" charset="0"/>
        <a:buChar char="»"/>
        <a:defRPr sz="2000">
          <a:solidFill>
            <a:schemeClr val="tx1"/>
          </a:solidFill>
          <a:latin typeface="+mn-lt"/>
        </a:defRPr>
      </a:lvl5pPr>
      <a:lvl6pPr marL="2514537" indent="-228594" algn="l" rtl="0" eaLnBrk="0" fontAlgn="base" hangingPunct="0">
        <a:spcBef>
          <a:spcPct val="20000"/>
        </a:spcBef>
        <a:spcAft>
          <a:spcPct val="0"/>
        </a:spcAft>
        <a:buFont typeface="Arial" pitchFamily="34" charset="0"/>
        <a:buChar char="»"/>
        <a:defRPr sz="2000">
          <a:solidFill>
            <a:schemeClr val="tx1"/>
          </a:solidFill>
          <a:latin typeface="+mn-lt"/>
        </a:defRPr>
      </a:lvl6pPr>
      <a:lvl7pPr marL="2971726" indent="-228594" algn="l" rtl="0" eaLnBrk="0" fontAlgn="base" hangingPunct="0">
        <a:spcBef>
          <a:spcPct val="20000"/>
        </a:spcBef>
        <a:spcAft>
          <a:spcPct val="0"/>
        </a:spcAft>
        <a:buFont typeface="Arial" pitchFamily="34" charset="0"/>
        <a:buChar char="»"/>
        <a:defRPr sz="2000">
          <a:solidFill>
            <a:schemeClr val="tx1"/>
          </a:solidFill>
          <a:latin typeface="+mn-lt"/>
        </a:defRPr>
      </a:lvl7pPr>
      <a:lvl8pPr marL="3428914" indent="-228594" algn="l" rtl="0" eaLnBrk="0" fontAlgn="base" hangingPunct="0">
        <a:spcBef>
          <a:spcPct val="20000"/>
        </a:spcBef>
        <a:spcAft>
          <a:spcPct val="0"/>
        </a:spcAft>
        <a:buFont typeface="Arial" pitchFamily="34" charset="0"/>
        <a:buChar char="»"/>
        <a:defRPr sz="2000">
          <a:solidFill>
            <a:schemeClr val="tx1"/>
          </a:solidFill>
          <a:latin typeface="+mn-lt"/>
        </a:defRPr>
      </a:lvl8pPr>
      <a:lvl9pPr marL="3886103" indent="-228594"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953293172"/>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724" r:id="rId12"/>
    <p:sldLayoutId id="2147484725" r:id="rId13"/>
    <p:sldLayoutId id="2147484726" r:id="rId14"/>
    <p:sldLayoutId id="2147484727" r:id="rId15"/>
    <p:sldLayoutId id="2147484728" r:id="rId16"/>
    <p:sldLayoutId id="2147484729"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microsoft.com/office/2007/relationships/hdphoto" Target="../media/hdphoto28.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95.png"/><Relationship Id="rId1" Type="http://schemas.openxmlformats.org/officeDocument/2006/relationships/slideLayout" Target="../slideLayouts/slideLayout190.xml"/></Relationships>
</file>

<file path=ppt/slides/_rels/slide105.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microsoft.com/office/2007/relationships/hdphoto" Target="../media/hdphoto31.wdp"/><Relationship Id="rId5" Type="http://schemas.openxmlformats.org/officeDocument/2006/relationships/image" Target="../media/image97.png"/><Relationship Id="rId4" Type="http://schemas.microsoft.com/office/2007/relationships/hdphoto" Target="../media/hdphoto30.wdp"/></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86.xml"/><Relationship Id="rId4" Type="http://schemas.microsoft.com/office/2007/relationships/hdphoto" Target="../media/hdphoto33.wdp"/></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97.xml"/><Relationship Id="rId4" Type="http://schemas.microsoft.com/office/2007/relationships/hdphoto" Target="../media/hdphoto34.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8.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38.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8.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149.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8.xml"/><Relationship Id="rId6" Type="http://schemas.microsoft.com/office/2007/relationships/hdphoto" Target="../media/hdphoto8.wdp"/><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8.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64.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165.xml"/><Relationship Id="rId5" Type="http://schemas.microsoft.com/office/2007/relationships/hdphoto" Target="../media/hdphoto10.wdp"/><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5.xml"/><Relationship Id="rId1" Type="http://schemas.openxmlformats.org/officeDocument/2006/relationships/slideLayout" Target="../slideLayouts/slideLayout97.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97.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114.xml"/><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1.png"/><Relationship Id="rId1" Type="http://schemas.openxmlformats.org/officeDocument/2006/relationships/slideLayout" Target="../slideLayouts/slideLayout114.xml"/><Relationship Id="rId5" Type="http://schemas.microsoft.com/office/2007/relationships/hdphoto" Target="../media/hdphoto14.wdp"/><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38.xml"/><Relationship Id="rId4" Type="http://schemas.microsoft.com/office/2007/relationships/hdphoto" Target="../media/hdphoto15.wdp"/></Relationships>
</file>

<file path=ppt/slides/_rels/slide7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7.png"/><Relationship Id="rId1" Type="http://schemas.openxmlformats.org/officeDocument/2006/relationships/slideLayout" Target="../slideLayouts/slideLayout138.xml"/><Relationship Id="rId5" Type="http://schemas.microsoft.com/office/2007/relationships/hdphoto" Target="../media/hdphoto17.wdp"/><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38.xml"/><Relationship Id="rId4" Type="http://schemas.microsoft.com/office/2007/relationships/hdphoto" Target="../media/hdphoto18.wdp"/></Relationships>
</file>

<file path=ppt/slides/_rels/slide79.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80.png"/><Relationship Id="rId1" Type="http://schemas.openxmlformats.org/officeDocument/2006/relationships/slideLayout" Target="../slideLayouts/slideLayout138.xml"/><Relationship Id="rId6" Type="http://schemas.openxmlformats.org/officeDocument/2006/relationships/image" Target="../media/image82.png"/><Relationship Id="rId5" Type="http://schemas.microsoft.com/office/2007/relationships/hdphoto" Target="../media/hdphoto20.wdp"/><Relationship Id="rId4" Type="http://schemas.openxmlformats.org/officeDocument/2006/relationships/image" Target="../media/image81.png"/><Relationship Id="rId9" Type="http://schemas.microsoft.com/office/2007/relationships/hdphoto" Target="../media/hdphoto2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40.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4.xml"/><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9.png"/><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0.png"/><Relationship Id="rId1" Type="http://schemas.openxmlformats.org/officeDocument/2006/relationships/slideLayout" Target="../slideLayouts/slideLayout164.xml"/><Relationship Id="rId5" Type="http://schemas.microsoft.com/office/2007/relationships/hdphoto" Target="../media/hdphoto25.wdp"/><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2.png"/><Relationship Id="rId1" Type="http://schemas.openxmlformats.org/officeDocument/2006/relationships/slideLayout" Target="../slideLayouts/slideLayout165.xml"/><Relationship Id="rId5" Type="http://schemas.microsoft.com/office/2007/relationships/hdphoto" Target="../media/hdphoto27.wdp"/><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Non-Hodgkin Lymphoma</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Flowers, MD, MS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Manali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Kamdar</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MBBS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Robin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Klebig</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APRN, CNP, AOCNP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Caitlin Murphy, DNP, FNP-BC, AOCNP</a:t>
            </a: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Saturday, April 12, 2025</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7:30 PM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35852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4AD4B-D020-5C40-36F4-644F69C9CE3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9ECCA2-B071-BCC1-F6BD-78C7C24FDDB5}"/>
              </a:ext>
            </a:extLst>
          </p:cNvPr>
          <p:cNvSpPr/>
          <p:nvPr/>
        </p:nvSpPr>
        <p:spPr bwMode="auto">
          <a:xfrm>
            <a:off x="758947" y="1143001"/>
            <a:ext cx="10972800" cy="9178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789B51B-5205-91BA-3938-5042DD73834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C602A5D-5A43-8247-8CFF-DDCB47060129}"/>
              </a:ext>
            </a:extLst>
          </p:cNvPr>
          <p:cNvSpPr>
            <a:spLocks noGrp="1"/>
          </p:cNvSpPr>
          <p:nvPr>
            <p:ph idx="1"/>
          </p:nvPr>
        </p:nvSpPr>
        <p:spPr>
          <a:xfrm>
            <a:off x="912286" y="1222275"/>
            <a:ext cx="10224274" cy="4799013"/>
          </a:xfrm>
        </p:spPr>
        <p:txBody>
          <a:bodyPr/>
          <a:lstStyle/>
          <a:p>
            <a:pPr marL="0" indent="0">
              <a:spcBef>
                <a:spcPts val="1800"/>
              </a:spcBef>
              <a:spcAft>
                <a:spcPts val="0"/>
              </a:spcAft>
              <a:buNone/>
            </a:pPr>
            <a:r>
              <a:rPr lang="en-US" sz="2500" dirty="0">
                <a:solidFill>
                  <a:schemeClr val="bg1"/>
                </a:solidFill>
              </a:rPr>
              <a:t>Introduction: Overview of Bispecific Antibodies and Chimeric Antigen Receptor T-Cell Therapy for Non-Hodgkin Lymphoma</a:t>
            </a:r>
          </a:p>
          <a:p>
            <a:pPr marL="0" indent="0">
              <a:spcBef>
                <a:spcPts val="1800"/>
              </a:spcBef>
              <a:spcAft>
                <a:spcPts val="0"/>
              </a:spcAft>
              <a:buNone/>
            </a:pPr>
            <a:r>
              <a:rPr lang="en-US" sz="2500" dirty="0">
                <a:solidFill>
                  <a:srgbClr val="0432FF"/>
                </a:solidFill>
              </a:rPr>
              <a:t>Module 1: </a:t>
            </a:r>
            <a:r>
              <a:rPr lang="en-US" sz="25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Use of Bruton Tyrosine Kinase Inhibitors for Mantle Cell Lymphoma </a:t>
            </a:r>
          </a:p>
          <a:p>
            <a:pPr marL="0" indent="0">
              <a:spcBef>
                <a:spcPts val="1800"/>
              </a:spcBef>
              <a:spcAft>
                <a:spcPts val="0"/>
              </a:spcAft>
              <a:buNone/>
            </a:pPr>
            <a:r>
              <a:rPr lang="en-US" sz="2500" dirty="0">
                <a:solidFill>
                  <a:srgbClr val="0432FF"/>
                </a:solidFill>
              </a:rPr>
              <a:t>Module 2: </a:t>
            </a:r>
            <a:r>
              <a:rPr lang="en-US" sz="2500" dirty="0">
                <a:solidFill>
                  <a:schemeClr val="tx1"/>
                </a:solidFill>
              </a:rPr>
              <a:t>First-Line Therapy for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Loncastuximab</a:t>
            </a:r>
            <a:r>
              <a:rPr lang="en-US" sz="2500" dirty="0">
                <a:solidFill>
                  <a:schemeClr val="tx1"/>
                </a:solidFill>
              </a:rPr>
              <a:t> Tesirine for Patients with Relapsed/Refractory (R/R) DLBCL </a:t>
            </a:r>
          </a:p>
          <a:p>
            <a:pPr marL="0" indent="0">
              <a:spcBef>
                <a:spcPts val="1800"/>
              </a:spcBef>
              <a:spcAft>
                <a:spcPts val="0"/>
              </a:spcAft>
              <a:buNone/>
            </a:pPr>
            <a:r>
              <a:rPr lang="en-US" sz="2500" dirty="0">
                <a:solidFill>
                  <a:srgbClr val="0432FF"/>
                </a:solidFill>
              </a:rPr>
              <a:t>Module 4:</a:t>
            </a:r>
            <a:r>
              <a:rPr lang="en-US" sz="2500" dirty="0">
                <a:latin typeface="Calibri" panose="020F0502020204030204" pitchFamily="34" charset="0"/>
                <a:cs typeface="Calibri" panose="020F0502020204030204" pitchFamily="34" charset="0"/>
              </a:rPr>
              <a:t> </a:t>
            </a:r>
            <a:r>
              <a:rPr lang="en-US" sz="2500" b="1" dirty="0">
                <a:solidFill>
                  <a:srgbClr val="000000"/>
                </a:solidFill>
                <a:effectLst/>
                <a:latin typeface="+mn-lt"/>
                <a:ea typeface="Calibri" panose="020F0502020204030204" pitchFamily="34" charset="0"/>
              </a:rPr>
              <a:t>Role of </a:t>
            </a:r>
            <a:r>
              <a:rPr lang="en-US" sz="2500" b="1" dirty="0" err="1">
                <a:solidFill>
                  <a:srgbClr val="000000"/>
                </a:solidFill>
                <a:effectLst/>
                <a:latin typeface="+mn-lt"/>
                <a:ea typeface="Calibri" panose="020F0502020204030204" pitchFamily="34" charset="0"/>
              </a:rPr>
              <a:t>Tafasitamab</a:t>
            </a:r>
            <a:r>
              <a:rPr lang="en-US" sz="2500" b="1" dirty="0">
                <a:solidFill>
                  <a:srgbClr val="000000"/>
                </a:solidFill>
                <a:effectLst/>
                <a:latin typeface="+mn-lt"/>
                <a:ea typeface="Calibri" panose="020F0502020204030204" pitchFamily="34" charset="0"/>
              </a:rPr>
              <a:t> for Patients with R/R DLBCL and Follicular Lymphoma </a:t>
            </a:r>
          </a:p>
        </p:txBody>
      </p:sp>
    </p:spTree>
    <p:extLst>
      <p:ext uri="{BB962C8B-B14F-4D97-AF65-F5344CB8AC3E}">
        <p14:creationId xmlns:p14="http://schemas.microsoft.com/office/powerpoint/2010/main" val="2063990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65B5284-A016-40AE-8211-CECB2CF27933}"/>
              </a:ext>
            </a:extLst>
          </p:cNvPr>
          <p:cNvSpPr txBox="1">
            <a:spLocks noChangeArrowheads="1"/>
          </p:cNvSpPr>
          <p:nvPr/>
        </p:nvSpPr>
        <p:spPr>
          <a:xfrm>
            <a:off x="1" y="220336"/>
            <a:ext cx="12192000" cy="943839"/>
          </a:xfrm>
          <a:prstGeom prst="rect">
            <a:avLst/>
          </a:prstGeom>
        </p:spPr>
        <p:txBody>
          <a:bodyPr/>
          <a:lstStyle>
            <a:lvl1pPr algn="l" defTabSz="685783" rtl="0" eaLnBrk="1" latinLnBrk="0" hangingPunct="1">
              <a:lnSpc>
                <a:spcPct val="100000"/>
              </a:lnSpc>
              <a:spcBef>
                <a:spcPct val="0"/>
              </a:spcBef>
              <a:buNone/>
              <a:defRPr sz="4000" b="1" kern="1200">
                <a:solidFill>
                  <a:schemeClr val="tx1"/>
                </a:solidFill>
                <a:latin typeface="+mj-lt"/>
                <a:ea typeface="+mj-ea"/>
                <a:cs typeface="Arial" pitchFamily="34" charset="0"/>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413C38"/>
                </a:solidFill>
                <a:effectLst/>
                <a:uLnTx/>
                <a:uFillTx/>
                <a:latin typeface="Arial"/>
                <a:ea typeface="+mj-ea"/>
                <a:cs typeface="Arial" pitchFamily="34" charset="0"/>
              </a:rPr>
              <a:t>Case: 72 </a:t>
            </a:r>
            <a:r>
              <a:rPr kumimoji="0" lang="en-US" sz="4800" b="1" i="0" u="none" strike="noStrike" kern="1200" cap="none" spc="0" normalizeH="0" baseline="0" noProof="0" dirty="0" err="1">
                <a:ln>
                  <a:noFill/>
                </a:ln>
                <a:solidFill>
                  <a:srgbClr val="413C38"/>
                </a:solidFill>
                <a:effectLst/>
                <a:uLnTx/>
                <a:uFillTx/>
                <a:latin typeface="Arial"/>
                <a:ea typeface="+mj-ea"/>
                <a:cs typeface="Arial" pitchFamily="34" charset="0"/>
              </a:rPr>
              <a:t>yo</a:t>
            </a:r>
            <a:r>
              <a:rPr kumimoji="0" lang="en-US" sz="4800" b="1" i="0" u="none" strike="noStrike" kern="1200" cap="none" spc="0" normalizeH="0" baseline="0" noProof="0" dirty="0">
                <a:ln>
                  <a:noFill/>
                </a:ln>
                <a:solidFill>
                  <a:srgbClr val="413C38"/>
                </a:solidFill>
                <a:effectLst/>
                <a:uLnTx/>
                <a:uFillTx/>
                <a:latin typeface="Arial"/>
                <a:ea typeface="+mj-ea"/>
                <a:cs typeface="Arial" pitchFamily="34" charset="0"/>
              </a:rPr>
              <a:t> man with DLBCL</a:t>
            </a:r>
            <a:endParaRPr kumimoji="0" lang="en-US" altLang="en-US" sz="4800" b="1" i="0" u="none" strike="noStrike" kern="1200" cap="none" spc="0" normalizeH="0" baseline="0" noProof="0" dirty="0">
              <a:ln>
                <a:noFill/>
              </a:ln>
              <a:solidFill>
                <a:srgbClr val="413C38"/>
              </a:solidFill>
              <a:effectLst/>
              <a:highlight>
                <a:srgbClr val="FFFF00"/>
              </a:highlight>
              <a:uLnTx/>
              <a:uFillTx/>
              <a:latin typeface="Arial"/>
              <a:ea typeface="+mj-ea"/>
              <a:cs typeface="Arial" pitchFamily="34" charset="0"/>
            </a:endParaRPr>
          </a:p>
        </p:txBody>
      </p:sp>
      <p:sp>
        <p:nvSpPr>
          <p:cNvPr id="3" name="TextBox 2">
            <a:extLst>
              <a:ext uri="{FF2B5EF4-FFF2-40B4-BE49-F238E27FC236}">
                <a16:creationId xmlns:a16="http://schemas.microsoft.com/office/drawing/2014/main" id="{920D925A-BF74-4E89-DB07-0B4CE2EA7F35}"/>
              </a:ext>
            </a:extLst>
          </p:cNvPr>
          <p:cNvSpPr txBox="1"/>
          <p:nvPr/>
        </p:nvSpPr>
        <p:spPr>
          <a:xfrm>
            <a:off x="544286" y="1312335"/>
            <a:ext cx="11103428" cy="4607095"/>
          </a:xfrm>
          <a:prstGeom prst="rect">
            <a:avLst/>
          </a:prstGeom>
          <a:noFill/>
        </p:spPr>
        <p:txBody>
          <a:bodyPr wrap="square">
            <a:spAutoFit/>
          </a:bodyPr>
          <a:lstStyle/>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Initially diagnosed with DLBCL at age 66 with extensive retroperitoneal disease treated on protocol with R-CHOP + X. Tolerated therapy well with the exception of being admitted twice  for neutropenic fever. Improved on empiric antibiotics, Cultures negative.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Experienced relapse at 28 months and received autologous SCT with PD on EOT scan and then received CAR T cell therapy</a:t>
            </a: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67"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Now returns 3 years later with a new inguinal LN biopsy proven to be relapsed DLBCL with ABC subtype and here for initiation of next line of therapy</a:t>
            </a:r>
            <a:endParaRPr kumimoji="0" lang="en-US" sz="2667" b="0" i="0" u="none" strike="noStrike" kern="1200" cap="none" spc="0" normalizeH="0" baseline="0" noProof="0" dirty="0">
              <a:ln>
                <a:noFill/>
              </a:ln>
              <a:solidFill>
                <a:srgbClr val="413C38"/>
              </a:solidFill>
              <a:effectLst/>
              <a:uLnTx/>
              <a:uFillTx/>
              <a:latin typeface="Arial"/>
              <a:ea typeface="Calibri" panose="020F0502020204030204" pitchFamily="34" charset="0"/>
              <a:cs typeface="+mn-cs"/>
            </a:endParaRPr>
          </a:p>
        </p:txBody>
      </p:sp>
    </p:spTree>
    <p:extLst>
      <p:ext uri="{BB962C8B-B14F-4D97-AF65-F5344CB8AC3E}">
        <p14:creationId xmlns:p14="http://schemas.microsoft.com/office/powerpoint/2010/main" val="12458763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8471-5C43-9953-368D-77769EBAD795}"/>
              </a:ext>
            </a:extLst>
          </p:cNvPr>
          <p:cNvSpPr>
            <a:spLocks noGrp="1"/>
          </p:cNvSpPr>
          <p:nvPr>
            <p:ph type="title"/>
          </p:nvPr>
        </p:nvSpPr>
        <p:spPr/>
        <p:txBody>
          <a:bodyPr/>
          <a:lstStyle/>
          <a:p>
            <a:r>
              <a:rPr lang="en-US" sz="4267" dirty="0">
                <a:latin typeface="+mj-lt"/>
              </a:rPr>
              <a:t>Who are “old” patients?</a:t>
            </a:r>
          </a:p>
        </p:txBody>
      </p:sp>
      <p:sp>
        <p:nvSpPr>
          <p:cNvPr id="3" name="Content Placeholder 2">
            <a:extLst>
              <a:ext uri="{FF2B5EF4-FFF2-40B4-BE49-F238E27FC236}">
                <a16:creationId xmlns:a16="http://schemas.microsoft.com/office/drawing/2014/main" id="{DB4D502F-D5C3-8BCC-E96B-AFA959A24CE6}"/>
              </a:ext>
            </a:extLst>
          </p:cNvPr>
          <p:cNvSpPr>
            <a:spLocks noGrp="1"/>
          </p:cNvSpPr>
          <p:nvPr>
            <p:ph idx="1"/>
          </p:nvPr>
        </p:nvSpPr>
        <p:spPr>
          <a:xfrm>
            <a:off x="548640" y="1374721"/>
            <a:ext cx="11082528" cy="4325112"/>
          </a:xfrm>
        </p:spPr>
        <p:txBody>
          <a:bodyPr/>
          <a:lstStyle/>
          <a:p>
            <a:pPr marL="342891" indent="-342891">
              <a:buFont typeface="Arial" panose="020B0604020202020204" pitchFamily="34" charset="0"/>
              <a:buChar char="•"/>
            </a:pPr>
            <a:r>
              <a:rPr lang="en-US" sz="1867" dirty="0">
                <a:latin typeface="+mj-lt"/>
              </a:rPr>
              <a:t>Definition</a:t>
            </a:r>
          </a:p>
          <a:p>
            <a:pPr marL="571486" lvl="1" indent="-342891"/>
            <a:r>
              <a:rPr lang="en-US" sz="1867" dirty="0">
                <a:latin typeface="+mj-lt"/>
              </a:rPr>
              <a:t>65: American Society of Clinical Oncology</a:t>
            </a:r>
          </a:p>
          <a:p>
            <a:pPr marL="571486" lvl="1" indent="-342891"/>
            <a:r>
              <a:rPr lang="en-US" sz="1867" dirty="0">
                <a:latin typeface="+mj-lt"/>
              </a:rPr>
              <a:t>70: </a:t>
            </a:r>
            <a:r>
              <a:rPr lang="en-US" sz="1867" dirty="0">
                <a:latin typeface="+mj-lt"/>
                <a:ea typeface="Malgun Gothic" panose="020B0503020000020004" pitchFamily="34" charset="-127"/>
              </a:rPr>
              <a:t>International Society of Geriatric Oncology </a:t>
            </a:r>
            <a:endParaRPr lang="en-US" sz="1867" dirty="0">
              <a:latin typeface="+mj-lt"/>
            </a:endParaRPr>
          </a:p>
          <a:p>
            <a:pPr marL="342891" indent="-342891">
              <a:buFont typeface="Arial" panose="020B0604020202020204" pitchFamily="34" charset="0"/>
              <a:buChar char="•"/>
            </a:pPr>
            <a:r>
              <a:rPr lang="en-US" sz="1867" dirty="0">
                <a:latin typeface="+mj-lt"/>
              </a:rPr>
              <a:t>Importance of assessment of functional status</a:t>
            </a:r>
          </a:p>
          <a:p>
            <a:pPr marL="571486" lvl="1" indent="-342891"/>
            <a:r>
              <a:rPr lang="en-US" sz="1867" dirty="0">
                <a:latin typeface="+mj-lt"/>
              </a:rPr>
              <a:t>Chronological age is less important</a:t>
            </a:r>
          </a:p>
          <a:p>
            <a:pPr marL="571486" lvl="1" indent="-342891"/>
            <a:r>
              <a:rPr lang="en-US" sz="1867" dirty="0">
                <a:latin typeface="+mj-lt"/>
              </a:rPr>
              <a:t>Geriatric assessment</a:t>
            </a:r>
          </a:p>
          <a:p>
            <a:pPr marL="804843" lvl="2" indent="-342891"/>
            <a:r>
              <a:rPr lang="en-US" sz="1867" b="1" dirty="0">
                <a:solidFill>
                  <a:srgbClr val="FF0000"/>
                </a:solidFill>
                <a:latin typeface="+mj-lt"/>
              </a:rPr>
              <a:t>Not standardized</a:t>
            </a:r>
          </a:p>
          <a:p>
            <a:pPr marL="1030262" lvl="3" indent="-342891"/>
            <a:r>
              <a:rPr lang="en-US" sz="1867" dirty="0">
                <a:latin typeface="+mj-lt"/>
              </a:rPr>
              <a:t>Provides challenge in interpreting trial or research results</a:t>
            </a:r>
          </a:p>
          <a:p>
            <a:pPr marL="342891" indent="-342891">
              <a:buFont typeface="Arial" panose="020B0604020202020204" pitchFamily="34" charset="0"/>
              <a:buChar char="•"/>
            </a:pPr>
            <a:r>
              <a:rPr lang="en-US" sz="1867" dirty="0">
                <a:latin typeface="+mj-lt"/>
              </a:rPr>
              <a:t>SEER-Medicare study</a:t>
            </a:r>
          </a:p>
          <a:p>
            <a:pPr marL="571486" lvl="1" indent="-342891"/>
            <a:r>
              <a:rPr lang="en-US" sz="1867" dirty="0">
                <a:latin typeface="+mj-lt"/>
              </a:rPr>
              <a:t>57% of patients age &gt;85 only received palliative care or no treatment</a:t>
            </a:r>
          </a:p>
        </p:txBody>
      </p:sp>
      <p:sp>
        <p:nvSpPr>
          <p:cNvPr id="5" name="TextBox 4">
            <a:extLst>
              <a:ext uri="{FF2B5EF4-FFF2-40B4-BE49-F238E27FC236}">
                <a16:creationId xmlns:a16="http://schemas.microsoft.com/office/drawing/2014/main" id="{822973C9-44B2-37EB-1200-3FB431A9E246}"/>
              </a:ext>
            </a:extLst>
          </p:cNvPr>
          <p:cNvSpPr txBox="1"/>
          <p:nvPr/>
        </p:nvSpPr>
        <p:spPr>
          <a:xfrm>
            <a:off x="10195882" y="6460421"/>
            <a:ext cx="1778051"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Diamond A et al. </a:t>
            </a:r>
            <a:r>
              <a:rPr kumimoji="0" lang="en-US" sz="10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ASH</a:t>
            </a:r>
            <a:r>
              <a:rPr kumimoji="0" lang="en-US" sz="100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2022</a:t>
            </a:r>
          </a:p>
        </p:txBody>
      </p:sp>
    </p:spTree>
    <p:extLst>
      <p:ext uri="{BB962C8B-B14F-4D97-AF65-F5344CB8AC3E}">
        <p14:creationId xmlns:p14="http://schemas.microsoft.com/office/powerpoint/2010/main" val="2637671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67449" y="0"/>
            <a:ext cx="11516545" cy="749178"/>
          </a:xfrm>
          <a:prstGeom prst="rect">
            <a:avLst/>
          </a:prstGeom>
          <a:noFill/>
          <a:ln>
            <a:noFill/>
          </a:ln>
          <a:effectLst/>
          <a:extLs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t>Not Everyone Will Benefit from CAR-T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0968" y="1039207"/>
            <a:ext cx="5772121" cy="5429085"/>
          </a:xfrm>
          <a:prstGeom prst="rect">
            <a:avLst/>
          </a:prstGeom>
        </p:spPr>
      </p:pic>
      <p:sp>
        <p:nvSpPr>
          <p:cNvPr id="8" name="TextBox 7"/>
          <p:cNvSpPr txBox="1"/>
          <p:nvPr/>
        </p:nvSpPr>
        <p:spPr>
          <a:xfrm>
            <a:off x="7530624" y="1892181"/>
            <a:ext cx="4470400" cy="198047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D0D0D"/>
                </a:solidFill>
                <a:effectLst/>
                <a:uLnTx/>
                <a:uFillTx/>
                <a:latin typeface="Arial"/>
                <a:ea typeface="+mn-ea"/>
                <a:cs typeface="+mn-cs"/>
              </a:rPr>
              <a:t>Predictive factors associated with poor outcome following CAR T-cell therapy: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D0D0D"/>
              </a:solidFill>
              <a:effectLst/>
              <a:uLnTx/>
              <a:uFillTx/>
              <a:latin typeface="Arial"/>
              <a:ea typeface="+mn-ea"/>
              <a:cs typeface="+mn-cs"/>
            </a:endParaRPr>
          </a:p>
          <a:p>
            <a:pPr marL="380981" marR="0" lvl="0" indent="-380981" algn="l" defTabSz="914377" rtl="0" eaLnBrk="1" fontAlgn="auto" latinLnBrk="0" hangingPunct="1">
              <a:lnSpc>
                <a:spcPct val="100000"/>
              </a:lnSpc>
              <a:spcBef>
                <a:spcPts val="0"/>
              </a:spcBef>
              <a:spcAft>
                <a:spcPts val="0"/>
              </a:spcAft>
              <a:buClr>
                <a:srgbClr val="EE3124"/>
              </a:buClr>
              <a:buSzTx/>
              <a:buFont typeface="Arial"/>
              <a:buChar char="•"/>
              <a:tabLst/>
              <a:defRPr/>
            </a:pPr>
            <a:r>
              <a:rPr kumimoji="0" lang="en-US" sz="1867" b="0" i="0" u="none" strike="noStrike" kern="1200" cap="none" spc="0" normalizeH="0" baseline="0" noProof="0" dirty="0">
                <a:ln>
                  <a:noFill/>
                </a:ln>
                <a:solidFill>
                  <a:srgbClr val="0D0D0D"/>
                </a:solidFill>
                <a:effectLst/>
                <a:uLnTx/>
                <a:uFillTx/>
                <a:latin typeface="Arial"/>
                <a:ea typeface="+mn-ea"/>
                <a:cs typeface="+mn-cs"/>
              </a:rPr>
              <a:t>≥ 2 </a:t>
            </a:r>
            <a:r>
              <a:rPr kumimoji="0" lang="en-US" sz="1867" b="0" i="0" u="none" strike="noStrike" kern="1200" cap="none" spc="0" normalizeH="0" baseline="0" noProof="0" dirty="0" err="1">
                <a:ln>
                  <a:noFill/>
                </a:ln>
                <a:solidFill>
                  <a:srgbClr val="0D0D0D"/>
                </a:solidFill>
                <a:effectLst/>
                <a:uLnTx/>
                <a:uFillTx/>
                <a:latin typeface="Arial"/>
                <a:ea typeface="+mn-ea"/>
                <a:cs typeface="+mn-cs"/>
              </a:rPr>
              <a:t>extranodal</a:t>
            </a:r>
            <a:r>
              <a:rPr kumimoji="0" lang="en-US" sz="1867" b="0" i="0" u="none" strike="noStrike" kern="1200" cap="none" spc="0" normalizeH="0" baseline="0" noProof="0" dirty="0">
                <a:ln>
                  <a:noFill/>
                </a:ln>
                <a:solidFill>
                  <a:srgbClr val="0D0D0D"/>
                </a:solidFill>
                <a:effectLst/>
                <a:uLnTx/>
                <a:uFillTx/>
                <a:latin typeface="Arial"/>
                <a:ea typeface="+mn-ea"/>
                <a:cs typeface="+mn-cs"/>
              </a:rPr>
              <a:t> sites</a:t>
            </a:r>
          </a:p>
          <a:p>
            <a:pPr marL="380981" marR="0" lvl="0" indent="-380981" algn="l" defTabSz="914377" rtl="0" eaLnBrk="1" fontAlgn="auto" latinLnBrk="0" hangingPunct="1">
              <a:lnSpc>
                <a:spcPct val="100000"/>
              </a:lnSpc>
              <a:spcBef>
                <a:spcPts val="0"/>
              </a:spcBef>
              <a:spcAft>
                <a:spcPts val="0"/>
              </a:spcAft>
              <a:buClr>
                <a:srgbClr val="EE3124"/>
              </a:buClr>
              <a:buSzTx/>
              <a:buFont typeface="Arial"/>
              <a:buChar char="•"/>
              <a:tabLst/>
              <a:defRPr/>
            </a:pPr>
            <a:r>
              <a:rPr kumimoji="0" lang="en-US" sz="1867" b="0" i="0" u="none" strike="noStrike" kern="1200" cap="none" spc="0" normalizeH="0" baseline="0" noProof="0" dirty="0">
                <a:ln>
                  <a:noFill/>
                </a:ln>
                <a:solidFill>
                  <a:srgbClr val="0D0D0D"/>
                </a:solidFill>
                <a:effectLst/>
                <a:uLnTx/>
                <a:uFillTx/>
                <a:latin typeface="Arial"/>
                <a:ea typeface="+mn-ea"/>
                <a:cs typeface="+mn-cs"/>
              </a:rPr>
              <a:t>TMTV &gt; 80 mL</a:t>
            </a:r>
          </a:p>
          <a:p>
            <a:pPr marL="380981" marR="0" lvl="0" indent="-380981" algn="l" defTabSz="914377" rtl="0" eaLnBrk="1" fontAlgn="auto" latinLnBrk="0" hangingPunct="1">
              <a:lnSpc>
                <a:spcPct val="100000"/>
              </a:lnSpc>
              <a:spcBef>
                <a:spcPts val="0"/>
              </a:spcBef>
              <a:spcAft>
                <a:spcPts val="0"/>
              </a:spcAft>
              <a:buClr>
                <a:srgbClr val="EE3124"/>
              </a:buClr>
              <a:buSzTx/>
              <a:buFont typeface="Arial"/>
              <a:buChar char="•"/>
              <a:tabLst/>
              <a:defRPr/>
            </a:pPr>
            <a:r>
              <a:rPr kumimoji="0" lang="en-US" sz="1867" b="0" i="0" u="none" strike="noStrike" kern="1200" cap="none" spc="0" normalizeH="0" baseline="0" noProof="0" dirty="0">
                <a:ln>
                  <a:noFill/>
                </a:ln>
                <a:solidFill>
                  <a:srgbClr val="0D0D0D"/>
                </a:solidFill>
                <a:effectLst/>
                <a:uLnTx/>
                <a:uFillTx/>
                <a:latin typeface="Arial"/>
                <a:ea typeface="+mn-ea"/>
                <a:cs typeface="+mn-cs"/>
              </a:rPr>
              <a:t>Elevated LDH</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D0D0D"/>
                </a:solidFill>
                <a:effectLst/>
                <a:uLnTx/>
                <a:uFillTx/>
                <a:latin typeface="Arial"/>
                <a:ea typeface="+mn-ea"/>
                <a:cs typeface="+mn-cs"/>
              </a:rPr>
              <a:t>	</a:t>
            </a:r>
          </a:p>
        </p:txBody>
      </p:sp>
      <p:sp>
        <p:nvSpPr>
          <p:cNvPr id="9" name="TextBox 8"/>
          <p:cNvSpPr txBox="1"/>
          <p:nvPr/>
        </p:nvSpPr>
        <p:spPr>
          <a:xfrm>
            <a:off x="7730629" y="6468292"/>
            <a:ext cx="4270395" cy="292382"/>
          </a:xfrm>
          <a:prstGeom prst="rect">
            <a:avLst/>
          </a:prstGeom>
          <a:noFill/>
        </p:spPr>
        <p:txBody>
          <a:bodyPr wrap="square" lIns="121915" tIns="60957" rIns="121915" bIns="6095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D0D0D"/>
                </a:solidFill>
                <a:effectLst/>
                <a:uLnTx/>
                <a:uFillTx/>
                <a:latin typeface="Times New Roman"/>
                <a:ea typeface="+mn-ea"/>
                <a:cs typeface="+mn-cs"/>
              </a:rPr>
              <a:t>Vercellino</a:t>
            </a:r>
            <a:r>
              <a:rPr kumimoji="0" lang="en-US" sz="1100" b="0" i="0" u="none" strike="noStrike" kern="1200" cap="none" spc="0" normalizeH="0" baseline="0" noProof="0" dirty="0">
                <a:ln>
                  <a:noFill/>
                </a:ln>
                <a:solidFill>
                  <a:srgbClr val="0D0D0D"/>
                </a:solidFill>
                <a:effectLst/>
                <a:uLnTx/>
                <a:uFillTx/>
                <a:latin typeface="Times New Roman"/>
                <a:ea typeface="+mn-ea"/>
                <a:cs typeface="+mn-cs"/>
              </a:rPr>
              <a:t> L et al. </a:t>
            </a:r>
            <a:r>
              <a:rPr kumimoji="0" lang="en-US" sz="1100" b="0" i="1" u="none" strike="noStrike" kern="1200" cap="none" spc="0" normalizeH="0" baseline="0" noProof="0" dirty="0">
                <a:ln>
                  <a:noFill/>
                </a:ln>
                <a:solidFill>
                  <a:srgbClr val="0D0D0D"/>
                </a:solidFill>
                <a:effectLst/>
                <a:uLnTx/>
                <a:uFillTx/>
                <a:latin typeface="Times New Roman"/>
                <a:ea typeface="+mn-ea"/>
                <a:cs typeface="+mn-cs"/>
              </a:rPr>
              <a:t>Blood Adv. </a:t>
            </a:r>
            <a:r>
              <a:rPr kumimoji="0" lang="en-US" sz="1100" b="0" i="0" u="none" strike="noStrike" kern="1200" cap="none" spc="0" normalizeH="0" baseline="0" noProof="0" dirty="0">
                <a:ln>
                  <a:noFill/>
                </a:ln>
                <a:solidFill>
                  <a:srgbClr val="0D0D0D"/>
                </a:solidFill>
                <a:effectLst/>
                <a:uLnTx/>
                <a:uFillTx/>
                <a:latin typeface="Times New Roman"/>
                <a:ea typeface="+mn-ea"/>
                <a:cs typeface="+mn-cs"/>
              </a:rPr>
              <a:t>2020;4(22):5607-5615.</a:t>
            </a:r>
          </a:p>
        </p:txBody>
      </p:sp>
      <p:sp>
        <p:nvSpPr>
          <p:cNvPr id="2" name="Rectangle 1">
            <a:extLst>
              <a:ext uri="{FF2B5EF4-FFF2-40B4-BE49-F238E27FC236}">
                <a16:creationId xmlns:a16="http://schemas.microsoft.com/office/drawing/2014/main" id="{BB240BDF-4D7A-4CB1-8333-BD3BF35222D6}"/>
              </a:ext>
            </a:extLst>
          </p:cNvPr>
          <p:cNvSpPr/>
          <p:nvPr/>
        </p:nvSpPr>
        <p:spPr bwMode="auto">
          <a:xfrm>
            <a:off x="1013523" y="1295402"/>
            <a:ext cx="408879" cy="328295"/>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13C38"/>
              </a:solidFill>
              <a:effectLst/>
              <a:uLnTx/>
              <a:uFillTx/>
              <a:latin typeface="Arial" pitchFamily="-72" charset="0"/>
              <a:ea typeface="ＭＳ Ｐゴシック" pitchFamily="-72" charset="-128"/>
              <a:cs typeface="ＭＳ Ｐゴシック" pitchFamily="-72" charset="-128"/>
            </a:endParaRPr>
          </a:p>
        </p:txBody>
      </p:sp>
      <p:cxnSp>
        <p:nvCxnSpPr>
          <p:cNvPr id="10" name="Straight Connector 9">
            <a:extLst>
              <a:ext uri="{FF2B5EF4-FFF2-40B4-BE49-F238E27FC236}">
                <a16:creationId xmlns:a16="http://schemas.microsoft.com/office/drawing/2014/main" id="{B4A1CE1C-1308-48E7-AF99-1DD34DC61673}"/>
              </a:ext>
            </a:extLst>
          </p:cNvPr>
          <p:cNvCxnSpPr/>
          <p:nvPr/>
        </p:nvCxnSpPr>
        <p:spPr>
          <a:xfrm>
            <a:off x="167449" y="749181"/>
            <a:ext cx="9968753" cy="0"/>
          </a:xfrm>
          <a:prstGeom prst="line">
            <a:avLst/>
          </a:prstGeom>
          <a:ln>
            <a:solidFill>
              <a:srgbClr val="CD113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0642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152400" y="1"/>
            <a:ext cx="10401759" cy="917992"/>
          </a:xfrm>
          <a:prstGeom prst="rect">
            <a:avLst/>
          </a:prstGeom>
        </p:spPr>
        <p:txBody>
          <a:bodyPr vert="horz" lIns="121920" tIns="60960" rIns="121920" bIns="60960" rtlCol="0" anchor="ctr"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eaLnBrk="1" hangingPunct="1"/>
            <a:r>
              <a:rPr lang="en-US" sz="3733" dirty="0">
                <a:solidFill>
                  <a:schemeClr val="tx1"/>
                </a:solidFill>
                <a:latin typeface="Arial" panose="020B0604020202020204" pitchFamily="34" charset="0"/>
                <a:cs typeface="Arial" panose="020B0604020202020204" pitchFamily="34" charset="0"/>
              </a:rPr>
              <a:t>Selected Therapies Approved in R/R DLBCL</a:t>
            </a:r>
          </a:p>
        </p:txBody>
      </p:sp>
      <p:graphicFrame>
        <p:nvGraphicFramePr>
          <p:cNvPr id="3" name="Group 38"/>
          <p:cNvGraphicFramePr>
            <a:graphicFrameLocks noGrp="1"/>
          </p:cNvGraphicFramePr>
          <p:nvPr>
            <p:ph sz="half" idx="4294967295"/>
          </p:nvPr>
        </p:nvGraphicFramePr>
        <p:xfrm>
          <a:off x="354340" y="1242500"/>
          <a:ext cx="11483320" cy="3467865"/>
        </p:xfrm>
        <a:graphic>
          <a:graphicData uri="http://schemas.openxmlformats.org/drawingml/2006/table">
            <a:tbl>
              <a:tblPr>
                <a:tableStyleId>{5940675A-B579-460E-94D1-54222C63F5DA}</a:tableStyleId>
              </a:tblPr>
              <a:tblGrid>
                <a:gridCol w="137286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3613939">
                  <a:extLst>
                    <a:ext uri="{9D8B030D-6E8A-4147-A177-3AD203B41FA5}">
                      <a16:colId xmlns:a16="http://schemas.microsoft.com/office/drawing/2014/main" val="20003"/>
                    </a:ext>
                  </a:extLst>
                </a:gridCol>
                <a:gridCol w="2229321">
                  <a:extLst>
                    <a:ext uri="{9D8B030D-6E8A-4147-A177-3AD203B41FA5}">
                      <a16:colId xmlns:a16="http://schemas.microsoft.com/office/drawing/2014/main" val="20004"/>
                    </a:ext>
                  </a:extLst>
                </a:gridCol>
              </a:tblGrid>
              <a:tr h="775421">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endParaRPr kumimoji="0" lang="en-US" sz="2000" b="0" i="0" u="none" strike="noStrike" cap="none" normalizeH="0" baseline="0" dirty="0">
                        <a:ln>
                          <a:noFill/>
                        </a:ln>
                        <a:solidFill>
                          <a:srgbClr val="333399"/>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err="1">
                          <a:ln>
                            <a:noFill/>
                          </a:ln>
                          <a:effectLst/>
                          <a:latin typeface="Arial" panose="020B0604020202020204" pitchFamily="34" charset="0"/>
                          <a:cs typeface="Arial" panose="020B0604020202020204" pitchFamily="34" charset="0"/>
                        </a:rPr>
                        <a:t>Pola</a:t>
                      </a:r>
                      <a:r>
                        <a:rPr kumimoji="0" lang="en-US" sz="2000" u="none" strike="noStrike" cap="none" normalizeH="0" baseline="0" dirty="0">
                          <a:ln>
                            <a:noFill/>
                          </a:ln>
                          <a:effectLst/>
                          <a:latin typeface="Arial" panose="020B0604020202020204" pitchFamily="34" charset="0"/>
                          <a:cs typeface="Arial" panose="020B0604020202020204" pitchFamily="34" charset="0"/>
                        </a:rPr>
                        <a:t>-BR</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Selinexor</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Tafasitamab/Lenalidomide</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err="1">
                          <a:ln>
                            <a:noFill/>
                          </a:ln>
                          <a:effectLst/>
                          <a:latin typeface="Arial" panose="020B0604020202020204" pitchFamily="34" charset="0"/>
                          <a:cs typeface="Arial" panose="020B0604020202020204" pitchFamily="34" charset="0"/>
                        </a:rPr>
                        <a:t>Loncastuximab</a:t>
                      </a:r>
                      <a:r>
                        <a:rPr kumimoji="0" lang="en-US" sz="2000" u="none" strike="noStrike" cap="none" normalizeH="0" baseline="0" dirty="0">
                          <a:ln>
                            <a:noFill/>
                          </a:ln>
                          <a:effectLst/>
                          <a:latin typeface="Arial" panose="020B0604020202020204" pitchFamily="34" charset="0"/>
                          <a:cs typeface="Arial" panose="020B0604020202020204" pitchFamily="34" charset="0"/>
                        </a:rPr>
                        <a:t> </a:t>
                      </a:r>
                      <a:r>
                        <a:rPr kumimoji="0" lang="en-US" sz="2000" u="none" strike="noStrike" cap="none" normalizeH="0" baseline="0" dirty="0" err="1">
                          <a:ln>
                            <a:noFill/>
                          </a:ln>
                          <a:effectLst/>
                          <a:latin typeface="Arial" panose="020B0604020202020204" pitchFamily="34" charset="0"/>
                          <a:cs typeface="Arial" panose="020B0604020202020204" pitchFamily="34" charset="0"/>
                        </a:rPr>
                        <a:t>Tesirine</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extLst>
                  <a:ext uri="{0D108BD9-81ED-4DB2-BD59-A6C34878D82A}">
                    <a16:rowId xmlns:a16="http://schemas.microsoft.com/office/drawing/2014/main" val="10000"/>
                  </a:ext>
                </a:extLst>
              </a:tr>
              <a:tr h="701051">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MOA</a:t>
                      </a:r>
                      <a:endParaRPr kumimoji="0" lang="en-US" sz="2000" b="1"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Anti-CD79b ADC</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XPO-1 inhibitor</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Anti-CD19 mAb/Immunomodulator</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Anti-CD19 ADC</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extLst>
                  <a:ext uri="{0D108BD9-81ED-4DB2-BD59-A6C34878D82A}">
                    <a16:rowId xmlns:a16="http://schemas.microsoft.com/office/drawing/2014/main" val="10001"/>
                  </a:ext>
                </a:extLst>
              </a:tr>
              <a:tr h="396251">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ORR</a:t>
                      </a:r>
                      <a:endParaRPr kumimoji="0" lang="en-US" sz="2000" b="1"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45%</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28%</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58%</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48%</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extLst>
                  <a:ext uri="{0D108BD9-81ED-4DB2-BD59-A6C34878D82A}">
                    <a16:rowId xmlns:a16="http://schemas.microsoft.com/office/drawing/2014/main" val="10002"/>
                  </a:ext>
                </a:extLst>
              </a:tr>
              <a:tr h="396251">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CR rate</a:t>
                      </a:r>
                      <a:endParaRPr kumimoji="0" lang="en-US" sz="2000" b="1"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40%</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10%</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40%</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24%</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extLst>
                  <a:ext uri="{0D108BD9-81ED-4DB2-BD59-A6C34878D82A}">
                    <a16:rowId xmlns:a16="http://schemas.microsoft.com/office/drawing/2014/main" val="10003"/>
                  </a:ext>
                </a:extLst>
              </a:tr>
              <a:tr h="396251">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PFS</a:t>
                      </a:r>
                      <a:endParaRPr kumimoji="0" lang="en-US" sz="2000" b="1"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9.2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2.6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algn="ctr" rtl="0"/>
                      <a:r>
                        <a:rPr lang="en-CA" sz="2000" u="none" strike="noStrike" kern="1200" baseline="0" dirty="0">
                          <a:latin typeface="Arial" panose="020B0604020202020204" pitchFamily="34" charset="0"/>
                          <a:cs typeface="Arial" panose="020B0604020202020204" pitchFamily="34" charset="0"/>
                        </a:rPr>
                        <a:t>11.6 m</a:t>
                      </a:r>
                      <a:endParaRPr lang="tr-TR" sz="2000" b="0" i="0" u="none" strike="noStrike" kern="1200" baseline="0" dirty="0">
                        <a:solidFill>
                          <a:srgbClr val="00003E"/>
                        </a:solidFill>
                        <a:latin typeface="Arial" panose="020B0604020202020204" pitchFamily="34" charset="0"/>
                        <a:ea typeface="+mn-ea"/>
                        <a:cs typeface="Arial" panose="020B0604020202020204" pitchFamily="34" charset="0"/>
                      </a:endParaRPr>
                    </a:p>
                  </a:txBody>
                  <a:tcPr marL="121920" marR="121920" marT="45725" marB="45725" anchor="ctr" anchorCtr="1" horzOverflow="overflow"/>
                </a:tc>
                <a:tc>
                  <a:txBody>
                    <a:bodyPr/>
                    <a:lstStyle/>
                    <a:p>
                      <a:pPr algn="ctr" rtl="0"/>
                      <a:r>
                        <a:rPr lang="tr-TR" sz="2000" u="none" strike="noStrike" kern="1200" baseline="0" dirty="0">
                          <a:latin typeface="Arial" panose="020B0604020202020204" pitchFamily="34" charset="0"/>
                          <a:cs typeface="Arial" panose="020B0604020202020204" pitchFamily="34" charset="0"/>
                        </a:rPr>
                        <a:t>4.9</a:t>
                      </a:r>
                      <a:r>
                        <a:rPr lang="en-US" sz="2000" u="none" strike="noStrike" kern="1200" baseline="0" dirty="0">
                          <a:latin typeface="Arial" panose="020B0604020202020204" pitchFamily="34" charset="0"/>
                          <a:cs typeface="Arial" panose="020B0604020202020204" pitchFamily="34" charset="0"/>
                        </a:rPr>
                        <a:t> </a:t>
                      </a:r>
                      <a:r>
                        <a:rPr lang="tr-TR" sz="2000" u="none" strike="noStrike" kern="1200" baseline="0" dirty="0">
                          <a:latin typeface="Arial" panose="020B0604020202020204" pitchFamily="34" charset="0"/>
                          <a:cs typeface="Arial" panose="020B0604020202020204" pitchFamily="34" charset="0"/>
                        </a:rPr>
                        <a:t>m</a:t>
                      </a:r>
                      <a:endParaRPr lang="tr-TR" sz="2000" b="0" i="0" u="none" strike="noStrike" kern="1200" baseline="0" dirty="0">
                        <a:solidFill>
                          <a:srgbClr val="00003E"/>
                        </a:solidFill>
                        <a:latin typeface="Arial" panose="020B0604020202020204" pitchFamily="34" charset="0"/>
                        <a:ea typeface="+mn-ea"/>
                        <a:cs typeface="Arial" panose="020B0604020202020204" pitchFamily="34" charset="0"/>
                      </a:endParaRPr>
                    </a:p>
                  </a:txBody>
                  <a:tcPr marL="121920" marR="121920" marT="45725" marB="45725" anchor="ctr" anchorCtr="1" horzOverflow="overflow"/>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defRPr/>
                      </a:pPr>
                      <a:r>
                        <a:rPr kumimoji="0" lang="en-US" sz="2000" u="none" strike="noStrike" cap="none" normalizeH="0" baseline="0" dirty="0">
                          <a:ln>
                            <a:noFill/>
                          </a:ln>
                          <a:effectLst/>
                          <a:latin typeface="Arial" panose="020B0604020202020204" pitchFamily="34" charset="0"/>
                          <a:cs typeface="Arial" panose="020B0604020202020204" pitchFamily="34" charset="0"/>
                        </a:rPr>
                        <a:t>DOR</a:t>
                      </a:r>
                      <a:endParaRPr kumimoji="0" lang="en-US" sz="2000" b="1"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defRPr/>
                      </a:pPr>
                      <a:r>
                        <a:rPr kumimoji="0" lang="en-US" sz="2000" u="none" strike="noStrike" cap="none" normalizeH="0" baseline="0" dirty="0">
                          <a:ln>
                            <a:noFill/>
                          </a:ln>
                          <a:effectLst/>
                          <a:latin typeface="Arial" panose="020B0604020202020204" pitchFamily="34" charset="0"/>
                          <a:cs typeface="Arial" panose="020B0604020202020204" pitchFamily="34" charset="0"/>
                        </a:rPr>
                        <a:t>12.6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9.3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43.9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10.3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0"/>
                        <a:cs typeface="Arial" panose="020B0604020202020204" pitchFamily="34" charset="0"/>
                      </a:endParaRPr>
                    </a:p>
                  </a:txBody>
                  <a:tcPr marL="121920" marR="121920" marT="45725" marB="45725" anchor="ctr" anchorCtr="1" horzOverflow="overflow"/>
                </a:tc>
                <a:extLst>
                  <a:ext uri="{0D108BD9-81ED-4DB2-BD59-A6C34878D82A}">
                    <a16:rowId xmlns:a16="http://schemas.microsoft.com/office/drawing/2014/main" val="10005"/>
                  </a:ext>
                </a:extLst>
              </a:tr>
              <a:tr h="396240">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OS</a:t>
                      </a:r>
                      <a:endParaRPr kumimoji="0" lang="en-US" sz="2000" b="1" i="0" u="none" strike="noStrike" cap="none" normalizeH="0" baseline="0" dirty="0">
                        <a:ln>
                          <a:noFill/>
                        </a:ln>
                        <a:solidFill>
                          <a:srgbClr val="00003E"/>
                        </a:solidFill>
                        <a:effectLst/>
                        <a:latin typeface="Arial" panose="020B0604020202020204" pitchFamily="34" charset="0"/>
                        <a:ea typeface="ＭＳ Ｐゴシック" charset="-128"/>
                        <a:cs typeface="Arial" panose="020B0604020202020204" pitchFamily="34" charset="0"/>
                      </a:endParaRPr>
                    </a:p>
                  </a:txBody>
                  <a:tcPr marL="121920" marR="121920"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12.4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128"/>
                        <a:cs typeface="Arial" panose="020B0604020202020204" pitchFamily="34" charset="0"/>
                      </a:endParaRPr>
                    </a:p>
                  </a:txBody>
                  <a:tcPr marL="121920" marR="121920"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NR</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128"/>
                        <a:cs typeface="Arial" panose="020B0604020202020204" pitchFamily="34" charset="0"/>
                      </a:endParaRPr>
                    </a:p>
                  </a:txBody>
                  <a:tcPr marL="121920" marR="121920"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33.5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128"/>
                        <a:cs typeface="Arial" panose="020B0604020202020204" pitchFamily="34" charset="0"/>
                      </a:endParaRPr>
                    </a:p>
                  </a:txBody>
                  <a:tcPr marL="121920" marR="121920" anchor="ctr" anchorCtr="1" horzOverflow="overflow"/>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2000" u="none" strike="noStrike" cap="none" normalizeH="0" baseline="0" dirty="0">
                          <a:ln>
                            <a:noFill/>
                          </a:ln>
                          <a:effectLst/>
                          <a:latin typeface="Arial" panose="020B0604020202020204" pitchFamily="34" charset="0"/>
                          <a:cs typeface="Arial" panose="020B0604020202020204" pitchFamily="34" charset="0"/>
                        </a:rPr>
                        <a:t>9.9 m</a:t>
                      </a:r>
                      <a:endParaRPr kumimoji="0" lang="en-US" sz="2000" b="0" i="0" u="none" strike="noStrike" cap="none" normalizeH="0" baseline="0" dirty="0">
                        <a:ln>
                          <a:noFill/>
                        </a:ln>
                        <a:solidFill>
                          <a:srgbClr val="00003E"/>
                        </a:solidFill>
                        <a:effectLst/>
                        <a:latin typeface="Arial" panose="020B0604020202020204" pitchFamily="34" charset="0"/>
                        <a:ea typeface="ＭＳ Ｐゴシック" charset="-128"/>
                        <a:cs typeface="Arial" panose="020B0604020202020204" pitchFamily="34" charset="0"/>
                      </a:endParaRPr>
                    </a:p>
                  </a:txBody>
                  <a:tcPr marL="121920" marR="121920" anchor="ctr" anchorCtr="1" horzOverflow="overflow"/>
                </a:tc>
                <a:extLst>
                  <a:ext uri="{0D108BD9-81ED-4DB2-BD59-A6C34878D82A}">
                    <a16:rowId xmlns:a16="http://schemas.microsoft.com/office/drawing/2014/main" val="10006"/>
                  </a:ext>
                </a:extLst>
              </a:tr>
            </a:tbl>
          </a:graphicData>
        </a:graphic>
      </p:graphicFrame>
      <p:sp>
        <p:nvSpPr>
          <p:cNvPr id="4" name="TextBox 3"/>
          <p:cNvSpPr txBox="1"/>
          <p:nvPr/>
        </p:nvSpPr>
        <p:spPr>
          <a:xfrm>
            <a:off x="863600" y="4792233"/>
            <a:ext cx="10464800" cy="410427"/>
          </a:xfrm>
          <a:prstGeom prst="rect">
            <a:avLst/>
          </a:prstGeom>
          <a:noFill/>
        </p:spPr>
        <p:txBody>
          <a:bodyPr wrap="square" lIns="121915" tIns="60957" rIns="121915" bIns="60957"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D0D0D"/>
                </a:solidFill>
                <a:effectLst/>
                <a:uLnTx/>
                <a:uFillTx/>
                <a:latin typeface="Arial"/>
                <a:ea typeface="+mn-ea"/>
                <a:cs typeface="+mn-cs"/>
              </a:rPr>
              <a:t>Novel salvage regimens may improve outcomes with ASCT</a:t>
            </a:r>
          </a:p>
        </p:txBody>
      </p:sp>
      <p:sp>
        <p:nvSpPr>
          <p:cNvPr id="7" name="TextBox 6">
            <a:extLst>
              <a:ext uri="{FF2B5EF4-FFF2-40B4-BE49-F238E27FC236}">
                <a16:creationId xmlns:a16="http://schemas.microsoft.com/office/drawing/2014/main" id="{E3415C51-8A58-4F1D-9C2A-4A1E8DEA1BE3}"/>
              </a:ext>
            </a:extLst>
          </p:cNvPr>
          <p:cNvSpPr txBox="1"/>
          <p:nvPr/>
        </p:nvSpPr>
        <p:spPr>
          <a:xfrm>
            <a:off x="152400" y="5516268"/>
            <a:ext cx="11955443"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Sehn LH et al. </a:t>
            </a:r>
            <a:r>
              <a:rPr kumimoji="0" lang="en-US" sz="11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Blood Adv</a:t>
            </a: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2022;6(2):533-543.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Kalakonda</a:t>
            </a: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N et al. </a:t>
            </a:r>
            <a:r>
              <a:rPr kumimoji="0" lang="en-US" sz="11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Lancet </a:t>
            </a:r>
            <a:r>
              <a:rPr kumimoji="0" lang="en-US" sz="1100" b="0" i="1"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Haematol</a:t>
            </a:r>
            <a:r>
              <a:rPr kumimoji="0" lang="en-US" sz="11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2020;7(7):e511-e522.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Duell</a:t>
            </a: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J et al. </a:t>
            </a:r>
            <a:r>
              <a:rPr kumimoji="0" lang="it-IT" sz="11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Haematologica</a:t>
            </a:r>
            <a:r>
              <a:rPr kumimoji="0" lang="it-IT"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2021;106(9):2417-2426.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Caimi PF et al. </a:t>
            </a:r>
            <a:r>
              <a:rPr kumimoji="0" lang="it-IT" sz="11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Lancet Oncol. </a:t>
            </a:r>
            <a:r>
              <a:rPr kumimoji="0" lang="it-IT"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2021;22(6):790-800. </a:t>
            </a:r>
            <a:endPar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E7AE667C-DDEF-4006-B819-94272771A1B7}"/>
              </a:ext>
            </a:extLst>
          </p:cNvPr>
          <p:cNvCxnSpPr/>
          <p:nvPr/>
        </p:nvCxnSpPr>
        <p:spPr>
          <a:xfrm>
            <a:off x="471269" y="917992"/>
            <a:ext cx="9968753" cy="0"/>
          </a:xfrm>
          <a:prstGeom prst="line">
            <a:avLst/>
          </a:prstGeom>
          <a:ln>
            <a:solidFill>
              <a:srgbClr val="CD113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5313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501891-8B35-7544-BEE5-FC28C2E1A490}"/>
              </a:ext>
            </a:extLst>
          </p:cNvPr>
          <p:cNvSpPr txBox="1"/>
          <p:nvPr/>
        </p:nvSpPr>
        <p:spPr>
          <a:xfrm>
            <a:off x="207724" y="6459738"/>
            <a:ext cx="381059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2020;21(7):978-88.</a:t>
            </a:r>
            <a:endParaRPr kumimoji="0" lang="en-US" sz="15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2" name="Rectangle 11">
            <a:extLst>
              <a:ext uri="{FF2B5EF4-FFF2-40B4-BE49-F238E27FC236}">
                <a16:creationId xmlns:a16="http://schemas.microsoft.com/office/drawing/2014/main" id="{35E64358-E20F-47FC-81CA-3010B1AA4988}"/>
              </a:ext>
            </a:extLst>
          </p:cNvPr>
          <p:cNvSpPr/>
          <p:nvPr/>
        </p:nvSpPr>
        <p:spPr>
          <a:xfrm>
            <a:off x="8489068" y="2497811"/>
            <a:ext cx="2753221" cy="2158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Lenalidomide enhances NK cell function with enhanced ADCC </a:t>
            </a:r>
            <a:br>
              <a:rPr kumimoji="0" lang="en-US" sz="2000" b="1" i="0" u="none" strike="noStrike" kern="1200" cap="none" spc="0" normalizeH="0" baseline="0" noProof="0" dirty="0">
                <a:ln>
                  <a:noFill/>
                </a:ln>
                <a:solidFill>
                  <a:srgbClr val="FFFFFF"/>
                </a:solidFill>
                <a:effectLst/>
                <a:uLnTx/>
                <a:uFillTx/>
                <a:latin typeface="Arial"/>
                <a:ea typeface="+mn-ea"/>
                <a:cs typeface="+mn-cs"/>
              </a:rPr>
            </a:br>
            <a:r>
              <a:rPr kumimoji="0" lang="en-US" sz="2000" b="1" i="1" u="none" strike="noStrike" kern="1200" cap="none" spc="0" normalizeH="0" baseline="0" noProof="0" dirty="0">
                <a:ln>
                  <a:noFill/>
                </a:ln>
                <a:solidFill>
                  <a:srgbClr val="FFFFFF"/>
                </a:solidFill>
                <a:effectLst/>
                <a:uLnTx/>
                <a:uFillTx/>
                <a:latin typeface="Arial"/>
                <a:ea typeface="+mn-ea"/>
                <a:cs typeface="+mn-cs"/>
              </a:rPr>
              <a:t>in vitro </a:t>
            </a:r>
          </a:p>
        </p:txBody>
      </p:sp>
      <p:sp>
        <p:nvSpPr>
          <p:cNvPr id="4" name="Text Placeholder 2">
            <a:extLst>
              <a:ext uri="{FF2B5EF4-FFF2-40B4-BE49-F238E27FC236}">
                <a16:creationId xmlns:a16="http://schemas.microsoft.com/office/drawing/2014/main" id="{6D4A601A-9CC9-7B44-9607-0D842E04EDAE}"/>
              </a:ext>
            </a:extLst>
          </p:cNvPr>
          <p:cNvSpPr>
            <a:spLocks noGrp="1"/>
          </p:cNvSpPr>
          <p:nvPr>
            <p:ph type="body" sz="quarter" idx="20"/>
          </p:nvPr>
        </p:nvSpPr>
        <p:spPr>
          <a:xfrm>
            <a:off x="288131" y="245830"/>
            <a:ext cx="11615737" cy="477148"/>
          </a:xfrm>
        </p:spPr>
        <p:txBody>
          <a:bodyPr>
            <a:noAutofit/>
          </a:bodyPr>
          <a:lstStyle/>
          <a:p>
            <a:r>
              <a:rPr lang="en-US" sz="3200" dirty="0" err="1">
                <a:solidFill>
                  <a:srgbClr val="3333FF"/>
                </a:solidFill>
                <a:latin typeface="Calibri"/>
                <a:cs typeface="Calibri"/>
              </a:rPr>
              <a:t>Tafasitamab</a:t>
            </a:r>
            <a:r>
              <a:rPr lang="en-US" sz="3200" dirty="0">
                <a:solidFill>
                  <a:srgbClr val="3333FF"/>
                </a:solidFill>
                <a:latin typeface="Calibri"/>
                <a:cs typeface="Calibri"/>
              </a:rPr>
              <a:t> Mechanism of Action</a:t>
            </a:r>
          </a:p>
        </p:txBody>
      </p:sp>
      <p:grpSp>
        <p:nvGrpSpPr>
          <p:cNvPr id="3" name="Group 2">
            <a:extLst>
              <a:ext uri="{FF2B5EF4-FFF2-40B4-BE49-F238E27FC236}">
                <a16:creationId xmlns:a16="http://schemas.microsoft.com/office/drawing/2014/main" id="{6100C9E3-7AFC-DB41-853B-D34733BE4059}"/>
              </a:ext>
            </a:extLst>
          </p:cNvPr>
          <p:cNvGrpSpPr/>
          <p:nvPr/>
        </p:nvGrpSpPr>
        <p:grpSpPr>
          <a:xfrm>
            <a:off x="3247055" y="875298"/>
            <a:ext cx="4946369" cy="5471979"/>
            <a:chOff x="76995" y="1047953"/>
            <a:chExt cx="3551035" cy="3928374"/>
          </a:xfrm>
        </p:grpSpPr>
        <p:pic>
          <p:nvPicPr>
            <p:cNvPr id="10" name="Picture 9">
              <a:extLst>
                <a:ext uri="{FF2B5EF4-FFF2-40B4-BE49-F238E27FC236}">
                  <a16:creationId xmlns:a16="http://schemas.microsoft.com/office/drawing/2014/main" id="{4E8F60D4-C8DC-0847-95E3-ADB6592528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6995" y="1047953"/>
              <a:ext cx="3551035" cy="3928374"/>
            </a:xfrm>
            <a:prstGeom prst="rect">
              <a:avLst/>
            </a:prstGeom>
          </p:spPr>
        </p:pic>
        <p:sp>
          <p:nvSpPr>
            <p:cNvPr id="2" name="Rectangle 1">
              <a:extLst>
                <a:ext uri="{FF2B5EF4-FFF2-40B4-BE49-F238E27FC236}">
                  <a16:creationId xmlns:a16="http://schemas.microsoft.com/office/drawing/2014/main" id="{E473B5FE-C269-094B-9CED-19559AF217A7}"/>
                </a:ext>
              </a:extLst>
            </p:cNvPr>
            <p:cNvSpPr/>
            <p:nvPr/>
          </p:nvSpPr>
          <p:spPr>
            <a:xfrm>
              <a:off x="583110" y="1997323"/>
              <a:ext cx="1030218" cy="215444"/>
            </a:xfrm>
            <a:prstGeom prst="rect">
              <a:avLst/>
            </a:prstGeom>
            <a:solidFill>
              <a:schemeClr val="bg1"/>
            </a:solid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S PGothic" charset="0"/>
                  <a:cs typeface="Arial" panose="020B0604020202020204" pitchFamily="34" charset="0"/>
                </a:rPr>
                <a:t>Tafasitamab</a:t>
              </a:r>
              <a:endPar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endParaRPr>
            </a:p>
          </p:txBody>
        </p:sp>
        <p:sp>
          <p:nvSpPr>
            <p:cNvPr id="13" name="Rectangle 12">
              <a:extLst>
                <a:ext uri="{FF2B5EF4-FFF2-40B4-BE49-F238E27FC236}">
                  <a16:creationId xmlns:a16="http://schemas.microsoft.com/office/drawing/2014/main" id="{D847D3C8-2C4D-4547-B6D4-B9EA10139083}"/>
                </a:ext>
              </a:extLst>
            </p:cNvPr>
            <p:cNvSpPr/>
            <p:nvPr/>
          </p:nvSpPr>
          <p:spPr>
            <a:xfrm>
              <a:off x="974995" y="3987662"/>
              <a:ext cx="1030218" cy="215444"/>
            </a:xfrm>
            <a:prstGeom prst="rect">
              <a:avLst/>
            </a:prstGeom>
            <a:solidFill>
              <a:schemeClr val="bg1"/>
            </a:solid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S PGothic" charset="0"/>
                  <a:cs typeface="Arial" panose="020B0604020202020204" pitchFamily="34" charset="0"/>
                </a:rPr>
                <a:t>Tafasitamab</a:t>
              </a:r>
              <a:endPar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endParaRPr>
            </a:p>
          </p:txBody>
        </p:sp>
      </p:grpSp>
    </p:spTree>
    <p:extLst>
      <p:ext uri="{BB962C8B-B14F-4D97-AF65-F5344CB8AC3E}">
        <p14:creationId xmlns:p14="http://schemas.microsoft.com/office/powerpoint/2010/main" val="486625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DEF3-AF83-8D75-6C4B-B04113FC82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DC3EA43-87CB-469F-A01D-087323E99AFC}"/>
              </a:ext>
            </a:extLst>
          </p:cNvPr>
          <p:cNvSpPr txBox="1"/>
          <p:nvPr/>
        </p:nvSpPr>
        <p:spPr>
          <a:xfrm>
            <a:off x="-211387" y="5990804"/>
            <a:ext cx="4334916" cy="2616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413C38"/>
                </a:solidFill>
                <a:effectLst/>
                <a:uLnTx/>
                <a:uFillTx/>
                <a:latin typeface="Times New Roman"/>
                <a:ea typeface="+mn-ea"/>
                <a:cs typeface="+mn-cs"/>
              </a:rPr>
              <a:t>Salles G et al. </a:t>
            </a:r>
            <a:r>
              <a:rPr kumimoji="0" lang="fr-FR" sz="1100" b="0" i="1" u="none" strike="noStrike" kern="1200" cap="none" spc="0" normalizeH="0" baseline="0" noProof="0" dirty="0">
                <a:ln>
                  <a:noFill/>
                </a:ln>
                <a:solidFill>
                  <a:srgbClr val="413C38"/>
                </a:solidFill>
                <a:effectLst/>
                <a:uLnTx/>
                <a:uFillTx/>
                <a:latin typeface="Times New Roman"/>
                <a:ea typeface="+mn-ea"/>
                <a:cs typeface="+mn-cs"/>
              </a:rPr>
              <a:t>Lancet Oncol. </a:t>
            </a:r>
            <a:r>
              <a:rPr kumimoji="0" lang="fr-FR" sz="1100" b="0" i="0" u="none" strike="noStrike" kern="1200" cap="none" spc="0" normalizeH="0" baseline="0" noProof="0" dirty="0">
                <a:ln>
                  <a:noFill/>
                </a:ln>
                <a:solidFill>
                  <a:srgbClr val="413C38"/>
                </a:solidFill>
                <a:effectLst/>
                <a:uLnTx/>
                <a:uFillTx/>
                <a:latin typeface="Times New Roman"/>
                <a:ea typeface="+mn-ea"/>
                <a:cs typeface="+mn-cs"/>
              </a:rPr>
              <a:t>2020;21(7):978-988. </a:t>
            </a:r>
          </a:p>
        </p:txBody>
      </p:sp>
      <p:sp>
        <p:nvSpPr>
          <p:cNvPr id="12" name="Title 3">
            <a:extLst>
              <a:ext uri="{FF2B5EF4-FFF2-40B4-BE49-F238E27FC236}">
                <a16:creationId xmlns:a16="http://schemas.microsoft.com/office/drawing/2014/main" id="{D525CFC3-3FA5-A63F-4D2E-B30B0E91BCEA}"/>
              </a:ext>
            </a:extLst>
          </p:cNvPr>
          <p:cNvSpPr txBox="1">
            <a:spLocks/>
          </p:cNvSpPr>
          <p:nvPr/>
        </p:nvSpPr>
        <p:spPr>
          <a:xfrm>
            <a:off x="168812" y="265975"/>
            <a:ext cx="11266696" cy="668845"/>
          </a:xfrm>
          <a:prstGeom prst="rect">
            <a:avLst/>
          </a:prstGeom>
        </p:spPr>
        <p:txBody>
          <a:bodyPr/>
          <a:lst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l" defTabSz="914377" rtl="0" eaLnBrk="1" fontAlgn="base" latinLnBrk="0" hangingPunct="1">
              <a:lnSpc>
                <a:spcPts val="3733"/>
              </a:lnSpc>
              <a:spcBef>
                <a:spcPct val="0"/>
              </a:spcBef>
              <a:spcAft>
                <a:spcPct val="0"/>
              </a:spcAft>
              <a:buClrTx/>
              <a:buSzTx/>
              <a:buFontTx/>
              <a:buNone/>
              <a:tabLst/>
              <a:defRPr/>
            </a:pPr>
            <a:r>
              <a:rPr kumimoji="0" lang="en-US" sz="3733" b="1" i="0" u="none" strike="noStrike" kern="0" cap="none" spc="0" normalizeH="0" baseline="0" noProof="0" dirty="0" err="1">
                <a:ln>
                  <a:noFill/>
                </a:ln>
                <a:solidFill>
                  <a:srgbClr val="413C38"/>
                </a:solidFill>
                <a:effectLst/>
                <a:uLnTx/>
                <a:uFillTx/>
                <a:latin typeface="Arial" panose="020B0604020202020204" pitchFamily="34" charset="0"/>
                <a:ea typeface="+mj-ea"/>
                <a:cs typeface="Arial" panose="020B0604020202020204" pitchFamily="34" charset="0"/>
              </a:rPr>
              <a:t>Tafasitamab</a:t>
            </a:r>
            <a:r>
              <a:rPr kumimoji="0" lang="en-US" sz="3733" b="1" i="0" u="none" strike="noStrike" kern="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t> + </a:t>
            </a:r>
            <a:r>
              <a:rPr kumimoji="0" lang="en-US" sz="3733" b="1" i="0" u="none" strike="noStrike" kern="0" cap="none" spc="0" normalizeH="0" baseline="0" noProof="0" dirty="0" err="1">
                <a:ln>
                  <a:noFill/>
                </a:ln>
                <a:solidFill>
                  <a:srgbClr val="413C38"/>
                </a:solidFill>
                <a:effectLst/>
                <a:uLnTx/>
                <a:uFillTx/>
                <a:latin typeface="Arial" panose="020B0604020202020204" pitchFamily="34" charset="0"/>
                <a:ea typeface="+mj-ea"/>
                <a:cs typeface="Arial" panose="020B0604020202020204" pitchFamily="34" charset="0"/>
              </a:rPr>
              <a:t>Lenalidomide</a:t>
            </a:r>
            <a:r>
              <a:rPr kumimoji="0" lang="en-US" sz="3733" b="1" i="0" u="none" strike="noStrike" kern="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t>: Outcomes</a:t>
            </a:r>
          </a:p>
        </p:txBody>
      </p:sp>
      <p:cxnSp>
        <p:nvCxnSpPr>
          <p:cNvPr id="13" name="Straight Connector 12">
            <a:extLst>
              <a:ext uri="{FF2B5EF4-FFF2-40B4-BE49-F238E27FC236}">
                <a16:creationId xmlns:a16="http://schemas.microsoft.com/office/drawing/2014/main" id="{0BADDEC6-B531-7368-07F4-D76346D4831C}"/>
              </a:ext>
            </a:extLst>
          </p:cNvPr>
          <p:cNvCxnSpPr/>
          <p:nvPr/>
        </p:nvCxnSpPr>
        <p:spPr>
          <a:xfrm>
            <a:off x="307458" y="914967"/>
            <a:ext cx="9968753" cy="0"/>
          </a:xfrm>
          <a:prstGeom prst="line">
            <a:avLst/>
          </a:prstGeom>
          <a:ln>
            <a:solidFill>
              <a:srgbClr val="CD113B"/>
            </a:solidFill>
          </a:ln>
        </p:spPr>
        <p:style>
          <a:lnRef idx="2">
            <a:schemeClr val="accent1"/>
          </a:lnRef>
          <a:fillRef idx="0">
            <a:schemeClr val="accent1"/>
          </a:fillRef>
          <a:effectRef idx="1">
            <a:schemeClr val="accent1"/>
          </a:effectRef>
          <a:fontRef idx="minor">
            <a:schemeClr val="tx1"/>
          </a:fontRef>
        </p:style>
      </p:cxnSp>
      <p:pic>
        <p:nvPicPr>
          <p:cNvPr id="3" name="Picture 2" descr="A graph with numbers and a number on it&#10;&#10;AI-generated content may be incorrect.">
            <a:extLst>
              <a:ext uri="{FF2B5EF4-FFF2-40B4-BE49-F238E27FC236}">
                <a16:creationId xmlns:a16="http://schemas.microsoft.com/office/drawing/2014/main" id="{A7591E53-2BAC-E3BE-2A8F-A6CF9024AC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21585" y="934820"/>
            <a:ext cx="6768218" cy="2757422"/>
          </a:xfrm>
          <a:prstGeom prst="rect">
            <a:avLst/>
          </a:prstGeom>
        </p:spPr>
      </p:pic>
      <p:pic>
        <p:nvPicPr>
          <p:cNvPr id="11" name="Picture 10" descr="A graph with numbers and a line&#10;&#10;AI-generated content may be incorrect.">
            <a:extLst>
              <a:ext uri="{FF2B5EF4-FFF2-40B4-BE49-F238E27FC236}">
                <a16:creationId xmlns:a16="http://schemas.microsoft.com/office/drawing/2014/main" id="{AC94EDFE-2C4F-306D-50CB-2AEFE2BFF54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32354" y="3829605"/>
            <a:ext cx="6910797" cy="2762420"/>
          </a:xfrm>
          <a:prstGeom prst="rect">
            <a:avLst/>
          </a:prstGeom>
        </p:spPr>
      </p:pic>
      <p:grpSp>
        <p:nvGrpSpPr>
          <p:cNvPr id="4" name="Group 3">
            <a:extLst>
              <a:ext uri="{FF2B5EF4-FFF2-40B4-BE49-F238E27FC236}">
                <a16:creationId xmlns:a16="http://schemas.microsoft.com/office/drawing/2014/main" id="{F212AFBD-ACEE-6956-721B-CE765F3B6C33}"/>
              </a:ext>
            </a:extLst>
          </p:cNvPr>
          <p:cNvGrpSpPr/>
          <p:nvPr/>
        </p:nvGrpSpPr>
        <p:grpSpPr>
          <a:xfrm>
            <a:off x="2251113" y="1167573"/>
            <a:ext cx="3997736" cy="1806197"/>
            <a:chOff x="4931376" y="740814"/>
            <a:chExt cx="2998302" cy="2073109"/>
          </a:xfrm>
        </p:grpSpPr>
        <p:sp>
          <p:nvSpPr>
            <p:cNvPr id="14" name="Rectangle 13">
              <a:extLst>
                <a:ext uri="{FF2B5EF4-FFF2-40B4-BE49-F238E27FC236}">
                  <a16:creationId xmlns:a16="http://schemas.microsoft.com/office/drawing/2014/main" id="{2FD78717-BFDF-D130-4454-33E6C2FC0894}"/>
                </a:ext>
              </a:extLst>
            </p:cNvPr>
            <p:cNvSpPr/>
            <p:nvPr/>
          </p:nvSpPr>
          <p:spPr>
            <a:xfrm>
              <a:off x="5310648" y="2672201"/>
              <a:ext cx="115012" cy="141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ectangle 14">
              <a:extLst>
                <a:ext uri="{FF2B5EF4-FFF2-40B4-BE49-F238E27FC236}">
                  <a16:creationId xmlns:a16="http://schemas.microsoft.com/office/drawing/2014/main" id="{B5334BE9-883F-88C3-CF17-D541688BA8A1}"/>
                </a:ext>
              </a:extLst>
            </p:cNvPr>
            <p:cNvSpPr/>
            <p:nvPr/>
          </p:nvSpPr>
          <p:spPr>
            <a:xfrm>
              <a:off x="5317351" y="740814"/>
              <a:ext cx="115012" cy="141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2ACDBA41-3AD6-197C-EF51-6E886D117E42}"/>
                </a:ext>
              </a:extLst>
            </p:cNvPr>
            <p:cNvSpPr txBox="1"/>
            <p:nvPr/>
          </p:nvSpPr>
          <p:spPr>
            <a:xfrm>
              <a:off x="4931376" y="963722"/>
              <a:ext cx="2998302" cy="38858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3C38"/>
                  </a:solidFill>
                  <a:effectLst/>
                  <a:uLnTx/>
                  <a:uFillTx/>
                  <a:latin typeface="Times New Roman"/>
                  <a:ea typeface="+mn-ea"/>
                  <a:cs typeface="+mn-cs"/>
                </a:rPr>
                <a:t>Median PFS Overall: 11.6 months</a:t>
              </a:r>
            </a:p>
          </p:txBody>
        </p:sp>
      </p:grpSp>
      <p:grpSp>
        <p:nvGrpSpPr>
          <p:cNvPr id="16" name="Group 15">
            <a:extLst>
              <a:ext uri="{FF2B5EF4-FFF2-40B4-BE49-F238E27FC236}">
                <a16:creationId xmlns:a16="http://schemas.microsoft.com/office/drawing/2014/main" id="{A6C6AC1F-277D-D9FE-8A46-D4C3EE184E66}"/>
              </a:ext>
            </a:extLst>
          </p:cNvPr>
          <p:cNvGrpSpPr/>
          <p:nvPr/>
        </p:nvGrpSpPr>
        <p:grpSpPr>
          <a:xfrm>
            <a:off x="2271096" y="3829605"/>
            <a:ext cx="3997736" cy="1806197"/>
            <a:chOff x="4931376" y="740814"/>
            <a:chExt cx="2998302" cy="2073109"/>
          </a:xfrm>
        </p:grpSpPr>
        <p:sp>
          <p:nvSpPr>
            <p:cNvPr id="17" name="Rectangle 16">
              <a:extLst>
                <a:ext uri="{FF2B5EF4-FFF2-40B4-BE49-F238E27FC236}">
                  <a16:creationId xmlns:a16="http://schemas.microsoft.com/office/drawing/2014/main" id="{F75494D1-86B4-B01D-0451-794C54E44954}"/>
                </a:ext>
              </a:extLst>
            </p:cNvPr>
            <p:cNvSpPr/>
            <p:nvPr/>
          </p:nvSpPr>
          <p:spPr>
            <a:xfrm>
              <a:off x="5310648" y="2672201"/>
              <a:ext cx="115012" cy="141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ectangle 17">
              <a:extLst>
                <a:ext uri="{FF2B5EF4-FFF2-40B4-BE49-F238E27FC236}">
                  <a16:creationId xmlns:a16="http://schemas.microsoft.com/office/drawing/2014/main" id="{1177763C-97A8-7487-6BCE-216E1E7115A6}"/>
                </a:ext>
              </a:extLst>
            </p:cNvPr>
            <p:cNvSpPr/>
            <p:nvPr/>
          </p:nvSpPr>
          <p:spPr>
            <a:xfrm>
              <a:off x="5317351" y="740814"/>
              <a:ext cx="115012" cy="141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TextBox 18">
              <a:extLst>
                <a:ext uri="{FF2B5EF4-FFF2-40B4-BE49-F238E27FC236}">
                  <a16:creationId xmlns:a16="http://schemas.microsoft.com/office/drawing/2014/main" id="{756741DD-AC58-8443-EE22-A6F86194BAA6}"/>
                </a:ext>
              </a:extLst>
            </p:cNvPr>
            <p:cNvSpPr txBox="1"/>
            <p:nvPr/>
          </p:nvSpPr>
          <p:spPr>
            <a:xfrm>
              <a:off x="4931376" y="963722"/>
              <a:ext cx="2998302" cy="38858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3C38"/>
                  </a:solidFill>
                  <a:effectLst/>
                  <a:uLnTx/>
                  <a:uFillTx/>
                  <a:latin typeface="Times New Roman"/>
                  <a:ea typeface="+mn-ea"/>
                  <a:cs typeface="+mn-cs"/>
                </a:rPr>
                <a:t>Median OS Overall: 33.5 months</a:t>
              </a:r>
            </a:p>
          </p:txBody>
        </p:sp>
      </p:grpSp>
      <p:pic>
        <p:nvPicPr>
          <p:cNvPr id="21" name="Picture 20" descr="A screenshot of a graph&#10;&#10;AI-generated content may be incorrect.">
            <a:extLst>
              <a:ext uri="{FF2B5EF4-FFF2-40B4-BE49-F238E27FC236}">
                <a16:creationId xmlns:a16="http://schemas.microsoft.com/office/drawing/2014/main" id="{4B992ECB-CFA6-0E33-03CD-E719313C689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7246325" y="2719359"/>
            <a:ext cx="4864100" cy="2038350"/>
          </a:xfrm>
          <a:prstGeom prst="rect">
            <a:avLst/>
          </a:prstGeom>
        </p:spPr>
      </p:pic>
      <p:sp>
        <p:nvSpPr>
          <p:cNvPr id="22" name="TextBox 21">
            <a:extLst>
              <a:ext uri="{FF2B5EF4-FFF2-40B4-BE49-F238E27FC236}">
                <a16:creationId xmlns:a16="http://schemas.microsoft.com/office/drawing/2014/main" id="{DC5253AE-C6C7-0B31-6362-9C9FF5663739}"/>
              </a:ext>
            </a:extLst>
          </p:cNvPr>
          <p:cNvSpPr txBox="1"/>
          <p:nvPr/>
        </p:nvSpPr>
        <p:spPr>
          <a:xfrm>
            <a:off x="8457634" y="6539635"/>
            <a:ext cx="3565553" cy="2616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413C38"/>
                </a:solidFill>
                <a:effectLst/>
                <a:uLnTx/>
                <a:uFillTx/>
                <a:latin typeface="Times New Roman"/>
                <a:ea typeface="+mn-ea"/>
                <a:cs typeface="+mn-cs"/>
              </a:rPr>
              <a:t>Duell</a:t>
            </a:r>
            <a:r>
              <a:rPr kumimoji="0" lang="fr-FR" sz="1100" b="0" i="0" u="none" strike="noStrike" kern="1200" cap="none" spc="0" normalizeH="0" baseline="0" noProof="0" dirty="0">
                <a:ln>
                  <a:noFill/>
                </a:ln>
                <a:solidFill>
                  <a:srgbClr val="413C38"/>
                </a:solidFill>
                <a:effectLst/>
                <a:uLnTx/>
                <a:uFillTx/>
                <a:latin typeface="Times New Roman"/>
                <a:ea typeface="+mn-ea"/>
                <a:cs typeface="+mn-cs"/>
              </a:rPr>
              <a:t> J et al. </a:t>
            </a:r>
            <a:r>
              <a:rPr kumimoji="0" lang="fr-FR" sz="1100" b="0" i="1" u="none" strike="noStrike" kern="1200" cap="none" spc="0" normalizeH="0" baseline="0" noProof="0" dirty="0" err="1">
                <a:ln>
                  <a:noFill/>
                </a:ln>
                <a:solidFill>
                  <a:srgbClr val="413C38"/>
                </a:solidFill>
                <a:effectLst/>
                <a:uLnTx/>
                <a:uFillTx/>
                <a:latin typeface="Times New Roman"/>
                <a:ea typeface="+mn-ea"/>
                <a:cs typeface="+mn-cs"/>
              </a:rPr>
              <a:t>Haematologica</a:t>
            </a:r>
            <a:r>
              <a:rPr kumimoji="0" lang="fr-FR" sz="1100" b="0" i="1" u="none" strike="noStrike" kern="1200" cap="none" spc="0" normalizeH="0" baseline="0" noProof="0" dirty="0">
                <a:ln>
                  <a:noFill/>
                </a:ln>
                <a:solidFill>
                  <a:srgbClr val="413C38"/>
                </a:solidFill>
                <a:effectLst/>
                <a:uLnTx/>
                <a:uFillTx/>
                <a:latin typeface="Times New Roman"/>
                <a:ea typeface="+mn-ea"/>
                <a:cs typeface="+mn-cs"/>
              </a:rPr>
              <a:t> </a:t>
            </a:r>
            <a:r>
              <a:rPr kumimoji="0" lang="fr-FR" sz="1100" b="0" i="0" u="none" strike="noStrike" kern="1200" cap="none" spc="0" normalizeH="0" baseline="0" noProof="0" dirty="0">
                <a:ln>
                  <a:noFill/>
                </a:ln>
                <a:solidFill>
                  <a:srgbClr val="413C38"/>
                </a:solidFill>
                <a:effectLst/>
                <a:uLnTx/>
                <a:uFillTx/>
                <a:latin typeface="Times New Roman"/>
                <a:ea typeface="+mn-ea"/>
                <a:cs typeface="+mn-cs"/>
              </a:rPr>
              <a:t>2024;109:553-66. </a:t>
            </a:r>
          </a:p>
        </p:txBody>
      </p:sp>
    </p:spTree>
    <p:extLst>
      <p:ext uri="{BB962C8B-B14F-4D97-AF65-F5344CB8AC3E}">
        <p14:creationId xmlns:p14="http://schemas.microsoft.com/office/powerpoint/2010/main" val="8907394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bject 134"/>
          <p:cNvSpPr txBox="1"/>
          <p:nvPr/>
        </p:nvSpPr>
        <p:spPr>
          <a:xfrm>
            <a:off x="6505296" y="5293850"/>
            <a:ext cx="5686705" cy="715420"/>
          </a:xfrm>
          <a:prstGeom prst="rect">
            <a:avLst/>
          </a:prstGeom>
        </p:spPr>
        <p:txBody>
          <a:bodyPr vert="horz" wrap="square" lIns="0" tIns="17621" rIns="0" bIns="0" rtlCol="0">
            <a:spAutoFit/>
          </a:bodyPr>
          <a:lstStyle/>
          <a:p>
            <a:pPr marL="203826" marR="0" lvl="0" indent="-148107" algn="l" defTabSz="914377" rtl="0" eaLnBrk="1" fontAlgn="auto" latinLnBrk="0" hangingPunct="1">
              <a:lnSpc>
                <a:spcPct val="100000"/>
              </a:lnSpc>
              <a:spcBef>
                <a:spcPts val="375"/>
              </a:spcBef>
              <a:spcAft>
                <a:spcPts val="0"/>
              </a:spcAft>
              <a:buClr>
                <a:srgbClr val="0C2C81"/>
              </a:buClr>
              <a:buSzPct val="82142"/>
              <a:buFont typeface="Wingdings"/>
              <a:buChar char=""/>
              <a:tabLst>
                <a:tab pos="204302" algn="l"/>
              </a:tabLst>
              <a:defRPr/>
            </a:pPr>
            <a:r>
              <a:rPr kumimoji="0"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Incidence and severity </a:t>
            </a:r>
            <a:r>
              <a:rPr kumimoji="0"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of TEAEs </a:t>
            </a:r>
            <a:r>
              <a:rPr kumimoji="0"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are </a:t>
            </a:r>
            <a:r>
              <a:rPr kumimoji="0"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lower </a:t>
            </a:r>
            <a:r>
              <a:rPr kumimoji="0"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during the tafasitamab monotherapy</a:t>
            </a:r>
            <a:r>
              <a:rPr kumimoji="0"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phase</a:t>
            </a:r>
            <a:endParaRPr kumimoji="0" lang="en-US"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endParaRPr>
          </a:p>
          <a:p>
            <a:pPr marL="203826" marR="0" lvl="0" indent="-148107" algn="l" defTabSz="914377" rtl="0" eaLnBrk="1" fontAlgn="auto" latinLnBrk="0" hangingPunct="1">
              <a:lnSpc>
                <a:spcPct val="100000"/>
              </a:lnSpc>
              <a:spcBef>
                <a:spcPts val="379"/>
              </a:spcBef>
              <a:spcAft>
                <a:spcPts val="0"/>
              </a:spcAft>
              <a:buClr>
                <a:srgbClr val="0C2C81"/>
              </a:buClr>
              <a:buSzPct val="82142"/>
              <a:buFont typeface="Wingdings"/>
              <a:buChar char=""/>
              <a:tabLst>
                <a:tab pos="204302" algn="l"/>
              </a:tabLst>
              <a:defRPr/>
            </a:pPr>
            <a:r>
              <a:rPr kumimoji="0" sz="1400" b="0" i="0" u="none" strike="noStrike" kern="1200" cap="none" spc="-45"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Ten </a:t>
            </a:r>
            <a:r>
              <a:rPr kumimoji="0"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patients (12%) discontinued tafasitamab </a:t>
            </a:r>
            <a:r>
              <a:rPr kumimoji="0"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4"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LEN because </a:t>
            </a:r>
            <a:r>
              <a:rPr kumimoji="0"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of</a:t>
            </a:r>
            <a:r>
              <a:rPr kumimoji="0" sz="1400" b="0" i="0" u="none" strike="noStrike" kern="1200" cap="none" spc="-75"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AEs</a:t>
            </a:r>
          </a:p>
        </p:txBody>
      </p:sp>
      <p:sp>
        <p:nvSpPr>
          <p:cNvPr id="139" name="TextBox 138">
            <a:extLst>
              <a:ext uri="{FF2B5EF4-FFF2-40B4-BE49-F238E27FC236}">
                <a16:creationId xmlns:a16="http://schemas.microsoft.com/office/drawing/2014/main" id="{7CD50561-BDDA-4761-8885-1EBB5F9097B6}"/>
              </a:ext>
            </a:extLst>
          </p:cNvPr>
          <p:cNvSpPr txBox="1"/>
          <p:nvPr/>
        </p:nvSpPr>
        <p:spPr>
          <a:xfrm>
            <a:off x="8457634" y="6539635"/>
            <a:ext cx="3565553" cy="2616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413C38"/>
                </a:solidFill>
                <a:effectLst/>
                <a:uLnTx/>
                <a:uFillTx/>
                <a:latin typeface="Times New Roman"/>
                <a:ea typeface="+mn-ea"/>
                <a:cs typeface="+mn-cs"/>
              </a:rPr>
              <a:t>Salles G et al. </a:t>
            </a:r>
            <a:r>
              <a:rPr kumimoji="0" lang="fr-FR" sz="1100" b="0" i="1" u="none" strike="noStrike" kern="1200" cap="none" spc="0" normalizeH="0" baseline="0" noProof="0" dirty="0">
                <a:ln>
                  <a:noFill/>
                </a:ln>
                <a:solidFill>
                  <a:srgbClr val="413C38"/>
                </a:solidFill>
                <a:effectLst/>
                <a:uLnTx/>
                <a:uFillTx/>
                <a:latin typeface="Times New Roman"/>
                <a:ea typeface="+mn-ea"/>
                <a:cs typeface="+mn-cs"/>
              </a:rPr>
              <a:t>Lancet Oncol. </a:t>
            </a:r>
            <a:r>
              <a:rPr kumimoji="0" lang="fr-FR" sz="1100" b="0" i="0" u="none" strike="noStrike" kern="1200" cap="none" spc="0" normalizeH="0" baseline="0" noProof="0" dirty="0">
                <a:ln>
                  <a:noFill/>
                </a:ln>
                <a:solidFill>
                  <a:srgbClr val="413C38"/>
                </a:solidFill>
                <a:effectLst/>
                <a:uLnTx/>
                <a:uFillTx/>
                <a:latin typeface="Times New Roman"/>
                <a:ea typeface="+mn-ea"/>
                <a:cs typeface="+mn-cs"/>
              </a:rPr>
              <a:t>2020;21(7):978-988. </a:t>
            </a:r>
          </a:p>
        </p:txBody>
      </p:sp>
      <p:sp>
        <p:nvSpPr>
          <p:cNvPr id="140" name="TextBox 139">
            <a:extLst>
              <a:ext uri="{FF2B5EF4-FFF2-40B4-BE49-F238E27FC236}">
                <a16:creationId xmlns:a16="http://schemas.microsoft.com/office/drawing/2014/main" id="{FF1B0B28-3E0B-44C6-A4C3-CDE705F8F9FD}"/>
              </a:ext>
            </a:extLst>
          </p:cNvPr>
          <p:cNvSpPr txBox="1"/>
          <p:nvPr/>
        </p:nvSpPr>
        <p:spPr>
          <a:xfrm>
            <a:off x="384518" y="5689899"/>
            <a:ext cx="5013747" cy="42075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5" normalizeH="0" baseline="25641" noProof="0" dirty="0" err="1">
                <a:ln>
                  <a:noFill/>
                </a:ln>
                <a:solidFill>
                  <a:srgbClr val="413C38"/>
                </a:solidFill>
                <a:effectLst/>
                <a:uLnTx/>
                <a:uFillTx/>
                <a:latin typeface="Times New Roman"/>
                <a:ea typeface="+mn-ea"/>
                <a:cs typeface="Trebuchet MS"/>
              </a:rPr>
              <a:t>a</a:t>
            </a:r>
            <a:r>
              <a:rPr kumimoji="0" lang="en-US" sz="1067" b="0" i="0" u="none" strike="noStrike" kern="1200" cap="none" spc="-4" normalizeH="0" baseline="0" noProof="0" dirty="0" err="1">
                <a:ln>
                  <a:noFill/>
                </a:ln>
                <a:solidFill>
                  <a:srgbClr val="413C38"/>
                </a:solidFill>
                <a:effectLst/>
                <a:uLnTx/>
                <a:uFillTx/>
                <a:latin typeface="Times New Roman"/>
                <a:ea typeface="+mn-ea"/>
                <a:cs typeface="Trebuchet MS"/>
              </a:rPr>
              <a:t>AE</a:t>
            </a:r>
            <a:r>
              <a:rPr kumimoji="0" lang="en-US" sz="1067" b="0" i="0" u="none" strike="noStrike" kern="1200" cap="none" spc="-4" normalizeH="0" baseline="0" noProof="0" dirty="0">
                <a:ln>
                  <a:noFill/>
                </a:ln>
                <a:solidFill>
                  <a:srgbClr val="413C38"/>
                </a:solidFill>
                <a:effectLst/>
                <a:uLnTx/>
                <a:uFillTx/>
                <a:latin typeface="Times New Roman"/>
                <a:ea typeface="+mn-ea"/>
                <a:cs typeface="Trebuchet MS"/>
              </a:rPr>
              <a:t> </a:t>
            </a:r>
            <a:r>
              <a:rPr kumimoji="0" lang="en-US" sz="1067" b="0" i="0" u="none" strike="noStrike" kern="1200" cap="none" spc="-8" normalizeH="0" baseline="0" noProof="0" dirty="0">
                <a:ln>
                  <a:noFill/>
                </a:ln>
                <a:solidFill>
                  <a:srgbClr val="413C38"/>
                </a:solidFill>
                <a:effectLst/>
                <a:uLnTx/>
                <a:uFillTx/>
                <a:latin typeface="Times New Roman"/>
                <a:ea typeface="+mn-ea"/>
                <a:cs typeface="Trebuchet MS"/>
              </a:rPr>
              <a:t>collection period included </a:t>
            </a:r>
            <a:r>
              <a:rPr kumimoji="0" lang="en-US" sz="1067" b="0" i="0" u="none" strike="noStrike" kern="1200" cap="none" spc="-4" normalizeH="0" baseline="0" noProof="0" dirty="0">
                <a:ln>
                  <a:noFill/>
                </a:ln>
                <a:solidFill>
                  <a:srgbClr val="413C38"/>
                </a:solidFill>
                <a:effectLst/>
                <a:uLnTx/>
                <a:uFillTx/>
                <a:latin typeface="Times New Roman"/>
                <a:ea typeface="+mn-ea"/>
                <a:cs typeface="Trebuchet MS"/>
              </a:rPr>
              <a:t>30 days after </a:t>
            </a:r>
            <a:r>
              <a:rPr kumimoji="0" lang="en-US" sz="1067" b="0" i="0" u="none" strike="noStrike" kern="1200" cap="none" spc="-8" normalizeH="0" baseline="0" noProof="0" dirty="0">
                <a:ln>
                  <a:noFill/>
                </a:ln>
                <a:solidFill>
                  <a:srgbClr val="413C38"/>
                </a:solidFill>
                <a:effectLst/>
                <a:uLnTx/>
                <a:uFillTx/>
                <a:latin typeface="Times New Roman"/>
                <a:ea typeface="+mn-ea"/>
                <a:cs typeface="Trebuchet MS"/>
              </a:rPr>
              <a:t>end </a:t>
            </a:r>
            <a:r>
              <a:rPr kumimoji="0" lang="en-US" sz="1067" b="0" i="0" u="none" strike="noStrike" kern="1200" cap="none" spc="-4" normalizeH="0" baseline="0" noProof="0" dirty="0">
                <a:ln>
                  <a:noFill/>
                </a:ln>
                <a:solidFill>
                  <a:srgbClr val="413C38"/>
                </a:solidFill>
                <a:effectLst/>
                <a:uLnTx/>
                <a:uFillTx/>
                <a:latin typeface="Times New Roman"/>
                <a:ea typeface="+mn-ea"/>
                <a:cs typeface="Trebuchet MS"/>
              </a:rPr>
              <a:t>of </a:t>
            </a:r>
            <a:r>
              <a:rPr kumimoji="0" lang="en-US" sz="1067" b="0" i="0" u="none" strike="noStrike" kern="1200" cap="none" spc="-8" normalizeH="0" baseline="0" noProof="0" dirty="0">
                <a:ln>
                  <a:noFill/>
                </a:ln>
                <a:solidFill>
                  <a:srgbClr val="413C38"/>
                </a:solidFill>
                <a:effectLst/>
                <a:uLnTx/>
                <a:uFillTx/>
                <a:latin typeface="Times New Roman"/>
                <a:ea typeface="+mn-ea"/>
                <a:cs typeface="Trebuchet MS"/>
              </a:rPr>
              <a:t>treatment</a:t>
            </a:r>
            <a:endParaRPr kumimoji="0" lang="en-US" sz="1067" b="0" i="0" u="none" strike="noStrike" kern="1200" cap="none" spc="0" normalizeH="0" baseline="0" noProof="0" dirty="0">
              <a:ln>
                <a:noFill/>
              </a:ln>
              <a:solidFill>
                <a:srgbClr val="413C38"/>
              </a:solidFill>
              <a:effectLst/>
              <a:uLnTx/>
              <a:uFillTx/>
              <a:latin typeface="Times New Roman"/>
              <a:ea typeface="+mn-ea"/>
              <a:cs typeface="Trebuchet M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srgbClr val="000000"/>
                </a:solidFill>
                <a:effectLst/>
                <a:uLnTx/>
                <a:uFillTx/>
                <a:latin typeface="Times New Roman"/>
                <a:ea typeface="+mn-ea"/>
                <a:cs typeface="+mn-cs"/>
              </a:rPr>
              <a:t>AEs, adverse events; LEN, lenalidomide; TEAEs, treatment-emergent AEs . </a:t>
            </a:r>
            <a:endParaRPr kumimoji="0" lang="en-US" sz="1067"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41" name="Picture 140" descr="Graphical user interface&#10;&#10;Description automatically generated">
            <a:extLst>
              <a:ext uri="{FF2B5EF4-FFF2-40B4-BE49-F238E27FC236}">
                <a16:creationId xmlns:a16="http://schemas.microsoft.com/office/drawing/2014/main" id="{CE324DEC-D08D-43F2-A11B-B3FBE56FB4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65873" y="832635"/>
            <a:ext cx="10643363" cy="4347559"/>
          </a:xfrm>
          <a:prstGeom prst="rect">
            <a:avLst/>
          </a:prstGeom>
        </p:spPr>
      </p:pic>
      <p:sp>
        <p:nvSpPr>
          <p:cNvPr id="143" name="TextBox 142">
            <a:extLst>
              <a:ext uri="{FF2B5EF4-FFF2-40B4-BE49-F238E27FC236}">
                <a16:creationId xmlns:a16="http://schemas.microsoft.com/office/drawing/2014/main" id="{63D37513-0A71-47D2-99E3-D6D03FD5FEB4}"/>
              </a:ext>
            </a:extLst>
          </p:cNvPr>
          <p:cNvSpPr txBox="1"/>
          <p:nvPr/>
        </p:nvSpPr>
        <p:spPr>
          <a:xfrm>
            <a:off x="482092" y="4944441"/>
            <a:ext cx="6113091" cy="574516"/>
          </a:xfrm>
          <a:prstGeom prst="rect">
            <a:avLst/>
          </a:prstGeom>
          <a:noFill/>
        </p:spPr>
        <p:txBody>
          <a:bodyPr wrap="square">
            <a:spAutoFit/>
          </a:bodyPr>
          <a:lstStyle/>
          <a:p>
            <a:pPr marL="203826" marR="0" lvl="0" indent="-148107" algn="l" defTabSz="914377" rtl="0" eaLnBrk="1" fontAlgn="auto" latinLnBrk="0" hangingPunct="1">
              <a:lnSpc>
                <a:spcPct val="100000"/>
              </a:lnSpc>
              <a:spcBef>
                <a:spcPts val="375"/>
              </a:spcBef>
              <a:spcAft>
                <a:spcPts val="0"/>
              </a:spcAft>
              <a:buClr>
                <a:srgbClr val="0C2C81"/>
              </a:buClr>
              <a:buSzPct val="82142"/>
              <a:buFont typeface="Wingdings"/>
              <a:buChar char=""/>
              <a:tabLst>
                <a:tab pos="204302" algn="l"/>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37 patients (43%) required lenalidomide dose reduction</a:t>
            </a:r>
          </a:p>
          <a:p>
            <a:pPr marL="203826" marR="0" lvl="0" indent="-148107" algn="l" defTabSz="914377" rtl="0" eaLnBrk="1" fontAlgn="auto" latinLnBrk="0" hangingPunct="1">
              <a:lnSpc>
                <a:spcPct val="100000"/>
              </a:lnSpc>
              <a:spcBef>
                <a:spcPts val="375"/>
              </a:spcBef>
              <a:spcAft>
                <a:spcPts val="0"/>
              </a:spcAft>
              <a:buClr>
                <a:srgbClr val="0C2C81"/>
              </a:buClr>
              <a:buSzPct val="82142"/>
              <a:buFont typeface="Wingdings"/>
              <a:buChar char=""/>
              <a:tabLst>
                <a:tab pos="204302" algn="l"/>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62/80 patients (78%) were able to stay at dose ≥ 20mg/d</a:t>
            </a:r>
            <a:endParaRPr kumimoji="0" lang="en-GB" sz="1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 name="Title 3">
            <a:extLst>
              <a:ext uri="{FF2B5EF4-FFF2-40B4-BE49-F238E27FC236}">
                <a16:creationId xmlns:a16="http://schemas.microsoft.com/office/drawing/2014/main" id="{543143C9-C675-447E-AAE7-068997FC7D15}"/>
              </a:ext>
            </a:extLst>
          </p:cNvPr>
          <p:cNvSpPr txBox="1">
            <a:spLocks/>
          </p:cNvSpPr>
          <p:nvPr/>
        </p:nvSpPr>
        <p:spPr>
          <a:xfrm>
            <a:off x="119100" y="56755"/>
            <a:ext cx="12192000" cy="668845"/>
          </a:xfrm>
          <a:prstGeom prst="rect">
            <a:avLst/>
          </a:prstGeom>
        </p:spPr>
        <p:txBody>
          <a:bodyPr/>
          <a:lst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l" defTabSz="914377" rtl="0" eaLnBrk="1" fontAlgn="base" latinLnBrk="0" hangingPunct="1">
              <a:lnSpc>
                <a:spcPts val="3733"/>
              </a:lnSpc>
              <a:spcBef>
                <a:spcPct val="0"/>
              </a:spcBef>
              <a:spcAft>
                <a:spcPct val="0"/>
              </a:spcAft>
              <a:buClrTx/>
              <a:buSzTx/>
              <a:buFontTx/>
              <a:buNone/>
              <a:tabLst/>
              <a:defRPr/>
            </a:pPr>
            <a:r>
              <a:rPr kumimoji="0" lang="en-US" sz="3733" b="1" i="0" u="none" strike="noStrike" kern="0" cap="none" spc="0" normalizeH="0" baseline="0" noProof="0" dirty="0" err="1">
                <a:ln>
                  <a:noFill/>
                </a:ln>
                <a:solidFill>
                  <a:srgbClr val="413C38"/>
                </a:solidFill>
                <a:effectLst/>
                <a:uLnTx/>
                <a:uFillTx/>
                <a:latin typeface="Arial" panose="020B0604020202020204" pitchFamily="34" charset="0"/>
                <a:ea typeface="+mj-ea"/>
                <a:cs typeface="Arial" panose="020B0604020202020204" pitchFamily="34" charset="0"/>
              </a:rPr>
              <a:t>Tafasitamab</a:t>
            </a:r>
            <a:r>
              <a:rPr kumimoji="0" lang="en-US" sz="3733" b="1" i="0" u="none" strike="noStrike" kern="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t> + Lenalidomide: Safety</a:t>
            </a:r>
          </a:p>
        </p:txBody>
      </p:sp>
      <p:cxnSp>
        <p:nvCxnSpPr>
          <p:cNvPr id="9" name="Straight Connector 8">
            <a:extLst>
              <a:ext uri="{FF2B5EF4-FFF2-40B4-BE49-F238E27FC236}">
                <a16:creationId xmlns:a16="http://schemas.microsoft.com/office/drawing/2014/main" id="{01E2F887-E9DE-4DF5-B20F-E327EA419603}"/>
              </a:ext>
            </a:extLst>
          </p:cNvPr>
          <p:cNvCxnSpPr/>
          <p:nvPr/>
        </p:nvCxnSpPr>
        <p:spPr>
          <a:xfrm>
            <a:off x="271658" y="624235"/>
            <a:ext cx="9968753" cy="0"/>
          </a:xfrm>
          <a:prstGeom prst="line">
            <a:avLst/>
          </a:prstGeom>
          <a:ln>
            <a:solidFill>
              <a:srgbClr val="CD113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6996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0908-1554-6315-DACB-9F0CB3CC6FA0}"/>
            </a:ext>
          </a:extLst>
        </p:cNvPr>
        <p:cNvGrpSpPr/>
        <p:nvPr/>
      </p:nvGrpSpPr>
      <p:grpSpPr>
        <a:xfrm>
          <a:off x="0" y="0"/>
          <a:ext cx="0" cy="0"/>
          <a:chOff x="0" y="0"/>
          <a:chExt cx="0" cy="0"/>
        </a:xfrm>
      </p:grpSpPr>
      <p:sp>
        <p:nvSpPr>
          <p:cNvPr id="94210" name="Title 4">
            <a:extLst>
              <a:ext uri="{FF2B5EF4-FFF2-40B4-BE49-F238E27FC236}">
                <a16:creationId xmlns:a16="http://schemas.microsoft.com/office/drawing/2014/main" id="{E413D68B-C3C9-1AEF-1200-77B27F239C3C}"/>
              </a:ext>
            </a:extLst>
          </p:cNvPr>
          <p:cNvSpPr>
            <a:spLocks noGrp="1"/>
          </p:cNvSpPr>
          <p:nvPr>
            <p:ph type="title"/>
          </p:nvPr>
        </p:nvSpPr>
        <p:spPr>
          <a:xfrm>
            <a:off x="458335" y="431908"/>
            <a:ext cx="10972800" cy="807551"/>
          </a:xfrm>
        </p:spPr>
        <p:txBody>
          <a:bodyPr>
            <a:noAutofit/>
          </a:bodyPr>
          <a:lstStyle/>
          <a:p>
            <a:pPr>
              <a:lnSpc>
                <a:spcPct val="90000"/>
              </a:lnSpc>
              <a:defRPr/>
            </a:pPr>
            <a:r>
              <a:rPr lang="en-US" sz="3200" dirty="0" err="1">
                <a:solidFill>
                  <a:srgbClr val="413C38"/>
                </a:solidFill>
                <a:cs typeface="Calibri" panose="020F0502020204030204" pitchFamily="34" charset="0"/>
              </a:rPr>
              <a:t>inMIND</a:t>
            </a:r>
            <a:r>
              <a:rPr lang="en-US" sz="3200" dirty="0">
                <a:solidFill>
                  <a:srgbClr val="413C38"/>
                </a:solidFill>
                <a:cs typeface="Calibri" panose="020F0502020204030204" pitchFamily="34" charset="0"/>
              </a:rPr>
              <a:t> study: phase 3, tafa-R2 vs R2</a:t>
            </a:r>
          </a:p>
        </p:txBody>
      </p:sp>
      <p:sp>
        <p:nvSpPr>
          <p:cNvPr id="42" name="Footer Placeholder 2">
            <a:extLst>
              <a:ext uri="{FF2B5EF4-FFF2-40B4-BE49-F238E27FC236}">
                <a16:creationId xmlns:a16="http://schemas.microsoft.com/office/drawing/2014/main" id="{B0D7221B-8C52-B0F2-9822-12688A11F20B}"/>
              </a:ext>
            </a:extLst>
          </p:cNvPr>
          <p:cNvSpPr>
            <a:spLocks noGrp="1"/>
          </p:cNvSpPr>
          <p:nvPr>
            <p:ph type="ftr" sz="quarter" idx="11"/>
          </p:nvPr>
        </p:nvSpPr>
        <p:spPr>
          <a:xfrm>
            <a:off x="1889760" y="6596836"/>
            <a:ext cx="8534400" cy="215444"/>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itchFamily="34" charset="0"/>
              </a:rPr>
              <a:t>Department of Lymphoma/Myeloma</a:t>
            </a:r>
          </a:p>
        </p:txBody>
      </p:sp>
      <p:sp>
        <p:nvSpPr>
          <p:cNvPr id="13" name="Content Placeholder 9">
            <a:extLst>
              <a:ext uri="{FF2B5EF4-FFF2-40B4-BE49-F238E27FC236}">
                <a16:creationId xmlns:a16="http://schemas.microsoft.com/office/drawing/2014/main" id="{112E0836-92FE-3CF1-DF6A-BAAA3C46D073}"/>
              </a:ext>
            </a:extLst>
          </p:cNvPr>
          <p:cNvSpPr txBox="1">
            <a:spLocks/>
          </p:cNvSpPr>
          <p:nvPr/>
        </p:nvSpPr>
        <p:spPr>
          <a:xfrm>
            <a:off x="4820926" y="4348055"/>
            <a:ext cx="6834836" cy="1346248"/>
          </a:xfrm>
          <a:prstGeom prst="rect">
            <a:avLst/>
          </a:prstGeom>
          <a:solidFill>
            <a:srgbClr val="FFFFFF">
              <a:lumMod val="95000"/>
            </a:srgbClr>
          </a:solidFill>
          <a:ln w="12700">
            <a:solidFill>
              <a:srgbClr val="243444"/>
            </a:solidFill>
          </a:ln>
        </p:spPr>
        <p:txBody>
          <a:bodyPr wrap="square" lIns="108000" tIns="72000" rIns="108000" bIns="72000" anchor="t">
            <a:spAutoFit/>
          </a:bodyPr>
          <a:lstStyle>
            <a:defPPr>
              <a:defRPr lang="en-US"/>
            </a:defPPr>
            <a:lvl1pPr marL="296863" marR="0" lvl="0" indent="-285750" fontAlgn="auto">
              <a:lnSpc>
                <a:spcPts val="1900"/>
              </a:lnSpc>
              <a:spcBef>
                <a:spcPts val="0"/>
              </a:spcBef>
              <a:spcAft>
                <a:spcPts val="200"/>
              </a:spcAft>
              <a:buClrTx/>
              <a:buSzTx/>
              <a:buFont typeface="Arial" panose="020B0604020202020204" pitchFamily="34" charset="0"/>
              <a:buChar char="•"/>
              <a:tabLst/>
              <a:defRPr kumimoji="0" sz="1400" b="0" i="0" u="none" strike="noStrike" cap="none" spc="0" normalizeH="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vl2pPr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2pPr>
            <a:lvl3pPr marL="6858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914400"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4pPr>
            <a:lvl5pPr marL="11430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783" rtl="0" eaLnBrk="1" fontAlgn="auto" latinLnBrk="0" hangingPunct="1">
              <a:lnSpc>
                <a:spcPct val="100000"/>
              </a:lnSpc>
              <a:spcBef>
                <a:spcPts val="0"/>
              </a:spcBef>
              <a:spcAft>
                <a:spcPts val="300"/>
              </a:spcAft>
              <a:buClrTx/>
              <a:buSzPct val="120000"/>
              <a:buFont typeface="Arial" panose="020B0604020202020204" pitchFamily="34" charset="0"/>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Study Endpoints in FL Population (Investigator Assessed Unless Specified)</a:t>
            </a: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1" i="0" u="none" strike="noStrike" kern="0" cap="none" spc="0" normalizeH="0" baseline="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rPr>
              <a:t>Primary study endpoint:   	PFS</a:t>
            </a:r>
            <a:endParaRPr kumimoji="0" lang="en-US" sz="1351" b="1" i="0" u="none" strike="sngStrike" kern="0" cap="none" spc="0" normalizeH="0" baseline="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endParaRP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1"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Key secondary:		</a:t>
            </a:r>
            <a:r>
              <a:rPr kumimoji="0" lang="en-GB"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PET-CR rate</a:t>
            </a:r>
            <a:r>
              <a:rPr kumimoji="0" lang="en-US"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a:t>
            </a:r>
            <a:r>
              <a:rPr kumimoji="0" lang="en-GB"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in the FDG-avid population, OS </a:t>
            </a: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GB" sz="1351" b="1"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Select other secondary:	</a:t>
            </a:r>
            <a:r>
              <a:rPr kumimoji="0" lang="en-GB"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PFS by IRC, ORR, DOR, safety, QoL, MRD</a:t>
            </a: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GB" sz="1351" b="1"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Exploratory:</a:t>
            </a:r>
            <a:r>
              <a:rPr kumimoji="0" lang="en-GB"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TTNT, B-cell recovery, Ig levels, CD19 expression</a:t>
            </a:r>
          </a:p>
        </p:txBody>
      </p:sp>
      <p:grpSp>
        <p:nvGrpSpPr>
          <p:cNvPr id="14" name="Group 13">
            <a:extLst>
              <a:ext uri="{FF2B5EF4-FFF2-40B4-BE49-F238E27FC236}">
                <a16:creationId xmlns:a16="http://schemas.microsoft.com/office/drawing/2014/main" id="{E4037B27-F234-5957-61DC-2D48453D59AF}"/>
              </a:ext>
            </a:extLst>
          </p:cNvPr>
          <p:cNvGrpSpPr/>
          <p:nvPr/>
        </p:nvGrpSpPr>
        <p:grpSpPr>
          <a:xfrm>
            <a:off x="573028" y="1628681"/>
            <a:ext cx="11082733" cy="2502001"/>
            <a:chOff x="382345" y="1823421"/>
            <a:chExt cx="11134375" cy="3033046"/>
          </a:xfrm>
        </p:grpSpPr>
        <p:cxnSp>
          <p:nvCxnSpPr>
            <p:cNvPr id="15" name="Straight Arrow Connector 14">
              <a:extLst>
                <a:ext uri="{FF2B5EF4-FFF2-40B4-BE49-F238E27FC236}">
                  <a16:creationId xmlns:a16="http://schemas.microsoft.com/office/drawing/2014/main" id="{3CFAF4A7-03BC-053F-22B6-6BA0301F618A}"/>
                </a:ext>
              </a:extLst>
            </p:cNvPr>
            <p:cNvCxnSpPr>
              <a:cxnSpLocks/>
            </p:cNvCxnSpPr>
            <p:nvPr/>
          </p:nvCxnSpPr>
          <p:spPr>
            <a:xfrm>
              <a:off x="9963726" y="2503855"/>
              <a:ext cx="339977" cy="0"/>
            </a:xfrm>
            <a:prstGeom prst="straightConnector1">
              <a:avLst/>
            </a:prstGeom>
            <a:noFill/>
            <a:ln w="19050" cap="flat" cmpd="sng" algn="ctr">
              <a:solidFill>
                <a:srgbClr val="243444"/>
              </a:solidFill>
              <a:prstDash val="solid"/>
              <a:miter lim="800000"/>
              <a:headEnd type="none" w="lg" len="lg"/>
              <a:tailEnd type="triangle" w="lg" len="med"/>
            </a:ln>
            <a:effectLst/>
          </p:spPr>
        </p:cxnSp>
        <p:cxnSp>
          <p:nvCxnSpPr>
            <p:cNvPr id="16" name="Straight Arrow Connector 15">
              <a:extLst>
                <a:ext uri="{FF2B5EF4-FFF2-40B4-BE49-F238E27FC236}">
                  <a16:creationId xmlns:a16="http://schemas.microsoft.com/office/drawing/2014/main" id="{F660D7AA-9FE1-BF1D-D2DB-AB3DFCF0BD10}"/>
                </a:ext>
              </a:extLst>
            </p:cNvPr>
            <p:cNvCxnSpPr>
              <a:cxnSpLocks/>
              <a:stCxn id="46" idx="3"/>
            </p:cNvCxnSpPr>
            <p:nvPr/>
          </p:nvCxnSpPr>
          <p:spPr>
            <a:xfrm flipV="1">
              <a:off x="9965430" y="4152257"/>
              <a:ext cx="339975" cy="1744"/>
            </a:xfrm>
            <a:prstGeom prst="straightConnector1">
              <a:avLst/>
            </a:prstGeom>
            <a:noFill/>
            <a:ln w="19050" cap="flat" cmpd="sng" algn="ctr">
              <a:solidFill>
                <a:srgbClr val="243444"/>
              </a:solidFill>
              <a:prstDash val="solid"/>
              <a:miter lim="800000"/>
              <a:headEnd type="none" w="lg" len="lg"/>
              <a:tailEnd type="triangle" w="lg" len="med"/>
            </a:ln>
            <a:effectLst/>
          </p:spPr>
        </p:cxnSp>
        <p:sp>
          <p:nvSpPr>
            <p:cNvPr id="17" name="Rectangle: Rounded Corners 25">
              <a:extLst>
                <a:ext uri="{FF2B5EF4-FFF2-40B4-BE49-F238E27FC236}">
                  <a16:creationId xmlns:a16="http://schemas.microsoft.com/office/drawing/2014/main" id="{88301F6B-C486-C89E-2381-94BA664E80D8}"/>
                </a:ext>
              </a:extLst>
            </p:cNvPr>
            <p:cNvSpPr/>
            <p:nvPr/>
          </p:nvSpPr>
          <p:spPr>
            <a:xfrm>
              <a:off x="11087511" y="1823422"/>
              <a:ext cx="429209" cy="3033045"/>
            </a:xfrm>
            <a:prstGeom prst="rect">
              <a:avLst/>
            </a:prstGeom>
            <a:solidFill>
              <a:srgbClr val="FFFFFF">
                <a:lumMod val="50000"/>
              </a:srgbClr>
            </a:solidFill>
            <a:ln w="12700" cap="flat" cmpd="sng" algn="ctr">
              <a:solidFill>
                <a:srgbClr val="243444"/>
              </a:solidFill>
              <a:prstDash val="solid"/>
              <a:miter lim="800000"/>
            </a:ln>
            <a:effectLst/>
          </p:spPr>
          <p:txBody>
            <a:bodyPr vert="vert270" rtlCol="0" anchor="ct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ahoma" panose="020B0604030504040204" pitchFamily="34" charset="0"/>
                </a:rPr>
                <a:t>5-year follow-up</a:t>
              </a:r>
            </a:p>
          </p:txBody>
        </p:sp>
        <p:cxnSp>
          <p:nvCxnSpPr>
            <p:cNvPr id="18" name="Straight Arrow Connector 17">
              <a:extLst>
                <a:ext uri="{FF2B5EF4-FFF2-40B4-BE49-F238E27FC236}">
                  <a16:creationId xmlns:a16="http://schemas.microsoft.com/office/drawing/2014/main" id="{29A7ED0E-3381-47F6-3882-58C16F530FE6}"/>
                </a:ext>
              </a:extLst>
            </p:cNvPr>
            <p:cNvCxnSpPr>
              <a:cxnSpLocks/>
              <a:stCxn id="47" idx="3"/>
              <a:endCxn id="17" idx="1"/>
            </p:cNvCxnSpPr>
            <p:nvPr/>
          </p:nvCxnSpPr>
          <p:spPr>
            <a:xfrm>
              <a:off x="10741077" y="3339945"/>
              <a:ext cx="339977" cy="0"/>
            </a:xfrm>
            <a:prstGeom prst="straightConnector1">
              <a:avLst/>
            </a:prstGeom>
            <a:noFill/>
            <a:ln w="19050" cap="flat" cmpd="sng" algn="ctr">
              <a:solidFill>
                <a:srgbClr val="243444"/>
              </a:solidFill>
              <a:prstDash val="solid"/>
              <a:miter lim="800000"/>
              <a:headEnd type="none" w="lg" len="lg"/>
              <a:tailEnd type="triangle" w="lg" len="med"/>
            </a:ln>
            <a:effectLst/>
          </p:spPr>
        </p:cxnSp>
        <p:cxnSp>
          <p:nvCxnSpPr>
            <p:cNvPr id="19" name="Straight Arrow Connector 18">
              <a:extLst>
                <a:ext uri="{FF2B5EF4-FFF2-40B4-BE49-F238E27FC236}">
                  <a16:creationId xmlns:a16="http://schemas.microsoft.com/office/drawing/2014/main" id="{9D67786E-CA4C-CDC7-5CC3-978CCB23ED95}"/>
                </a:ext>
              </a:extLst>
            </p:cNvPr>
            <p:cNvCxnSpPr>
              <a:cxnSpLocks/>
            </p:cNvCxnSpPr>
            <p:nvPr/>
          </p:nvCxnSpPr>
          <p:spPr>
            <a:xfrm>
              <a:off x="4308587" y="2503855"/>
              <a:ext cx="339977" cy="0"/>
            </a:xfrm>
            <a:prstGeom prst="straightConnector1">
              <a:avLst/>
            </a:prstGeom>
            <a:noFill/>
            <a:ln w="19050" cap="flat" cmpd="sng" algn="ctr">
              <a:solidFill>
                <a:srgbClr val="243444"/>
              </a:solidFill>
              <a:prstDash val="solid"/>
              <a:miter lim="800000"/>
              <a:headEnd type="none" w="lg" len="lg"/>
              <a:tailEnd type="triangle" w="lg" len="med"/>
            </a:ln>
            <a:effectLst/>
          </p:spPr>
        </p:cxnSp>
        <p:cxnSp>
          <p:nvCxnSpPr>
            <p:cNvPr id="20" name="Straight Arrow Connector 19">
              <a:extLst>
                <a:ext uri="{FF2B5EF4-FFF2-40B4-BE49-F238E27FC236}">
                  <a16:creationId xmlns:a16="http://schemas.microsoft.com/office/drawing/2014/main" id="{A9F41899-D202-4082-2B63-5025629A0A28}"/>
                </a:ext>
              </a:extLst>
            </p:cNvPr>
            <p:cNvCxnSpPr>
              <a:cxnSpLocks/>
            </p:cNvCxnSpPr>
            <p:nvPr/>
          </p:nvCxnSpPr>
          <p:spPr>
            <a:xfrm>
              <a:off x="4308587" y="4152259"/>
              <a:ext cx="339977" cy="0"/>
            </a:xfrm>
            <a:prstGeom prst="straightConnector1">
              <a:avLst/>
            </a:prstGeom>
            <a:noFill/>
            <a:ln w="19050" cap="flat" cmpd="sng" algn="ctr">
              <a:solidFill>
                <a:srgbClr val="243444"/>
              </a:solidFill>
              <a:prstDash val="solid"/>
              <a:miter lim="800000"/>
              <a:headEnd type="none" w="lg" len="lg"/>
              <a:tailEnd type="triangle" w="lg" len="med"/>
            </a:ln>
            <a:effectLst/>
          </p:spPr>
        </p:cxnSp>
        <p:cxnSp>
          <p:nvCxnSpPr>
            <p:cNvPr id="21" name="Straight Arrow Connector 20">
              <a:extLst>
                <a:ext uri="{FF2B5EF4-FFF2-40B4-BE49-F238E27FC236}">
                  <a16:creationId xmlns:a16="http://schemas.microsoft.com/office/drawing/2014/main" id="{66D6DF97-7F12-CF0A-00D0-D163502A0253}"/>
                </a:ext>
              </a:extLst>
            </p:cNvPr>
            <p:cNvCxnSpPr>
              <a:cxnSpLocks/>
              <a:stCxn id="48" idx="3"/>
              <a:endCxn id="23" idx="1"/>
            </p:cNvCxnSpPr>
            <p:nvPr/>
          </p:nvCxnSpPr>
          <p:spPr>
            <a:xfrm flipV="1">
              <a:off x="2749758" y="3339945"/>
              <a:ext cx="346437" cy="1"/>
            </a:xfrm>
            <a:prstGeom prst="straightConnector1">
              <a:avLst/>
            </a:prstGeom>
            <a:noFill/>
            <a:ln w="19050" cap="flat" cmpd="sng" algn="ctr">
              <a:solidFill>
                <a:srgbClr val="243444"/>
              </a:solidFill>
              <a:prstDash val="solid"/>
              <a:miter lim="800000"/>
              <a:headEnd type="none" w="lg" len="lg"/>
              <a:tailEnd type="triangle" w="lg" len="med"/>
            </a:ln>
            <a:effectLst/>
          </p:spPr>
        </p:cxnSp>
        <p:cxnSp>
          <p:nvCxnSpPr>
            <p:cNvPr id="22" name="Straight Arrow Connector 21">
              <a:extLst>
                <a:ext uri="{FF2B5EF4-FFF2-40B4-BE49-F238E27FC236}">
                  <a16:creationId xmlns:a16="http://schemas.microsoft.com/office/drawing/2014/main" id="{8C08431B-F5CC-BB6B-02AC-37F541FF6210}"/>
                </a:ext>
              </a:extLst>
            </p:cNvPr>
            <p:cNvCxnSpPr>
              <a:cxnSpLocks/>
              <a:stCxn id="23" idx="3"/>
              <a:endCxn id="24" idx="1"/>
            </p:cNvCxnSpPr>
            <p:nvPr/>
          </p:nvCxnSpPr>
          <p:spPr>
            <a:xfrm>
              <a:off x="3525404" y="3339945"/>
              <a:ext cx="346437" cy="872"/>
            </a:xfrm>
            <a:prstGeom prst="straightConnector1">
              <a:avLst/>
            </a:prstGeom>
            <a:noFill/>
            <a:ln w="19050" cap="flat" cmpd="sng" algn="ctr">
              <a:solidFill>
                <a:srgbClr val="243444"/>
              </a:solidFill>
              <a:prstDash val="solid"/>
              <a:miter lim="800000"/>
              <a:headEnd type="none" w="lg" len="lg"/>
              <a:tailEnd type="triangle" w="lg" len="med"/>
            </a:ln>
            <a:effectLst/>
          </p:spPr>
        </p:cxnSp>
        <p:sp>
          <p:nvSpPr>
            <p:cNvPr id="23" name="Rectangle: Rounded Corners 33">
              <a:extLst>
                <a:ext uri="{FF2B5EF4-FFF2-40B4-BE49-F238E27FC236}">
                  <a16:creationId xmlns:a16="http://schemas.microsoft.com/office/drawing/2014/main" id="{E1CD229E-C901-CC45-9E55-4FBE216AC129}"/>
                </a:ext>
              </a:extLst>
            </p:cNvPr>
            <p:cNvSpPr/>
            <p:nvPr/>
          </p:nvSpPr>
          <p:spPr>
            <a:xfrm>
              <a:off x="3096195" y="1823421"/>
              <a:ext cx="429209" cy="3033046"/>
            </a:xfrm>
            <a:prstGeom prst="rect">
              <a:avLst/>
            </a:prstGeom>
            <a:solidFill>
              <a:srgbClr val="FFFFFF">
                <a:lumMod val="50000"/>
              </a:srgbClr>
            </a:solidFill>
            <a:ln w="12700" cap="flat" cmpd="sng" algn="ctr">
              <a:solidFill>
                <a:srgbClr val="243444"/>
              </a:solidFill>
              <a:prstDash val="solid"/>
              <a:miter lim="800000"/>
            </a:ln>
            <a:effectLst/>
          </p:spPr>
          <p:txBody>
            <a:bodyPr vert="vert270" rtlCol="0" anchor="ct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ahoma" panose="020B0604030504040204" pitchFamily="34" charset="0"/>
                </a:rPr>
                <a:t>Screening ≤28 days </a:t>
              </a:r>
            </a:p>
          </p:txBody>
        </p:sp>
        <p:sp>
          <p:nvSpPr>
            <p:cNvPr id="24" name="Rectangle: Rounded Corners 34">
              <a:extLst>
                <a:ext uri="{FF2B5EF4-FFF2-40B4-BE49-F238E27FC236}">
                  <a16:creationId xmlns:a16="http://schemas.microsoft.com/office/drawing/2014/main" id="{E4722039-76FF-F441-6E5B-1647F88CC297}"/>
                </a:ext>
              </a:extLst>
            </p:cNvPr>
            <p:cNvSpPr/>
            <p:nvPr/>
          </p:nvSpPr>
          <p:spPr>
            <a:xfrm>
              <a:off x="3871841" y="1825165"/>
              <a:ext cx="429210" cy="3031302"/>
            </a:xfrm>
            <a:prstGeom prst="rect">
              <a:avLst/>
            </a:prstGeom>
            <a:solidFill>
              <a:srgbClr val="FFFFFF"/>
            </a:solidFill>
            <a:ln w="12700" cap="flat" cmpd="sng" algn="ctr">
              <a:solidFill>
                <a:srgbClr val="243444"/>
              </a:solidFill>
              <a:prstDash val="solid"/>
              <a:miter lim="800000"/>
            </a:ln>
            <a:effectLst/>
          </p:spPr>
          <p:txBody>
            <a:bodyPr vert="vert270" rtlCol="0" anchor="ct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Randomization 1:1</a:t>
              </a:r>
            </a:p>
          </p:txBody>
        </p:sp>
        <p:sp>
          <p:nvSpPr>
            <p:cNvPr id="44" name="Rectangle: Rounded Corners 35">
              <a:extLst>
                <a:ext uri="{FF2B5EF4-FFF2-40B4-BE49-F238E27FC236}">
                  <a16:creationId xmlns:a16="http://schemas.microsoft.com/office/drawing/2014/main" id="{5866A7AE-9967-7064-60F3-51E81D18AD91}"/>
                </a:ext>
              </a:extLst>
            </p:cNvPr>
            <p:cNvSpPr/>
            <p:nvPr/>
          </p:nvSpPr>
          <p:spPr>
            <a:xfrm>
              <a:off x="4650037" y="1823423"/>
              <a:ext cx="5313690" cy="1360866"/>
            </a:xfrm>
            <a:prstGeom prst="rect">
              <a:avLst/>
            </a:prstGeom>
            <a:solidFill>
              <a:srgbClr val="005CAB">
                <a:alpha val="10000"/>
              </a:srgbClr>
            </a:solidFill>
            <a:ln w="12700" cap="flat" cmpd="sng" algn="ctr">
              <a:solidFill>
                <a:srgbClr val="005CAB"/>
              </a:solidFill>
              <a:prstDash val="solid"/>
              <a:miter lim="800000"/>
            </a:ln>
            <a:effectLst/>
          </p:spPr>
          <p:txBody>
            <a:bodyPr lIns="108000" tIns="72000" rIns="108000" bIns="72000" rtlCol="0" anchor="ctr">
              <a:spAutoFit/>
            </a:bodyPr>
            <a:lstStyle/>
            <a:p>
              <a:pPr marL="0" marR="0" lvl="0" indent="0" algn="l" defTabSz="685783"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rPr>
                <a:t>Tafasitamab Arm (Experimental Arm)</a:t>
              </a:r>
              <a:endParaRPr kumimoji="0" lang="en-GB" sz="1400" b="1" i="0" u="none" strike="noStrike" kern="0" cap="none" spc="0" normalizeH="0" baseline="3000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endParaRPr>
            </a:p>
            <a:p>
              <a:pPr marL="182558" marR="0" lvl="0" indent="-182558" algn="l" defTabSz="685783" rtl="0" eaLnBrk="1" fontAlgn="auto" latinLnBrk="0" hangingPunct="1">
                <a:lnSpc>
                  <a:spcPct val="100000"/>
                </a:lnSpc>
                <a:spcBef>
                  <a:spcPts val="0"/>
                </a:spcBef>
                <a:spcAft>
                  <a:spcPts val="300"/>
                </a:spcAft>
                <a:buClr>
                  <a:srgbClr val="005CAB"/>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Tafasitamab 12 mg/kg iv, 12 cycles (</a:t>
              </a:r>
              <a:r>
                <a:rPr kumimoji="0" lang="en-GB" sz="1400" b="1" i="0" u="none" strike="noStrike" kern="0" cap="none" spc="0" normalizeH="0" baseline="0" noProof="0" dirty="0">
                  <a:ln>
                    <a:noFill/>
                  </a:ln>
                  <a:solidFill>
                    <a:srgbClr val="EE3124"/>
                  </a:solidFill>
                  <a:effectLst/>
                  <a:uLnTx/>
                  <a:uFillTx/>
                  <a:latin typeface="Arial Narrow" panose="020B0606020202030204" pitchFamily="34" charset="0"/>
                  <a:ea typeface="Tahoma" panose="020B0604030504040204" pitchFamily="34" charset="0"/>
                  <a:cs typeface="Tahoma" panose="020B0604030504040204" pitchFamily="34" charset="0"/>
                </a:rPr>
                <a:t>cycles 1-3: qw; cycles 4-12: q2w</a:t>
              </a: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a:t>
              </a:r>
            </a:p>
            <a:p>
              <a:pPr marL="182558" marR="0" lvl="0" indent="-182558" algn="l" defTabSz="685783" rtl="0" eaLnBrk="1" fontAlgn="auto" latinLnBrk="0" hangingPunct="1">
                <a:lnSpc>
                  <a:spcPct val="100000"/>
                </a:lnSpc>
                <a:spcBef>
                  <a:spcPts val="0"/>
                </a:spcBef>
                <a:spcAft>
                  <a:spcPts val="300"/>
                </a:spcAft>
                <a:buClr>
                  <a:srgbClr val="005CAB"/>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Len 20 mg/day (days 1-21) po for 12 cycles</a:t>
              </a:r>
            </a:p>
            <a:p>
              <a:pPr marL="182558" marR="0" lvl="0" indent="-182558" algn="l" defTabSz="685783" rtl="0" eaLnBrk="1" fontAlgn="auto" latinLnBrk="0" hangingPunct="1">
                <a:lnSpc>
                  <a:spcPct val="100000"/>
                </a:lnSpc>
                <a:spcBef>
                  <a:spcPts val="0"/>
                </a:spcBef>
                <a:spcAft>
                  <a:spcPts val="300"/>
                </a:spcAft>
                <a:buClr>
                  <a:srgbClr val="005CAB"/>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 375 mg/m</a:t>
              </a:r>
              <a:r>
                <a:rPr kumimoji="0" lang="en-GB" sz="1400" b="0" i="0" u="none" strike="noStrike" kern="0" cap="none" spc="0" normalizeH="0" baseline="3000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2</a:t>
              </a: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iv for 5 cycles (cycle 1: qw; cycles 2-5: q4w)</a:t>
              </a:r>
            </a:p>
          </p:txBody>
        </p:sp>
        <p:sp>
          <p:nvSpPr>
            <p:cNvPr id="46" name="Rectangle: Rounded Corners 36">
              <a:extLst>
                <a:ext uri="{FF2B5EF4-FFF2-40B4-BE49-F238E27FC236}">
                  <a16:creationId xmlns:a16="http://schemas.microsoft.com/office/drawing/2014/main" id="{841274B2-3D62-D47B-1ED8-14703865EB0A}"/>
                </a:ext>
              </a:extLst>
            </p:cNvPr>
            <p:cNvSpPr/>
            <p:nvPr/>
          </p:nvSpPr>
          <p:spPr>
            <a:xfrm>
              <a:off x="4647487" y="3473568"/>
              <a:ext cx="5317943" cy="1360866"/>
            </a:xfrm>
            <a:prstGeom prst="rect">
              <a:avLst/>
            </a:prstGeom>
            <a:solidFill>
              <a:srgbClr val="5E9330">
                <a:alpha val="10000"/>
              </a:srgbClr>
            </a:solidFill>
            <a:ln w="12700" cap="flat" cmpd="sng" algn="ctr">
              <a:solidFill>
                <a:srgbClr val="5E9330"/>
              </a:solidFill>
              <a:prstDash val="solid"/>
              <a:miter lim="800000"/>
            </a:ln>
            <a:effectLst/>
          </p:spPr>
          <p:txBody>
            <a:bodyPr lIns="108000" tIns="72000" rIns="108000" bIns="72000" rtlCol="0" anchor="ctr">
              <a:spAutoFit/>
            </a:bodyPr>
            <a:lstStyle/>
            <a:p>
              <a:pPr marL="0" marR="0" lvl="0" indent="0" algn="l" defTabSz="685783"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dirty="0">
                  <a:ln>
                    <a:noFill/>
                  </a:ln>
                  <a:solidFill>
                    <a:srgbClr val="5E9330"/>
                  </a:solidFill>
                  <a:effectLst/>
                  <a:uLnTx/>
                  <a:uFillTx/>
                  <a:latin typeface="Arial Narrow" panose="020B0606020202030204" pitchFamily="34" charset="0"/>
                  <a:ea typeface="Tahoma" panose="020B0604030504040204" pitchFamily="34" charset="0"/>
                  <a:cs typeface="Tahoma" panose="020B0604030504040204" pitchFamily="34" charset="0"/>
                </a:rPr>
                <a:t>Placebo Arm (Control Arm)</a:t>
              </a:r>
            </a:p>
            <a:p>
              <a:pPr marL="182558" marR="0" lvl="0" indent="-182558" algn="l" defTabSz="685783" rtl="0" eaLnBrk="1" fontAlgn="auto" latinLnBrk="0" hangingPunct="1">
                <a:lnSpc>
                  <a:spcPct val="100000"/>
                </a:lnSpc>
                <a:spcBef>
                  <a:spcPts val="0"/>
                </a:spcBef>
                <a:spcAft>
                  <a:spcPts val="300"/>
                </a:spcAft>
                <a:buClr>
                  <a:srgbClr val="5E9330"/>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Placebo iv for 12 cycles (cycles 1-3: qw; cycles 4-12: q2w)</a:t>
              </a:r>
            </a:p>
            <a:p>
              <a:pPr marL="182558" marR="0" lvl="0" indent="-182558" algn="l" defTabSz="685783" rtl="0" eaLnBrk="1" fontAlgn="auto" latinLnBrk="0" hangingPunct="1">
                <a:lnSpc>
                  <a:spcPct val="100000"/>
                </a:lnSpc>
                <a:spcBef>
                  <a:spcPts val="0"/>
                </a:spcBef>
                <a:spcAft>
                  <a:spcPts val="300"/>
                </a:spcAft>
                <a:buClr>
                  <a:srgbClr val="5E9330"/>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Len 20 mg/day (days 1-21) po for 12 cycles</a:t>
              </a:r>
            </a:p>
            <a:p>
              <a:pPr marL="182558" marR="0" lvl="0" indent="-182558" algn="l" defTabSz="685783" rtl="0" eaLnBrk="1" fontAlgn="auto" latinLnBrk="0" hangingPunct="1">
                <a:lnSpc>
                  <a:spcPct val="100000"/>
                </a:lnSpc>
                <a:spcBef>
                  <a:spcPts val="0"/>
                </a:spcBef>
                <a:spcAft>
                  <a:spcPts val="300"/>
                </a:spcAft>
                <a:buClr>
                  <a:srgbClr val="5E9330"/>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 375 mg/m</a:t>
              </a:r>
              <a:r>
                <a:rPr kumimoji="0" lang="en-GB" sz="1400" b="0" i="0" u="none" strike="noStrike" kern="0" cap="none" spc="0" normalizeH="0" baseline="3000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2</a:t>
              </a: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iv for 5 cycles (cycle 1: qw; cycles 2-5: q4w)</a:t>
              </a:r>
            </a:p>
          </p:txBody>
        </p:sp>
        <p:sp>
          <p:nvSpPr>
            <p:cNvPr id="47" name="Rectangle: Rounded Corners 37">
              <a:extLst>
                <a:ext uri="{FF2B5EF4-FFF2-40B4-BE49-F238E27FC236}">
                  <a16:creationId xmlns:a16="http://schemas.microsoft.com/office/drawing/2014/main" id="{2B1CABC8-2D52-7ADF-D3BA-574D5EA6BF49}"/>
                </a:ext>
              </a:extLst>
            </p:cNvPr>
            <p:cNvSpPr/>
            <p:nvPr/>
          </p:nvSpPr>
          <p:spPr>
            <a:xfrm>
              <a:off x="10311868" y="1823422"/>
              <a:ext cx="429209" cy="3033045"/>
            </a:xfrm>
            <a:prstGeom prst="rect">
              <a:avLst/>
            </a:prstGeom>
            <a:solidFill>
              <a:srgbClr val="FFFFFF">
                <a:lumMod val="50000"/>
              </a:srgbClr>
            </a:solidFill>
            <a:ln w="12700" cap="flat" cmpd="sng" algn="ctr">
              <a:solidFill>
                <a:srgbClr val="243444"/>
              </a:solidFill>
              <a:prstDash val="solid"/>
              <a:miter lim="800000"/>
            </a:ln>
            <a:effectLst/>
          </p:spPr>
          <p:txBody>
            <a:bodyPr vert="vert270" rtlCol="0" anchor="ct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ahoma" panose="020B0604030504040204" pitchFamily="34" charset="0"/>
                </a:rPr>
                <a:t>End of treatment </a:t>
              </a:r>
            </a:p>
          </p:txBody>
        </p:sp>
        <p:sp>
          <p:nvSpPr>
            <p:cNvPr id="48" name="Rectangle: Rounded Corners 39">
              <a:extLst>
                <a:ext uri="{FF2B5EF4-FFF2-40B4-BE49-F238E27FC236}">
                  <a16:creationId xmlns:a16="http://schemas.microsoft.com/office/drawing/2014/main" id="{5CDE66A7-E631-C300-8714-48E6935CEF60}"/>
                </a:ext>
              </a:extLst>
            </p:cNvPr>
            <p:cNvSpPr/>
            <p:nvPr/>
          </p:nvSpPr>
          <p:spPr>
            <a:xfrm>
              <a:off x="382345" y="2090532"/>
              <a:ext cx="2367413" cy="2498825"/>
            </a:xfrm>
            <a:prstGeom prst="rect">
              <a:avLst/>
            </a:prstGeom>
            <a:solidFill>
              <a:srgbClr val="FFFFFF"/>
            </a:solidFill>
            <a:ln w="12700" cap="flat" cmpd="sng" algn="ctr">
              <a:solidFill>
                <a:srgbClr val="243444"/>
              </a:solidFill>
              <a:prstDash val="solid"/>
              <a:miter lim="800000"/>
            </a:ln>
            <a:effectLst/>
          </p:spPr>
          <p:txBody>
            <a:bodyPr lIns="108000" tIns="72000" rIns="72000" bIns="72000" rtlCol="0" anchor="ctr">
              <a:spAutoFit/>
            </a:bodyPr>
            <a:lstStyle/>
            <a:p>
              <a:pPr marL="0" marR="0" lvl="0" indent="0" algn="l" defTabSz="685783" rtl="0" eaLnBrk="1" fontAlgn="auto" latinLnBrk="0" hangingPunct="1">
                <a:lnSpc>
                  <a:spcPct val="100000"/>
                </a:lnSpc>
                <a:spcBef>
                  <a:spcPts val="0"/>
                </a:spcBef>
                <a:spcAft>
                  <a:spcPts val="300"/>
                </a:spcAft>
                <a:buClr>
                  <a:srgbClr val="6E1F7D"/>
                </a:buClr>
                <a:buSzTx/>
                <a:buFontTx/>
                <a:buNone/>
                <a:tabLst/>
                <a:defRPr/>
              </a:pPr>
              <a:r>
                <a:rPr kumimoji="0" lang="en-GB" sz="1400" b="1" i="0" u="none" strike="noStrike" kern="0" cap="none" spc="0" normalizeH="0" baseline="0" noProof="0" dirty="0">
                  <a:ln>
                    <a:noFill/>
                  </a:ln>
                  <a:solidFill>
                    <a:srgbClr val="243444"/>
                  </a:solidFill>
                  <a:effectLst/>
                  <a:uLnTx/>
                  <a:uFillTx/>
                  <a:latin typeface="Arial Narrow" panose="020B0606020202030204" pitchFamily="34" charset="0"/>
                  <a:ea typeface="Tahoma" panose="020B0604030504040204" pitchFamily="34" charset="0"/>
                  <a:cs typeface="Tahoma" panose="020B0604030504040204" pitchFamily="34" charset="0"/>
                </a:rPr>
                <a:t>Key Inclusion Criteria</a:t>
              </a:r>
            </a:p>
            <a:p>
              <a:pPr marL="182558" marR="0" lvl="0" indent="-182558" algn="l" defTabSz="685783"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Age ≥18 years</a:t>
              </a:r>
            </a:p>
            <a:p>
              <a:pPr marL="182558" marR="0" lvl="0" indent="-182558" algn="l" defTabSz="685783"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FL grades 1-3A (or MZL)*</a:t>
              </a:r>
            </a:p>
            <a:p>
              <a:pPr marL="182558" marR="0" lvl="0" indent="-182558" algn="l" defTabSz="685783"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≥1 prior line of therapy, including an anti-CD20 mAb</a:t>
              </a:r>
            </a:p>
            <a:p>
              <a:pPr marL="182558" marR="0" lvl="0" indent="-182558" algn="l" defTabSz="685783"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ECOG PS 0-2</a:t>
              </a:r>
            </a:p>
            <a:p>
              <a:pPr marL="182558" marR="0" lvl="0" indent="-182558" algn="l" defTabSz="685783"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No prior treatment with Len </a:t>
              </a:r>
              <a:b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b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in combination with R</a:t>
              </a:r>
              <a:endParaRPr kumimoji="0" lang="en-GB" sz="1400" b="0" i="0" u="none" strike="noStrike" kern="0" cap="none" spc="0" normalizeH="0" baseline="3000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grpSp>
      <p:sp>
        <p:nvSpPr>
          <p:cNvPr id="49" name="Content Placeholder 9">
            <a:extLst>
              <a:ext uri="{FF2B5EF4-FFF2-40B4-BE49-F238E27FC236}">
                <a16:creationId xmlns:a16="http://schemas.microsoft.com/office/drawing/2014/main" id="{BAE38F9C-08EC-178C-67AB-9C38DBC430DB}"/>
              </a:ext>
            </a:extLst>
          </p:cNvPr>
          <p:cNvSpPr txBox="1">
            <a:spLocks/>
          </p:cNvSpPr>
          <p:nvPr/>
        </p:nvSpPr>
        <p:spPr>
          <a:xfrm>
            <a:off x="571678" y="4348055"/>
            <a:ext cx="3909383" cy="1345735"/>
          </a:xfrm>
          <a:prstGeom prst="rect">
            <a:avLst/>
          </a:prstGeom>
          <a:solidFill>
            <a:srgbClr val="FFFFFF">
              <a:lumMod val="95000"/>
            </a:srgbClr>
          </a:solidFill>
          <a:ln w="12700">
            <a:solidFill>
              <a:srgbClr val="243444"/>
            </a:solidFill>
          </a:ln>
        </p:spPr>
        <p:txBody>
          <a:bodyPr wrap="square" lIns="108000" tIns="72000" rIns="108000" bIns="72000" anchor="t">
            <a:noAutofit/>
          </a:bodyPr>
          <a:lstStyle>
            <a:defPPr>
              <a:defRPr lang="en-US"/>
            </a:defPPr>
            <a:lvl1pPr marL="296863" marR="0" lvl="0" indent="-285750" fontAlgn="auto">
              <a:lnSpc>
                <a:spcPts val="1900"/>
              </a:lnSpc>
              <a:spcBef>
                <a:spcPts val="0"/>
              </a:spcBef>
              <a:spcAft>
                <a:spcPts val="200"/>
              </a:spcAft>
              <a:buClrTx/>
              <a:buSzTx/>
              <a:buFont typeface="Arial" panose="020B0604020202020204" pitchFamily="34" charset="0"/>
              <a:buChar char="•"/>
              <a:tabLst/>
              <a:defRPr kumimoji="0" sz="1400" b="0" i="0" u="none" strike="noStrike" cap="none" spc="0" normalizeH="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vl2pPr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2pPr>
            <a:lvl3pPr marL="6858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914400"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4pPr>
            <a:lvl5pPr marL="11430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783" rtl="0" eaLnBrk="1" fontAlgn="auto" latinLnBrk="0" hangingPunct="1">
              <a:lnSpc>
                <a:spcPct val="100000"/>
              </a:lnSpc>
              <a:spcBef>
                <a:spcPts val="0"/>
              </a:spcBef>
              <a:spcAft>
                <a:spcPts val="300"/>
              </a:spcAft>
              <a:buClrTx/>
              <a:buSzPct val="120000"/>
              <a:buFont typeface="Arial" panose="020B0604020202020204" pitchFamily="34" charset="0"/>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Tahoma" panose="020B0604030504040204" pitchFamily="34" charset="0"/>
                <a:cs typeface="Tahoma" panose="020B0604030504040204" pitchFamily="34" charset="0"/>
              </a:rPr>
              <a:t>Stratification Factors (Patients With FL)</a:t>
            </a: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POD24</a:t>
            </a: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1" i="0" u="none" strike="noStrike" kern="0" cap="none" spc="0" normalizeH="0" baseline="0" noProof="0" dirty="0">
                <a:ln>
                  <a:noFill/>
                </a:ln>
                <a:solidFill>
                  <a:srgbClr val="EE3124"/>
                </a:solidFill>
                <a:effectLst/>
                <a:uLnTx/>
                <a:uFillTx/>
                <a:latin typeface="Arial Narrow" panose="020B0606020202030204" pitchFamily="34" charset="0"/>
                <a:ea typeface="Tahoma" panose="020B0604030504040204" pitchFamily="34" charset="0"/>
                <a:cs typeface="Tahoma" panose="020B0604030504040204" pitchFamily="34" charset="0"/>
              </a:rPr>
              <a:t>Refractoriness to prior anti-CD20 mAb therapy</a:t>
            </a:r>
          </a:p>
          <a:p>
            <a:pPr marL="182558" marR="0" lvl="0" indent="-182558" algn="l" defTabSz="685783"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0" i="0" u="none" strike="noStrike" kern="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Number of prior lines of therapy (1 or ≥2)</a:t>
            </a:r>
          </a:p>
        </p:txBody>
      </p:sp>
      <p:cxnSp>
        <p:nvCxnSpPr>
          <p:cNvPr id="50" name="Straight Arrow Connector 49">
            <a:extLst>
              <a:ext uri="{FF2B5EF4-FFF2-40B4-BE49-F238E27FC236}">
                <a16:creationId xmlns:a16="http://schemas.microsoft.com/office/drawing/2014/main" id="{D992DBDE-7601-3818-F047-A628F7ABB835}"/>
              </a:ext>
            </a:extLst>
          </p:cNvPr>
          <p:cNvCxnSpPr>
            <a:cxnSpLocks/>
          </p:cNvCxnSpPr>
          <p:nvPr/>
        </p:nvCxnSpPr>
        <p:spPr>
          <a:xfrm>
            <a:off x="8365160" y="1499023"/>
            <a:ext cx="1746507" cy="0"/>
          </a:xfrm>
          <a:prstGeom prst="straightConnector1">
            <a:avLst/>
          </a:prstGeom>
          <a:noFill/>
          <a:ln w="19050" cap="flat" cmpd="sng" algn="ctr">
            <a:solidFill>
              <a:srgbClr val="243444"/>
            </a:solidFill>
            <a:prstDash val="solid"/>
            <a:miter lim="800000"/>
            <a:headEnd type="none" w="lg" len="lg"/>
            <a:tailEnd type="triangle" w="lg" len="med"/>
          </a:ln>
          <a:effectLst/>
        </p:spPr>
      </p:cxnSp>
      <p:cxnSp>
        <p:nvCxnSpPr>
          <p:cNvPr id="51" name="Straight Arrow Connector 50">
            <a:extLst>
              <a:ext uri="{FF2B5EF4-FFF2-40B4-BE49-F238E27FC236}">
                <a16:creationId xmlns:a16="http://schemas.microsoft.com/office/drawing/2014/main" id="{CEA93529-C59F-0996-D856-51ADFDD4D1B4}"/>
              </a:ext>
            </a:extLst>
          </p:cNvPr>
          <p:cNvCxnSpPr>
            <a:cxnSpLocks/>
          </p:cNvCxnSpPr>
          <p:nvPr/>
        </p:nvCxnSpPr>
        <p:spPr>
          <a:xfrm flipH="1">
            <a:off x="4820925" y="1499023"/>
            <a:ext cx="1746507" cy="0"/>
          </a:xfrm>
          <a:prstGeom prst="straightConnector1">
            <a:avLst/>
          </a:prstGeom>
          <a:noFill/>
          <a:ln w="19050" cap="flat" cmpd="sng" algn="ctr">
            <a:solidFill>
              <a:srgbClr val="243444"/>
            </a:solidFill>
            <a:prstDash val="solid"/>
            <a:miter lim="800000"/>
            <a:headEnd type="none" w="lg" len="lg"/>
            <a:tailEnd type="triangle" w="lg" len="med"/>
          </a:ln>
          <a:effectLst/>
        </p:spPr>
      </p:cxnSp>
      <p:sp>
        <p:nvSpPr>
          <p:cNvPr id="52" name="TextBox 51">
            <a:extLst>
              <a:ext uri="{FF2B5EF4-FFF2-40B4-BE49-F238E27FC236}">
                <a16:creationId xmlns:a16="http://schemas.microsoft.com/office/drawing/2014/main" id="{DC566726-96D4-85F5-9929-3998E9780C3D}"/>
              </a:ext>
            </a:extLst>
          </p:cNvPr>
          <p:cNvSpPr txBox="1"/>
          <p:nvPr/>
        </p:nvSpPr>
        <p:spPr>
          <a:xfrm>
            <a:off x="6563542" y="1340809"/>
            <a:ext cx="1800267"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4-week treatment cycles</a:t>
            </a:r>
          </a:p>
        </p:txBody>
      </p:sp>
    </p:spTree>
    <p:extLst>
      <p:ext uri="{BB962C8B-B14F-4D97-AF65-F5344CB8AC3E}">
        <p14:creationId xmlns:p14="http://schemas.microsoft.com/office/powerpoint/2010/main" val="24176596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E2147-D706-BFBB-85C3-D5A6AA7CC28B}"/>
            </a:ext>
          </a:extLst>
        </p:cNvPr>
        <p:cNvGrpSpPr/>
        <p:nvPr/>
      </p:nvGrpSpPr>
      <p:grpSpPr>
        <a:xfrm>
          <a:off x="0" y="0"/>
          <a:ext cx="0" cy="0"/>
          <a:chOff x="0" y="0"/>
          <a:chExt cx="0" cy="0"/>
        </a:xfrm>
      </p:grpSpPr>
      <p:sp>
        <p:nvSpPr>
          <p:cNvPr id="94210" name="Title 4">
            <a:extLst>
              <a:ext uri="{FF2B5EF4-FFF2-40B4-BE49-F238E27FC236}">
                <a16:creationId xmlns:a16="http://schemas.microsoft.com/office/drawing/2014/main" id="{7B91AB70-6B8E-45AF-2E89-2AB1745EA53A}"/>
              </a:ext>
            </a:extLst>
          </p:cNvPr>
          <p:cNvSpPr>
            <a:spLocks noGrp="1"/>
          </p:cNvSpPr>
          <p:nvPr>
            <p:ph type="title"/>
          </p:nvPr>
        </p:nvSpPr>
        <p:spPr>
          <a:xfrm>
            <a:off x="221657" y="209320"/>
            <a:ext cx="10972800" cy="711378"/>
          </a:xfrm>
        </p:spPr>
        <p:txBody>
          <a:bodyPr>
            <a:noAutofit/>
          </a:bodyPr>
          <a:lstStyle/>
          <a:p>
            <a:r>
              <a:rPr lang="en-US" sz="3200" dirty="0" err="1">
                <a:solidFill>
                  <a:srgbClr val="413C38"/>
                </a:solidFill>
                <a:cs typeface="Calibri" panose="020F0502020204030204" pitchFamily="34" charset="0"/>
              </a:rPr>
              <a:t>inMIND</a:t>
            </a:r>
            <a:r>
              <a:rPr lang="en-US" sz="3200" dirty="0">
                <a:solidFill>
                  <a:srgbClr val="413C38"/>
                </a:solidFill>
                <a:cs typeface="Calibri" panose="020F0502020204030204" pitchFamily="34" charset="0"/>
              </a:rPr>
              <a:t> study: phase 3, tafa-R2 vs R2</a:t>
            </a:r>
            <a:endParaRPr lang="en-US" sz="3200" dirty="0"/>
          </a:p>
        </p:txBody>
      </p:sp>
      <p:sp>
        <p:nvSpPr>
          <p:cNvPr id="42" name="Footer Placeholder 2">
            <a:extLst>
              <a:ext uri="{FF2B5EF4-FFF2-40B4-BE49-F238E27FC236}">
                <a16:creationId xmlns:a16="http://schemas.microsoft.com/office/drawing/2014/main" id="{7C4916D8-D4EF-5001-B96A-5167DD122F1A}"/>
              </a:ext>
            </a:extLst>
          </p:cNvPr>
          <p:cNvSpPr>
            <a:spLocks noGrp="1"/>
          </p:cNvSpPr>
          <p:nvPr>
            <p:ph type="ftr" sz="quarter" idx="11"/>
          </p:nvPr>
        </p:nvSpPr>
        <p:spPr>
          <a:xfrm>
            <a:off x="1889760" y="6596836"/>
            <a:ext cx="8534400" cy="215444"/>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itchFamily="34" charset="0"/>
              </a:rPr>
              <a:t>Department of Lymphoma/Myeloma</a:t>
            </a:r>
          </a:p>
        </p:txBody>
      </p:sp>
      <p:sp>
        <p:nvSpPr>
          <p:cNvPr id="12" name="TextBox 11">
            <a:extLst>
              <a:ext uri="{FF2B5EF4-FFF2-40B4-BE49-F238E27FC236}">
                <a16:creationId xmlns:a16="http://schemas.microsoft.com/office/drawing/2014/main" id="{7B06B6C2-53D9-7594-4C05-62C5E8CF0584}"/>
              </a:ext>
            </a:extLst>
          </p:cNvPr>
          <p:cNvSpPr txBox="1"/>
          <p:nvPr/>
        </p:nvSpPr>
        <p:spPr>
          <a:xfrm>
            <a:off x="10712942" y="6587318"/>
            <a:ext cx="1479059"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3C38"/>
                </a:solidFill>
                <a:effectLst/>
                <a:uLnTx/>
                <a:uFillTx/>
                <a:latin typeface="Calibri" panose="020F0502020204030204"/>
                <a:ea typeface="+mn-ea"/>
                <a:cs typeface="+mn-cs"/>
              </a:rPr>
              <a:t>Sehn et al. ASH 2024</a:t>
            </a:r>
          </a:p>
        </p:txBody>
      </p:sp>
      <p:sp>
        <p:nvSpPr>
          <p:cNvPr id="4" name="Title 1">
            <a:extLst>
              <a:ext uri="{FF2B5EF4-FFF2-40B4-BE49-F238E27FC236}">
                <a16:creationId xmlns:a16="http://schemas.microsoft.com/office/drawing/2014/main" id="{8F83139A-4FF4-AB76-B13A-0BCA1662875D}"/>
              </a:ext>
            </a:extLst>
          </p:cNvPr>
          <p:cNvSpPr txBox="1">
            <a:spLocks/>
          </p:cNvSpPr>
          <p:nvPr/>
        </p:nvSpPr>
        <p:spPr>
          <a:xfrm>
            <a:off x="548640" y="804672"/>
            <a:ext cx="11082528" cy="505968"/>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413C38"/>
                </a:solidFill>
                <a:effectLst/>
                <a:uLnTx/>
                <a:uFillTx/>
                <a:latin typeface="Arial"/>
                <a:ea typeface="+mj-ea"/>
                <a:cs typeface="Calibri" panose="020F0502020204030204" pitchFamily="34" charset="0"/>
              </a:rPr>
              <a:t>Primary endpoint: PFS</a:t>
            </a:r>
            <a:endParaRPr kumimoji="0" lang="en-US" sz="3200" b="1" i="0" u="none" strike="noStrike" kern="1200" cap="none" spc="0" normalizeH="0" baseline="0" noProof="0" dirty="0">
              <a:ln>
                <a:noFill/>
              </a:ln>
              <a:solidFill>
                <a:srgbClr val="413C38"/>
              </a:solidFill>
              <a:effectLst/>
              <a:uLnTx/>
              <a:uFillTx/>
              <a:latin typeface="Arial"/>
              <a:ea typeface="+mj-ea"/>
              <a:cs typeface="Calibri" panose="020F0502020204030204" pitchFamily="34" charset="0"/>
            </a:endParaRPr>
          </a:p>
        </p:txBody>
      </p:sp>
      <p:pic>
        <p:nvPicPr>
          <p:cNvPr id="5" name="Picture 4">
            <a:extLst>
              <a:ext uri="{FF2B5EF4-FFF2-40B4-BE49-F238E27FC236}">
                <a16:creationId xmlns:a16="http://schemas.microsoft.com/office/drawing/2014/main" id="{EE840DC0-770F-1AD7-3E9A-56841D5791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04052" y="1383900"/>
            <a:ext cx="10705816" cy="5120640"/>
          </a:xfrm>
          <a:prstGeom prst="rect">
            <a:avLst/>
          </a:prstGeom>
        </p:spPr>
      </p:pic>
    </p:spTree>
    <p:extLst>
      <p:ext uri="{BB962C8B-B14F-4D97-AF65-F5344CB8AC3E}">
        <p14:creationId xmlns:p14="http://schemas.microsoft.com/office/powerpoint/2010/main" val="1545794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696191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3E62-F860-1F45-A9CC-46357733D855}"/>
              </a:ext>
            </a:extLst>
          </p:cNvPr>
          <p:cNvSpPr>
            <a:spLocks noGrp="1"/>
          </p:cNvSpPr>
          <p:nvPr>
            <p:ph type="title"/>
          </p:nvPr>
        </p:nvSpPr>
        <p:spPr>
          <a:xfrm>
            <a:off x="912286" y="1"/>
            <a:ext cx="10358967" cy="1052736"/>
          </a:xfrm>
        </p:spPr>
        <p:txBody>
          <a:bodyPr/>
          <a:lstStyle/>
          <a:p>
            <a:r>
              <a:rPr lang="en-US" dirty="0"/>
              <a:t>Mechanism of Bispecific Antibodies</a:t>
            </a:r>
          </a:p>
        </p:txBody>
      </p:sp>
      <p:sp>
        <p:nvSpPr>
          <p:cNvPr id="5" name="TextBox 4">
            <a:extLst>
              <a:ext uri="{FF2B5EF4-FFF2-40B4-BE49-F238E27FC236}">
                <a16:creationId xmlns:a16="http://schemas.microsoft.com/office/drawing/2014/main" id="{C78464F8-2E17-F54E-8633-8F06671A6ACF}"/>
              </a:ext>
            </a:extLst>
          </p:cNvPr>
          <p:cNvSpPr txBox="1"/>
          <p:nvPr/>
        </p:nvSpPr>
        <p:spPr>
          <a:xfrm>
            <a:off x="0" y="6534835"/>
            <a:ext cx="433509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Herrera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Trends Cancer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2024;10(10):893-919.</a:t>
            </a:r>
          </a:p>
        </p:txBody>
      </p:sp>
      <p:pic>
        <p:nvPicPr>
          <p:cNvPr id="3" name="Picture 2">
            <a:extLst>
              <a:ext uri="{FF2B5EF4-FFF2-40B4-BE49-F238E27FC236}">
                <a16:creationId xmlns:a16="http://schemas.microsoft.com/office/drawing/2014/main" id="{374891F3-D3C6-12FD-04E4-BBF43DB955E4}"/>
              </a:ext>
            </a:extLst>
          </p:cNvPr>
          <p:cNvPicPr>
            <a:picLocks noChangeAspect="1"/>
          </p:cNvPicPr>
          <p:nvPr/>
        </p:nvPicPr>
        <p:blipFill>
          <a:blip r:embed="rId2"/>
          <a:stretch>
            <a:fillRect/>
          </a:stretch>
        </p:blipFill>
        <p:spPr>
          <a:xfrm>
            <a:off x="3237612" y="1298028"/>
            <a:ext cx="5378668" cy="4748726"/>
          </a:xfrm>
          <a:prstGeom prst="rect">
            <a:avLst/>
          </a:prstGeom>
        </p:spPr>
      </p:pic>
      <p:sp>
        <p:nvSpPr>
          <p:cNvPr id="4" name="Rectangle 3">
            <a:extLst>
              <a:ext uri="{FF2B5EF4-FFF2-40B4-BE49-F238E27FC236}">
                <a16:creationId xmlns:a16="http://schemas.microsoft.com/office/drawing/2014/main" id="{F3B992E8-6361-3C4C-1ADB-383F10D094D9}"/>
              </a:ext>
            </a:extLst>
          </p:cNvPr>
          <p:cNvSpPr/>
          <p:nvPr/>
        </p:nvSpPr>
        <p:spPr bwMode="auto">
          <a:xfrm>
            <a:off x="8616280" y="1298028"/>
            <a:ext cx="388884" cy="4748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11615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B4A02-2FDB-7FB5-9FA6-07B887C75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10D15-0B1B-6D19-FD2B-269C584A95C6}"/>
              </a:ext>
            </a:extLst>
          </p:cNvPr>
          <p:cNvSpPr>
            <a:spLocks noGrp="1"/>
          </p:cNvSpPr>
          <p:nvPr>
            <p:ph type="ctrTitle"/>
          </p:nvPr>
        </p:nvSpPr>
        <p:spPr/>
        <p:txBody>
          <a:bodyPr>
            <a:normAutofit fontScale="90000"/>
          </a:bodyPr>
          <a:lstStyle/>
          <a:p>
            <a:r>
              <a:rPr lang="en-US" dirty="0"/>
              <a:t>Nursing Considerations for Patients Receiving Tafasitamab</a:t>
            </a:r>
          </a:p>
        </p:txBody>
      </p:sp>
      <p:sp>
        <p:nvSpPr>
          <p:cNvPr id="3" name="Subtitle 2">
            <a:extLst>
              <a:ext uri="{FF2B5EF4-FFF2-40B4-BE49-F238E27FC236}">
                <a16:creationId xmlns:a16="http://schemas.microsoft.com/office/drawing/2014/main" id="{D3D0EF02-F3E6-B3E7-8850-6F20192B083E}"/>
              </a:ext>
            </a:extLst>
          </p:cNvPr>
          <p:cNvSpPr>
            <a:spLocks noGrp="1"/>
          </p:cNvSpPr>
          <p:nvPr>
            <p:ph type="subTitle" idx="1"/>
          </p:nvPr>
        </p:nvSpPr>
        <p:spPr>
          <a:xfrm>
            <a:off x="1524000" y="4079875"/>
            <a:ext cx="9144000" cy="1655762"/>
          </a:xfrm>
        </p:spPr>
        <p:txBody>
          <a:bodyPr/>
          <a:lstStyle/>
          <a:p>
            <a:r>
              <a:rPr lang="en-US" dirty="0"/>
              <a:t>Caitlin Murphy DNP, FNP-BC, AOCNP</a:t>
            </a:r>
          </a:p>
        </p:txBody>
      </p:sp>
    </p:spTree>
    <p:extLst>
      <p:ext uri="{BB962C8B-B14F-4D97-AF65-F5344CB8AC3E}">
        <p14:creationId xmlns:p14="http://schemas.microsoft.com/office/powerpoint/2010/main" val="426524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AF94A-4C41-996F-C3A9-991A606359B9}"/>
              </a:ext>
            </a:extLst>
          </p:cNvPr>
          <p:cNvSpPr>
            <a:spLocks noGrp="1"/>
          </p:cNvSpPr>
          <p:nvPr>
            <p:ph type="title"/>
          </p:nvPr>
        </p:nvSpPr>
        <p:spPr/>
        <p:txBody>
          <a:bodyPr/>
          <a:lstStyle/>
          <a:p>
            <a:r>
              <a:rPr lang="en-US" dirty="0"/>
              <a:t>Tafasitamab plus lenalidomide</a:t>
            </a:r>
          </a:p>
        </p:txBody>
      </p:sp>
      <p:sp>
        <p:nvSpPr>
          <p:cNvPr id="3" name="Content Placeholder 2">
            <a:extLst>
              <a:ext uri="{FF2B5EF4-FFF2-40B4-BE49-F238E27FC236}">
                <a16:creationId xmlns:a16="http://schemas.microsoft.com/office/drawing/2014/main" id="{A5DB8FA3-9D28-1315-EAA4-8BCC9D6745D8}"/>
              </a:ext>
            </a:extLst>
          </p:cNvPr>
          <p:cNvSpPr>
            <a:spLocks noGrp="1"/>
          </p:cNvSpPr>
          <p:nvPr>
            <p:ph idx="1"/>
          </p:nvPr>
        </p:nvSpPr>
        <p:spPr>
          <a:xfrm>
            <a:off x="838199" y="1961003"/>
            <a:ext cx="10945091" cy="4215960"/>
          </a:xfrm>
        </p:spPr>
        <p:txBody>
          <a:bodyPr/>
          <a:lstStyle/>
          <a:p>
            <a:r>
              <a:rPr lang="en-US" b="0" i="0" dirty="0">
                <a:effectLst/>
                <a:latin typeface="Red Hat Text"/>
              </a:rPr>
              <a:t>Adult patients with relapsed or refractory diffuse large B-cell lymphoma</a:t>
            </a:r>
          </a:p>
          <a:p>
            <a:r>
              <a:rPr lang="en-US" b="0" i="0" dirty="0">
                <a:effectLst/>
                <a:latin typeface="Red Hat Text"/>
              </a:rPr>
              <a:t>DLBCL arising from low grade lymphoma, and who are </a:t>
            </a:r>
            <a:r>
              <a:rPr lang="en-US" b="1" i="1" u="sng" dirty="0">
                <a:effectLst/>
                <a:latin typeface="Red Hat Text"/>
              </a:rPr>
              <a:t>not</a:t>
            </a:r>
            <a:r>
              <a:rPr lang="en-US" b="0" i="0" dirty="0">
                <a:effectLst/>
                <a:latin typeface="Red Hat Text"/>
              </a:rPr>
              <a:t> eligible for autologous stem cell transplant </a:t>
            </a:r>
            <a:endParaRPr lang="en-US" dirty="0"/>
          </a:p>
        </p:txBody>
      </p:sp>
      <p:sp>
        <p:nvSpPr>
          <p:cNvPr id="4" name="TextBox 3">
            <a:extLst>
              <a:ext uri="{FF2B5EF4-FFF2-40B4-BE49-F238E27FC236}">
                <a16:creationId xmlns:a16="http://schemas.microsoft.com/office/drawing/2014/main" id="{9B69A9B2-5E27-6B15-34E9-1B44CB387EEE}"/>
              </a:ext>
            </a:extLst>
          </p:cNvPr>
          <p:cNvSpPr txBox="1"/>
          <p:nvPr/>
        </p:nvSpPr>
        <p:spPr>
          <a:xfrm>
            <a:off x="-2874" y="6581001"/>
            <a:ext cx="609887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Tafasitamab package insert.</a:t>
            </a:r>
          </a:p>
        </p:txBody>
      </p:sp>
    </p:spTree>
    <p:extLst>
      <p:ext uri="{BB962C8B-B14F-4D97-AF65-F5344CB8AC3E}">
        <p14:creationId xmlns:p14="http://schemas.microsoft.com/office/powerpoint/2010/main" val="1517987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5371F-C72B-78C5-2442-5308AF53155D}"/>
              </a:ext>
            </a:extLst>
          </p:cNvPr>
          <p:cNvSpPr>
            <a:spLocks noGrp="1"/>
          </p:cNvSpPr>
          <p:nvPr>
            <p:ph type="title"/>
          </p:nvPr>
        </p:nvSpPr>
        <p:spPr/>
        <p:txBody>
          <a:bodyPr/>
          <a:lstStyle/>
          <a:p>
            <a:r>
              <a:rPr lang="en-US" dirty="0"/>
              <a:t>Schedule of Administration</a:t>
            </a:r>
          </a:p>
        </p:txBody>
      </p:sp>
      <p:sp>
        <p:nvSpPr>
          <p:cNvPr id="3" name="Content Placeholder 2">
            <a:extLst>
              <a:ext uri="{FF2B5EF4-FFF2-40B4-BE49-F238E27FC236}">
                <a16:creationId xmlns:a16="http://schemas.microsoft.com/office/drawing/2014/main" id="{B468B3E8-3A4A-AA38-AAC0-98EFCDDE58AC}"/>
              </a:ext>
            </a:extLst>
          </p:cNvPr>
          <p:cNvSpPr>
            <a:spLocks noGrp="1"/>
          </p:cNvSpPr>
          <p:nvPr>
            <p:ph idx="1"/>
          </p:nvPr>
        </p:nvSpPr>
        <p:spPr/>
        <p:txBody>
          <a:bodyPr>
            <a:normAutofit/>
          </a:bodyPr>
          <a:lstStyle/>
          <a:p>
            <a:r>
              <a:rPr lang="en-US" dirty="0"/>
              <a:t>Dosage of is 12 mg/kg as an intravenous infusion</a:t>
            </a:r>
          </a:p>
          <a:p>
            <a:r>
              <a:rPr lang="en-US" dirty="0"/>
              <a:t>Cycle 1: Days 1, 4, 8, 15 and 22 of the 28-day cycle</a:t>
            </a:r>
          </a:p>
          <a:p>
            <a:r>
              <a:rPr lang="en-US" dirty="0"/>
              <a:t>Cycles 2 and 3: Days 1, 8, 15 and 22 of each 28-day cycle</a:t>
            </a:r>
          </a:p>
          <a:p>
            <a:r>
              <a:rPr lang="en-US" dirty="0"/>
              <a:t>Cycle 4 and beyond: Days 1 and 15 of each 28-day cycle </a:t>
            </a:r>
          </a:p>
          <a:p>
            <a:r>
              <a:rPr lang="en-US" dirty="0"/>
              <a:t>Administer </a:t>
            </a:r>
            <a:r>
              <a:rPr lang="en-US" dirty="0" err="1"/>
              <a:t>tafa</a:t>
            </a:r>
            <a:r>
              <a:rPr lang="en-US" dirty="0"/>
              <a:t> in combination with lenalidomide for a maximum of 12 cycles </a:t>
            </a:r>
          </a:p>
          <a:p>
            <a:r>
              <a:rPr lang="en-US" dirty="0"/>
              <a:t>Lenalidomide 25 mg/day days 1-21 of 28 day cycle</a:t>
            </a:r>
          </a:p>
          <a:p>
            <a:r>
              <a:rPr lang="en-US" dirty="0"/>
              <a:t>May continue </a:t>
            </a:r>
            <a:r>
              <a:rPr lang="en-US" dirty="0" err="1"/>
              <a:t>tafa</a:t>
            </a:r>
            <a:r>
              <a:rPr lang="en-US" dirty="0"/>
              <a:t> monotherapy until disease progression or unacceptable toxicity</a:t>
            </a:r>
          </a:p>
        </p:txBody>
      </p:sp>
      <p:sp>
        <p:nvSpPr>
          <p:cNvPr id="4" name="TextBox 3">
            <a:extLst>
              <a:ext uri="{FF2B5EF4-FFF2-40B4-BE49-F238E27FC236}">
                <a16:creationId xmlns:a16="http://schemas.microsoft.com/office/drawing/2014/main" id="{1B2F27F5-7EC8-23C1-1D17-F45D585982D8}"/>
              </a:ext>
            </a:extLst>
          </p:cNvPr>
          <p:cNvSpPr txBox="1"/>
          <p:nvPr/>
        </p:nvSpPr>
        <p:spPr>
          <a:xfrm>
            <a:off x="-2874" y="6581001"/>
            <a:ext cx="609887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Tafasitamab package insert.</a:t>
            </a:r>
          </a:p>
        </p:txBody>
      </p:sp>
    </p:spTree>
    <p:extLst>
      <p:ext uri="{BB962C8B-B14F-4D97-AF65-F5344CB8AC3E}">
        <p14:creationId xmlns:p14="http://schemas.microsoft.com/office/powerpoint/2010/main" val="3989895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F21F-280D-9BD6-CA51-E3B363F48BE5}"/>
              </a:ext>
            </a:extLst>
          </p:cNvPr>
          <p:cNvSpPr>
            <a:spLocks noGrp="1"/>
          </p:cNvSpPr>
          <p:nvPr>
            <p:ph type="title"/>
          </p:nvPr>
        </p:nvSpPr>
        <p:spPr>
          <a:xfrm>
            <a:off x="838200" y="26337"/>
            <a:ext cx="10515600" cy="981582"/>
          </a:xfrm>
        </p:spPr>
        <p:txBody>
          <a:bodyPr/>
          <a:lstStyle/>
          <a:p>
            <a:r>
              <a:rPr lang="en-US" dirty="0"/>
              <a:t>Adverse Effects/Common Toxicities</a:t>
            </a:r>
          </a:p>
        </p:txBody>
      </p:sp>
      <p:sp>
        <p:nvSpPr>
          <p:cNvPr id="3" name="Content Placeholder 2">
            <a:extLst>
              <a:ext uri="{FF2B5EF4-FFF2-40B4-BE49-F238E27FC236}">
                <a16:creationId xmlns:a16="http://schemas.microsoft.com/office/drawing/2014/main" id="{3D725CDB-538F-BCD4-5F60-AE6D91F4D820}"/>
              </a:ext>
            </a:extLst>
          </p:cNvPr>
          <p:cNvSpPr>
            <a:spLocks noGrp="1"/>
          </p:cNvSpPr>
          <p:nvPr>
            <p:ph idx="1"/>
          </p:nvPr>
        </p:nvSpPr>
        <p:spPr>
          <a:xfrm>
            <a:off x="944697" y="809834"/>
            <a:ext cx="11247303" cy="5700103"/>
          </a:xfrm>
        </p:spPr>
        <p:txBody>
          <a:bodyPr>
            <a:noAutofit/>
          </a:bodyPr>
          <a:lstStyle/>
          <a:p>
            <a:pPr>
              <a:lnSpc>
                <a:spcPct val="100000"/>
              </a:lnSpc>
              <a:spcBef>
                <a:spcPts val="0"/>
              </a:spcBef>
            </a:pPr>
            <a:r>
              <a:rPr lang="en-US" sz="2000" dirty="0"/>
              <a:t>Monitor for</a:t>
            </a:r>
            <a:r>
              <a:rPr lang="en-US" sz="2000" b="0" i="0" dirty="0">
                <a:effectLst/>
              </a:rPr>
              <a:t> to minimize infusion-related reactions</a:t>
            </a:r>
            <a:endParaRPr lang="en-US" sz="2000" dirty="0"/>
          </a:p>
          <a:p>
            <a:pPr lvl="1">
              <a:lnSpc>
                <a:spcPct val="100000"/>
              </a:lnSpc>
              <a:spcBef>
                <a:spcPts val="0"/>
              </a:spcBef>
            </a:pPr>
            <a:r>
              <a:rPr lang="en-US" sz="2000" b="0" i="0" dirty="0">
                <a:effectLst/>
              </a:rPr>
              <a:t>Administer premedication 30 minutes to 2 hours prior to starting infusion</a:t>
            </a:r>
          </a:p>
          <a:p>
            <a:pPr lvl="1">
              <a:lnSpc>
                <a:spcPct val="100000"/>
              </a:lnSpc>
              <a:spcBef>
                <a:spcPts val="0"/>
              </a:spcBef>
            </a:pPr>
            <a:r>
              <a:rPr lang="en-US" sz="2000" b="0" i="0" dirty="0">
                <a:effectLst/>
              </a:rPr>
              <a:t>Acetaminophen</a:t>
            </a:r>
          </a:p>
          <a:p>
            <a:pPr lvl="1">
              <a:lnSpc>
                <a:spcPct val="100000"/>
              </a:lnSpc>
              <a:spcBef>
                <a:spcPts val="0"/>
              </a:spcBef>
            </a:pPr>
            <a:r>
              <a:rPr lang="en-US" sz="2000" b="0" i="0" dirty="0">
                <a:effectLst/>
              </a:rPr>
              <a:t>histamine H</a:t>
            </a:r>
            <a:r>
              <a:rPr lang="en-US" sz="2000" b="0" i="0" baseline="-25000" dirty="0">
                <a:effectLst/>
              </a:rPr>
              <a:t>1</a:t>
            </a:r>
            <a:r>
              <a:rPr lang="en-US" sz="2000" b="0" i="0" dirty="0">
                <a:effectLst/>
              </a:rPr>
              <a:t> receptor antagonists</a:t>
            </a:r>
          </a:p>
          <a:p>
            <a:pPr lvl="1">
              <a:lnSpc>
                <a:spcPct val="100000"/>
              </a:lnSpc>
              <a:spcBef>
                <a:spcPts val="0"/>
              </a:spcBef>
            </a:pPr>
            <a:r>
              <a:rPr lang="en-US" sz="2000" b="0" i="0" dirty="0">
                <a:effectLst/>
              </a:rPr>
              <a:t>histamine H</a:t>
            </a:r>
            <a:r>
              <a:rPr lang="en-US" sz="2000" b="0" i="0" baseline="-25000" dirty="0">
                <a:effectLst/>
              </a:rPr>
              <a:t>2</a:t>
            </a:r>
            <a:r>
              <a:rPr lang="en-US" sz="2000" b="0" i="0" dirty="0">
                <a:effectLst/>
              </a:rPr>
              <a:t> receptor antagonists </a:t>
            </a:r>
          </a:p>
          <a:p>
            <a:pPr lvl="1">
              <a:lnSpc>
                <a:spcPct val="100000"/>
              </a:lnSpc>
              <a:spcBef>
                <a:spcPts val="0"/>
              </a:spcBef>
            </a:pPr>
            <a:r>
              <a:rPr lang="en-US" sz="2000" b="0" i="0" dirty="0">
                <a:effectLst/>
              </a:rPr>
              <a:t>and/or glucocorticosteroids</a:t>
            </a:r>
            <a:endParaRPr lang="en-US" sz="2000" dirty="0"/>
          </a:p>
          <a:p>
            <a:pPr>
              <a:lnSpc>
                <a:spcPct val="100000"/>
              </a:lnSpc>
              <a:spcBef>
                <a:spcPts val="1200"/>
              </a:spcBef>
            </a:pPr>
            <a:r>
              <a:rPr lang="en-US" sz="2000" dirty="0"/>
              <a:t>Hematological AEs</a:t>
            </a:r>
          </a:p>
          <a:p>
            <a:pPr lvl="1">
              <a:lnSpc>
                <a:spcPct val="100000"/>
              </a:lnSpc>
              <a:spcBef>
                <a:spcPts val="0"/>
              </a:spcBef>
            </a:pPr>
            <a:r>
              <a:rPr lang="en-US" sz="2000" dirty="0"/>
              <a:t>Most notable: neutropenia, anemia, thrombocytopenia and then febrile neutropenia</a:t>
            </a:r>
          </a:p>
          <a:p>
            <a:pPr>
              <a:lnSpc>
                <a:spcPct val="100000"/>
              </a:lnSpc>
              <a:spcBef>
                <a:spcPts val="1200"/>
              </a:spcBef>
            </a:pPr>
            <a:r>
              <a:rPr lang="en-US" sz="2000" dirty="0"/>
              <a:t>Infection—</a:t>
            </a:r>
          </a:p>
          <a:p>
            <a:pPr lvl="1">
              <a:lnSpc>
                <a:spcPct val="100000"/>
              </a:lnSpc>
              <a:spcBef>
                <a:spcPts val="0"/>
              </a:spcBef>
            </a:pPr>
            <a:r>
              <a:rPr lang="en-US" sz="2000" dirty="0"/>
              <a:t>Respiratory tract infections  </a:t>
            </a:r>
          </a:p>
          <a:p>
            <a:pPr lvl="1">
              <a:lnSpc>
                <a:spcPct val="100000"/>
              </a:lnSpc>
              <a:spcBef>
                <a:spcPts val="0"/>
              </a:spcBef>
            </a:pPr>
            <a:r>
              <a:rPr lang="en-US" sz="2000" dirty="0"/>
              <a:t>UTIs</a:t>
            </a:r>
          </a:p>
          <a:p>
            <a:pPr lvl="1">
              <a:lnSpc>
                <a:spcPct val="100000"/>
              </a:lnSpc>
              <a:spcBef>
                <a:spcPts val="0"/>
              </a:spcBef>
            </a:pPr>
            <a:r>
              <a:rPr lang="en-US" sz="2000" dirty="0"/>
              <a:t>Bronchitis </a:t>
            </a:r>
          </a:p>
          <a:p>
            <a:pPr>
              <a:lnSpc>
                <a:spcPct val="100000"/>
              </a:lnSpc>
              <a:spcBef>
                <a:spcPts val="1200"/>
              </a:spcBef>
            </a:pPr>
            <a:r>
              <a:rPr lang="en-US" sz="2000" dirty="0"/>
              <a:t>GI—diarrhea (36%) </a:t>
            </a:r>
          </a:p>
          <a:p>
            <a:pPr>
              <a:lnSpc>
                <a:spcPct val="100000"/>
              </a:lnSpc>
              <a:spcBef>
                <a:spcPts val="1200"/>
              </a:spcBef>
            </a:pPr>
            <a:r>
              <a:rPr lang="en-US" sz="2000" dirty="0"/>
              <a:t>Peripheral Neuropathy</a:t>
            </a:r>
          </a:p>
          <a:p>
            <a:pPr>
              <a:lnSpc>
                <a:spcPct val="100000"/>
              </a:lnSpc>
              <a:spcBef>
                <a:spcPts val="1200"/>
              </a:spcBef>
            </a:pPr>
            <a:r>
              <a:rPr lang="en-US" sz="2000" dirty="0"/>
              <a:t>Fatigue </a:t>
            </a:r>
          </a:p>
          <a:p>
            <a:pPr lvl="1">
              <a:lnSpc>
                <a:spcPct val="100000"/>
              </a:lnSpc>
              <a:spcBef>
                <a:spcPts val="0"/>
              </a:spcBef>
            </a:pPr>
            <a:r>
              <a:rPr lang="en-US" sz="2000" dirty="0"/>
              <a:t>Exercise! </a:t>
            </a:r>
          </a:p>
        </p:txBody>
      </p:sp>
      <p:sp>
        <p:nvSpPr>
          <p:cNvPr id="4" name="TextBox 3">
            <a:extLst>
              <a:ext uri="{FF2B5EF4-FFF2-40B4-BE49-F238E27FC236}">
                <a16:creationId xmlns:a16="http://schemas.microsoft.com/office/drawing/2014/main" id="{B5A17B80-D06D-2C0F-459A-69FE8DF8309E}"/>
              </a:ext>
            </a:extLst>
          </p:cNvPr>
          <p:cNvSpPr txBox="1"/>
          <p:nvPr/>
        </p:nvSpPr>
        <p:spPr>
          <a:xfrm>
            <a:off x="-2874" y="6581001"/>
            <a:ext cx="609887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Tafasitamab package insert.</a:t>
            </a:r>
          </a:p>
        </p:txBody>
      </p:sp>
    </p:spTree>
    <p:extLst>
      <p:ext uri="{BB962C8B-B14F-4D97-AF65-F5344CB8AC3E}">
        <p14:creationId xmlns:p14="http://schemas.microsoft.com/office/powerpoint/2010/main" val="4262906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CC2C-F780-35F2-2756-0E761C81DECE}"/>
              </a:ext>
            </a:extLst>
          </p:cNvPr>
          <p:cNvSpPr>
            <a:spLocks noGrp="1"/>
          </p:cNvSpPr>
          <p:nvPr>
            <p:ph type="title"/>
          </p:nvPr>
        </p:nvSpPr>
        <p:spPr/>
        <p:txBody>
          <a:bodyPr/>
          <a:lstStyle/>
          <a:p>
            <a:r>
              <a:rPr lang="en-US" dirty="0"/>
              <a:t>Supportive Care	</a:t>
            </a:r>
          </a:p>
        </p:txBody>
      </p:sp>
      <p:sp>
        <p:nvSpPr>
          <p:cNvPr id="3" name="Content Placeholder 2">
            <a:extLst>
              <a:ext uri="{FF2B5EF4-FFF2-40B4-BE49-F238E27FC236}">
                <a16:creationId xmlns:a16="http://schemas.microsoft.com/office/drawing/2014/main" id="{2462D1E2-418D-601D-E781-246A994FADCF}"/>
              </a:ext>
            </a:extLst>
          </p:cNvPr>
          <p:cNvSpPr>
            <a:spLocks noGrp="1"/>
          </p:cNvSpPr>
          <p:nvPr>
            <p:ph idx="1"/>
          </p:nvPr>
        </p:nvSpPr>
        <p:spPr>
          <a:xfrm>
            <a:off x="838200" y="1891324"/>
            <a:ext cx="11071034" cy="4601551"/>
          </a:xfrm>
        </p:spPr>
        <p:txBody>
          <a:bodyPr/>
          <a:lstStyle/>
          <a:p>
            <a:r>
              <a:rPr lang="en-US" dirty="0"/>
              <a:t>80% of infusion-related reactions occurred during cycle 1 or 2</a:t>
            </a:r>
          </a:p>
          <a:p>
            <a:r>
              <a:rPr lang="en-US" dirty="0"/>
              <a:t>Monitor CBC prior to administration of each treatment cycle and throughout treatment. </a:t>
            </a:r>
          </a:p>
          <a:p>
            <a:r>
              <a:rPr lang="en-US" dirty="0"/>
              <a:t>Monitor patients with neutropenia for signs of infection</a:t>
            </a:r>
          </a:p>
          <a:p>
            <a:r>
              <a:rPr lang="en-US" dirty="0"/>
              <a:t>Consider granulocyte colony-stimulating factor (G-CSF) support</a:t>
            </a:r>
          </a:p>
          <a:p>
            <a:pPr marL="0" indent="0">
              <a:buNone/>
            </a:pPr>
            <a:endParaRPr lang="en-US" dirty="0"/>
          </a:p>
        </p:txBody>
      </p:sp>
    </p:spTree>
    <p:extLst>
      <p:ext uri="{BB962C8B-B14F-4D97-AF65-F5344CB8AC3E}">
        <p14:creationId xmlns:p14="http://schemas.microsoft.com/office/powerpoint/2010/main" val="41779786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1502-F3FD-1548-170A-E994E55E6B49}"/>
              </a:ext>
            </a:extLst>
          </p:cNvPr>
          <p:cNvSpPr>
            <a:spLocks noGrp="1"/>
          </p:cNvSpPr>
          <p:nvPr>
            <p:ph type="title"/>
          </p:nvPr>
        </p:nvSpPr>
        <p:spPr/>
        <p:txBody>
          <a:bodyPr/>
          <a:lstStyle/>
          <a:p>
            <a:r>
              <a:rPr lang="en-US" dirty="0"/>
              <a:t>Lenalidomide Supportive Care	</a:t>
            </a:r>
          </a:p>
        </p:txBody>
      </p:sp>
      <p:sp>
        <p:nvSpPr>
          <p:cNvPr id="3" name="Content Placeholder 2">
            <a:extLst>
              <a:ext uri="{FF2B5EF4-FFF2-40B4-BE49-F238E27FC236}">
                <a16:creationId xmlns:a16="http://schemas.microsoft.com/office/drawing/2014/main" id="{2FC286F1-14A9-F7F6-2B8F-E5CD37E8551C}"/>
              </a:ext>
            </a:extLst>
          </p:cNvPr>
          <p:cNvSpPr>
            <a:spLocks noGrp="1"/>
          </p:cNvSpPr>
          <p:nvPr>
            <p:ph idx="1"/>
          </p:nvPr>
        </p:nvSpPr>
        <p:spPr>
          <a:xfrm>
            <a:off x="838199" y="2049137"/>
            <a:ext cx="10134601" cy="4127826"/>
          </a:xfrm>
        </p:spPr>
        <p:txBody>
          <a:bodyPr>
            <a:normAutofit/>
          </a:bodyPr>
          <a:lstStyle/>
          <a:p>
            <a:r>
              <a:rPr lang="en-US" dirty="0"/>
              <a:t>REMS program</a:t>
            </a:r>
          </a:p>
          <a:p>
            <a:r>
              <a:rPr lang="en-US" dirty="0"/>
              <a:t>May cause birth defects or embryo-fetal death</a:t>
            </a:r>
          </a:p>
          <a:p>
            <a:pPr lvl="1"/>
            <a:r>
              <a:rPr lang="en-US" dirty="0"/>
              <a:t>Counseling around safe sex practices for male and female sex patients </a:t>
            </a:r>
          </a:p>
          <a:p>
            <a:r>
              <a:rPr lang="en-US" dirty="0"/>
              <a:t>Significantly increased risk of deep vein thrombosis (DVT) and pulmonary embolism (PE)</a:t>
            </a:r>
          </a:p>
          <a:p>
            <a:pPr lvl="1"/>
            <a:r>
              <a:rPr lang="en-US" dirty="0"/>
              <a:t>Anti-thrombotic prophylaxis is recommended</a:t>
            </a:r>
          </a:p>
          <a:p>
            <a:r>
              <a:rPr lang="en-US" dirty="0"/>
              <a:t>Cytopenias—Neutropenia and Thrombocytopenia</a:t>
            </a:r>
          </a:p>
          <a:p>
            <a:pPr lvl="1"/>
            <a:r>
              <a:rPr lang="en-US" dirty="0"/>
              <a:t>HSV prophylaxis </a:t>
            </a:r>
          </a:p>
        </p:txBody>
      </p:sp>
    </p:spTree>
    <p:extLst>
      <p:ext uri="{BB962C8B-B14F-4D97-AF65-F5344CB8AC3E}">
        <p14:creationId xmlns:p14="http://schemas.microsoft.com/office/powerpoint/2010/main" val="720474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EFAF6-4DE9-6028-AC13-51EAECB7F430}"/>
              </a:ext>
            </a:extLst>
          </p:cNvPr>
          <p:cNvSpPr>
            <a:spLocks noGrp="1"/>
          </p:cNvSpPr>
          <p:nvPr>
            <p:ph type="title"/>
          </p:nvPr>
        </p:nvSpPr>
        <p:spPr/>
        <p:txBody>
          <a:bodyPr/>
          <a:lstStyle/>
          <a:p>
            <a:r>
              <a:rPr lang="en-US" dirty="0"/>
              <a:t>Patient Case</a:t>
            </a:r>
          </a:p>
        </p:txBody>
      </p:sp>
      <p:sp>
        <p:nvSpPr>
          <p:cNvPr id="3" name="Content Placeholder 2">
            <a:extLst>
              <a:ext uri="{FF2B5EF4-FFF2-40B4-BE49-F238E27FC236}">
                <a16:creationId xmlns:a16="http://schemas.microsoft.com/office/drawing/2014/main" id="{11489948-6EF8-5369-80F9-5BD662082CDB}"/>
              </a:ext>
            </a:extLst>
          </p:cNvPr>
          <p:cNvSpPr>
            <a:spLocks noGrp="1"/>
          </p:cNvSpPr>
          <p:nvPr>
            <p:ph idx="1"/>
          </p:nvPr>
        </p:nvSpPr>
        <p:spPr/>
        <p:txBody>
          <a:bodyPr vert="horz" lIns="91440" tIns="45720" rIns="91440" bIns="45720" rtlCol="0" anchor="t">
            <a:normAutofit/>
          </a:bodyPr>
          <a:lstStyle/>
          <a:p>
            <a:r>
              <a:rPr lang="en-US" dirty="0"/>
              <a:t>72 y/o woman with notable history of IBS, HTN, HLD, and arthritis who presented with weight loss and bloating</a:t>
            </a:r>
          </a:p>
          <a:p>
            <a:r>
              <a:rPr lang="en-US" dirty="0"/>
              <a:t>Underwent CT which demonstrated retroperitoneal mass about 5 x 5 cm with highest SUV 12 and pulmonary nodules</a:t>
            </a:r>
          </a:p>
          <a:p>
            <a:r>
              <a:rPr lang="en-US" dirty="0"/>
              <a:t>IR guided biopsy and pathology consistent with DLBCL </a:t>
            </a:r>
          </a:p>
          <a:p>
            <a:r>
              <a:rPr lang="en-US" dirty="0"/>
              <a:t>Received 6 cycles of R-CHOP</a:t>
            </a:r>
          </a:p>
          <a:p>
            <a:r>
              <a:rPr lang="en-US" dirty="0"/>
              <a:t>EOT PET with persistent lung nodules</a:t>
            </a:r>
          </a:p>
        </p:txBody>
      </p:sp>
    </p:spTree>
    <p:extLst>
      <p:ext uri="{BB962C8B-B14F-4D97-AF65-F5344CB8AC3E}">
        <p14:creationId xmlns:p14="http://schemas.microsoft.com/office/powerpoint/2010/main" val="2349427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3B79-65EF-8EE7-5F81-AA2F0A174EBC}"/>
              </a:ext>
            </a:extLst>
          </p:cNvPr>
          <p:cNvSpPr>
            <a:spLocks noGrp="1"/>
          </p:cNvSpPr>
          <p:nvPr>
            <p:ph type="title"/>
          </p:nvPr>
        </p:nvSpPr>
        <p:spPr/>
        <p:txBody>
          <a:bodyPr/>
          <a:lstStyle/>
          <a:p>
            <a:r>
              <a:rPr lang="en-US" dirty="0"/>
              <a:t>Patient Case</a:t>
            </a:r>
          </a:p>
        </p:txBody>
      </p:sp>
      <p:sp>
        <p:nvSpPr>
          <p:cNvPr id="3" name="Content Placeholder 2">
            <a:extLst>
              <a:ext uri="{FF2B5EF4-FFF2-40B4-BE49-F238E27FC236}">
                <a16:creationId xmlns:a16="http://schemas.microsoft.com/office/drawing/2014/main" id="{E282296E-3079-DFD8-A4F5-4D265606291C}"/>
              </a:ext>
            </a:extLst>
          </p:cNvPr>
          <p:cNvSpPr>
            <a:spLocks noGrp="1"/>
          </p:cNvSpPr>
          <p:nvPr>
            <p:ph idx="1"/>
          </p:nvPr>
        </p:nvSpPr>
        <p:spPr/>
        <p:txBody>
          <a:bodyPr vert="horz" lIns="91440" tIns="45720" rIns="91440" bIns="45720" rtlCol="0" anchor="t">
            <a:normAutofit/>
          </a:bodyPr>
          <a:lstStyle/>
          <a:p>
            <a:r>
              <a:rPr lang="en-US" dirty="0"/>
              <a:t>Ongoing surveillance with intermittent imaging when patient </a:t>
            </a:r>
            <a:r>
              <a:rPr lang="en-US"/>
              <a:t>noted waxing/</a:t>
            </a:r>
            <a:r>
              <a:rPr lang="en-US" dirty="0"/>
              <a:t>waning cervical nodes, stable pulmonary nodes</a:t>
            </a:r>
          </a:p>
          <a:p>
            <a:r>
              <a:rPr lang="en-US" dirty="0"/>
              <a:t>In 2024, cervical nodes increasing on exam; small axillary and RP nodes; biopsy consistent with DLBCL</a:t>
            </a:r>
          </a:p>
          <a:p>
            <a:r>
              <a:rPr lang="en-US" dirty="0"/>
              <a:t>Treatment considerations:	</a:t>
            </a:r>
          </a:p>
          <a:p>
            <a:pPr lvl="1"/>
            <a:r>
              <a:rPr lang="en-US" dirty="0"/>
              <a:t>Location of care</a:t>
            </a:r>
          </a:p>
          <a:p>
            <a:pPr lvl="1"/>
            <a:r>
              <a:rPr lang="en-US" dirty="0"/>
              <a:t>Caregiver support</a:t>
            </a:r>
          </a:p>
          <a:p>
            <a:pPr lvl="1"/>
            <a:r>
              <a:rPr lang="en-US" dirty="0"/>
              <a:t>Goals of care and intensity of treatment</a:t>
            </a:r>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10343081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853B-7E31-17F5-4603-E6733F59C167}"/>
              </a:ext>
            </a:extLst>
          </p:cNvPr>
          <p:cNvSpPr>
            <a:spLocks noGrp="1"/>
          </p:cNvSpPr>
          <p:nvPr>
            <p:ph type="title"/>
          </p:nvPr>
        </p:nvSpPr>
        <p:spPr/>
        <p:txBody>
          <a:bodyPr/>
          <a:lstStyle/>
          <a:p>
            <a:r>
              <a:rPr lang="en-US" dirty="0"/>
              <a:t>Patient Case</a:t>
            </a:r>
          </a:p>
        </p:txBody>
      </p:sp>
      <p:sp>
        <p:nvSpPr>
          <p:cNvPr id="3" name="Content Placeholder 2">
            <a:extLst>
              <a:ext uri="{FF2B5EF4-FFF2-40B4-BE49-F238E27FC236}">
                <a16:creationId xmlns:a16="http://schemas.microsoft.com/office/drawing/2014/main" id="{B33B7D02-B050-318A-416B-E7B01677F017}"/>
              </a:ext>
            </a:extLst>
          </p:cNvPr>
          <p:cNvSpPr>
            <a:spLocks noGrp="1"/>
          </p:cNvSpPr>
          <p:nvPr>
            <p:ph idx="1"/>
          </p:nvPr>
        </p:nvSpPr>
        <p:spPr/>
        <p:txBody>
          <a:bodyPr/>
          <a:lstStyle/>
          <a:p>
            <a:r>
              <a:rPr lang="en-US" dirty="0"/>
              <a:t>Community based clinic setting close to home</a:t>
            </a:r>
          </a:p>
          <a:p>
            <a:r>
              <a:rPr lang="en-US" dirty="0"/>
              <a:t>No change in location of care—team consistent across all lines of therapy</a:t>
            </a:r>
          </a:p>
          <a:p>
            <a:r>
              <a:rPr lang="en-US" dirty="0"/>
              <a:t>Limited caregiver support and able to have multiple caregivers for various appointments and family, friends could support patient in ways suited to their abilities</a:t>
            </a:r>
          </a:p>
          <a:p>
            <a:pPr marL="0" indent="0">
              <a:buNone/>
            </a:pPr>
            <a:endParaRPr lang="en-US" dirty="0"/>
          </a:p>
          <a:p>
            <a:endParaRPr lang="en-US" dirty="0"/>
          </a:p>
        </p:txBody>
      </p:sp>
    </p:spTree>
    <p:extLst>
      <p:ext uri="{BB962C8B-B14F-4D97-AF65-F5344CB8AC3E}">
        <p14:creationId xmlns:p14="http://schemas.microsoft.com/office/powerpoint/2010/main" val="42574272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4552-60BD-645C-3BAD-74BB24C6FBE6}"/>
              </a:ext>
            </a:extLst>
          </p:cNvPr>
          <p:cNvSpPr>
            <a:spLocks noGrp="1"/>
          </p:cNvSpPr>
          <p:nvPr>
            <p:ph type="title"/>
          </p:nvPr>
        </p:nvSpPr>
        <p:spPr/>
        <p:txBody>
          <a:bodyPr/>
          <a:lstStyle/>
          <a:p>
            <a:r>
              <a:rPr lang="en-US" dirty="0"/>
              <a:t>Patient Case</a:t>
            </a:r>
          </a:p>
        </p:txBody>
      </p:sp>
      <p:sp>
        <p:nvSpPr>
          <p:cNvPr id="3" name="Content Placeholder 2">
            <a:extLst>
              <a:ext uri="{FF2B5EF4-FFF2-40B4-BE49-F238E27FC236}">
                <a16:creationId xmlns:a16="http://schemas.microsoft.com/office/drawing/2014/main" id="{AB1C81B5-7A10-F1C3-03B5-7D1781A5CC22}"/>
              </a:ext>
            </a:extLst>
          </p:cNvPr>
          <p:cNvSpPr>
            <a:spLocks noGrp="1"/>
          </p:cNvSpPr>
          <p:nvPr>
            <p:ph idx="1"/>
          </p:nvPr>
        </p:nvSpPr>
        <p:spPr/>
        <p:txBody>
          <a:bodyPr/>
          <a:lstStyle/>
          <a:p>
            <a:r>
              <a:rPr lang="en-US" dirty="0"/>
              <a:t>HSR with cycle 1 day 1 as fever, chills, flushing</a:t>
            </a:r>
          </a:p>
          <a:p>
            <a:pPr lvl="1"/>
            <a:r>
              <a:rPr lang="en-US" dirty="0"/>
              <a:t>Managed with rescue medications; able to tolerate subsequent infusions</a:t>
            </a:r>
          </a:p>
          <a:p>
            <a:r>
              <a:rPr lang="en-US" dirty="0"/>
              <a:t>Lenalidomide</a:t>
            </a:r>
          </a:p>
          <a:p>
            <a:pPr lvl="1"/>
            <a:r>
              <a:rPr lang="en-US" dirty="0"/>
              <a:t>Dose reductions over first 3 cycles and maintained 10 mg dosing</a:t>
            </a:r>
          </a:p>
          <a:p>
            <a:r>
              <a:rPr lang="en-US" dirty="0"/>
              <a:t>Interim restaging PET with PR</a:t>
            </a:r>
          </a:p>
          <a:p>
            <a:r>
              <a:rPr lang="en-US" dirty="0"/>
              <a:t>Continued with 12 cycles and is in ongoing surveillance with </a:t>
            </a:r>
            <a:r>
              <a:rPr lang="en-US"/>
              <a:t>stable pulmonary </a:t>
            </a:r>
            <a:r>
              <a:rPr lang="en-US" dirty="0"/>
              <a:t>nodes </a:t>
            </a:r>
          </a:p>
          <a:p>
            <a:endParaRPr lang="en-US" dirty="0"/>
          </a:p>
          <a:p>
            <a:pPr lvl="1"/>
            <a:endParaRPr lang="en-US" dirty="0"/>
          </a:p>
        </p:txBody>
      </p:sp>
    </p:spTree>
    <p:extLst>
      <p:ext uri="{BB962C8B-B14F-4D97-AF65-F5344CB8AC3E}">
        <p14:creationId xmlns:p14="http://schemas.microsoft.com/office/powerpoint/2010/main" val="419609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a:xfrm>
            <a:off x="912286" y="44624"/>
            <a:ext cx="10358967" cy="1143000"/>
          </a:xfrm>
        </p:spPr>
        <p:txBody>
          <a:bodyPr/>
          <a:lstStyle/>
          <a:p>
            <a:r>
              <a:rPr lang="en-US" dirty="0"/>
              <a:t>Approved and Investigational Bispecific Antibodies in R/R NHL</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384452"/>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graphicFrame>
        <p:nvGraphicFramePr>
          <p:cNvPr id="2" name="Table 1">
            <a:extLst>
              <a:ext uri="{FF2B5EF4-FFF2-40B4-BE49-F238E27FC236}">
                <a16:creationId xmlns:a16="http://schemas.microsoft.com/office/drawing/2014/main" id="{0F288BD8-9AA6-353E-A019-C84EB0041E89}"/>
              </a:ext>
            </a:extLst>
          </p:cNvPr>
          <p:cNvGraphicFramePr>
            <a:graphicFrameLocks noGrp="1"/>
          </p:cNvGraphicFramePr>
          <p:nvPr>
            <p:extLst>
              <p:ext uri="{D42A27DB-BD31-4B8C-83A1-F6EECF244321}">
                <p14:modId xmlns:p14="http://schemas.microsoft.com/office/powerpoint/2010/main" val="4091761110"/>
              </p:ext>
            </p:extLst>
          </p:nvPr>
        </p:nvGraphicFramePr>
        <p:xfrm>
          <a:off x="605369" y="1384452"/>
          <a:ext cx="10972800" cy="4492821"/>
        </p:xfrm>
        <a:graphic>
          <a:graphicData uri="http://schemas.openxmlformats.org/drawingml/2006/table">
            <a:tbl>
              <a:tblPr firstRow="1" bandRow="1">
                <a:tableStyleId>{21E4AEA4-8DFA-4A89-87EB-49C32662AFE0}</a:tableStyleId>
              </a:tblPr>
              <a:tblGrid>
                <a:gridCol w="3004584">
                  <a:extLst>
                    <a:ext uri="{9D8B030D-6E8A-4147-A177-3AD203B41FA5}">
                      <a16:colId xmlns:a16="http://schemas.microsoft.com/office/drawing/2014/main" val="1294959252"/>
                    </a:ext>
                  </a:extLst>
                </a:gridCol>
                <a:gridCol w="2767037">
                  <a:extLst>
                    <a:ext uri="{9D8B030D-6E8A-4147-A177-3AD203B41FA5}">
                      <a16:colId xmlns:a16="http://schemas.microsoft.com/office/drawing/2014/main" val="3446848418"/>
                    </a:ext>
                  </a:extLst>
                </a:gridCol>
                <a:gridCol w="5201179">
                  <a:extLst>
                    <a:ext uri="{9D8B030D-6E8A-4147-A177-3AD203B41FA5}">
                      <a16:colId xmlns:a16="http://schemas.microsoft.com/office/drawing/2014/main" val="1016446043"/>
                    </a:ext>
                  </a:extLst>
                </a:gridCol>
              </a:tblGrid>
              <a:tr h="911891">
                <a:tc>
                  <a:txBody>
                    <a:bodyPr/>
                    <a:lstStyle/>
                    <a:p>
                      <a:pPr algn="ctr"/>
                      <a:r>
                        <a:rPr lang="en-US" sz="2000" dirty="0"/>
                        <a:t>Drug Name</a:t>
                      </a:r>
                    </a:p>
                  </a:txBody>
                  <a:tcPr anchor="b">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Route of Administration</a:t>
                      </a:r>
                    </a:p>
                  </a:txBody>
                  <a:tcPr anchor="b">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FDA Approval Status</a:t>
                      </a:r>
                    </a:p>
                  </a:txBody>
                  <a:tcPr anchor="b">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610077940"/>
                  </a:ext>
                </a:extLst>
              </a:tr>
              <a:tr h="923811">
                <a:tc>
                  <a:txBody>
                    <a:bodyPr/>
                    <a:lstStyle/>
                    <a:p>
                      <a:pPr algn="ctr"/>
                      <a:r>
                        <a:rPr lang="en-US" sz="2000" b="1" dirty="0"/>
                        <a:t>Mosunetuzumab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Intravenous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Approved (FL)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618421192"/>
                  </a:ext>
                </a:extLst>
              </a:tr>
              <a:tr h="844824">
                <a:tc>
                  <a:txBody>
                    <a:bodyPr/>
                    <a:lstStyle/>
                    <a:p>
                      <a:pPr algn="ctr"/>
                      <a:r>
                        <a:rPr lang="en-US" sz="2000" b="1" dirty="0"/>
                        <a:t>Glofitamab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Intravenous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Approved (DLBCL)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654052359"/>
                  </a:ext>
                </a:extLst>
              </a:tr>
              <a:tr h="900404">
                <a:tc>
                  <a:txBody>
                    <a:bodyPr/>
                    <a:lstStyle/>
                    <a:p>
                      <a:pPr algn="ctr"/>
                      <a:r>
                        <a:rPr lang="en-US" sz="2000" b="1" dirty="0"/>
                        <a:t>Epcoritamab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Subcutaneous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Approved (DLBCL, 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743131731"/>
                  </a:ext>
                </a:extLst>
              </a:tr>
              <a:tr h="911891">
                <a:tc>
                  <a:txBody>
                    <a:bodyPr/>
                    <a:lstStyle/>
                    <a:p>
                      <a:pPr algn="ctr"/>
                      <a:r>
                        <a:rPr lang="en-US" sz="2000" b="1" dirty="0"/>
                        <a:t>Odronextamab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Intravenous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Investigational (DLBCL, FL)</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893069424"/>
                  </a:ext>
                </a:extLst>
              </a:tr>
            </a:tbl>
          </a:graphicData>
        </a:graphic>
      </p:graphicFrame>
      <p:sp>
        <p:nvSpPr>
          <p:cNvPr id="4" name="TextBox 3">
            <a:extLst>
              <a:ext uri="{FF2B5EF4-FFF2-40B4-BE49-F238E27FC236}">
                <a16:creationId xmlns:a16="http://schemas.microsoft.com/office/drawing/2014/main" id="{9DE7CAEF-D142-EEAC-CD22-B10BAA3A34EB}"/>
              </a:ext>
            </a:extLst>
          </p:cNvPr>
          <p:cNvSpPr txBox="1"/>
          <p:nvPr/>
        </p:nvSpPr>
        <p:spPr>
          <a:xfrm>
            <a:off x="0" y="6534835"/>
            <a:ext cx="733506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Respective package inserts. Accessed April 2025.</a:t>
            </a:r>
          </a:p>
        </p:txBody>
      </p:sp>
    </p:spTree>
    <p:extLst>
      <p:ext uri="{BB962C8B-B14F-4D97-AF65-F5344CB8AC3E}">
        <p14:creationId xmlns:p14="http://schemas.microsoft.com/office/powerpoint/2010/main" val="1122272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D88-ABA9-724F-84A9-1B06AF9BA34E}"/>
              </a:ext>
            </a:extLst>
          </p:cNvPr>
          <p:cNvSpPr txBox="1"/>
          <p:nvPr/>
        </p:nvSpPr>
        <p:spPr>
          <a:xfrm>
            <a:off x="0" y="6534835"/>
            <a:ext cx="3538854"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Modification, Courtesy of David Porter, MD</a:t>
            </a:r>
          </a:p>
        </p:txBody>
      </p:sp>
      <p:sp>
        <p:nvSpPr>
          <p:cNvPr id="4" name="Title 3">
            <a:extLst>
              <a:ext uri="{FF2B5EF4-FFF2-40B4-BE49-F238E27FC236}">
                <a16:creationId xmlns:a16="http://schemas.microsoft.com/office/drawing/2014/main" id="{B9DE5C8E-6C89-534A-8BFF-C158069F57F0}"/>
              </a:ext>
            </a:extLst>
          </p:cNvPr>
          <p:cNvSpPr>
            <a:spLocks noGrp="1"/>
          </p:cNvSpPr>
          <p:nvPr>
            <p:ph type="title"/>
          </p:nvPr>
        </p:nvSpPr>
        <p:spPr>
          <a:xfrm>
            <a:off x="912286" y="-171400"/>
            <a:ext cx="10358967" cy="1143000"/>
          </a:xfrm>
        </p:spPr>
        <p:txBody>
          <a:bodyPr/>
          <a:lstStyle/>
          <a:p>
            <a:r>
              <a:rPr lang="en-US" sz="2800" dirty="0">
                <a:latin typeface="Calibri" panose="020F0502020204030204" pitchFamily="34" charset="0"/>
                <a:cs typeface="Calibri" panose="020F0502020204030204" pitchFamily="34" charset="0"/>
                <a:sym typeface="Helvetica Light"/>
              </a:rPr>
              <a:t>Overview of CAR T-Cell Therapy</a:t>
            </a:r>
            <a:endParaRPr lang="en-US" dirty="0">
              <a:latin typeface="Calibri" panose="020F0502020204030204" pitchFamily="34" charset="0"/>
              <a:cs typeface="Calibri" panose="020F0502020204030204" pitchFamily="34" charset="0"/>
            </a:endParaRPr>
          </a:p>
        </p:txBody>
      </p:sp>
      <p:pic>
        <p:nvPicPr>
          <p:cNvPr id="9" name="Picture 8" descr="A diagram of a person's life cycle&#10;&#10;Description automatically generated">
            <a:extLst>
              <a:ext uri="{FF2B5EF4-FFF2-40B4-BE49-F238E27FC236}">
                <a16:creationId xmlns:a16="http://schemas.microsoft.com/office/drawing/2014/main" id="{8CC1E796-5D6D-CA70-5718-65554C4A8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0" y="692696"/>
            <a:ext cx="8208912" cy="5660669"/>
          </a:xfrm>
          <a:prstGeom prst="rect">
            <a:avLst/>
          </a:prstGeom>
        </p:spPr>
      </p:pic>
    </p:spTree>
    <p:custDataLst>
      <p:tags r:id="rId1"/>
    </p:custDataLst>
    <p:extLst>
      <p:ext uri="{BB962C8B-B14F-4D97-AF65-F5344CB8AC3E}">
        <p14:creationId xmlns:p14="http://schemas.microsoft.com/office/powerpoint/2010/main" val="1679244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8481-FE5B-7D70-5BD4-428E5C344B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A73290-5DB1-7073-DCF2-3339D9154AFD}"/>
              </a:ext>
            </a:extLst>
          </p:cNvPr>
          <p:cNvSpPr>
            <a:spLocks noGrp="1"/>
          </p:cNvSpPr>
          <p:nvPr>
            <p:ph type="title"/>
          </p:nvPr>
        </p:nvSpPr>
        <p:spPr>
          <a:xfrm>
            <a:off x="912286" y="44624"/>
            <a:ext cx="10358967" cy="1143000"/>
          </a:xfrm>
        </p:spPr>
        <p:txBody>
          <a:bodyPr/>
          <a:lstStyle/>
          <a:p>
            <a:r>
              <a:rPr lang="en-US" dirty="0"/>
              <a:t>Approved CAR-T Cell Therapies in R/R NHL</a:t>
            </a:r>
          </a:p>
        </p:txBody>
      </p:sp>
      <p:sp>
        <p:nvSpPr>
          <p:cNvPr id="7" name="Content Placeholder 3">
            <a:extLst>
              <a:ext uri="{FF2B5EF4-FFF2-40B4-BE49-F238E27FC236}">
                <a16:creationId xmlns:a16="http://schemas.microsoft.com/office/drawing/2014/main" id="{5861906D-CED4-D020-8FC2-4DB168D69460}"/>
              </a:ext>
            </a:extLst>
          </p:cNvPr>
          <p:cNvSpPr txBox="1">
            <a:spLocks/>
          </p:cNvSpPr>
          <p:nvPr/>
        </p:nvSpPr>
        <p:spPr>
          <a:xfrm>
            <a:off x="605369" y="1384452"/>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graphicFrame>
        <p:nvGraphicFramePr>
          <p:cNvPr id="2" name="Table 1">
            <a:extLst>
              <a:ext uri="{FF2B5EF4-FFF2-40B4-BE49-F238E27FC236}">
                <a16:creationId xmlns:a16="http://schemas.microsoft.com/office/drawing/2014/main" id="{7CAC64B4-DD8A-5A26-4B65-A88BC99A93C2}"/>
              </a:ext>
            </a:extLst>
          </p:cNvPr>
          <p:cNvGraphicFramePr>
            <a:graphicFrameLocks noGrp="1"/>
          </p:cNvGraphicFramePr>
          <p:nvPr>
            <p:extLst>
              <p:ext uri="{D42A27DB-BD31-4B8C-83A1-F6EECF244321}">
                <p14:modId xmlns:p14="http://schemas.microsoft.com/office/powerpoint/2010/main" val="2757132469"/>
              </p:ext>
            </p:extLst>
          </p:nvPr>
        </p:nvGraphicFramePr>
        <p:xfrm>
          <a:off x="1597202" y="1292772"/>
          <a:ext cx="8989134" cy="4479397"/>
        </p:xfrm>
        <a:graphic>
          <a:graphicData uri="http://schemas.openxmlformats.org/drawingml/2006/table">
            <a:tbl>
              <a:tblPr firstRow="1" bandRow="1">
                <a:tableStyleId>{21E4AEA4-8DFA-4A89-87EB-49C32662AFE0}</a:tableStyleId>
              </a:tblPr>
              <a:tblGrid>
                <a:gridCol w="3787955">
                  <a:extLst>
                    <a:ext uri="{9D8B030D-6E8A-4147-A177-3AD203B41FA5}">
                      <a16:colId xmlns:a16="http://schemas.microsoft.com/office/drawing/2014/main" val="1294959252"/>
                    </a:ext>
                  </a:extLst>
                </a:gridCol>
                <a:gridCol w="5201179">
                  <a:extLst>
                    <a:ext uri="{9D8B030D-6E8A-4147-A177-3AD203B41FA5}">
                      <a16:colId xmlns:a16="http://schemas.microsoft.com/office/drawing/2014/main" val="1016446043"/>
                    </a:ext>
                  </a:extLst>
                </a:gridCol>
              </a:tblGrid>
              <a:tr h="898467">
                <a:tc>
                  <a:txBody>
                    <a:bodyPr/>
                    <a:lstStyle/>
                    <a:p>
                      <a:pPr algn="ctr"/>
                      <a:r>
                        <a:rPr lang="en-US" sz="2000" dirty="0"/>
                        <a:t>Drug Name</a:t>
                      </a:r>
                    </a:p>
                  </a:txBody>
                  <a:tcPr anchor="b">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Disease State</a:t>
                      </a:r>
                    </a:p>
                  </a:txBody>
                  <a:tcPr anchor="b">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610077940"/>
                  </a:ext>
                </a:extLst>
              </a:tr>
              <a:tr h="923811">
                <a:tc>
                  <a:txBody>
                    <a:bodyPr/>
                    <a:lstStyle/>
                    <a:p>
                      <a:pPr algn="ctr"/>
                      <a:r>
                        <a:rPr lang="en-US" sz="2000" b="1" dirty="0"/>
                        <a:t>Tisagenlecleucel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DLBCL, 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618421192"/>
                  </a:ext>
                </a:extLst>
              </a:tr>
              <a:tr h="844824">
                <a:tc>
                  <a:txBody>
                    <a:bodyPr/>
                    <a:lstStyle/>
                    <a:p>
                      <a:pPr algn="ctr"/>
                      <a:r>
                        <a:rPr lang="en-US" sz="2000" b="1" dirty="0"/>
                        <a:t>Axicabtagene ciloleucel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DLBCL, 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654052359"/>
                  </a:ext>
                </a:extLst>
              </a:tr>
              <a:tr h="900404">
                <a:tc>
                  <a:txBody>
                    <a:bodyPr/>
                    <a:lstStyle/>
                    <a:p>
                      <a:pPr algn="ctr"/>
                      <a:r>
                        <a:rPr lang="en-US" sz="2000" b="1" dirty="0"/>
                        <a:t>Lisocabtagene maraleucel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DLBCL, FL, MCL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743131731"/>
                  </a:ext>
                </a:extLst>
              </a:tr>
              <a:tr h="911891">
                <a:tc>
                  <a:txBody>
                    <a:bodyPr/>
                    <a:lstStyle/>
                    <a:p>
                      <a:pPr algn="ctr"/>
                      <a:r>
                        <a:rPr lang="en-US" sz="2000" b="1" dirty="0"/>
                        <a:t>Brexucabtagene autoleucel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MCL</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893069424"/>
                  </a:ext>
                </a:extLst>
              </a:tr>
            </a:tbl>
          </a:graphicData>
        </a:graphic>
      </p:graphicFrame>
      <p:sp>
        <p:nvSpPr>
          <p:cNvPr id="4" name="TextBox 3">
            <a:extLst>
              <a:ext uri="{FF2B5EF4-FFF2-40B4-BE49-F238E27FC236}">
                <a16:creationId xmlns:a16="http://schemas.microsoft.com/office/drawing/2014/main" id="{7979D978-1A54-5050-E647-AF833545C927}"/>
              </a:ext>
            </a:extLst>
          </p:cNvPr>
          <p:cNvSpPr txBox="1"/>
          <p:nvPr/>
        </p:nvSpPr>
        <p:spPr>
          <a:xfrm>
            <a:off x="0" y="6534835"/>
            <a:ext cx="733506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Respective package inserts. Accessed April 2025.</a:t>
            </a:r>
          </a:p>
        </p:txBody>
      </p:sp>
    </p:spTree>
    <p:extLst>
      <p:ext uri="{BB962C8B-B14F-4D97-AF65-F5344CB8AC3E}">
        <p14:creationId xmlns:p14="http://schemas.microsoft.com/office/powerpoint/2010/main" val="37905911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DAFF-11EE-BA48-D3F7-76C4D49449C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2EEAA51-AAAF-0A0C-BBA7-2930ABF03DC9}"/>
              </a:ext>
            </a:extLst>
          </p:cNvPr>
          <p:cNvSpPr txBox="1"/>
          <p:nvPr/>
        </p:nvSpPr>
        <p:spPr>
          <a:xfrm>
            <a:off x="0" y="6073170"/>
            <a:ext cx="1902372" cy="7848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Riegler LL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Ther Clin Risk Manag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2019;15:323-335.</a:t>
            </a:r>
          </a:p>
        </p:txBody>
      </p:sp>
      <p:sp>
        <p:nvSpPr>
          <p:cNvPr id="4" name="Title 3">
            <a:extLst>
              <a:ext uri="{FF2B5EF4-FFF2-40B4-BE49-F238E27FC236}">
                <a16:creationId xmlns:a16="http://schemas.microsoft.com/office/drawing/2014/main" id="{4349262A-AF23-42F1-A6D3-AA66E5307C3E}"/>
              </a:ext>
            </a:extLst>
          </p:cNvPr>
          <p:cNvSpPr>
            <a:spLocks noGrp="1"/>
          </p:cNvSpPr>
          <p:nvPr>
            <p:ph type="title"/>
          </p:nvPr>
        </p:nvSpPr>
        <p:spPr>
          <a:xfrm>
            <a:off x="912286" y="-171400"/>
            <a:ext cx="10358967" cy="1143000"/>
          </a:xfrm>
        </p:spPr>
        <p:txBody>
          <a:bodyPr/>
          <a:lstStyle/>
          <a:p>
            <a:r>
              <a:rPr lang="en-US" sz="2800" dirty="0">
                <a:latin typeface="Calibri" panose="020F0502020204030204" pitchFamily="34" charset="0"/>
                <a:cs typeface="Calibri" panose="020F0502020204030204" pitchFamily="34" charset="0"/>
                <a:sym typeface="Helvetica Light"/>
              </a:rPr>
              <a:t>Clinical Management of CRS</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B8658D7-DECA-AD50-2A98-C0E31B810C46}"/>
              </a:ext>
            </a:extLst>
          </p:cNvPr>
          <p:cNvPicPr>
            <a:picLocks noChangeAspect="1"/>
          </p:cNvPicPr>
          <p:nvPr/>
        </p:nvPicPr>
        <p:blipFill>
          <a:blip r:embed="rId3"/>
          <a:stretch>
            <a:fillRect/>
          </a:stretch>
        </p:blipFill>
        <p:spPr>
          <a:xfrm>
            <a:off x="1852760" y="643263"/>
            <a:ext cx="8486480" cy="6080280"/>
          </a:xfrm>
          <a:prstGeom prst="rect">
            <a:avLst/>
          </a:prstGeom>
        </p:spPr>
      </p:pic>
    </p:spTree>
    <p:custDataLst>
      <p:tags r:id="rId1"/>
    </p:custDataLst>
    <p:extLst>
      <p:ext uri="{BB962C8B-B14F-4D97-AF65-F5344CB8AC3E}">
        <p14:creationId xmlns:p14="http://schemas.microsoft.com/office/powerpoint/2010/main" val="1072904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06699-97B6-EAF6-A74F-7967F98101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4C866E-336C-246B-E913-AF42577BBC9B}"/>
              </a:ext>
            </a:extLst>
          </p:cNvPr>
          <p:cNvSpPr>
            <a:spLocks noGrp="1"/>
          </p:cNvSpPr>
          <p:nvPr>
            <p:ph type="title"/>
          </p:nvPr>
        </p:nvSpPr>
        <p:spPr>
          <a:xfrm>
            <a:off x="912286" y="84082"/>
            <a:ext cx="10358967" cy="887517"/>
          </a:xfrm>
        </p:spPr>
        <p:txBody>
          <a:bodyPr/>
          <a:lstStyle/>
          <a:p>
            <a:r>
              <a:rPr lang="en-US" sz="2800" dirty="0">
                <a:latin typeface="Calibri" panose="020F0502020204030204" pitchFamily="34" charset="0"/>
                <a:cs typeface="Calibri" panose="020F0502020204030204" pitchFamily="34" charset="0"/>
                <a:sym typeface="Helvetica Light"/>
              </a:rPr>
              <a:t>Clinical Management of ICANS</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FDF4D0A-B5AE-F515-61BF-9872ED56D804}"/>
              </a:ext>
            </a:extLst>
          </p:cNvPr>
          <p:cNvSpPr txBox="1"/>
          <p:nvPr/>
        </p:nvSpPr>
        <p:spPr>
          <a:xfrm>
            <a:off x="0" y="6534835"/>
            <a:ext cx="5139559"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Garcia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Borrega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Hemasphere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2019;3(2):e191.</a:t>
            </a:r>
          </a:p>
        </p:txBody>
      </p:sp>
      <p:pic>
        <p:nvPicPr>
          <p:cNvPr id="2" name="Picture 1">
            <a:extLst>
              <a:ext uri="{FF2B5EF4-FFF2-40B4-BE49-F238E27FC236}">
                <a16:creationId xmlns:a16="http://schemas.microsoft.com/office/drawing/2014/main" id="{929798DC-4EED-EB77-3109-D34DB87CB673}"/>
              </a:ext>
            </a:extLst>
          </p:cNvPr>
          <p:cNvPicPr>
            <a:picLocks noChangeAspect="1"/>
          </p:cNvPicPr>
          <p:nvPr/>
        </p:nvPicPr>
        <p:blipFill>
          <a:blip r:embed="rId3"/>
          <a:stretch>
            <a:fillRect/>
          </a:stretch>
        </p:blipFill>
        <p:spPr>
          <a:xfrm>
            <a:off x="1286459" y="847477"/>
            <a:ext cx="9610619" cy="5373254"/>
          </a:xfrm>
          <a:prstGeom prst="rect">
            <a:avLst/>
          </a:prstGeom>
        </p:spPr>
      </p:pic>
    </p:spTree>
    <p:custDataLst>
      <p:tags r:id="rId1"/>
    </p:custDataLst>
    <p:extLst>
      <p:ext uri="{BB962C8B-B14F-4D97-AF65-F5344CB8AC3E}">
        <p14:creationId xmlns:p14="http://schemas.microsoft.com/office/powerpoint/2010/main" val="488968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469E-FC7F-36A4-8589-7E7DEF5EAB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4FEB8B-9779-DCF3-20D6-C6059F83715F}"/>
              </a:ext>
            </a:extLst>
          </p:cNvPr>
          <p:cNvSpPr/>
          <p:nvPr/>
        </p:nvSpPr>
        <p:spPr bwMode="auto">
          <a:xfrm>
            <a:off x="758947" y="2204864"/>
            <a:ext cx="10972800" cy="9178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34A9B9A-4EE7-D74F-87BA-9432834818E7}"/>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569378E-B812-B0F5-30EC-3282397F9835}"/>
              </a:ext>
            </a:extLst>
          </p:cNvPr>
          <p:cNvSpPr>
            <a:spLocks noGrp="1"/>
          </p:cNvSpPr>
          <p:nvPr>
            <p:ph idx="1"/>
          </p:nvPr>
        </p:nvSpPr>
        <p:spPr>
          <a:xfrm>
            <a:off x="912286" y="1222275"/>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Bispecific Antibodies and Chimeric Antigen Receptor T-Cell Therapy for Non-Hodgkin Lymphoma</a:t>
            </a:r>
          </a:p>
          <a:p>
            <a:pPr marL="0" indent="0">
              <a:spcBef>
                <a:spcPts val="1800"/>
              </a:spcBef>
              <a:spcAft>
                <a:spcPts val="0"/>
              </a:spcAft>
              <a:buNone/>
            </a:pPr>
            <a:r>
              <a:rPr lang="en-US" sz="2500" dirty="0">
                <a:solidFill>
                  <a:schemeClr val="bg1"/>
                </a:solidFill>
              </a:rPr>
              <a:t>Module 1: </a:t>
            </a:r>
            <a:r>
              <a:rPr lang="en-US" sz="25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Current and Future Use of Bruton Tyrosine Kinase Inhibitors for Mantle Cell Lymphoma </a:t>
            </a:r>
          </a:p>
          <a:p>
            <a:pPr marL="0" indent="0">
              <a:spcBef>
                <a:spcPts val="1800"/>
              </a:spcBef>
              <a:spcAft>
                <a:spcPts val="0"/>
              </a:spcAft>
              <a:buNone/>
            </a:pPr>
            <a:r>
              <a:rPr lang="en-US" sz="2500" dirty="0">
                <a:solidFill>
                  <a:srgbClr val="0432FF"/>
                </a:solidFill>
              </a:rPr>
              <a:t>Module 2: </a:t>
            </a:r>
            <a:r>
              <a:rPr lang="en-US" sz="2500" dirty="0">
                <a:solidFill>
                  <a:schemeClr val="tx1"/>
                </a:solidFill>
              </a:rPr>
              <a:t>First-Line Therapy for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Loncastuximab</a:t>
            </a:r>
            <a:r>
              <a:rPr lang="en-US" sz="2500" dirty="0">
                <a:solidFill>
                  <a:schemeClr val="tx1"/>
                </a:solidFill>
              </a:rPr>
              <a:t> Tesirine for Patients with Relapsed/Refractory (R/R) DLBCL </a:t>
            </a:r>
          </a:p>
          <a:p>
            <a:pPr marL="0" indent="0">
              <a:spcBef>
                <a:spcPts val="1800"/>
              </a:spcBef>
              <a:spcAft>
                <a:spcPts val="0"/>
              </a:spcAft>
              <a:buNone/>
            </a:pPr>
            <a:r>
              <a:rPr lang="en-US" sz="2500" dirty="0">
                <a:solidFill>
                  <a:srgbClr val="0432FF"/>
                </a:solidFill>
              </a:rPr>
              <a:t>Module 4:</a:t>
            </a:r>
            <a:r>
              <a:rPr lang="en-US" sz="2500" dirty="0">
                <a:latin typeface="Calibri" panose="020F0502020204030204" pitchFamily="34" charset="0"/>
                <a:cs typeface="Calibri" panose="020F0502020204030204" pitchFamily="34" charset="0"/>
              </a:rPr>
              <a:t> </a:t>
            </a:r>
            <a:r>
              <a:rPr lang="en-US" sz="2500" b="1" dirty="0">
                <a:solidFill>
                  <a:srgbClr val="000000"/>
                </a:solidFill>
                <a:effectLst/>
                <a:latin typeface="+mn-lt"/>
                <a:ea typeface="Calibri" panose="020F0502020204030204" pitchFamily="34" charset="0"/>
              </a:rPr>
              <a:t>Role of </a:t>
            </a:r>
            <a:r>
              <a:rPr lang="en-US" sz="2500" b="1" dirty="0" err="1">
                <a:solidFill>
                  <a:srgbClr val="000000"/>
                </a:solidFill>
                <a:effectLst/>
                <a:latin typeface="+mn-lt"/>
                <a:ea typeface="Calibri" panose="020F0502020204030204" pitchFamily="34" charset="0"/>
              </a:rPr>
              <a:t>Tafasitamab</a:t>
            </a:r>
            <a:r>
              <a:rPr lang="en-US" sz="2500" b="1" dirty="0">
                <a:solidFill>
                  <a:srgbClr val="000000"/>
                </a:solidFill>
                <a:effectLst/>
                <a:latin typeface="+mn-lt"/>
                <a:ea typeface="Calibri" panose="020F0502020204030204" pitchFamily="34" charset="0"/>
              </a:rPr>
              <a:t> for Patients with R/R DLBCL and Follicular Lymphoma </a:t>
            </a:r>
          </a:p>
        </p:txBody>
      </p:sp>
    </p:spTree>
    <p:extLst>
      <p:ext uri="{BB962C8B-B14F-4D97-AF65-F5344CB8AC3E}">
        <p14:creationId xmlns:p14="http://schemas.microsoft.com/office/powerpoint/2010/main" val="546256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7C74-7A4E-A9D4-CD5C-8048A0125064}"/>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A682B06-8ED9-8725-6A20-86BF0C2B18BE}"/>
              </a:ext>
            </a:extLst>
          </p:cNvPr>
          <p:cNvSpPr>
            <a:spLocks noGrp="1"/>
          </p:cNvSpPr>
          <p:nvPr>
            <p:ph idx="1"/>
          </p:nvPr>
        </p:nvSpPr>
        <p:spPr>
          <a:xfrm>
            <a:off x="528634" y="1988840"/>
            <a:ext cx="10967966"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 older patient with newly diagnosed MCL is about to start first-line treatment with acalabrutinib/</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bendamustine</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/rituximab</a:t>
            </a:r>
          </a:p>
        </p:txBody>
      </p:sp>
      <p:sp>
        <p:nvSpPr>
          <p:cNvPr id="5" name="Text Placeholder 3">
            <a:extLst>
              <a:ext uri="{FF2B5EF4-FFF2-40B4-BE49-F238E27FC236}">
                <a16:creationId xmlns:a16="http://schemas.microsoft.com/office/drawing/2014/main" id="{4E58159E-33E6-F01C-AA32-8AA528578A53}"/>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0327262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CE1682-231A-6899-5853-D8B85BF3A1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948AFBC-07AF-7697-F560-9BBDEA25CC47}"/>
              </a:ext>
            </a:extLst>
          </p:cNvPr>
          <p:cNvSpPr>
            <a:spLocks noGrp="1"/>
          </p:cNvSpPr>
          <p:nvPr>
            <p:ph type="subTitle" idx="1"/>
          </p:nvPr>
        </p:nvSpPr>
        <p:spPr>
          <a:xfrm>
            <a:off x="1524000" y="3305023"/>
            <a:ext cx="8615004" cy="1064121"/>
          </a:xfrm>
        </p:spPr>
        <p:txBody>
          <a:bodyPr>
            <a:noAutofit/>
          </a:bodyPr>
          <a:lstStyle/>
          <a:p>
            <a:pPr>
              <a:lnSpc>
                <a:spcPct val="100000"/>
              </a:lnSpc>
              <a:spcBef>
                <a:spcPts val="0"/>
              </a:spcBef>
            </a:pPr>
            <a:r>
              <a:rPr lang="en-US" sz="1600" dirty="0">
                <a:solidFill>
                  <a:srgbClr val="000000"/>
                </a:solidFill>
                <a:latin typeface="Arial" panose="020B0604020202020204" pitchFamily="34" charset="0"/>
                <a:cs typeface="Arial" panose="020B0604020202020204" pitchFamily="34" charset="0"/>
              </a:rPr>
              <a:t>Manali Kamdar, MD, MBBS</a:t>
            </a:r>
          </a:p>
          <a:p>
            <a:pPr>
              <a:lnSpc>
                <a:spcPct val="100000"/>
              </a:lnSpc>
              <a:spcBef>
                <a:spcPts val="0"/>
              </a:spcBef>
            </a:pPr>
            <a:r>
              <a:rPr lang="en-US" sz="1600" dirty="0">
                <a:latin typeface="Arial" panose="020B0604020202020204" pitchFamily="34" charset="0"/>
                <a:cs typeface="Arial" panose="020B0604020202020204" pitchFamily="34" charset="0"/>
              </a:rPr>
              <a:t>Associate Professor of Medicine, Clinical director of lymphoma services, </a:t>
            </a:r>
          </a:p>
          <a:p>
            <a:pPr>
              <a:lnSpc>
                <a:spcPct val="100000"/>
              </a:lnSpc>
              <a:spcBef>
                <a:spcPts val="0"/>
              </a:spcBef>
            </a:pPr>
            <a:r>
              <a:rPr lang="en-US" sz="1600" dirty="0">
                <a:latin typeface="Arial" panose="020B0604020202020204" pitchFamily="34" charset="0"/>
                <a:cs typeface="Arial" panose="020B0604020202020204" pitchFamily="34" charset="0"/>
              </a:rPr>
              <a:t>Morton and Sandra Saffer Endowed Chair in Hematology Research, Division of Hematology,</a:t>
            </a:r>
          </a:p>
          <a:p>
            <a:pPr>
              <a:lnSpc>
                <a:spcPct val="100000"/>
              </a:lnSpc>
              <a:spcBef>
                <a:spcPts val="0"/>
              </a:spcBef>
            </a:pPr>
            <a:r>
              <a:rPr lang="en-US" sz="1600" dirty="0">
                <a:latin typeface="Arial" panose="020B0604020202020204" pitchFamily="34" charset="0"/>
                <a:cs typeface="Arial" panose="020B0604020202020204" pitchFamily="34" charset="0"/>
              </a:rPr>
              <a:t>University of Colorado</a:t>
            </a:r>
          </a:p>
        </p:txBody>
      </p:sp>
      <p:sp>
        <p:nvSpPr>
          <p:cNvPr id="2" name="Title 1">
            <a:extLst>
              <a:ext uri="{FF2B5EF4-FFF2-40B4-BE49-F238E27FC236}">
                <a16:creationId xmlns:a16="http://schemas.microsoft.com/office/drawing/2014/main" id="{8618A2F2-1A85-B205-4CB3-B6BE605A2B13}"/>
              </a:ext>
            </a:extLst>
          </p:cNvPr>
          <p:cNvSpPr>
            <a:spLocks noGrp="1"/>
          </p:cNvSpPr>
          <p:nvPr>
            <p:ph type="ctrTitle"/>
          </p:nvPr>
        </p:nvSpPr>
        <p:spPr>
          <a:xfrm>
            <a:off x="1452425" y="1672221"/>
            <a:ext cx="9024078" cy="2246636"/>
          </a:xfrm>
        </p:spPr>
        <p:txBody>
          <a:bodyPr>
            <a:noAutofit/>
          </a:bodyPr>
          <a:lstStyle/>
          <a:p>
            <a:r>
              <a:rPr lang="en-US" sz="32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Understanding the Current Paradigm and New Approaches in the Care of Patients with Non-Hodgkin Lymphoma</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F4446F-81A5-68A0-47EF-BB5AF62CC44C}"/>
              </a:ext>
            </a:extLst>
          </p:cNvPr>
          <p:cNvPicPr>
            <a:picLocks noChangeAspect="1"/>
          </p:cNvPicPr>
          <p:nvPr/>
        </p:nvPicPr>
        <p:blipFill rotWithShape="1">
          <a:blip r:embed="rId2">
            <a:extLst>
              <a:ext uri="{28A0092B-C50C-407E-A947-70E740481C1C}">
                <a14:useLocalDpi xmlns:a14="http://schemas.microsoft.com/office/drawing/2010/main" val="0"/>
              </a:ext>
            </a:extLst>
          </a:blip>
          <a:srcRect l="28058" r="399" b="1"/>
          <a:stretch/>
        </p:blipFill>
        <p:spPr>
          <a:xfrm>
            <a:off x="1524016" y="857258"/>
            <a:ext cx="4440449" cy="1598206"/>
          </a:xfrm>
          <a:custGeom>
            <a:avLst/>
            <a:gdLst>
              <a:gd name="connsiteX0" fmla="*/ 0 w 5920618"/>
              <a:gd name="connsiteY0" fmla="*/ 0 h 2130951"/>
              <a:gd name="connsiteX1" fmla="*/ 5920618 w 5920618"/>
              <a:gd name="connsiteY1" fmla="*/ 0 h 2130951"/>
              <a:gd name="connsiteX2" fmla="*/ 4933709 w 5920618"/>
              <a:gd name="connsiteY2" fmla="*/ 2130951 h 2130951"/>
              <a:gd name="connsiteX3" fmla="*/ 0 w 5920618"/>
              <a:gd name="connsiteY3" fmla="*/ 2130951 h 2130951"/>
            </a:gdLst>
            <a:ahLst/>
            <a:cxnLst>
              <a:cxn ang="0">
                <a:pos x="connsiteX0" y="connsiteY0"/>
              </a:cxn>
              <a:cxn ang="0">
                <a:pos x="connsiteX1" y="connsiteY1"/>
              </a:cxn>
              <a:cxn ang="0">
                <a:pos x="connsiteX2" y="connsiteY2"/>
              </a:cxn>
              <a:cxn ang="0">
                <a:pos x="connsiteX3" y="connsiteY3"/>
              </a:cxn>
            </a:cxnLst>
            <a:rect l="l" t="t" r="r" b="b"/>
            <a:pathLst>
              <a:path w="5920618" h="2130951">
                <a:moveTo>
                  <a:pt x="0" y="0"/>
                </a:moveTo>
                <a:lnTo>
                  <a:pt x="5920618" y="0"/>
                </a:lnTo>
                <a:lnTo>
                  <a:pt x="4933709" y="2130951"/>
                </a:lnTo>
                <a:lnTo>
                  <a:pt x="0" y="2130951"/>
                </a:lnTo>
                <a:close/>
              </a:path>
            </a:pathLst>
          </a:custGeom>
        </p:spPr>
      </p:pic>
      <p:sp>
        <p:nvSpPr>
          <p:cNvPr id="10" name="Freeform 16">
            <a:extLst>
              <a:ext uri="{FF2B5EF4-FFF2-40B4-BE49-F238E27FC236}">
                <a16:creationId xmlns:a16="http://schemas.microsoft.com/office/drawing/2014/main" id="{C09664C7-24A8-B3B3-17A7-70BA8140F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4815" y="857250"/>
            <a:ext cx="5313187" cy="1597914"/>
          </a:xfrm>
          <a:custGeom>
            <a:avLst/>
            <a:gdLst>
              <a:gd name="connsiteX0" fmla="*/ 986725 w 7084249"/>
              <a:gd name="connsiteY0" fmla="*/ 0 h 2130552"/>
              <a:gd name="connsiteX1" fmla="*/ 7084249 w 7084249"/>
              <a:gd name="connsiteY1" fmla="*/ 0 h 2130552"/>
              <a:gd name="connsiteX2" fmla="*/ 7084249 w 7084249"/>
              <a:gd name="connsiteY2" fmla="*/ 2130552 h 2130552"/>
              <a:gd name="connsiteX3" fmla="*/ 0 w 7084249"/>
              <a:gd name="connsiteY3" fmla="*/ 2130552 h 2130552"/>
            </a:gdLst>
            <a:ahLst/>
            <a:cxnLst>
              <a:cxn ang="0">
                <a:pos x="connsiteX0" y="connsiteY0"/>
              </a:cxn>
              <a:cxn ang="0">
                <a:pos x="connsiteX1" y="connsiteY1"/>
              </a:cxn>
              <a:cxn ang="0">
                <a:pos x="connsiteX2" y="connsiteY2"/>
              </a:cxn>
              <a:cxn ang="0">
                <a:pos x="connsiteX3" y="connsiteY3"/>
              </a:cxn>
            </a:cxnLst>
            <a:rect l="l" t="t" r="r" b="b"/>
            <a:pathLst>
              <a:path w="7084249" h="2130552">
                <a:moveTo>
                  <a:pt x="986725" y="0"/>
                </a:moveTo>
                <a:lnTo>
                  <a:pt x="7084249" y="0"/>
                </a:lnTo>
                <a:lnTo>
                  <a:pt x="7084249" y="2130552"/>
                </a:lnTo>
                <a:lnTo>
                  <a:pt x="0" y="213055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9">
            <a:extLst>
              <a:ext uri="{FF2B5EF4-FFF2-40B4-BE49-F238E27FC236}">
                <a16:creationId xmlns:a16="http://schemas.microsoft.com/office/drawing/2014/main" id="{358949D1-E8A9-44D6-840D-8E74323C1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4108" y="4369741"/>
            <a:ext cx="4443893" cy="163101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22">
            <a:extLst>
              <a:ext uri="{FF2B5EF4-FFF2-40B4-BE49-F238E27FC236}">
                <a16:creationId xmlns:a16="http://schemas.microsoft.com/office/drawing/2014/main" id="{9E4CF8A0-2C14-8FA4-85E3-D8E64FB49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4368546"/>
            <a:ext cx="5334159" cy="1632204"/>
          </a:xfrm>
          <a:custGeom>
            <a:avLst/>
            <a:gdLst>
              <a:gd name="connsiteX0" fmla="*/ 0 w 7112212"/>
              <a:gd name="connsiteY0" fmla="*/ 0 h 2176272"/>
              <a:gd name="connsiteX1" fmla="*/ 7112212 w 7112212"/>
              <a:gd name="connsiteY1" fmla="*/ 0 h 2176272"/>
              <a:gd name="connsiteX2" fmla="*/ 6104313 w 7112212"/>
              <a:gd name="connsiteY2" fmla="*/ 2176272 h 2176272"/>
              <a:gd name="connsiteX3" fmla="*/ 0 w 7112212"/>
              <a:gd name="connsiteY3" fmla="*/ 2176272 h 2176272"/>
            </a:gdLst>
            <a:ahLst/>
            <a:cxnLst>
              <a:cxn ang="0">
                <a:pos x="connsiteX0" y="connsiteY0"/>
              </a:cxn>
              <a:cxn ang="0">
                <a:pos x="connsiteX1" y="connsiteY1"/>
              </a:cxn>
              <a:cxn ang="0">
                <a:pos x="connsiteX2" y="connsiteY2"/>
              </a:cxn>
              <a:cxn ang="0">
                <a:pos x="connsiteX3" y="connsiteY3"/>
              </a:cxn>
            </a:cxnLst>
            <a:rect l="l" t="t" r="r" b="b"/>
            <a:pathLst>
              <a:path w="7112212" h="2176272">
                <a:moveTo>
                  <a:pt x="0" y="0"/>
                </a:moveTo>
                <a:lnTo>
                  <a:pt x="7112212" y="0"/>
                </a:lnTo>
                <a:lnTo>
                  <a:pt x="6104313" y="2176272"/>
                </a:lnTo>
                <a:lnTo>
                  <a:pt x="0" y="217627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E561AB7-EBC4-821E-EAE9-9BF7359AEE00}"/>
              </a:ext>
            </a:extLst>
          </p:cNvPr>
          <p:cNvSpPr txBox="1"/>
          <p:nvPr/>
        </p:nvSpPr>
        <p:spPr>
          <a:xfrm>
            <a:off x="8284078" y="6451636"/>
            <a:ext cx="3709852"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ONS congress, RTP Symposium, 4/12/2025</a:t>
            </a:r>
          </a:p>
        </p:txBody>
      </p:sp>
    </p:spTree>
    <p:extLst>
      <p:ext uri="{BB962C8B-B14F-4D97-AF65-F5344CB8AC3E}">
        <p14:creationId xmlns:p14="http://schemas.microsoft.com/office/powerpoint/2010/main" val="3663240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5"/>
            <a:ext cx="10358967" cy="1097619"/>
          </a:xfrm>
        </p:spPr>
        <p:txBody>
          <a:bodyPr/>
          <a:lstStyle/>
          <a:p>
            <a:r>
              <a:rPr lang="en-US" dirty="0"/>
              <a:t>Faculty</a:t>
            </a:r>
          </a:p>
        </p:txBody>
      </p:sp>
      <p:sp>
        <p:nvSpPr>
          <p:cNvPr id="3" name="Text Box 7">
            <a:extLst>
              <a:ext uri="{FF2B5EF4-FFF2-40B4-BE49-F238E27FC236}">
                <a16:creationId xmlns:a16="http://schemas.microsoft.com/office/drawing/2014/main" id="{10523006-794D-9093-1993-87007FD09D6C}"/>
              </a:ext>
            </a:extLst>
          </p:cNvPr>
          <p:cNvSpPr txBox="1">
            <a:spLocks noChangeArrowheads="1"/>
          </p:cNvSpPr>
          <p:nvPr/>
        </p:nvSpPr>
        <p:spPr bwMode="auto">
          <a:xfrm>
            <a:off x="1945031" y="3520268"/>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Caitlin Murphy, DNP, FNP-BC, AOCNP</a:t>
            </a:r>
            <a:b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Clinical Nurse Practitioner</a:t>
            </a:r>
            <a:b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Director of Advanced Practice Nursing</a:t>
            </a:r>
            <a:b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Dana-Farber Cancer Institute</a:t>
            </a:r>
            <a:b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4" name="Picture 3">
            <a:extLst>
              <a:ext uri="{FF2B5EF4-FFF2-40B4-BE49-F238E27FC236}">
                <a16:creationId xmlns:a16="http://schemas.microsoft.com/office/drawing/2014/main" id="{ACEB7F87-2A53-06B7-EBB8-3A4D6F0379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3520268"/>
            <a:ext cx="1261872" cy="1261872"/>
          </a:xfrm>
          <a:prstGeom prst="rect">
            <a:avLst/>
          </a:prstGeom>
        </p:spPr>
      </p:pic>
      <p:sp>
        <p:nvSpPr>
          <p:cNvPr id="9" name="Text Box 7">
            <a:extLst>
              <a:ext uri="{FF2B5EF4-FFF2-40B4-BE49-F238E27FC236}">
                <a16:creationId xmlns:a16="http://schemas.microsoft.com/office/drawing/2014/main" id="{AB95845C-88C9-1D32-1EBE-3AC584B71A5F}"/>
              </a:ext>
            </a:extLst>
          </p:cNvPr>
          <p:cNvSpPr txBox="1">
            <a:spLocks noChangeArrowheads="1"/>
          </p:cNvSpPr>
          <p:nvPr/>
        </p:nvSpPr>
        <p:spPr bwMode="auto">
          <a:xfrm>
            <a:off x="7215355" y="1340768"/>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Christopher Flowers,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Division Head, Division of Cancer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Chair, Professor, Department of Lymphoma/Myeloma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John Brooks Williams and Elizabeth Williams Distinguished University Chair in Cancer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The University of Texas </a:t>
            </a:r>
            <a:b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Houston, Texas</a:t>
            </a:r>
          </a:p>
        </p:txBody>
      </p:sp>
      <p:sp>
        <p:nvSpPr>
          <p:cNvPr id="10" name="Text Box 7">
            <a:extLst>
              <a:ext uri="{FF2B5EF4-FFF2-40B4-BE49-F238E27FC236}">
                <a16:creationId xmlns:a16="http://schemas.microsoft.com/office/drawing/2014/main" id="{41E00615-D766-7C77-690F-9D34A9EF4C8A}"/>
              </a:ext>
            </a:extLst>
          </p:cNvPr>
          <p:cNvSpPr txBox="1">
            <a:spLocks noChangeArrowheads="1"/>
          </p:cNvSpPr>
          <p:nvPr/>
        </p:nvSpPr>
        <p:spPr bwMode="auto">
          <a:xfrm>
            <a:off x="7215355" y="3809265"/>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Manali </a:t>
            </a:r>
            <a:r>
              <a:rPr kumimoji="0" lang="en-US" sz="1600" b="1"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Kamdar</a:t>
            </a: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MBBS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Clinical Director of Lymphoma Services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Morton and Sandra </a:t>
            </a:r>
            <a:r>
              <a:rPr kumimoji="0" lang="en-US" sz="16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Saffer</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Endowed Chair in Hematology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Division of Hematology, Hematologic Malignancies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University of Colorado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Aurora, Colorado</a:t>
            </a:r>
          </a:p>
        </p:txBody>
      </p:sp>
      <p:pic>
        <p:nvPicPr>
          <p:cNvPr id="11" name="Picture 10">
            <a:extLst>
              <a:ext uri="{FF2B5EF4-FFF2-40B4-BE49-F238E27FC236}">
                <a16:creationId xmlns:a16="http://schemas.microsoft.com/office/drawing/2014/main" id="{EF4E9157-7952-B185-B9C5-3B3379047E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93716" y="1340768"/>
            <a:ext cx="1261872" cy="1261872"/>
          </a:xfrm>
          <a:prstGeom prst="rect">
            <a:avLst/>
          </a:prstGeom>
        </p:spPr>
      </p:pic>
      <p:pic>
        <p:nvPicPr>
          <p:cNvPr id="13" name="Picture 12">
            <a:extLst>
              <a:ext uri="{FF2B5EF4-FFF2-40B4-BE49-F238E27FC236}">
                <a16:creationId xmlns:a16="http://schemas.microsoft.com/office/drawing/2014/main" id="{B005769A-F111-C5B7-5BC4-42BA3635C7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93716" y="3809265"/>
            <a:ext cx="1261872" cy="1261872"/>
          </a:xfrm>
          <a:prstGeom prst="rect">
            <a:avLst/>
          </a:prstGeom>
        </p:spPr>
      </p:pic>
      <p:sp>
        <p:nvSpPr>
          <p:cNvPr id="23" name="Text Box 7">
            <a:extLst>
              <a:ext uri="{FF2B5EF4-FFF2-40B4-BE49-F238E27FC236}">
                <a16:creationId xmlns:a16="http://schemas.microsoft.com/office/drawing/2014/main" id="{F7FC3DED-423F-B376-8DC5-34E9AEE43267}"/>
              </a:ext>
            </a:extLst>
          </p:cNvPr>
          <p:cNvSpPr txBox="1">
            <a:spLocks noChangeArrowheads="1"/>
          </p:cNvSpPr>
          <p:nvPr/>
        </p:nvSpPr>
        <p:spPr bwMode="auto">
          <a:xfrm>
            <a:off x="1945031" y="130862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Robin </a:t>
            </a:r>
            <a:r>
              <a:rPr kumimoji="0" lang="en-US" sz="1600" b="1"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Klebig</a:t>
            </a: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MSN, APRN, CNP,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Hematology Outpatient APP Supervisor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Nurse Practitioner, Lymphoma Group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Division of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24" name="Picture 23">
            <a:extLst>
              <a:ext uri="{FF2B5EF4-FFF2-40B4-BE49-F238E27FC236}">
                <a16:creationId xmlns:a16="http://schemas.microsoft.com/office/drawing/2014/main" id="{9CE2D51C-883E-8BC2-EDEB-6F104125F1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3392" y="1308620"/>
            <a:ext cx="1261872" cy="1261872"/>
          </a:xfrm>
          <a:prstGeom prst="rect">
            <a:avLst/>
          </a:prstGeom>
        </p:spPr>
      </p:pic>
    </p:spTree>
    <p:custDataLst>
      <p:tags r:id="rId1"/>
    </p:custDataLst>
    <p:extLst>
      <p:ext uri="{BB962C8B-B14F-4D97-AF65-F5344CB8AC3E}">
        <p14:creationId xmlns:p14="http://schemas.microsoft.com/office/powerpoint/2010/main" val="2465220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C3B17-4D09-1932-6AFB-D3AC19FC7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A6683-95DD-D4EB-35BE-C3B4AA49F044}"/>
              </a:ext>
            </a:extLst>
          </p:cNvPr>
          <p:cNvSpPr>
            <a:spLocks noGrp="1"/>
          </p:cNvSpPr>
          <p:nvPr>
            <p:ph type="title"/>
          </p:nvPr>
        </p:nvSpPr>
        <p:spPr>
          <a:xfrm>
            <a:off x="1448077" y="1192905"/>
            <a:ext cx="8759410" cy="2852737"/>
          </a:xfrm>
        </p:spPr>
        <p:txBody>
          <a:bodyPr>
            <a:normAutofit/>
          </a:bodyPr>
          <a:lstStyle/>
          <a:p>
            <a:r>
              <a:rPr lang="en-US" sz="3200" dirty="0">
                <a:latin typeface="Arial" panose="020B0604020202020204" pitchFamily="34" charset="0"/>
                <a:cs typeface="Arial" panose="020B0604020202020204" pitchFamily="34" charset="0"/>
              </a:rPr>
              <a:t>Current and Future Use of BTK Inhibitors in Mantle Cell Lymphoma </a:t>
            </a:r>
          </a:p>
        </p:txBody>
      </p:sp>
    </p:spTree>
    <p:extLst>
      <p:ext uri="{BB962C8B-B14F-4D97-AF65-F5344CB8AC3E}">
        <p14:creationId xmlns:p14="http://schemas.microsoft.com/office/powerpoint/2010/main" val="3880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34008-3B87-E195-E35F-D7810B4D8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F3B1D-1E08-387E-038B-84920CBADC31}"/>
              </a:ext>
            </a:extLst>
          </p:cNvPr>
          <p:cNvSpPr>
            <a:spLocks noGrp="1"/>
          </p:cNvSpPr>
          <p:nvPr>
            <p:ph type="title"/>
          </p:nvPr>
        </p:nvSpPr>
        <p:spPr>
          <a:xfrm>
            <a:off x="2044976" y="340518"/>
            <a:ext cx="7886700" cy="681037"/>
          </a:xfrm>
        </p:spPr>
        <p:txBody>
          <a:bodyPr>
            <a:normAutofit/>
          </a:bodyPr>
          <a:lstStyle/>
          <a:p>
            <a:r>
              <a:rPr lang="en-US" sz="2800" dirty="0">
                <a:latin typeface="Arial" panose="020B0604020202020204" pitchFamily="34" charset="0"/>
                <a:cs typeface="Arial" panose="020B0604020202020204" pitchFamily="34" charset="0"/>
              </a:rPr>
              <a:t>                              Clinical Case</a:t>
            </a:r>
          </a:p>
        </p:txBody>
      </p:sp>
      <p:sp>
        <p:nvSpPr>
          <p:cNvPr id="3" name="Content Placeholder 2">
            <a:extLst>
              <a:ext uri="{FF2B5EF4-FFF2-40B4-BE49-F238E27FC236}">
                <a16:creationId xmlns:a16="http://schemas.microsoft.com/office/drawing/2014/main" id="{3AA15780-81BC-A453-5BCB-6F4D3E95EE83}"/>
              </a:ext>
            </a:extLst>
          </p:cNvPr>
          <p:cNvSpPr>
            <a:spLocks noGrp="1"/>
          </p:cNvSpPr>
          <p:nvPr>
            <p:ph idx="1"/>
          </p:nvPr>
        </p:nvSpPr>
        <p:spPr>
          <a:xfrm>
            <a:off x="1123122" y="1798983"/>
            <a:ext cx="9730408" cy="4377980"/>
          </a:xfrm>
        </p:spPr>
        <p:txBody>
          <a:bodyPr>
            <a:normAutofit/>
          </a:bodyPr>
          <a:lstStyle/>
          <a:p>
            <a:pPr marL="9525" indent="0">
              <a:lnSpc>
                <a:spcPct val="100000"/>
              </a:lnSpc>
              <a:buNone/>
            </a:pPr>
            <a:r>
              <a:rPr lang="en-US" sz="2000" dirty="0">
                <a:solidFill>
                  <a:srgbClr val="000000"/>
                </a:solidFill>
                <a:latin typeface="Arial" panose="020B0604020202020204" pitchFamily="34" charset="0"/>
                <a:cs typeface="Arial" panose="020B0604020202020204" pitchFamily="34" charset="0"/>
              </a:rPr>
              <a:t>77-year-old male with ECOG 1 with PMH sig for </a:t>
            </a:r>
            <a:r>
              <a:rPr lang="en-US" sz="2000" dirty="0" err="1">
                <a:solidFill>
                  <a:srgbClr val="000000"/>
                </a:solidFill>
                <a:latin typeface="Arial" panose="020B0604020202020204" pitchFamily="34" charset="0"/>
                <a:cs typeface="Arial" panose="020B0604020202020204" pitchFamily="34" charset="0"/>
              </a:rPr>
              <a:t>Afib</a:t>
            </a:r>
            <a:r>
              <a:rPr lang="en-US" sz="2000" dirty="0">
                <a:solidFill>
                  <a:srgbClr val="000000"/>
                </a:solidFill>
                <a:latin typeface="Arial" panose="020B0604020202020204" pitchFamily="34" charset="0"/>
                <a:cs typeface="Arial" panose="020B0604020202020204" pitchFamily="34" charset="0"/>
              </a:rPr>
              <a:t> controlled on metoprolol and apixaban, noted gradual onset fatigue and dyspnea over 6 months. Work up including a CT scan revealed adenopathy above and below the diaphragm. Excisional biopsy of the inguinal node was consistent with Mantle cell lymphoma, </a:t>
            </a:r>
            <a:r>
              <a:rPr lang="en-US" sz="2000" b="1" dirty="0" err="1">
                <a:solidFill>
                  <a:srgbClr val="000000"/>
                </a:solidFill>
                <a:latin typeface="Arial" panose="020B0604020202020204" pitchFamily="34" charset="0"/>
                <a:cs typeface="Arial" panose="020B0604020202020204" pitchFamily="34" charset="0"/>
              </a:rPr>
              <a:t>blastoid</a:t>
            </a:r>
            <a:r>
              <a:rPr lang="en-US" sz="2000" b="1" dirty="0">
                <a:solidFill>
                  <a:srgbClr val="000000"/>
                </a:solidFill>
                <a:latin typeface="Arial" panose="020B0604020202020204" pitchFamily="34" charset="0"/>
                <a:cs typeface="Arial" panose="020B0604020202020204" pitchFamily="34" charset="0"/>
              </a:rPr>
              <a:t> variant, ki67 70%. </a:t>
            </a:r>
            <a:r>
              <a:rPr lang="en-US" sz="2000" dirty="0">
                <a:solidFill>
                  <a:srgbClr val="000000"/>
                </a:solidFill>
                <a:latin typeface="Arial" panose="020B0604020202020204" pitchFamily="34" charset="0"/>
                <a:cs typeface="Arial" panose="020B0604020202020204" pitchFamily="34" charset="0"/>
              </a:rPr>
              <a:t>Labs revealed mild anemia and thrombocytopenia, </a:t>
            </a:r>
            <a:r>
              <a:rPr lang="en-US" sz="2000" b="1" dirty="0">
                <a:solidFill>
                  <a:srgbClr val="000000"/>
                </a:solidFill>
                <a:latin typeface="Arial" panose="020B0604020202020204" pitchFamily="34" charset="0"/>
                <a:cs typeface="Arial" panose="020B0604020202020204" pitchFamily="34" charset="0"/>
              </a:rPr>
              <a:t>LDH elevated</a:t>
            </a:r>
            <a:r>
              <a:rPr lang="en-US" sz="2000" dirty="0">
                <a:solidFill>
                  <a:srgbClr val="000000"/>
                </a:solidFill>
                <a:latin typeface="Arial" panose="020B0604020202020204" pitchFamily="34" charset="0"/>
                <a:cs typeface="Arial" panose="020B0604020202020204" pitchFamily="34" charset="0"/>
              </a:rPr>
              <a:t>. Bone marrow biopsy positive for involvement with MCL. FISH and NGS </a:t>
            </a:r>
            <a:r>
              <a:rPr lang="en-US" sz="2000" b="1" dirty="0">
                <a:solidFill>
                  <a:srgbClr val="000000"/>
                </a:solidFill>
                <a:latin typeface="Arial" panose="020B0604020202020204" pitchFamily="34" charset="0"/>
                <a:cs typeface="Arial" panose="020B0604020202020204" pitchFamily="34" charset="0"/>
              </a:rPr>
              <a:t>did not show any TP53 aberration. </a:t>
            </a:r>
          </a:p>
          <a:p>
            <a:pPr marL="9525" indent="0">
              <a:lnSpc>
                <a:spcPct val="100000"/>
              </a:lnSpc>
              <a:buNone/>
            </a:pPr>
            <a:endParaRPr lang="en-US" sz="2000" b="1" dirty="0">
              <a:solidFill>
                <a:srgbClr val="000000"/>
              </a:solidFill>
              <a:latin typeface="Arial" panose="020B0604020202020204" pitchFamily="34" charset="0"/>
              <a:cs typeface="Arial" panose="020B0604020202020204" pitchFamily="34" charset="0"/>
            </a:endParaRPr>
          </a:p>
          <a:p>
            <a:pPr marL="9525" indent="0">
              <a:lnSpc>
                <a:spcPct val="100000"/>
              </a:lnSpc>
              <a:buNone/>
            </a:pPr>
            <a:r>
              <a:rPr lang="en-US" sz="2000" b="1" dirty="0">
                <a:solidFill>
                  <a:srgbClr val="000000"/>
                </a:solidFill>
                <a:latin typeface="Arial" panose="020B0604020202020204" pitchFamily="34" charset="0"/>
                <a:cs typeface="Arial" panose="020B0604020202020204" pitchFamily="34" charset="0"/>
              </a:rPr>
              <a:t>Next steps in the management of High-risk MCL in an older patient? </a:t>
            </a:r>
          </a:p>
          <a:p>
            <a:pPr marL="9525" indent="0">
              <a:lnSpc>
                <a:spcPct val="100000"/>
              </a:lnSpc>
              <a:buNone/>
            </a:pPr>
            <a:endParaRPr lang="en-US" dirty="0">
              <a:solidFill>
                <a:srgbClr val="000000"/>
              </a:solidFill>
              <a:latin typeface="Helvetica" pitchFamily="2" charset="0"/>
            </a:endParaRPr>
          </a:p>
        </p:txBody>
      </p:sp>
    </p:spTree>
    <p:extLst>
      <p:ext uri="{BB962C8B-B14F-4D97-AF65-F5344CB8AC3E}">
        <p14:creationId xmlns:p14="http://schemas.microsoft.com/office/powerpoint/2010/main" val="26109902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A968-052C-5A3E-EB96-095AE85D9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CBE22-1388-C7A3-DC1F-6AF7BFAB5396}"/>
              </a:ext>
            </a:extLst>
          </p:cNvPr>
          <p:cNvSpPr>
            <a:spLocks noGrp="1"/>
          </p:cNvSpPr>
          <p:nvPr>
            <p:ph type="title"/>
          </p:nvPr>
        </p:nvSpPr>
        <p:spPr>
          <a:xfrm>
            <a:off x="1895344" y="170370"/>
            <a:ext cx="7886700" cy="900898"/>
          </a:xfrm>
        </p:spPr>
        <p:txBody>
          <a:bodyPr/>
          <a:lstStyle/>
          <a:p>
            <a:r>
              <a:rPr lang="en-US" dirty="0"/>
              <a:t>     </a:t>
            </a:r>
            <a:r>
              <a:rPr lang="en-US" sz="2800" dirty="0">
                <a:latin typeface="Arial" panose="020B0604020202020204" pitchFamily="34" charset="0"/>
                <a:cs typeface="Arial" panose="020B0604020202020204" pitchFamily="34" charset="0"/>
              </a:rPr>
              <a:t>BTK inhibitors in Mantle Cell Lymphoma </a:t>
            </a:r>
          </a:p>
        </p:txBody>
      </p:sp>
      <p:pic>
        <p:nvPicPr>
          <p:cNvPr id="4" name="Content Placeholder 5" descr="A close-up of a diagram&#10;&#10;AI-generated content may be incorrect.">
            <a:extLst>
              <a:ext uri="{FF2B5EF4-FFF2-40B4-BE49-F238E27FC236}">
                <a16:creationId xmlns:a16="http://schemas.microsoft.com/office/drawing/2014/main" id="{B2EF0CA6-4BA6-7344-12B7-03D8249CEB8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52650" y="2479169"/>
            <a:ext cx="7886700" cy="3044251"/>
          </a:xfrm>
          <a:noFill/>
        </p:spPr>
      </p:pic>
      <p:sp>
        <p:nvSpPr>
          <p:cNvPr id="5" name="TextBox 4">
            <a:extLst>
              <a:ext uri="{FF2B5EF4-FFF2-40B4-BE49-F238E27FC236}">
                <a16:creationId xmlns:a16="http://schemas.microsoft.com/office/drawing/2014/main" id="{538716F1-8B09-11F4-CEBE-D2396CCD798E}"/>
              </a:ext>
            </a:extLst>
          </p:cNvPr>
          <p:cNvSpPr txBox="1"/>
          <p:nvPr/>
        </p:nvSpPr>
        <p:spPr>
          <a:xfrm>
            <a:off x="4068417" y="1571846"/>
            <a:ext cx="2288620"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Covalent BTKi</a:t>
            </a:r>
          </a:p>
        </p:txBody>
      </p:sp>
      <p:sp>
        <p:nvSpPr>
          <p:cNvPr id="6" name="TextBox 5">
            <a:extLst>
              <a:ext uri="{FF2B5EF4-FFF2-40B4-BE49-F238E27FC236}">
                <a16:creationId xmlns:a16="http://schemas.microsoft.com/office/drawing/2014/main" id="{534B90FE-A841-3DCA-D833-5A58D7F3CA4A}"/>
              </a:ext>
            </a:extLst>
          </p:cNvPr>
          <p:cNvSpPr txBox="1"/>
          <p:nvPr/>
        </p:nvSpPr>
        <p:spPr>
          <a:xfrm>
            <a:off x="8007303" y="1571846"/>
            <a:ext cx="2477530" cy="4154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Non-Covalent BTKi</a:t>
            </a:r>
          </a:p>
        </p:txBody>
      </p:sp>
      <p:sp>
        <p:nvSpPr>
          <p:cNvPr id="7" name="TextBox 6">
            <a:extLst>
              <a:ext uri="{FF2B5EF4-FFF2-40B4-BE49-F238E27FC236}">
                <a16:creationId xmlns:a16="http://schemas.microsoft.com/office/drawing/2014/main" id="{5FA7028B-B77C-2B52-0F3F-EE505F7CB76F}"/>
              </a:ext>
            </a:extLst>
          </p:cNvPr>
          <p:cNvSpPr txBox="1"/>
          <p:nvPr/>
        </p:nvSpPr>
        <p:spPr>
          <a:xfrm>
            <a:off x="2091740" y="5668994"/>
            <a:ext cx="181331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Approved 2017 </a:t>
            </a:r>
          </a:p>
        </p:txBody>
      </p:sp>
      <p:sp>
        <p:nvSpPr>
          <p:cNvPr id="8" name="TextBox 7">
            <a:extLst>
              <a:ext uri="{FF2B5EF4-FFF2-40B4-BE49-F238E27FC236}">
                <a16:creationId xmlns:a16="http://schemas.microsoft.com/office/drawing/2014/main" id="{8FEA23C8-6BA5-2AF4-921B-773AD3995FCD}"/>
              </a:ext>
            </a:extLst>
          </p:cNvPr>
          <p:cNvSpPr txBox="1"/>
          <p:nvPr/>
        </p:nvSpPr>
        <p:spPr>
          <a:xfrm>
            <a:off x="8181341" y="5668614"/>
            <a:ext cx="2660697"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Approved in 2023</a:t>
            </a:r>
            <a:endParaRPr kumimoji="0" lang="en-US" sz="12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endParaRPr>
          </a:p>
        </p:txBody>
      </p:sp>
      <p:sp>
        <p:nvSpPr>
          <p:cNvPr id="16" name="TextBox 15">
            <a:extLst>
              <a:ext uri="{FF2B5EF4-FFF2-40B4-BE49-F238E27FC236}">
                <a16:creationId xmlns:a16="http://schemas.microsoft.com/office/drawing/2014/main" id="{7309E365-B4C4-62EF-4C76-CDF46D9A1AD5}"/>
              </a:ext>
            </a:extLst>
          </p:cNvPr>
          <p:cNvSpPr txBox="1"/>
          <p:nvPr/>
        </p:nvSpPr>
        <p:spPr>
          <a:xfrm>
            <a:off x="4166401" y="5657433"/>
            <a:ext cx="1876797"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Approved 2013</a:t>
            </a:r>
          </a:p>
        </p:txBody>
      </p:sp>
      <p:sp>
        <p:nvSpPr>
          <p:cNvPr id="17" name="TextBox 16">
            <a:extLst>
              <a:ext uri="{FF2B5EF4-FFF2-40B4-BE49-F238E27FC236}">
                <a16:creationId xmlns:a16="http://schemas.microsoft.com/office/drawing/2014/main" id="{72C9F151-14D3-A8FA-4B0A-3C2C7147B4F6}"/>
              </a:ext>
            </a:extLst>
          </p:cNvPr>
          <p:cNvSpPr txBox="1"/>
          <p:nvPr/>
        </p:nvSpPr>
        <p:spPr>
          <a:xfrm>
            <a:off x="6311534" y="5670640"/>
            <a:ext cx="174919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Approved 2019</a:t>
            </a:r>
          </a:p>
        </p:txBody>
      </p:sp>
      <p:sp>
        <p:nvSpPr>
          <p:cNvPr id="18" name="TextBox 17">
            <a:extLst>
              <a:ext uri="{FF2B5EF4-FFF2-40B4-BE49-F238E27FC236}">
                <a16:creationId xmlns:a16="http://schemas.microsoft.com/office/drawing/2014/main" id="{5CA15F34-B368-0A03-1AC2-68173BBCEB52}"/>
              </a:ext>
            </a:extLst>
          </p:cNvPr>
          <p:cNvSpPr txBox="1"/>
          <p:nvPr/>
        </p:nvSpPr>
        <p:spPr>
          <a:xfrm>
            <a:off x="4166401" y="6023791"/>
            <a:ext cx="1915909"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Indication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Withdrawn 2023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
        <p:nvSpPr>
          <p:cNvPr id="19" name="TextBox 18">
            <a:extLst>
              <a:ext uri="{FF2B5EF4-FFF2-40B4-BE49-F238E27FC236}">
                <a16:creationId xmlns:a16="http://schemas.microsoft.com/office/drawing/2014/main" id="{1A2EFF7C-25B5-4850-9086-ACE56DD45446}"/>
              </a:ext>
            </a:extLst>
          </p:cNvPr>
          <p:cNvSpPr txBox="1"/>
          <p:nvPr/>
        </p:nvSpPr>
        <p:spPr>
          <a:xfrm>
            <a:off x="4555320" y="2172390"/>
            <a:ext cx="93326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Gen</a:t>
            </a:r>
          </a:p>
        </p:txBody>
      </p:sp>
      <p:sp>
        <p:nvSpPr>
          <p:cNvPr id="20" name="TextBox 19">
            <a:extLst>
              <a:ext uri="{FF2B5EF4-FFF2-40B4-BE49-F238E27FC236}">
                <a16:creationId xmlns:a16="http://schemas.microsoft.com/office/drawing/2014/main" id="{9563534D-6E4F-FB01-2C76-E9C56C6735FB}"/>
              </a:ext>
            </a:extLst>
          </p:cNvPr>
          <p:cNvSpPr txBox="1"/>
          <p:nvPr/>
        </p:nvSpPr>
        <p:spPr>
          <a:xfrm>
            <a:off x="2455982" y="2193686"/>
            <a:ext cx="98296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Gen</a:t>
            </a:r>
          </a:p>
        </p:txBody>
      </p:sp>
      <p:sp>
        <p:nvSpPr>
          <p:cNvPr id="21" name="TextBox 20">
            <a:extLst>
              <a:ext uri="{FF2B5EF4-FFF2-40B4-BE49-F238E27FC236}">
                <a16:creationId xmlns:a16="http://schemas.microsoft.com/office/drawing/2014/main" id="{E938B982-43E8-DC61-1F42-AE193FC6357A}"/>
              </a:ext>
            </a:extLst>
          </p:cNvPr>
          <p:cNvSpPr txBox="1"/>
          <p:nvPr/>
        </p:nvSpPr>
        <p:spPr>
          <a:xfrm>
            <a:off x="6600156" y="2172390"/>
            <a:ext cx="98296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Gen</a:t>
            </a:r>
          </a:p>
        </p:txBody>
      </p:sp>
      <p:cxnSp>
        <p:nvCxnSpPr>
          <p:cNvPr id="23" name="Straight Arrow Connector 22">
            <a:extLst>
              <a:ext uri="{FF2B5EF4-FFF2-40B4-BE49-F238E27FC236}">
                <a16:creationId xmlns:a16="http://schemas.microsoft.com/office/drawing/2014/main" id="{B0DFBEB8-8D52-D13F-96C9-196F1C99DA65}"/>
              </a:ext>
            </a:extLst>
          </p:cNvPr>
          <p:cNvCxnSpPr>
            <a:stCxn id="5" idx="1"/>
            <a:endCxn id="20" idx="0"/>
          </p:cNvCxnSpPr>
          <p:nvPr/>
        </p:nvCxnSpPr>
        <p:spPr>
          <a:xfrm flipH="1">
            <a:off x="2947463" y="1771902"/>
            <a:ext cx="1120955" cy="421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8864C9E-992A-D767-68A6-9DA880F9F7F0}"/>
              </a:ext>
            </a:extLst>
          </p:cNvPr>
          <p:cNvCxnSpPr>
            <a:cxnSpLocks/>
            <a:endCxn id="21" idx="0"/>
          </p:cNvCxnSpPr>
          <p:nvPr/>
        </p:nvCxnSpPr>
        <p:spPr>
          <a:xfrm>
            <a:off x="5838694" y="1780564"/>
            <a:ext cx="1252942" cy="391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285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F5CA7-57BE-1B20-311C-CD9971F4D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1744B-845F-95CA-30D3-AADBD5F0A3D3}"/>
              </a:ext>
            </a:extLst>
          </p:cNvPr>
          <p:cNvSpPr>
            <a:spLocks noGrp="1"/>
          </p:cNvSpPr>
          <p:nvPr>
            <p:ph type="title"/>
          </p:nvPr>
        </p:nvSpPr>
        <p:spPr>
          <a:xfrm>
            <a:off x="1838325" y="13253"/>
            <a:ext cx="8515350" cy="1015415"/>
          </a:xfrm>
        </p:spPr>
        <p:txBody>
          <a:bodyPr>
            <a:normAutofit/>
          </a:bodyPr>
          <a:lstStyle/>
          <a:p>
            <a:r>
              <a:rPr lang="en-US" sz="2800" dirty="0">
                <a:latin typeface="Arial" panose="020B0604020202020204" pitchFamily="34" charset="0"/>
                <a:cs typeface="Arial" panose="020B0604020202020204" pitchFamily="34" charset="0"/>
              </a:rPr>
              <a:t>Treatment Paradigm in young and fit untreated MCL </a:t>
            </a:r>
          </a:p>
        </p:txBody>
      </p:sp>
      <p:sp>
        <p:nvSpPr>
          <p:cNvPr id="3" name="Content Placeholder 2">
            <a:extLst>
              <a:ext uri="{FF2B5EF4-FFF2-40B4-BE49-F238E27FC236}">
                <a16:creationId xmlns:a16="http://schemas.microsoft.com/office/drawing/2014/main" id="{47EC4535-24FB-9C8D-DB36-FD256B173163}"/>
              </a:ext>
            </a:extLst>
          </p:cNvPr>
          <p:cNvSpPr>
            <a:spLocks noGrp="1"/>
          </p:cNvSpPr>
          <p:nvPr>
            <p:ph idx="1"/>
          </p:nvPr>
        </p:nvSpPr>
        <p:spPr>
          <a:xfrm>
            <a:off x="1838326" y="1028667"/>
            <a:ext cx="3767345" cy="2854220"/>
          </a:xfrm>
        </p:spPr>
        <p:txBody>
          <a:bodyPr>
            <a:normAutofit/>
          </a:bodyPr>
          <a:lstStyle/>
          <a:p>
            <a:r>
              <a:rPr lang="en-US" sz="1800" dirty="0">
                <a:latin typeface="Arial" panose="020B0604020202020204" pitchFamily="34" charset="0"/>
                <a:cs typeface="Arial" panose="020B0604020202020204" pitchFamily="34" charset="0"/>
              </a:rPr>
              <a:t>1993: HD chemo + ASCT</a:t>
            </a:r>
          </a:p>
          <a:p>
            <a:r>
              <a:rPr lang="en-US" sz="1800" dirty="0">
                <a:latin typeface="Arial" panose="020B0604020202020204" pitchFamily="34" charset="0"/>
                <a:cs typeface="Arial" panose="020B0604020202020204" pitchFamily="34" charset="0"/>
              </a:rPr>
              <a:t>1990s: CHOP, FC, CEOP</a:t>
            </a:r>
          </a:p>
          <a:p>
            <a:r>
              <a:rPr lang="en-US" sz="1800" dirty="0">
                <a:latin typeface="Arial" panose="020B0604020202020204" pitchFamily="34" charset="0"/>
                <a:cs typeface="Arial" panose="020B0604020202020204" pitchFamily="34" charset="0"/>
              </a:rPr>
              <a:t>1998: </a:t>
            </a:r>
            <a:r>
              <a:rPr lang="en-US" sz="1800" dirty="0" err="1">
                <a:latin typeface="Arial" panose="020B0604020202020204" pitchFamily="34" charset="0"/>
                <a:cs typeface="Arial" panose="020B0604020202020204" pitchFamily="34" charset="0"/>
              </a:rPr>
              <a:t>HyperCVAD</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2005: R-CHOP, R-</a:t>
            </a:r>
            <a:r>
              <a:rPr lang="en-US" sz="1800" dirty="0" err="1">
                <a:latin typeface="Arial" panose="020B0604020202020204" pitchFamily="34" charset="0"/>
                <a:cs typeface="Arial" panose="020B0604020202020204" pitchFamily="34" charset="0"/>
              </a:rPr>
              <a:t>HyperCVAD</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2008: Nordic Regimen</a:t>
            </a:r>
          </a:p>
          <a:p>
            <a:r>
              <a:rPr lang="en-US" sz="1800" dirty="0">
                <a:latin typeface="Arial" panose="020B0604020202020204" pitchFamily="34" charset="0"/>
                <a:cs typeface="Arial" panose="020B0604020202020204" pitchFamily="34" charset="0"/>
              </a:rPr>
              <a:t>2016: MCL Younger</a:t>
            </a:r>
          </a:p>
          <a:p>
            <a:r>
              <a:rPr lang="en-US" sz="1800" dirty="0">
                <a:latin typeface="Arial" panose="020B0604020202020204" pitchFamily="34" charset="0"/>
                <a:cs typeface="Arial" panose="020B0604020202020204" pitchFamily="34" charset="0"/>
              </a:rPr>
              <a:t>2017: LYMA (R maintenance)</a:t>
            </a:r>
          </a:p>
          <a:p>
            <a:r>
              <a:rPr lang="en-US" sz="1800" dirty="0">
                <a:latin typeface="Arial" panose="020B0604020202020204" pitchFamily="34" charset="0"/>
                <a:cs typeface="Arial" panose="020B0604020202020204" pitchFamily="34" charset="0"/>
              </a:rPr>
              <a:t>2020: BR/</a:t>
            </a:r>
            <a:r>
              <a:rPr lang="en-US" sz="1800" dirty="0" err="1">
                <a:latin typeface="Arial" panose="020B0604020202020204" pitchFamily="34" charset="0"/>
                <a:cs typeface="Arial" panose="020B0604020202020204" pitchFamily="34" charset="0"/>
              </a:rPr>
              <a:t>HiDAC</a:t>
            </a:r>
            <a:endParaRPr lang="en-US" sz="1800" dirty="0">
              <a:latin typeface="Arial" panose="020B0604020202020204" pitchFamily="34" charset="0"/>
              <a:cs typeface="Arial" panose="020B0604020202020204" pitchFamily="34" charset="0"/>
            </a:endParaRPr>
          </a:p>
          <a:p>
            <a:pPr marL="0" indent="0">
              <a:buNone/>
            </a:pPr>
            <a:endParaRPr lang="en-US" dirty="0"/>
          </a:p>
        </p:txBody>
      </p:sp>
      <p:sp>
        <p:nvSpPr>
          <p:cNvPr id="4" name="TextBox 3">
            <a:extLst>
              <a:ext uri="{FF2B5EF4-FFF2-40B4-BE49-F238E27FC236}">
                <a16:creationId xmlns:a16="http://schemas.microsoft.com/office/drawing/2014/main" id="{09EAF593-67D2-747D-CF08-9096ACDE1FE9}"/>
              </a:ext>
            </a:extLst>
          </p:cNvPr>
          <p:cNvSpPr txBox="1"/>
          <p:nvPr/>
        </p:nvSpPr>
        <p:spPr>
          <a:xfrm>
            <a:off x="6096001" y="1666897"/>
            <a:ext cx="4065857" cy="221599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Issues with Cytotoxic Rx</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Tolerability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Toxicity (Short and Long term)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Efficacy in high-risk MCL (TP53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
        <p:nvSpPr>
          <p:cNvPr id="6" name="Right Brace 5">
            <a:extLst>
              <a:ext uri="{FF2B5EF4-FFF2-40B4-BE49-F238E27FC236}">
                <a16:creationId xmlns:a16="http://schemas.microsoft.com/office/drawing/2014/main" id="{35A240FE-C13A-E51D-D796-7CF0E7A06661}"/>
              </a:ext>
            </a:extLst>
          </p:cNvPr>
          <p:cNvSpPr/>
          <p:nvPr/>
        </p:nvSpPr>
        <p:spPr>
          <a:xfrm>
            <a:off x="5035827" y="1116651"/>
            <a:ext cx="864910" cy="256426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C09CC84-6839-AA7B-C05F-2B038A61F949}"/>
              </a:ext>
            </a:extLst>
          </p:cNvPr>
          <p:cNvSpPr txBox="1"/>
          <p:nvPr/>
        </p:nvSpPr>
        <p:spPr>
          <a:xfrm>
            <a:off x="1917980" y="3824686"/>
            <a:ext cx="8160778"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aramond" pitchFamily="18" charset="0"/>
                <a:ea typeface="MS PGothic" charset="0"/>
                <a:cs typeface="+mn-cs"/>
              </a:rPr>
              <a:t>                                                     </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WINDOW STUDY</a:t>
            </a:r>
          </a:p>
        </p:txBody>
      </p:sp>
      <p:sp>
        <p:nvSpPr>
          <p:cNvPr id="29" name="TextBox 28">
            <a:extLst>
              <a:ext uri="{FF2B5EF4-FFF2-40B4-BE49-F238E27FC236}">
                <a16:creationId xmlns:a16="http://schemas.microsoft.com/office/drawing/2014/main" id="{E58E02EC-73CB-7E07-27F7-994413F87CCE}"/>
              </a:ext>
            </a:extLst>
          </p:cNvPr>
          <p:cNvSpPr txBox="1"/>
          <p:nvPr/>
        </p:nvSpPr>
        <p:spPr>
          <a:xfrm>
            <a:off x="8511640" y="6553985"/>
            <a:ext cx="2156360"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Wang et al. Lancet Oncol. 2022</a:t>
            </a:r>
          </a:p>
        </p:txBody>
      </p:sp>
      <p:pic>
        <p:nvPicPr>
          <p:cNvPr id="30" name="Picture 29">
            <a:extLst>
              <a:ext uri="{FF2B5EF4-FFF2-40B4-BE49-F238E27FC236}">
                <a16:creationId xmlns:a16="http://schemas.microsoft.com/office/drawing/2014/main" id="{1D31EA6F-6C2C-CF71-6080-811B135D0F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 r="-1376" b="24989"/>
          <a:stretch/>
        </p:blipFill>
        <p:spPr>
          <a:xfrm>
            <a:off x="1524000" y="3894413"/>
            <a:ext cx="3326296" cy="2894314"/>
          </a:xfrm>
          <a:prstGeom prst="rect">
            <a:avLst/>
          </a:prstGeom>
        </p:spPr>
      </p:pic>
      <p:sp>
        <p:nvSpPr>
          <p:cNvPr id="32" name="TextBox 31">
            <a:extLst>
              <a:ext uri="{FF2B5EF4-FFF2-40B4-BE49-F238E27FC236}">
                <a16:creationId xmlns:a16="http://schemas.microsoft.com/office/drawing/2014/main" id="{78EBC756-F26F-E116-D847-FBEE91149D3D}"/>
              </a:ext>
            </a:extLst>
          </p:cNvPr>
          <p:cNvSpPr txBox="1"/>
          <p:nvPr/>
        </p:nvSpPr>
        <p:spPr>
          <a:xfrm>
            <a:off x="5285522" y="4581955"/>
            <a:ext cx="1620957" cy="175432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 = 131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ORR : 89%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CR: 77%</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5-yr PFS 67%</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5-yr OS 95%</a:t>
            </a:r>
          </a:p>
        </p:txBody>
      </p:sp>
      <p:sp>
        <p:nvSpPr>
          <p:cNvPr id="33" name="TextBox 32">
            <a:extLst>
              <a:ext uri="{FF2B5EF4-FFF2-40B4-BE49-F238E27FC236}">
                <a16:creationId xmlns:a16="http://schemas.microsoft.com/office/drawing/2014/main" id="{93404B33-C574-F357-9C8C-7514098D0C6B}"/>
              </a:ext>
            </a:extLst>
          </p:cNvPr>
          <p:cNvSpPr txBox="1"/>
          <p:nvPr/>
        </p:nvSpPr>
        <p:spPr>
          <a:xfrm>
            <a:off x="7732834" y="4663242"/>
            <a:ext cx="2935166"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Incorporating BTKi upfront Feasible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Chemo-based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TP53-mut CR lower </a:t>
            </a:r>
          </a:p>
        </p:txBody>
      </p:sp>
    </p:spTree>
    <p:extLst>
      <p:ext uri="{BB962C8B-B14F-4D97-AF65-F5344CB8AC3E}">
        <p14:creationId xmlns:p14="http://schemas.microsoft.com/office/powerpoint/2010/main" val="1096914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5"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7AFFA-939B-6851-0F13-28EB459C6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42C8D-691F-CB4C-B238-B8E063CB472C}"/>
              </a:ext>
            </a:extLst>
          </p:cNvPr>
          <p:cNvSpPr>
            <a:spLocks noGrp="1"/>
          </p:cNvSpPr>
          <p:nvPr>
            <p:ph type="title"/>
          </p:nvPr>
        </p:nvSpPr>
        <p:spPr>
          <a:xfrm>
            <a:off x="1026423" y="44105"/>
            <a:ext cx="9015412" cy="1067595"/>
          </a:xfrm>
        </p:spPr>
        <p:txBody>
          <a:bodyPr>
            <a:normAutofit/>
          </a:bodyPr>
          <a:lstStyle/>
          <a:p>
            <a:r>
              <a:rPr lang="en-US" sz="2800" dirty="0">
                <a:latin typeface="Arial" panose="020B0604020202020204" pitchFamily="34" charset="0"/>
                <a:cs typeface="Arial" panose="020B0604020202020204" pitchFamily="34" charset="0"/>
              </a:rPr>
              <a:t>TRIANGLE PHASE III Study: Can Ibrutinib + SOC substitute ASCT in young/fit MCL?</a:t>
            </a:r>
          </a:p>
        </p:txBody>
      </p:sp>
      <p:pic>
        <p:nvPicPr>
          <p:cNvPr id="4" name="Grafik 31">
            <a:extLst>
              <a:ext uri="{FF2B5EF4-FFF2-40B4-BE49-F238E27FC236}">
                <a16:creationId xmlns:a16="http://schemas.microsoft.com/office/drawing/2014/main" id="{660C3E89-AF14-CB48-7E08-153C0DE967C6}"/>
              </a:ext>
            </a:extLst>
          </p:cNvPr>
          <p:cNvPicPr>
            <a:picLocks noChangeAspect="1"/>
          </p:cNvPicPr>
          <p:nvPr/>
        </p:nvPicPr>
        <p:blipFill>
          <a:blip r:embed="rId3"/>
          <a:stretch>
            <a:fillRect/>
          </a:stretch>
        </p:blipFill>
        <p:spPr>
          <a:xfrm>
            <a:off x="1524001" y="1081884"/>
            <a:ext cx="4460875" cy="2347117"/>
          </a:xfrm>
          <a:prstGeom prst="rect">
            <a:avLst/>
          </a:prstGeom>
        </p:spPr>
      </p:pic>
      <p:sp>
        <p:nvSpPr>
          <p:cNvPr id="7" name="Google Shape;5669;p35">
            <a:extLst>
              <a:ext uri="{FF2B5EF4-FFF2-40B4-BE49-F238E27FC236}">
                <a16:creationId xmlns:a16="http://schemas.microsoft.com/office/drawing/2014/main" id="{8ACAAA47-3C8A-6D16-F594-695F6DC3F25B}"/>
              </a:ext>
            </a:extLst>
          </p:cNvPr>
          <p:cNvSpPr/>
          <p:nvPr/>
        </p:nvSpPr>
        <p:spPr>
          <a:xfrm>
            <a:off x="1652588" y="4305308"/>
            <a:ext cx="4572000" cy="2037878"/>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defTabSz="457200" rtl="0" eaLnBrk="1" fontAlgn="base" latinLnBrk="0" hangingPunct="1">
              <a:lnSpc>
                <a:spcPct val="100000"/>
              </a:lnSpc>
              <a:spcBef>
                <a:spcPts val="0"/>
              </a:spcBef>
              <a:spcAft>
                <a:spcPts val="0"/>
              </a:spcAft>
              <a:buClr>
                <a:srgbClr val="70AD47"/>
              </a:buClr>
              <a:buSzPts val="14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Previously untreated stage II-IV MCL</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a:p>
            <a:pPr marL="285750" marR="0" lvl="0" indent="-285750" algn="l" defTabSz="457200" rtl="0" eaLnBrk="1" fontAlgn="base" latinLnBrk="0" hangingPunct="1">
              <a:lnSpc>
                <a:spcPct val="100000"/>
              </a:lnSpc>
              <a:spcBef>
                <a:spcPts val="0"/>
              </a:spcBef>
              <a:spcAft>
                <a:spcPts val="0"/>
              </a:spcAft>
              <a:buClr>
                <a:srgbClr val="70AD47"/>
              </a:buClr>
              <a:buSzPts val="14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Age &lt;66 years </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a:p>
            <a:pPr marL="285750" marR="0" lvl="0" indent="-285750" algn="l" defTabSz="457200" rtl="0" eaLnBrk="1" fontAlgn="base" latinLnBrk="0" hangingPunct="1">
              <a:lnSpc>
                <a:spcPct val="100000"/>
              </a:lnSpc>
              <a:spcBef>
                <a:spcPts val="0"/>
              </a:spcBef>
              <a:spcAft>
                <a:spcPts val="0"/>
              </a:spcAft>
              <a:buClr>
                <a:srgbClr val="70AD47"/>
              </a:buClr>
              <a:buSzPts val="14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Suitable for HA and ASCT</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a:p>
            <a:pPr marL="285750" marR="0" lvl="0" indent="-285750" algn="l" defTabSz="457200" rtl="0" eaLnBrk="1" fontAlgn="base" latinLnBrk="0" hangingPunct="1">
              <a:lnSpc>
                <a:spcPct val="100000"/>
              </a:lnSpc>
              <a:spcBef>
                <a:spcPts val="0"/>
              </a:spcBef>
              <a:spcAft>
                <a:spcPts val="0"/>
              </a:spcAft>
              <a:buClr>
                <a:srgbClr val="70AD47"/>
              </a:buClr>
              <a:buSzPts val="14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ECOG PS 0-2</a:t>
            </a:r>
          </a:p>
          <a:p>
            <a:pPr marL="285750" marR="0" lvl="0" indent="-285750" algn="l" defTabSz="457200" rtl="0" eaLnBrk="1" fontAlgn="base" latinLnBrk="0" hangingPunct="1">
              <a:lnSpc>
                <a:spcPct val="100000"/>
              </a:lnSpc>
              <a:spcBef>
                <a:spcPts val="0"/>
              </a:spcBef>
              <a:spcAft>
                <a:spcPts val="0"/>
              </a:spcAft>
              <a:buClr>
                <a:srgbClr val="70AD47"/>
              </a:buClr>
              <a:buSzPts val="14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Rituximab maintenance (without or with Ibrutinib) was started in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168 (58 %)/165 (57 %)/158 (54 %) of A/A+I/I randomized patients</a:t>
            </a:r>
          </a:p>
          <a:p>
            <a:pPr marL="285750" marR="0" lvl="0" indent="-285750" algn="l" defTabSz="457200" rtl="0" eaLnBrk="1" fontAlgn="base" latinLnBrk="0" hangingPunct="1">
              <a:lnSpc>
                <a:spcPct val="100000"/>
              </a:lnSpc>
              <a:spcBef>
                <a:spcPts val="0"/>
              </a:spcBef>
              <a:spcAft>
                <a:spcPts val="0"/>
              </a:spcAft>
              <a:buClr>
                <a:srgbClr val="70AD47"/>
              </a:buClr>
              <a:buSzPts val="14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Median FU 55 months</a:t>
            </a:r>
          </a:p>
        </p:txBody>
      </p:sp>
      <p:sp>
        <p:nvSpPr>
          <p:cNvPr id="8" name="Google Shape;5670;p35">
            <a:extLst>
              <a:ext uri="{FF2B5EF4-FFF2-40B4-BE49-F238E27FC236}">
                <a16:creationId xmlns:a16="http://schemas.microsoft.com/office/drawing/2014/main" id="{A40B9B86-788F-0399-B44D-F8BE6AD6AB20}"/>
              </a:ext>
            </a:extLst>
          </p:cNvPr>
          <p:cNvSpPr/>
          <p:nvPr/>
        </p:nvSpPr>
        <p:spPr>
          <a:xfrm>
            <a:off x="1641079" y="3534964"/>
            <a:ext cx="4729162" cy="704081"/>
          </a:xfrm>
          <a:prstGeom prst="rect">
            <a:avLst/>
          </a:prstGeom>
          <a:solidFill>
            <a:schemeClr val="accent3"/>
          </a:solidFill>
          <a:ln w="25400" cap="flat" cmpd="sng">
            <a:solidFill>
              <a:srgbClr val="A7152B"/>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Arial"/>
                <a:cs typeface="Arial"/>
                <a:sym typeface="Arial"/>
              </a:rPr>
              <a:t>Primary endpoint: </a:t>
            </a: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FFS</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Secondary endpoints: Response rates, PFS, RD, OS, safety</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
        <p:nvSpPr>
          <p:cNvPr id="9" name="TextBox 8">
            <a:extLst>
              <a:ext uri="{FF2B5EF4-FFF2-40B4-BE49-F238E27FC236}">
                <a16:creationId xmlns:a16="http://schemas.microsoft.com/office/drawing/2014/main" id="{B4BCA574-6C87-D91D-0154-C6E8999E9AC2}"/>
              </a:ext>
            </a:extLst>
          </p:cNvPr>
          <p:cNvSpPr txBox="1"/>
          <p:nvPr/>
        </p:nvSpPr>
        <p:spPr>
          <a:xfrm>
            <a:off x="1524000" y="6391501"/>
            <a:ext cx="5829300" cy="4154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Dreyling M et al. Lancet 2024;403(10441):2293-306.</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Dreyling M, et al. ASH 2024;Abstract 240.</a:t>
            </a:r>
          </a:p>
        </p:txBody>
      </p:sp>
      <p:pic>
        <p:nvPicPr>
          <p:cNvPr id="10" name="Google Shape;5703;p38">
            <a:extLst>
              <a:ext uri="{FF2B5EF4-FFF2-40B4-BE49-F238E27FC236}">
                <a16:creationId xmlns:a16="http://schemas.microsoft.com/office/drawing/2014/main" id="{7695B12E-A43B-3D7D-D56A-5AAA3597CDE8}"/>
              </a:ext>
            </a:extLst>
          </p:cNvPr>
          <p:cNvPicPr preferRelativeResize="0">
            <a:picLocks/>
          </p:cNvPicPr>
          <p:nvPr/>
        </p:nvPicPr>
        <p:blipFill rotWithShape="1">
          <a:blip r:embed="rId4">
            <a:alphaModFix/>
            <a:extLst>
              <a:ext uri="{BEBA8EAE-BF5A-486C-A8C5-ECC9F3942E4B}">
                <a14:imgProps xmlns:a14="http://schemas.microsoft.com/office/drawing/2010/main">
                  <a14:imgLayer r:embed="rId5">
                    <a14:imgEffect>
                      <a14:sharpenSoften amount="25000"/>
                    </a14:imgEffect>
                  </a14:imgLayer>
                </a14:imgProps>
              </a:ext>
            </a:extLst>
          </a:blip>
          <a:srcRect/>
          <a:stretch/>
        </p:blipFill>
        <p:spPr>
          <a:xfrm>
            <a:off x="6767514" y="992733"/>
            <a:ext cx="3900487" cy="2687493"/>
          </a:xfrm>
          <a:prstGeom prst="rect">
            <a:avLst/>
          </a:prstGeom>
          <a:noFill/>
          <a:ln>
            <a:noFill/>
          </a:ln>
        </p:spPr>
      </p:pic>
      <p:pic>
        <p:nvPicPr>
          <p:cNvPr id="11" name="Google Shape;5702;p38">
            <a:extLst>
              <a:ext uri="{FF2B5EF4-FFF2-40B4-BE49-F238E27FC236}">
                <a16:creationId xmlns:a16="http://schemas.microsoft.com/office/drawing/2014/main" id="{852725B1-2747-87B2-5BFA-13BAC45EECAE}"/>
              </a:ext>
            </a:extLst>
          </p:cNvPr>
          <p:cNvPicPr preferRelativeResize="0">
            <a:picLocks/>
          </p:cNvPicPr>
          <p:nvPr/>
        </p:nvPicPr>
        <p:blipFill rotWithShape="1">
          <a:blip r:embed="rId6">
            <a:alphaModFix/>
            <a:extLst>
              <a:ext uri="{BEBA8EAE-BF5A-486C-A8C5-ECC9F3942E4B}">
                <a14:imgProps xmlns:a14="http://schemas.microsoft.com/office/drawing/2010/main">
                  <a14:imgLayer r:embed="rId7">
                    <a14:imgEffect>
                      <a14:sharpenSoften amount="25000"/>
                    </a14:imgEffect>
                  </a14:imgLayer>
                </a14:imgProps>
              </a:ext>
            </a:extLst>
          </a:blip>
          <a:srcRect/>
          <a:stretch/>
        </p:blipFill>
        <p:spPr>
          <a:xfrm>
            <a:off x="7019133" y="3906015"/>
            <a:ext cx="3613149" cy="2485485"/>
          </a:xfrm>
          <a:prstGeom prst="rect">
            <a:avLst/>
          </a:prstGeom>
          <a:noFill/>
          <a:ln>
            <a:noFill/>
          </a:ln>
        </p:spPr>
      </p:pic>
    </p:spTree>
    <p:extLst>
      <p:ext uri="{BB962C8B-B14F-4D97-AF65-F5344CB8AC3E}">
        <p14:creationId xmlns:p14="http://schemas.microsoft.com/office/powerpoint/2010/main" val="24691959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5178-5B47-FD5D-66B1-1864C4574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D5670-F0CD-CABB-8792-68470F5092C3}"/>
              </a:ext>
            </a:extLst>
          </p:cNvPr>
          <p:cNvSpPr>
            <a:spLocks noGrp="1"/>
          </p:cNvSpPr>
          <p:nvPr>
            <p:ph type="title"/>
          </p:nvPr>
        </p:nvSpPr>
        <p:spPr>
          <a:xfrm>
            <a:off x="1652588" y="14289"/>
            <a:ext cx="9015412" cy="1067595"/>
          </a:xfrm>
        </p:spPr>
        <p:txBody>
          <a:bodyPr>
            <a:normAutofit/>
          </a:bodyPr>
          <a:lstStyle/>
          <a:p>
            <a:r>
              <a:rPr lang="en-US" sz="2800" dirty="0">
                <a:latin typeface="Arial" panose="020B0604020202020204" pitchFamily="34" charset="0"/>
                <a:cs typeface="Arial" panose="020B0604020202020204" pitchFamily="34" charset="0"/>
              </a:rPr>
              <a:t>TRIANGLE PHASE III Study: Can Ibrutinib + SOC substitute ASCT in young/fit MCL?</a:t>
            </a:r>
          </a:p>
        </p:txBody>
      </p:sp>
      <p:sp>
        <p:nvSpPr>
          <p:cNvPr id="8" name="Google Shape;5670;p35">
            <a:extLst>
              <a:ext uri="{FF2B5EF4-FFF2-40B4-BE49-F238E27FC236}">
                <a16:creationId xmlns:a16="http://schemas.microsoft.com/office/drawing/2014/main" id="{20598B37-E49A-B2CB-DBA8-E9A374609132}"/>
              </a:ext>
            </a:extLst>
          </p:cNvPr>
          <p:cNvSpPr/>
          <p:nvPr/>
        </p:nvSpPr>
        <p:spPr>
          <a:xfrm>
            <a:off x="1652589" y="3604939"/>
            <a:ext cx="4729162" cy="601249"/>
          </a:xfrm>
          <a:prstGeom prst="rect">
            <a:avLst/>
          </a:prstGeom>
          <a:solidFill>
            <a:schemeClr val="accent3"/>
          </a:solidFill>
          <a:ln w="25400" cap="flat" cmpd="sng">
            <a:solidFill>
              <a:srgbClr val="A7152B"/>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Arial"/>
                <a:cs typeface="Arial"/>
                <a:sym typeface="Arial"/>
              </a:rPr>
              <a:t>Primary endpoint: </a:t>
            </a: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FFS</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Secondary endpoints: Response rates, PFS, RD, OS, safety</a:t>
            </a: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
        <p:nvSpPr>
          <p:cNvPr id="9" name="TextBox 8">
            <a:extLst>
              <a:ext uri="{FF2B5EF4-FFF2-40B4-BE49-F238E27FC236}">
                <a16:creationId xmlns:a16="http://schemas.microsoft.com/office/drawing/2014/main" id="{F328DEDA-710B-5FB7-0681-7B3C65AE6108}"/>
              </a:ext>
            </a:extLst>
          </p:cNvPr>
          <p:cNvSpPr txBox="1"/>
          <p:nvPr/>
        </p:nvSpPr>
        <p:spPr>
          <a:xfrm>
            <a:off x="8311184" y="6261816"/>
            <a:ext cx="3715164" cy="415498"/>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Dreyling</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M, et al. ASH 2024;Abstract 240.</a:t>
            </a:r>
          </a:p>
        </p:txBody>
      </p:sp>
      <p:pic>
        <p:nvPicPr>
          <p:cNvPr id="12" name="Google Shape;5710;p39">
            <a:extLst>
              <a:ext uri="{FF2B5EF4-FFF2-40B4-BE49-F238E27FC236}">
                <a16:creationId xmlns:a16="http://schemas.microsoft.com/office/drawing/2014/main" id="{A6956429-D209-4ACD-5750-E6C26D210C55}"/>
              </a:ext>
            </a:extLst>
          </p:cNvPr>
          <p:cNvPicPr preferRelativeResize="0">
            <a:picLocks/>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1524000" y="1218574"/>
            <a:ext cx="5100638" cy="3274672"/>
          </a:xfrm>
          <a:prstGeom prst="rect">
            <a:avLst/>
          </a:prstGeom>
          <a:noFill/>
          <a:ln>
            <a:noFill/>
          </a:ln>
        </p:spPr>
      </p:pic>
      <p:pic>
        <p:nvPicPr>
          <p:cNvPr id="13" name="Google Shape;5716;p40">
            <a:extLst>
              <a:ext uri="{FF2B5EF4-FFF2-40B4-BE49-F238E27FC236}">
                <a16:creationId xmlns:a16="http://schemas.microsoft.com/office/drawing/2014/main" id="{3898555F-A7B5-34F4-C4F9-1E705F1D36B8}"/>
              </a:ext>
            </a:extLst>
          </p:cNvPr>
          <p:cNvPicPr preferRelativeResize="0">
            <a:picLocks/>
          </p:cNvPicPr>
          <p:nvPr/>
        </p:nvPicPr>
        <p:blipFill rotWithShape="1">
          <a:blip r:embed="rId5">
            <a:alphaModFix/>
            <a:extLst>
              <a:ext uri="{BEBA8EAE-BF5A-486C-A8C5-ECC9F3942E4B}">
                <a14:imgProps xmlns:a14="http://schemas.microsoft.com/office/drawing/2010/main">
                  <a14:imgLayer r:embed="rId6">
                    <a14:imgEffect>
                      <a14:sharpenSoften amount="25000"/>
                    </a14:imgEffect>
                  </a14:imgLayer>
                </a14:imgProps>
              </a:ext>
            </a:extLst>
          </a:blip>
          <a:srcRect l="-3093"/>
          <a:stretch/>
        </p:blipFill>
        <p:spPr>
          <a:xfrm>
            <a:off x="6624638" y="1373609"/>
            <a:ext cx="4286251" cy="2964602"/>
          </a:xfrm>
          <a:prstGeom prst="rect">
            <a:avLst/>
          </a:prstGeom>
          <a:noFill/>
          <a:ln>
            <a:noFill/>
          </a:ln>
        </p:spPr>
      </p:pic>
      <p:sp>
        <p:nvSpPr>
          <p:cNvPr id="14" name="TextBox 13">
            <a:extLst>
              <a:ext uri="{FF2B5EF4-FFF2-40B4-BE49-F238E27FC236}">
                <a16:creationId xmlns:a16="http://schemas.microsoft.com/office/drawing/2014/main" id="{6DAE37BE-7463-6556-0F75-67AC91FCB9CC}"/>
              </a:ext>
            </a:extLst>
          </p:cNvPr>
          <p:cNvSpPr txBox="1"/>
          <p:nvPr/>
        </p:nvSpPr>
        <p:spPr>
          <a:xfrm>
            <a:off x="1874045" y="4338212"/>
            <a:ext cx="8479630" cy="233910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                                                KEY TAKEAWAYS</a:t>
            </a:r>
          </a:p>
          <a:p>
            <a:pPr marL="0" marR="0" lvl="0" indent="0" algn="l" defTabSz="457200" rtl="0" eaLnBrk="1" fontAlgn="base" latinLnBrk="0" hangingPunct="1">
              <a:lnSpc>
                <a:spcPct val="100000"/>
              </a:lnSpc>
              <a:spcBef>
                <a:spcPts val="0"/>
              </a:spcBef>
              <a:spcAft>
                <a:spcPts val="0"/>
              </a:spcAft>
              <a:buClrTx/>
              <a:buSzPts val="24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BTKi + Chemo can Substitute ASCT in 1L MCL</a:t>
            </a: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No sufficient benefit of ASCT + I vs. I even in high-risk patients (TP53, high Ki67,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Blastoid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a:t>
            </a: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TRIANGLE regimen -- new SOC in younger MCL patients</a:t>
            </a: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0"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Implications : </a:t>
            </a: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Substitution of Ibrutinib with Sec Gen BTKi</a:t>
            </a: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Can we do better in High-Risk disease – Chemo in TP53 ? </a:t>
            </a:r>
          </a:p>
          <a:p>
            <a:pPr marL="0" marR="0" lvl="0" indent="0" algn="l" defTabSz="457200" rtl="0" eaLnBrk="1" fontAlgn="base" latinLnBrk="0" hangingPunct="1">
              <a:lnSpc>
                <a:spcPct val="10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Treatment at relapse ? Rechallenging with BTKi ? Something else? </a:t>
            </a:r>
          </a:p>
        </p:txBody>
      </p:sp>
    </p:spTree>
    <p:extLst>
      <p:ext uri="{BB962C8B-B14F-4D97-AF65-F5344CB8AC3E}">
        <p14:creationId xmlns:p14="http://schemas.microsoft.com/office/powerpoint/2010/main" val="3143576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95FCC-C47D-07A3-2699-C22C457D5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6CE47-4131-5E8C-CC6F-E3FB95CDF748}"/>
              </a:ext>
            </a:extLst>
          </p:cNvPr>
          <p:cNvSpPr>
            <a:spLocks noGrp="1"/>
          </p:cNvSpPr>
          <p:nvPr>
            <p:ph type="title"/>
          </p:nvPr>
        </p:nvSpPr>
        <p:spPr>
          <a:xfrm>
            <a:off x="1524000" y="340435"/>
            <a:ext cx="9144000" cy="923330"/>
          </a:xfrm>
        </p:spPr>
        <p:txBody>
          <a:bodyPr>
            <a:normAutofit fontScale="90000"/>
          </a:bodyPr>
          <a:lstStyle/>
          <a:p>
            <a:r>
              <a:rPr lang="en-US" sz="2800" dirty="0">
                <a:solidFill>
                  <a:schemeClr val="tx1"/>
                </a:solidFill>
                <a:latin typeface="Arial" panose="020B0604020202020204" pitchFamily="34" charset="0"/>
                <a:cs typeface="Arial" panose="020B0604020202020204" pitchFamily="34" charset="0"/>
              </a:rPr>
              <a:t>A multicenter, phase 2 trial with zanubrutinib, obinutuzumab, and venetoclax (</a:t>
            </a:r>
            <a:r>
              <a:rPr lang="en-US" sz="2800" dirty="0" err="1">
                <a:solidFill>
                  <a:schemeClr val="tx1"/>
                </a:solidFill>
                <a:latin typeface="Arial" panose="020B0604020202020204" pitchFamily="34" charset="0"/>
                <a:cs typeface="Arial" panose="020B0604020202020204" pitchFamily="34" charset="0"/>
              </a:rPr>
              <a:t>BOVen</a:t>
            </a:r>
            <a:r>
              <a:rPr lang="en-US" sz="2800" dirty="0">
                <a:solidFill>
                  <a:schemeClr val="tx1"/>
                </a:solidFill>
                <a:latin typeface="Arial" panose="020B0604020202020204" pitchFamily="34" charset="0"/>
                <a:cs typeface="Arial" panose="020B0604020202020204" pitchFamily="34" charset="0"/>
              </a:rPr>
              <a:t>) in patients with treatment-naïve, </a:t>
            </a:r>
            <a:r>
              <a:rPr lang="en-US" sz="2800" b="1" i="1" dirty="0">
                <a:solidFill>
                  <a:schemeClr val="tx1"/>
                </a:solidFill>
                <a:latin typeface="Arial" panose="020B0604020202020204" pitchFamily="34" charset="0"/>
                <a:cs typeface="Arial" panose="020B0604020202020204" pitchFamily="34" charset="0"/>
              </a:rPr>
              <a:t>TP53</a:t>
            </a:r>
            <a:r>
              <a:rPr lang="en-US" sz="2800" b="1" dirty="0">
                <a:solidFill>
                  <a:schemeClr val="tx1"/>
                </a:solidFill>
                <a:latin typeface="Arial" panose="020B0604020202020204" pitchFamily="34" charset="0"/>
                <a:cs typeface="Arial" panose="020B0604020202020204" pitchFamily="34" charset="0"/>
              </a:rPr>
              <a:t>-mutant</a:t>
            </a:r>
            <a:r>
              <a:rPr lang="en-US" sz="2800" dirty="0">
                <a:solidFill>
                  <a:schemeClr val="tx1"/>
                </a:solidFill>
                <a:latin typeface="Arial" panose="020B0604020202020204" pitchFamily="34" charset="0"/>
                <a:cs typeface="Arial" panose="020B0604020202020204" pitchFamily="34" charset="0"/>
              </a:rPr>
              <a:t> MCL</a:t>
            </a:r>
            <a:br>
              <a:rPr lang="en-US" sz="1500" dirty="0"/>
            </a:br>
            <a:endParaRPr lang="en-US" dirty="0"/>
          </a:p>
        </p:txBody>
      </p:sp>
      <p:pic>
        <p:nvPicPr>
          <p:cNvPr id="6" name="Content Placeholder 5" descr="A screenshot of a medical test&#10;&#10;Description automatically generated">
            <a:extLst>
              <a:ext uri="{FF2B5EF4-FFF2-40B4-BE49-F238E27FC236}">
                <a16:creationId xmlns:a16="http://schemas.microsoft.com/office/drawing/2014/main" id="{32F1E055-C8E8-8A2C-03DD-6BDCBB6AC36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36771" y="1143001"/>
            <a:ext cx="5803760" cy="2561834"/>
          </a:xfrm>
        </p:spPr>
      </p:pic>
      <p:sp>
        <p:nvSpPr>
          <p:cNvPr id="4" name="TextBox 3">
            <a:extLst>
              <a:ext uri="{FF2B5EF4-FFF2-40B4-BE49-F238E27FC236}">
                <a16:creationId xmlns:a16="http://schemas.microsoft.com/office/drawing/2014/main" id="{BE51481B-EA80-60AC-6703-D2546454AD40}"/>
              </a:ext>
            </a:extLst>
          </p:cNvPr>
          <p:cNvSpPr txBox="1"/>
          <p:nvPr/>
        </p:nvSpPr>
        <p:spPr>
          <a:xfrm>
            <a:off x="8570393" y="6581002"/>
            <a:ext cx="2644378" cy="2769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Kumar et al ASH 2023; Abstract 738</a:t>
            </a:r>
          </a:p>
        </p:txBody>
      </p:sp>
      <p:sp>
        <p:nvSpPr>
          <p:cNvPr id="7" name="TextBox 6">
            <a:extLst>
              <a:ext uri="{FF2B5EF4-FFF2-40B4-BE49-F238E27FC236}">
                <a16:creationId xmlns:a16="http://schemas.microsoft.com/office/drawing/2014/main" id="{8CF8C746-39C9-5461-F727-CA1E0B8893EC}"/>
              </a:ext>
            </a:extLst>
          </p:cNvPr>
          <p:cNvSpPr txBox="1"/>
          <p:nvPr/>
        </p:nvSpPr>
        <p:spPr>
          <a:xfrm>
            <a:off x="7340532" y="1361895"/>
            <a:ext cx="3257550"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 25;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mAge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65 (29-82)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Primary Endpoint: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PFS at 2y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Median FU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23.3 months </a:t>
            </a:r>
          </a:p>
        </p:txBody>
      </p:sp>
      <p:sp>
        <p:nvSpPr>
          <p:cNvPr id="8" name="TextBox 7">
            <a:extLst>
              <a:ext uri="{FF2B5EF4-FFF2-40B4-BE49-F238E27FC236}">
                <a16:creationId xmlns:a16="http://schemas.microsoft.com/office/drawing/2014/main" id="{58CD904C-0375-A1C5-3C11-ACF8D21F9694}"/>
              </a:ext>
            </a:extLst>
          </p:cNvPr>
          <p:cNvSpPr txBox="1"/>
          <p:nvPr/>
        </p:nvSpPr>
        <p:spPr>
          <a:xfrm>
            <a:off x="7340530" y="2347404"/>
            <a:ext cx="3654243" cy="156966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SAFETY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well-tolerated and safe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Most common AEs were diarrhea, COVID19 infection, neutropenia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Grade 3 neutropenia (16%) resolved with GCSF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Diarrhea was predominantly grade 1</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
        <p:nvSpPr>
          <p:cNvPr id="9" name="TextBox 8">
            <a:extLst>
              <a:ext uri="{FF2B5EF4-FFF2-40B4-BE49-F238E27FC236}">
                <a16:creationId xmlns:a16="http://schemas.microsoft.com/office/drawing/2014/main" id="{C6C17040-D1C9-D64A-4247-334EDA91D40D}"/>
              </a:ext>
            </a:extLst>
          </p:cNvPr>
          <p:cNvSpPr txBox="1"/>
          <p:nvPr/>
        </p:nvSpPr>
        <p:spPr>
          <a:xfrm>
            <a:off x="506897" y="3775138"/>
            <a:ext cx="4234446" cy="230832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RESULTS: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ORR 96%, CR 88%</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5 PD, 4 deaths (In response, 2 covid)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11 completed therapy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10 with MRD data – 8/10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uMRD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–stopped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2/10-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dMRD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continuing Ven plus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Zanu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pic>
        <p:nvPicPr>
          <p:cNvPr id="10" name="Picture 9" descr="A graph of a graph&#10;&#10;Description automatically generated with medium confidence">
            <a:extLst>
              <a:ext uri="{FF2B5EF4-FFF2-40B4-BE49-F238E27FC236}">
                <a16:creationId xmlns:a16="http://schemas.microsoft.com/office/drawing/2014/main" id="{14882320-2748-3F6E-9262-3119C7062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349" y="4172035"/>
            <a:ext cx="3517379" cy="2345531"/>
          </a:xfrm>
          <a:prstGeom prst="rect">
            <a:avLst/>
          </a:prstGeom>
        </p:spPr>
      </p:pic>
      <p:sp>
        <p:nvSpPr>
          <p:cNvPr id="5" name="TextBox 4">
            <a:extLst>
              <a:ext uri="{FF2B5EF4-FFF2-40B4-BE49-F238E27FC236}">
                <a16:creationId xmlns:a16="http://schemas.microsoft.com/office/drawing/2014/main" id="{DC78FEE3-DC2D-3F2F-A116-D47C0F7531BD}"/>
              </a:ext>
            </a:extLst>
          </p:cNvPr>
          <p:cNvSpPr txBox="1"/>
          <p:nvPr/>
        </p:nvSpPr>
        <p:spPr>
          <a:xfrm>
            <a:off x="6767351" y="4313961"/>
            <a:ext cx="4800600" cy="58477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2yr PFS 72%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mPFS</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NR</a:t>
            </a:r>
          </a:p>
        </p:txBody>
      </p:sp>
      <p:sp>
        <p:nvSpPr>
          <p:cNvPr id="11" name="TextBox 10">
            <a:extLst>
              <a:ext uri="{FF2B5EF4-FFF2-40B4-BE49-F238E27FC236}">
                <a16:creationId xmlns:a16="http://schemas.microsoft.com/office/drawing/2014/main" id="{5F3C03DF-D321-9827-C15F-1BCD4E7F0BCE}"/>
              </a:ext>
            </a:extLst>
          </p:cNvPr>
          <p:cNvSpPr txBox="1"/>
          <p:nvPr/>
        </p:nvSpPr>
        <p:spPr>
          <a:xfrm>
            <a:off x="8626179" y="4344610"/>
            <a:ext cx="2368595" cy="175432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Practice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Implications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NCCN – TP53mut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 TRIANGLE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Rx at Relapse? </a:t>
            </a:r>
          </a:p>
        </p:txBody>
      </p:sp>
    </p:spTree>
    <p:extLst>
      <p:ext uri="{BB962C8B-B14F-4D97-AF65-F5344CB8AC3E}">
        <p14:creationId xmlns:p14="http://schemas.microsoft.com/office/powerpoint/2010/main" val="6602689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9B98F-64AA-EAA7-DF3D-0CA384173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50EF4-EBCC-7819-9E02-7DE12700A437}"/>
              </a:ext>
            </a:extLst>
          </p:cNvPr>
          <p:cNvSpPr>
            <a:spLocks noGrp="1"/>
          </p:cNvSpPr>
          <p:nvPr>
            <p:ph type="title"/>
          </p:nvPr>
        </p:nvSpPr>
        <p:spPr>
          <a:xfrm>
            <a:off x="1838325" y="13253"/>
            <a:ext cx="8515350" cy="1015415"/>
          </a:xfrm>
        </p:spPr>
        <p:txBody>
          <a:bodyPr>
            <a:normAutofit/>
          </a:bodyPr>
          <a:lstStyle/>
          <a:p>
            <a:r>
              <a:rPr lang="en-US" sz="2800" dirty="0">
                <a:latin typeface="Arial" panose="020B0604020202020204" pitchFamily="34" charset="0"/>
                <a:cs typeface="Arial" panose="020B0604020202020204" pitchFamily="34" charset="0"/>
              </a:rPr>
              <a:t>Treatment Paradigm in young and fit untreated MCL </a:t>
            </a:r>
          </a:p>
        </p:txBody>
      </p:sp>
      <p:sp>
        <p:nvSpPr>
          <p:cNvPr id="3" name="Content Placeholder 2">
            <a:extLst>
              <a:ext uri="{FF2B5EF4-FFF2-40B4-BE49-F238E27FC236}">
                <a16:creationId xmlns:a16="http://schemas.microsoft.com/office/drawing/2014/main" id="{5C79A427-510C-F897-E341-5552D4004E5C}"/>
              </a:ext>
            </a:extLst>
          </p:cNvPr>
          <p:cNvSpPr>
            <a:spLocks noGrp="1"/>
          </p:cNvSpPr>
          <p:nvPr>
            <p:ph idx="1"/>
          </p:nvPr>
        </p:nvSpPr>
        <p:spPr>
          <a:xfrm>
            <a:off x="1838326" y="1028667"/>
            <a:ext cx="3767345" cy="2854220"/>
          </a:xfrm>
        </p:spPr>
        <p:txBody>
          <a:bodyPr>
            <a:normAutofit/>
          </a:bodyPr>
          <a:lstStyle/>
          <a:p>
            <a:r>
              <a:rPr lang="en-US" sz="1800" dirty="0">
                <a:latin typeface="Arial" panose="020B0604020202020204" pitchFamily="34" charset="0"/>
                <a:cs typeface="Arial" panose="020B0604020202020204" pitchFamily="34" charset="0"/>
              </a:rPr>
              <a:t>1993: HD chemo + ASCT</a:t>
            </a:r>
          </a:p>
          <a:p>
            <a:r>
              <a:rPr lang="en-US" sz="1800" dirty="0">
                <a:latin typeface="Arial" panose="020B0604020202020204" pitchFamily="34" charset="0"/>
                <a:cs typeface="Arial" panose="020B0604020202020204" pitchFamily="34" charset="0"/>
              </a:rPr>
              <a:t>1990s: CHOP, FC, CEOP</a:t>
            </a:r>
          </a:p>
          <a:p>
            <a:r>
              <a:rPr lang="en-US" sz="1800" dirty="0">
                <a:latin typeface="Arial" panose="020B0604020202020204" pitchFamily="34" charset="0"/>
                <a:cs typeface="Arial" panose="020B0604020202020204" pitchFamily="34" charset="0"/>
              </a:rPr>
              <a:t>1998: </a:t>
            </a:r>
            <a:r>
              <a:rPr lang="en-US" sz="1800" dirty="0" err="1">
                <a:latin typeface="Arial" panose="020B0604020202020204" pitchFamily="34" charset="0"/>
                <a:cs typeface="Arial" panose="020B0604020202020204" pitchFamily="34" charset="0"/>
              </a:rPr>
              <a:t>HyperCVAD</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2005: R-CHOP, R-</a:t>
            </a:r>
            <a:r>
              <a:rPr lang="en-US" sz="1800" dirty="0" err="1">
                <a:latin typeface="Arial" panose="020B0604020202020204" pitchFamily="34" charset="0"/>
                <a:cs typeface="Arial" panose="020B0604020202020204" pitchFamily="34" charset="0"/>
              </a:rPr>
              <a:t>HyperCVAD</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2008: Nordic Regimen</a:t>
            </a:r>
          </a:p>
          <a:p>
            <a:r>
              <a:rPr lang="en-US" sz="1800" dirty="0">
                <a:latin typeface="Arial" panose="020B0604020202020204" pitchFamily="34" charset="0"/>
                <a:cs typeface="Arial" panose="020B0604020202020204" pitchFamily="34" charset="0"/>
              </a:rPr>
              <a:t>2016: MCL Younger</a:t>
            </a:r>
          </a:p>
          <a:p>
            <a:r>
              <a:rPr lang="en-US" sz="1800" dirty="0">
                <a:latin typeface="Arial" panose="020B0604020202020204" pitchFamily="34" charset="0"/>
                <a:cs typeface="Arial" panose="020B0604020202020204" pitchFamily="34" charset="0"/>
              </a:rPr>
              <a:t>2017: LYMA (R maintenance)</a:t>
            </a:r>
          </a:p>
          <a:p>
            <a:r>
              <a:rPr lang="en-US" sz="1800" dirty="0">
                <a:latin typeface="Arial" panose="020B0604020202020204" pitchFamily="34" charset="0"/>
                <a:cs typeface="Arial" panose="020B0604020202020204" pitchFamily="34" charset="0"/>
              </a:rPr>
              <a:t>2020: BR/</a:t>
            </a:r>
            <a:r>
              <a:rPr lang="en-US" sz="1800" dirty="0" err="1">
                <a:latin typeface="Arial" panose="020B0604020202020204" pitchFamily="34" charset="0"/>
                <a:cs typeface="Arial" panose="020B0604020202020204" pitchFamily="34" charset="0"/>
              </a:rPr>
              <a:t>HiDAC</a:t>
            </a:r>
            <a:endParaRPr lang="en-US" sz="1800" dirty="0">
              <a:latin typeface="Arial" panose="020B0604020202020204" pitchFamily="34" charset="0"/>
              <a:cs typeface="Arial" panose="020B0604020202020204" pitchFamily="34" charset="0"/>
            </a:endParaRPr>
          </a:p>
          <a:p>
            <a:pPr marL="0" indent="0">
              <a:buNone/>
            </a:pPr>
            <a:endParaRPr lang="en-US" dirty="0"/>
          </a:p>
        </p:txBody>
      </p:sp>
      <p:sp>
        <p:nvSpPr>
          <p:cNvPr id="4" name="TextBox 3">
            <a:extLst>
              <a:ext uri="{FF2B5EF4-FFF2-40B4-BE49-F238E27FC236}">
                <a16:creationId xmlns:a16="http://schemas.microsoft.com/office/drawing/2014/main" id="{56FEACC0-80D1-9A03-4780-88A2709677D0}"/>
              </a:ext>
            </a:extLst>
          </p:cNvPr>
          <p:cNvSpPr txBox="1"/>
          <p:nvPr/>
        </p:nvSpPr>
        <p:spPr>
          <a:xfrm>
            <a:off x="6291265" y="2214114"/>
            <a:ext cx="136447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ASCT ERA</a:t>
            </a:r>
          </a:p>
        </p:txBody>
      </p:sp>
      <p:sp>
        <p:nvSpPr>
          <p:cNvPr id="6" name="Right Brace 5">
            <a:extLst>
              <a:ext uri="{FF2B5EF4-FFF2-40B4-BE49-F238E27FC236}">
                <a16:creationId xmlns:a16="http://schemas.microsoft.com/office/drawing/2014/main" id="{197EC98F-A79D-8772-2410-3E71FEA552CB}"/>
              </a:ext>
            </a:extLst>
          </p:cNvPr>
          <p:cNvSpPr/>
          <p:nvPr/>
        </p:nvSpPr>
        <p:spPr>
          <a:xfrm>
            <a:off x="5035827" y="1116651"/>
            <a:ext cx="864910" cy="256426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4AEEE9BA-2FB1-E22D-B24C-6D5A31FFF65C}"/>
              </a:ext>
            </a:extLst>
          </p:cNvPr>
          <p:cNvSpPr txBox="1">
            <a:spLocks/>
          </p:cNvSpPr>
          <p:nvPr/>
        </p:nvSpPr>
        <p:spPr>
          <a:xfrm>
            <a:off x="1838325" y="4400550"/>
            <a:ext cx="2628900" cy="12747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2022: WINDOW-1</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2023: TRIANGLE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2024: BOVEN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ight Brace 7">
            <a:extLst>
              <a:ext uri="{FF2B5EF4-FFF2-40B4-BE49-F238E27FC236}">
                <a16:creationId xmlns:a16="http://schemas.microsoft.com/office/drawing/2014/main" id="{CFF31B07-DD2D-73FB-1082-2626D0847228}"/>
              </a:ext>
            </a:extLst>
          </p:cNvPr>
          <p:cNvSpPr/>
          <p:nvPr/>
        </p:nvSpPr>
        <p:spPr>
          <a:xfrm>
            <a:off x="5011068" y="3874344"/>
            <a:ext cx="864910" cy="256426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8544B4C-A602-C9B1-D62F-A91BCDD4BCF6}"/>
              </a:ext>
            </a:extLst>
          </p:cNvPr>
          <p:cNvSpPr txBox="1"/>
          <p:nvPr/>
        </p:nvSpPr>
        <p:spPr>
          <a:xfrm>
            <a:off x="6291265" y="4971807"/>
            <a:ext cx="244810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CHEMO + BTKi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ERA</a:t>
            </a:r>
          </a:p>
        </p:txBody>
      </p:sp>
      <p:sp>
        <p:nvSpPr>
          <p:cNvPr id="10" name="Frame 9">
            <a:extLst>
              <a:ext uri="{FF2B5EF4-FFF2-40B4-BE49-F238E27FC236}">
                <a16:creationId xmlns:a16="http://schemas.microsoft.com/office/drawing/2014/main" id="{4035EB06-F649-1FFE-6CF9-38F765B0AF45}"/>
              </a:ext>
            </a:extLst>
          </p:cNvPr>
          <p:cNvSpPr/>
          <p:nvPr/>
        </p:nvSpPr>
        <p:spPr>
          <a:xfrm>
            <a:off x="5933167" y="4692130"/>
            <a:ext cx="3019423" cy="92868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76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2B89-37E5-B250-EDA8-4294CDB95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70D82-45D3-5CF6-0AD4-A53D6C0E0CED}"/>
              </a:ext>
            </a:extLst>
          </p:cNvPr>
          <p:cNvSpPr>
            <a:spLocks noGrp="1"/>
          </p:cNvSpPr>
          <p:nvPr>
            <p:ph type="title"/>
          </p:nvPr>
        </p:nvSpPr>
        <p:spPr>
          <a:xfrm>
            <a:off x="1524000" y="13253"/>
            <a:ext cx="9258300" cy="1015415"/>
          </a:xfrm>
        </p:spPr>
        <p:txBody>
          <a:bodyPr>
            <a:normAutofit/>
          </a:bodyPr>
          <a:lstStyle/>
          <a:p>
            <a:r>
              <a:rPr lang="en-US" sz="2800" dirty="0">
                <a:latin typeface="Arial" panose="020B0604020202020204" pitchFamily="34" charset="0"/>
                <a:cs typeface="Arial" panose="020B0604020202020204" pitchFamily="34" charset="0"/>
              </a:rPr>
              <a:t>Treatment Paradigm in elderly and unfit untreated MCL </a:t>
            </a:r>
          </a:p>
        </p:txBody>
      </p:sp>
      <p:sp>
        <p:nvSpPr>
          <p:cNvPr id="3" name="Content Placeholder 2">
            <a:extLst>
              <a:ext uri="{FF2B5EF4-FFF2-40B4-BE49-F238E27FC236}">
                <a16:creationId xmlns:a16="http://schemas.microsoft.com/office/drawing/2014/main" id="{3A6B5E7F-8184-EB66-183D-41A9FE1210F2}"/>
              </a:ext>
            </a:extLst>
          </p:cNvPr>
          <p:cNvSpPr>
            <a:spLocks noGrp="1"/>
          </p:cNvSpPr>
          <p:nvPr>
            <p:ph idx="1"/>
          </p:nvPr>
        </p:nvSpPr>
        <p:spPr>
          <a:xfrm>
            <a:off x="1524001" y="1358975"/>
            <a:ext cx="2657475" cy="2281903"/>
          </a:xfrm>
        </p:spPr>
        <p:txBody>
          <a:bodyPr>
            <a:normAutofit fontScale="85000" lnSpcReduction="10000"/>
          </a:bodyPr>
          <a:lstStyle/>
          <a:p>
            <a:r>
              <a:rPr lang="en-US" sz="2400" dirty="0">
                <a:latin typeface="Arial" panose="020B0604020202020204" pitchFamily="34" charset="0"/>
                <a:cs typeface="Arial" panose="020B0604020202020204" pitchFamily="34" charset="0"/>
              </a:rPr>
              <a:t>1990: CHOP, FC, CEOP</a:t>
            </a:r>
          </a:p>
          <a:p>
            <a:r>
              <a:rPr lang="en-US" sz="2400" dirty="0">
                <a:latin typeface="Arial" panose="020B0604020202020204" pitchFamily="34" charset="0"/>
                <a:cs typeface="Arial" panose="020B0604020202020204" pitchFamily="34" charset="0"/>
              </a:rPr>
              <a:t>2012: R-CHOP with </a:t>
            </a:r>
            <a:r>
              <a:rPr lang="en-US" sz="2400" dirty="0" err="1">
                <a:latin typeface="Arial" panose="020B0604020202020204" pitchFamily="34" charset="0"/>
                <a:cs typeface="Arial" panose="020B0604020202020204" pitchFamily="34" charset="0"/>
              </a:rPr>
              <a:t>Ritux</a:t>
            </a:r>
            <a:r>
              <a:rPr lang="en-US" sz="2400" dirty="0">
                <a:latin typeface="Arial" panose="020B0604020202020204" pitchFamily="34" charset="0"/>
                <a:cs typeface="Arial" panose="020B0604020202020204" pitchFamily="34" charset="0"/>
              </a:rPr>
              <a:t> Maintenance</a:t>
            </a:r>
          </a:p>
          <a:p>
            <a:r>
              <a:rPr lang="en-US" sz="2400" dirty="0">
                <a:latin typeface="Arial" panose="020B0604020202020204" pitchFamily="34" charset="0"/>
                <a:cs typeface="Arial" panose="020B0604020202020204" pitchFamily="34" charset="0"/>
              </a:rPr>
              <a:t>2013: BR</a:t>
            </a:r>
          </a:p>
          <a:p>
            <a:r>
              <a:rPr lang="en-US" sz="2400" dirty="0">
                <a:latin typeface="Arial" panose="020B0604020202020204" pitchFamily="34" charset="0"/>
                <a:cs typeface="Arial" panose="020B0604020202020204" pitchFamily="34" charset="0"/>
              </a:rPr>
              <a:t>2017: RBAC</a:t>
            </a:r>
          </a:p>
          <a:p>
            <a:r>
              <a:rPr lang="en-US" sz="2400" dirty="0">
                <a:latin typeface="Arial" panose="020B0604020202020204" pitchFamily="34" charset="0"/>
                <a:cs typeface="Arial" panose="020B0604020202020204" pitchFamily="34" charset="0"/>
              </a:rPr>
              <a:t>2018: VR-CAP</a:t>
            </a:r>
          </a:p>
          <a:p>
            <a:pPr marL="0" indent="0">
              <a:buNone/>
            </a:pPr>
            <a:endParaRPr lang="en-US" dirty="0"/>
          </a:p>
        </p:txBody>
      </p:sp>
      <p:sp>
        <p:nvSpPr>
          <p:cNvPr id="7" name="Content Placeholder 2">
            <a:extLst>
              <a:ext uri="{FF2B5EF4-FFF2-40B4-BE49-F238E27FC236}">
                <a16:creationId xmlns:a16="http://schemas.microsoft.com/office/drawing/2014/main" id="{93F04E41-8287-9B09-F4E0-F6EECC2C8D20}"/>
              </a:ext>
            </a:extLst>
          </p:cNvPr>
          <p:cNvSpPr txBox="1">
            <a:spLocks/>
          </p:cNvSpPr>
          <p:nvPr/>
        </p:nvSpPr>
        <p:spPr>
          <a:xfrm>
            <a:off x="1838325" y="3973167"/>
            <a:ext cx="2628900" cy="12747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Content Placeholder 3">
            <a:extLst>
              <a:ext uri="{FF2B5EF4-FFF2-40B4-BE49-F238E27FC236}">
                <a16:creationId xmlns:a16="http://schemas.microsoft.com/office/drawing/2014/main" id="{B4155544-03BD-B33E-9D81-DD17D2B6A336}"/>
              </a:ext>
            </a:extLst>
          </p:cNvPr>
          <p:cNvPicPr>
            <a:picLocks noChangeAspect="1"/>
          </p:cNvPicPr>
          <p:nvPr/>
        </p:nvPicPr>
        <p:blipFill rotWithShape="1">
          <a:blip r:embed="rId3"/>
          <a:stretch/>
        </p:blipFill>
        <p:spPr>
          <a:xfrm>
            <a:off x="566530" y="3748873"/>
            <a:ext cx="5114138" cy="2981084"/>
          </a:xfrm>
          <a:prstGeom prst="rect">
            <a:avLst/>
          </a:prstGeom>
          <a:noFill/>
        </p:spPr>
      </p:pic>
      <p:pic>
        <p:nvPicPr>
          <p:cNvPr id="15" name="Picture 14" descr="A close-up of a page&#10;&#10;AI-generated content may be incorrect.">
            <a:extLst>
              <a:ext uri="{FF2B5EF4-FFF2-40B4-BE49-F238E27FC236}">
                <a16:creationId xmlns:a16="http://schemas.microsoft.com/office/drawing/2014/main" id="{A3688A3A-0E03-4E74-7795-597E5E942762}"/>
              </a:ext>
            </a:extLst>
          </p:cNvPr>
          <p:cNvPicPr>
            <a:picLocks noChangeAspect="1"/>
          </p:cNvPicPr>
          <p:nvPr/>
        </p:nvPicPr>
        <p:blipFill>
          <a:blip r:embed="rId4"/>
          <a:stretch>
            <a:fillRect/>
          </a:stretch>
        </p:blipFill>
        <p:spPr>
          <a:xfrm>
            <a:off x="5853114" y="904209"/>
            <a:ext cx="4814887" cy="2281904"/>
          </a:xfrm>
          <a:prstGeom prst="rect">
            <a:avLst/>
          </a:prstGeom>
        </p:spPr>
      </p:pic>
      <p:cxnSp>
        <p:nvCxnSpPr>
          <p:cNvPr id="17" name="Straight Arrow Connector 16">
            <a:extLst>
              <a:ext uri="{FF2B5EF4-FFF2-40B4-BE49-F238E27FC236}">
                <a16:creationId xmlns:a16="http://schemas.microsoft.com/office/drawing/2014/main" id="{11B6A4C6-C3F4-4A23-584B-43AD0EB66039}"/>
              </a:ext>
            </a:extLst>
          </p:cNvPr>
          <p:cNvCxnSpPr/>
          <p:nvPr/>
        </p:nvCxnSpPr>
        <p:spPr>
          <a:xfrm>
            <a:off x="4181476" y="2260675"/>
            <a:ext cx="180022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B7ED51-C7BE-446A-D8D5-3B79489F381F}"/>
              </a:ext>
            </a:extLst>
          </p:cNvPr>
          <p:cNvSpPr txBox="1"/>
          <p:nvPr/>
        </p:nvSpPr>
        <p:spPr>
          <a:xfrm>
            <a:off x="4181476" y="2560628"/>
            <a:ext cx="1499193"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 BTKi Trials</a:t>
            </a:r>
          </a:p>
        </p:txBody>
      </p:sp>
      <p:pic>
        <p:nvPicPr>
          <p:cNvPr id="19" name="Picture 18">
            <a:extLst>
              <a:ext uri="{FF2B5EF4-FFF2-40B4-BE49-F238E27FC236}">
                <a16:creationId xmlns:a16="http://schemas.microsoft.com/office/drawing/2014/main" id="{AE5F2D01-587B-2088-CF1F-150900FD4B4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53114" y="3748871"/>
            <a:ext cx="5278858" cy="2940164"/>
          </a:xfrm>
          <a:prstGeom prst="rect">
            <a:avLst/>
          </a:prstGeom>
          <a:noFill/>
        </p:spPr>
      </p:pic>
    </p:spTree>
    <p:extLst>
      <p:ext uri="{BB962C8B-B14F-4D97-AF65-F5344CB8AC3E}">
        <p14:creationId xmlns:p14="http://schemas.microsoft.com/office/powerpoint/2010/main" val="3063378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B186-022B-8D2A-39FE-56DFC987E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03D7B-B78B-9232-F1BA-468154806277}"/>
              </a:ext>
            </a:extLst>
          </p:cNvPr>
          <p:cNvSpPr>
            <a:spLocks noGrp="1"/>
          </p:cNvSpPr>
          <p:nvPr>
            <p:ph type="title"/>
          </p:nvPr>
        </p:nvSpPr>
        <p:spPr>
          <a:xfrm>
            <a:off x="1489138" y="0"/>
            <a:ext cx="9055100" cy="1325563"/>
          </a:xfrm>
        </p:spPr>
        <p:txBody>
          <a:bodyPr>
            <a:normAutofit/>
          </a:bodyPr>
          <a:lstStyle/>
          <a:p>
            <a:r>
              <a:rPr lang="en-US" sz="2800" dirty="0">
                <a:latin typeface="Arial" panose="020B0604020202020204" pitchFamily="34" charset="0"/>
                <a:cs typeface="Arial" panose="020B0604020202020204" pitchFamily="34" charset="0"/>
              </a:rPr>
              <a:t>Acalabrutinib plus </a:t>
            </a:r>
            <a:r>
              <a:rPr lang="en-US" sz="2800" dirty="0" err="1">
                <a:latin typeface="Arial" panose="020B0604020202020204" pitchFamily="34" charset="0"/>
                <a:cs typeface="Arial" panose="020B0604020202020204" pitchFamily="34" charset="0"/>
              </a:rPr>
              <a:t>bendamustine</a:t>
            </a:r>
            <a:r>
              <a:rPr lang="en-US" sz="2800" dirty="0">
                <a:latin typeface="Arial" panose="020B0604020202020204" pitchFamily="34" charset="0"/>
                <a:cs typeface="Arial" panose="020B0604020202020204" pitchFamily="34" charset="0"/>
              </a:rPr>
              <a:t> and rituximab in untreated MCL: Results from the phase 3, double-blind, placebo-controlled ECHO trial</a:t>
            </a:r>
          </a:p>
        </p:txBody>
      </p:sp>
      <p:pic>
        <p:nvPicPr>
          <p:cNvPr id="4" name="Content Placeholder 5" descr="A diagram of a medical procedure&#10;&#10;Description automatically generated with medium confidence">
            <a:extLst>
              <a:ext uri="{FF2B5EF4-FFF2-40B4-BE49-F238E27FC236}">
                <a16:creationId xmlns:a16="http://schemas.microsoft.com/office/drawing/2014/main" id="{A50E0D81-09E3-E374-E4BF-686CF475DBE0}"/>
              </a:ext>
            </a:extLst>
          </p:cNvPr>
          <p:cNvPicPr>
            <a:picLocks noGrp="1" noChangeAspect="1"/>
          </p:cNvPicPr>
          <p:nvPr>
            <p:ph idx="1"/>
          </p:nvPr>
        </p:nvPicPr>
        <p:blipFill rotWithShape="1">
          <a:blip r:embed="rId2"/>
          <a:srcRect t="19297" r="-1" b="12311"/>
          <a:stretch/>
        </p:blipFill>
        <p:spPr>
          <a:xfrm>
            <a:off x="1524001" y="1252026"/>
            <a:ext cx="5549900" cy="2702442"/>
          </a:xfrm>
          <a:prstGeom prst="rect">
            <a:avLst/>
          </a:prstGeom>
          <a:noFill/>
        </p:spPr>
      </p:pic>
      <p:pic>
        <p:nvPicPr>
          <p:cNvPr id="6" name="Picture 5" descr="A graph of a graph showing the number of people&#10;&#10;AI-generated content may be incorrect.">
            <a:extLst>
              <a:ext uri="{FF2B5EF4-FFF2-40B4-BE49-F238E27FC236}">
                <a16:creationId xmlns:a16="http://schemas.microsoft.com/office/drawing/2014/main" id="{350013BF-E603-C183-6180-8579B18B04A4}"/>
              </a:ext>
            </a:extLst>
          </p:cNvPr>
          <p:cNvPicPr>
            <a:picLocks noChangeAspect="1"/>
          </p:cNvPicPr>
          <p:nvPr/>
        </p:nvPicPr>
        <p:blipFill>
          <a:blip r:embed="rId3"/>
          <a:stretch>
            <a:fillRect/>
          </a:stretch>
        </p:blipFill>
        <p:spPr>
          <a:xfrm>
            <a:off x="7278719" y="1325563"/>
            <a:ext cx="3060700" cy="2641600"/>
          </a:xfrm>
          <a:prstGeom prst="rect">
            <a:avLst/>
          </a:prstGeom>
        </p:spPr>
      </p:pic>
      <p:pic>
        <p:nvPicPr>
          <p:cNvPr id="7" name="Content Placeholder 4">
            <a:extLst>
              <a:ext uri="{FF2B5EF4-FFF2-40B4-BE49-F238E27FC236}">
                <a16:creationId xmlns:a16="http://schemas.microsoft.com/office/drawing/2014/main" id="{AB2E4B43-1F38-CC82-703D-D14E1F88076C}"/>
              </a:ext>
            </a:extLst>
          </p:cNvPr>
          <p:cNvPicPr>
            <a:picLocks noChangeAspect="1"/>
          </p:cNvPicPr>
          <p:nvPr/>
        </p:nvPicPr>
        <p:blipFill>
          <a:blip r:embed="rId4"/>
          <a:stretch>
            <a:fillRect/>
          </a:stretch>
        </p:blipFill>
        <p:spPr>
          <a:xfrm>
            <a:off x="1489138" y="4039779"/>
            <a:ext cx="5267262" cy="2540000"/>
          </a:xfrm>
          <a:prstGeom prst="rect">
            <a:avLst/>
          </a:prstGeom>
        </p:spPr>
      </p:pic>
      <p:pic>
        <p:nvPicPr>
          <p:cNvPr id="8" name="Content Placeholder 5">
            <a:extLst>
              <a:ext uri="{FF2B5EF4-FFF2-40B4-BE49-F238E27FC236}">
                <a16:creationId xmlns:a16="http://schemas.microsoft.com/office/drawing/2014/main" id="{7B358179-37A2-F73E-18E1-45B3341A5EE8}"/>
              </a:ext>
            </a:extLst>
          </p:cNvPr>
          <p:cNvPicPr>
            <a:picLocks noChangeAspect="1"/>
          </p:cNvPicPr>
          <p:nvPr/>
        </p:nvPicPr>
        <p:blipFill>
          <a:blip r:embed="rId5"/>
          <a:stretch>
            <a:fillRect/>
          </a:stretch>
        </p:blipFill>
        <p:spPr>
          <a:xfrm>
            <a:off x="7073901" y="4039779"/>
            <a:ext cx="3594099" cy="2540000"/>
          </a:xfrm>
          <a:prstGeom prst="rect">
            <a:avLst/>
          </a:prstGeom>
        </p:spPr>
      </p:pic>
      <p:sp>
        <p:nvSpPr>
          <p:cNvPr id="3" name="TextBox 2">
            <a:extLst>
              <a:ext uri="{FF2B5EF4-FFF2-40B4-BE49-F238E27FC236}">
                <a16:creationId xmlns:a16="http://schemas.microsoft.com/office/drawing/2014/main" id="{3AC561B3-7611-4179-8B98-1098D29327DB}"/>
              </a:ext>
            </a:extLst>
          </p:cNvPr>
          <p:cNvSpPr txBox="1"/>
          <p:nvPr/>
        </p:nvSpPr>
        <p:spPr>
          <a:xfrm>
            <a:off x="0" y="6550223"/>
            <a:ext cx="4979963"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Wang et al. EHA 2024;Abstract LBA 3439</a:t>
            </a:r>
          </a:p>
        </p:txBody>
      </p:sp>
    </p:spTree>
    <p:extLst>
      <p:ext uri="{BB962C8B-B14F-4D97-AF65-F5344CB8AC3E}">
        <p14:creationId xmlns:p14="http://schemas.microsoft.com/office/powerpoint/2010/main" val="1277717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Flowers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2497448254"/>
              </p:ext>
            </p:extLst>
          </p:nvPr>
        </p:nvGraphicFramePr>
        <p:xfrm>
          <a:off x="1236095" y="1196752"/>
          <a:ext cx="9719807" cy="5040559"/>
        </p:xfrm>
        <a:graphic>
          <a:graphicData uri="http://schemas.openxmlformats.org/drawingml/2006/table">
            <a:tbl>
              <a:tblPr firstRow="1" bandRow="1">
                <a:tableStyleId>{F2DE63D5-997A-4646-A377-4702673A728D}</a:tableStyleId>
              </a:tblPr>
              <a:tblGrid>
                <a:gridCol w="2555649">
                  <a:extLst>
                    <a:ext uri="{9D8B030D-6E8A-4147-A177-3AD203B41FA5}">
                      <a16:colId xmlns:a16="http://schemas.microsoft.com/office/drawing/2014/main" val="20000"/>
                    </a:ext>
                  </a:extLst>
                </a:gridCol>
                <a:gridCol w="7164158">
                  <a:extLst>
                    <a:ext uri="{9D8B030D-6E8A-4147-A177-3AD203B41FA5}">
                      <a16:colId xmlns:a16="http://schemas.microsoft.com/office/drawing/2014/main" val="20001"/>
                    </a:ext>
                  </a:extLst>
                </a:gridCol>
              </a:tblGrid>
              <a:tr h="130965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Bayer HealthCare Pharmaceuticals,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Celgene Corporation, </a:t>
                      </a:r>
                      <a:r>
                        <a:rPr lang="en-US" sz="1800" b="0" kern="1200" dirty="0" err="1">
                          <a:solidFill>
                            <a:schemeClr val="tx1"/>
                          </a:solidFill>
                          <a:effectLst/>
                          <a:latin typeface="+mn-lt"/>
                          <a:ea typeface="+mn-ea"/>
                          <a:cs typeface="+mn-cs"/>
                        </a:rPr>
                        <a:t>Denovo</a:t>
                      </a:r>
                      <a:r>
                        <a:rPr lang="en-US" sz="1800" b="0" kern="1200" dirty="0">
                          <a:solidFill>
                            <a:schemeClr val="tx1"/>
                          </a:solidFill>
                          <a:effectLst/>
                          <a:latin typeface="+mn-lt"/>
                          <a:ea typeface="+mn-ea"/>
                          <a:cs typeface="+mn-cs"/>
                        </a:rPr>
                        <a:t> Biopharma, Genentech, a member of the Roche Group, Genmab US Inc, Gilead Sciences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42124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4D Pharma PLC, AbbVie Inc, </a:t>
                      </a:r>
                      <a:r>
                        <a:rPr lang="en-US" sz="1800" b="0" kern="1200" dirty="0" err="1">
                          <a:solidFill>
                            <a:schemeClr val="tx1"/>
                          </a:solidFill>
                          <a:effectLst/>
                          <a:latin typeface="+mn-lt"/>
                          <a:ea typeface="+mn-ea"/>
                          <a:cs typeface="+mn-cs"/>
                        </a:rPr>
                        <a:t>Acerta</a:t>
                      </a:r>
                      <a:r>
                        <a:rPr lang="en-US" sz="1800" b="0" kern="1200" dirty="0">
                          <a:solidFill>
                            <a:schemeClr val="tx1"/>
                          </a:solidFill>
                          <a:effectLst/>
                          <a:latin typeface="+mn-lt"/>
                          <a:ea typeface="+mn-ea"/>
                          <a:cs typeface="+mn-cs"/>
                        </a:rPr>
                        <a:t> Pharma — A member of the AstraZeneca Group, </a:t>
                      </a:r>
                      <a:r>
                        <a:rPr lang="en-US" sz="1800" b="0" kern="1200" dirty="0" err="1">
                          <a:solidFill>
                            <a:schemeClr val="tx1"/>
                          </a:solidFill>
                          <a:effectLst/>
                          <a:latin typeface="+mn-lt"/>
                          <a:ea typeface="+mn-ea"/>
                          <a:cs typeface="+mn-cs"/>
                        </a:rPr>
                        <a:t>Alaunos</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Amgen Inc, Bayer HealthCare Pharmaceuticals, Celgene Corporation, </a:t>
                      </a:r>
                      <a:r>
                        <a:rPr lang="en-US" sz="1800" b="0" kern="1200" dirty="0" err="1">
                          <a:solidFill>
                            <a:schemeClr val="tx1"/>
                          </a:solidFill>
                          <a:effectLst/>
                          <a:latin typeface="+mn-lt"/>
                          <a:ea typeface="+mn-ea"/>
                          <a:cs typeface="+mn-cs"/>
                        </a:rPr>
                        <a:t>Cellectis</a:t>
                      </a:r>
                      <a:r>
                        <a:rPr lang="en-US" sz="1800" b="0" kern="1200" dirty="0">
                          <a:solidFill>
                            <a:schemeClr val="tx1"/>
                          </a:solidFill>
                          <a:effectLst/>
                          <a:latin typeface="+mn-lt"/>
                          <a:ea typeface="+mn-ea"/>
                          <a:cs typeface="+mn-cs"/>
                        </a:rPr>
                        <a:t>, EMD Serono Inc, Genentech, a member of the Roche Group, Gilead Sciences Inc, Guardant Health,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Janssen Biotech Inc, Kite, A Gilead Company,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Nektar Therapeutics, Novartis, Pfizer Inc, Pharmacyclics LLC, an AbbVie Company, Sanofi, Takeda Pharmaceuticals USA Inc, TG Therapeutics Inc, </a:t>
                      </a:r>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8146455"/>
                  </a:ext>
                </a:extLst>
              </a:tr>
              <a:tr h="1309656">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Burroughs </a:t>
                      </a:r>
                      <a:r>
                        <a:rPr lang="en-US" sz="1800" b="0" kern="1200" dirty="0" err="1">
                          <a:solidFill>
                            <a:schemeClr val="tx1"/>
                          </a:solidFill>
                          <a:effectLst/>
                          <a:latin typeface="+mn-lt"/>
                          <a:ea typeface="+mn-ea"/>
                          <a:cs typeface="+mn-cs"/>
                        </a:rPr>
                        <a:t>Wellcome</a:t>
                      </a:r>
                      <a:r>
                        <a:rPr lang="en-US" sz="1800" b="0" kern="1200" dirty="0">
                          <a:solidFill>
                            <a:schemeClr val="tx1"/>
                          </a:solidFill>
                          <a:effectLst/>
                          <a:latin typeface="+mn-lt"/>
                          <a:ea typeface="+mn-ea"/>
                          <a:cs typeface="+mn-cs"/>
                        </a:rPr>
                        <a:t> Fund, Cancer Prevention and Research Institute of Texas (CPRIT Scholar in Cancer Research), Eastern Cooperative Oncology Group, Foresight Diagnostics, National Cancer Institute, N-Power Medicine Inc, V Foundation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4872948"/>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88F5-7A2D-4BFC-3905-9D46BF594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4EDE5-1F08-A94C-2805-67E1AEB3451C}"/>
              </a:ext>
            </a:extLst>
          </p:cNvPr>
          <p:cNvSpPr>
            <a:spLocks noGrp="1"/>
          </p:cNvSpPr>
          <p:nvPr>
            <p:ph type="title"/>
          </p:nvPr>
        </p:nvSpPr>
        <p:spPr>
          <a:xfrm>
            <a:off x="2043320" y="98427"/>
            <a:ext cx="7886700" cy="587374"/>
          </a:xfrm>
        </p:spPr>
        <p:txBody>
          <a:bodyPr/>
          <a:lstStyle/>
          <a:p>
            <a:r>
              <a:rPr lang="en-US" sz="2800" dirty="0">
                <a:latin typeface="Arial" panose="020B0604020202020204" pitchFamily="34" charset="0"/>
                <a:cs typeface="Arial" panose="020B0604020202020204" pitchFamily="34" charset="0"/>
              </a:rPr>
              <a:t>                                  Toxicity</a:t>
            </a:r>
            <a:r>
              <a:rPr lang="en-US" dirty="0"/>
              <a:t> </a:t>
            </a:r>
          </a:p>
        </p:txBody>
      </p:sp>
      <p:pic>
        <p:nvPicPr>
          <p:cNvPr id="5" name="Content Placeholder 4">
            <a:extLst>
              <a:ext uri="{FF2B5EF4-FFF2-40B4-BE49-F238E27FC236}">
                <a16:creationId xmlns:a16="http://schemas.microsoft.com/office/drawing/2014/main" id="{473E25D7-4DB5-56AA-1EA0-3C0C5EC36149}"/>
              </a:ext>
            </a:extLst>
          </p:cNvPr>
          <p:cNvPicPr>
            <a:picLocks noGrp="1" noChangeAspect="1"/>
          </p:cNvPicPr>
          <p:nvPr>
            <p:ph idx="1"/>
          </p:nvPr>
        </p:nvPicPr>
        <p:blipFill>
          <a:blip r:embed="rId2"/>
          <a:stretch>
            <a:fillRect/>
          </a:stretch>
        </p:blipFill>
        <p:spPr>
          <a:xfrm>
            <a:off x="2043320" y="863601"/>
            <a:ext cx="7886700" cy="3077345"/>
          </a:xfrm>
        </p:spPr>
      </p:pic>
      <p:pic>
        <p:nvPicPr>
          <p:cNvPr id="9" name="Picture 8">
            <a:extLst>
              <a:ext uri="{FF2B5EF4-FFF2-40B4-BE49-F238E27FC236}">
                <a16:creationId xmlns:a16="http://schemas.microsoft.com/office/drawing/2014/main" id="{1C3FE419-723B-EE53-F95E-F1A5EF145CAF}"/>
              </a:ext>
            </a:extLst>
          </p:cNvPr>
          <p:cNvPicPr>
            <a:picLocks noChangeAspect="1"/>
          </p:cNvPicPr>
          <p:nvPr/>
        </p:nvPicPr>
        <p:blipFill>
          <a:blip r:embed="rId3"/>
          <a:stretch>
            <a:fillRect/>
          </a:stretch>
        </p:blipFill>
        <p:spPr>
          <a:xfrm>
            <a:off x="3176795" y="4118745"/>
            <a:ext cx="5619750" cy="2516187"/>
          </a:xfrm>
          <a:prstGeom prst="rect">
            <a:avLst/>
          </a:prstGeom>
        </p:spPr>
      </p:pic>
    </p:spTree>
    <p:extLst>
      <p:ext uri="{BB962C8B-B14F-4D97-AF65-F5344CB8AC3E}">
        <p14:creationId xmlns:p14="http://schemas.microsoft.com/office/powerpoint/2010/main" val="1196930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D42B2-31C9-6BDA-D762-AF5D981167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3F1B1-1BCF-A280-0296-8EC655758E5E}"/>
              </a:ext>
            </a:extLst>
          </p:cNvPr>
          <p:cNvSpPr>
            <a:spLocks noGrp="1"/>
          </p:cNvSpPr>
          <p:nvPr>
            <p:ph type="title"/>
          </p:nvPr>
        </p:nvSpPr>
        <p:spPr>
          <a:xfrm>
            <a:off x="1524001" y="13253"/>
            <a:ext cx="8986837" cy="1015415"/>
          </a:xfrm>
        </p:spPr>
        <p:txBody>
          <a:bodyPr>
            <a:normAutofit/>
          </a:bodyPr>
          <a:lstStyle/>
          <a:p>
            <a:r>
              <a:rPr lang="en-US" sz="2800" dirty="0">
                <a:latin typeface="Arial" panose="020B0604020202020204" pitchFamily="34" charset="0"/>
                <a:cs typeface="Arial" panose="020B0604020202020204" pitchFamily="34" charset="0"/>
              </a:rPr>
              <a:t>Treatment Paradigm in elderly and unfit untreated MCL </a:t>
            </a:r>
          </a:p>
        </p:txBody>
      </p:sp>
      <p:sp>
        <p:nvSpPr>
          <p:cNvPr id="3" name="Content Placeholder 2">
            <a:extLst>
              <a:ext uri="{FF2B5EF4-FFF2-40B4-BE49-F238E27FC236}">
                <a16:creationId xmlns:a16="http://schemas.microsoft.com/office/drawing/2014/main" id="{3267B2D9-47E9-9A4F-FCE7-481D5B8FFB06}"/>
              </a:ext>
            </a:extLst>
          </p:cNvPr>
          <p:cNvSpPr>
            <a:spLocks noGrp="1"/>
          </p:cNvSpPr>
          <p:nvPr>
            <p:ph idx="1"/>
          </p:nvPr>
        </p:nvSpPr>
        <p:spPr>
          <a:xfrm>
            <a:off x="1838325" y="1546296"/>
            <a:ext cx="4629150" cy="2854220"/>
          </a:xfrm>
        </p:spPr>
        <p:txBody>
          <a:bodyPr>
            <a:normAutofit/>
          </a:bodyPr>
          <a:lstStyle/>
          <a:p>
            <a:r>
              <a:rPr lang="en-US" sz="1800" dirty="0">
                <a:latin typeface="Arial" panose="020B0604020202020204" pitchFamily="34" charset="0"/>
                <a:cs typeface="Arial" panose="020B0604020202020204" pitchFamily="34" charset="0"/>
              </a:rPr>
              <a:t>1990: CHOP, FC, CEOP</a:t>
            </a:r>
          </a:p>
          <a:p>
            <a:r>
              <a:rPr lang="en-US" sz="1800" dirty="0">
                <a:latin typeface="Arial" panose="020B0604020202020204" pitchFamily="34" charset="0"/>
                <a:cs typeface="Arial" panose="020B0604020202020204" pitchFamily="34" charset="0"/>
              </a:rPr>
              <a:t>2012: R-CHOP with </a:t>
            </a:r>
            <a:r>
              <a:rPr lang="en-US" sz="1800" dirty="0" err="1">
                <a:latin typeface="Arial" panose="020B0604020202020204" pitchFamily="34" charset="0"/>
                <a:cs typeface="Arial" panose="020B0604020202020204" pitchFamily="34" charset="0"/>
              </a:rPr>
              <a:t>Ritux</a:t>
            </a:r>
            <a:r>
              <a:rPr lang="en-US" sz="1800" dirty="0">
                <a:latin typeface="Arial" panose="020B0604020202020204" pitchFamily="34" charset="0"/>
                <a:cs typeface="Arial" panose="020B0604020202020204" pitchFamily="34" charset="0"/>
              </a:rPr>
              <a:t> Maintenance</a:t>
            </a:r>
          </a:p>
          <a:p>
            <a:r>
              <a:rPr lang="en-US" sz="1800" dirty="0">
                <a:latin typeface="Arial" panose="020B0604020202020204" pitchFamily="34" charset="0"/>
                <a:cs typeface="Arial" panose="020B0604020202020204" pitchFamily="34" charset="0"/>
              </a:rPr>
              <a:t>2013: BR</a:t>
            </a:r>
          </a:p>
          <a:p>
            <a:r>
              <a:rPr lang="en-US" sz="1800" dirty="0">
                <a:latin typeface="Arial" panose="020B0604020202020204" pitchFamily="34" charset="0"/>
                <a:cs typeface="Arial" panose="020B0604020202020204" pitchFamily="34" charset="0"/>
              </a:rPr>
              <a:t>2017: RBAC</a:t>
            </a:r>
          </a:p>
          <a:p>
            <a:r>
              <a:rPr lang="en-US" sz="1800" dirty="0">
                <a:latin typeface="Arial" panose="020B0604020202020204" pitchFamily="34" charset="0"/>
                <a:cs typeface="Arial" panose="020B0604020202020204" pitchFamily="34" charset="0"/>
              </a:rPr>
              <a:t>2018: VR-CAP</a:t>
            </a:r>
          </a:p>
          <a:p>
            <a:pPr marL="0" indent="0">
              <a:buNone/>
            </a:pPr>
            <a:endParaRPr lang="en-US" dirty="0"/>
          </a:p>
        </p:txBody>
      </p:sp>
      <p:sp>
        <p:nvSpPr>
          <p:cNvPr id="7" name="Content Placeholder 2">
            <a:extLst>
              <a:ext uri="{FF2B5EF4-FFF2-40B4-BE49-F238E27FC236}">
                <a16:creationId xmlns:a16="http://schemas.microsoft.com/office/drawing/2014/main" id="{DDA5D01A-4C95-D134-F776-11809476EC39}"/>
              </a:ext>
            </a:extLst>
          </p:cNvPr>
          <p:cNvSpPr txBox="1">
            <a:spLocks/>
          </p:cNvSpPr>
          <p:nvPr/>
        </p:nvSpPr>
        <p:spPr>
          <a:xfrm>
            <a:off x="1838325" y="4674323"/>
            <a:ext cx="2628900" cy="12747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2022: SHINE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2024: BOVEN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2024: ECHO</a:t>
            </a:r>
          </a:p>
        </p:txBody>
      </p:sp>
      <p:sp>
        <p:nvSpPr>
          <p:cNvPr id="4" name="Right Brace 3">
            <a:extLst>
              <a:ext uri="{FF2B5EF4-FFF2-40B4-BE49-F238E27FC236}">
                <a16:creationId xmlns:a16="http://schemas.microsoft.com/office/drawing/2014/main" id="{12660442-8A7A-C801-D43D-11D2D0FB5425}"/>
              </a:ext>
            </a:extLst>
          </p:cNvPr>
          <p:cNvSpPr/>
          <p:nvPr/>
        </p:nvSpPr>
        <p:spPr>
          <a:xfrm>
            <a:off x="6321702" y="1173801"/>
            <a:ext cx="864910" cy="256426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ight Brace 4">
            <a:extLst>
              <a:ext uri="{FF2B5EF4-FFF2-40B4-BE49-F238E27FC236}">
                <a16:creationId xmlns:a16="http://schemas.microsoft.com/office/drawing/2014/main" id="{FC99E6C9-2420-747F-D07C-A39DE5845412}"/>
              </a:ext>
            </a:extLst>
          </p:cNvPr>
          <p:cNvSpPr/>
          <p:nvPr/>
        </p:nvSpPr>
        <p:spPr>
          <a:xfrm>
            <a:off x="6321702" y="4029573"/>
            <a:ext cx="864910" cy="256426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02FB41C-9081-8AEF-CA72-826F8C34EB8E}"/>
              </a:ext>
            </a:extLst>
          </p:cNvPr>
          <p:cNvCxnSpPr>
            <a:cxnSpLocks/>
          </p:cNvCxnSpPr>
          <p:nvPr/>
        </p:nvCxnSpPr>
        <p:spPr>
          <a:xfrm>
            <a:off x="1681163" y="3866649"/>
            <a:ext cx="88296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71525A-DFEB-4E6E-F3AB-87BBFF1875E3}"/>
              </a:ext>
            </a:extLst>
          </p:cNvPr>
          <p:cNvSpPr txBox="1"/>
          <p:nvPr/>
        </p:nvSpPr>
        <p:spPr>
          <a:xfrm>
            <a:off x="7852357" y="2271264"/>
            <a:ext cx="159530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CHEMO ERA</a:t>
            </a:r>
          </a:p>
        </p:txBody>
      </p:sp>
      <p:sp>
        <p:nvSpPr>
          <p:cNvPr id="13" name="TextBox 12">
            <a:extLst>
              <a:ext uri="{FF2B5EF4-FFF2-40B4-BE49-F238E27FC236}">
                <a16:creationId xmlns:a16="http://schemas.microsoft.com/office/drawing/2014/main" id="{8E87A0BC-F5B8-16E3-70FA-383C3374A9DD}"/>
              </a:ext>
            </a:extLst>
          </p:cNvPr>
          <p:cNvSpPr txBox="1"/>
          <p:nvPr/>
        </p:nvSpPr>
        <p:spPr>
          <a:xfrm>
            <a:off x="7553434" y="5092703"/>
            <a:ext cx="239681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CHEMO + BTKi ERA</a:t>
            </a:r>
          </a:p>
        </p:txBody>
      </p:sp>
    </p:spTree>
    <p:extLst>
      <p:ext uri="{BB962C8B-B14F-4D97-AF65-F5344CB8AC3E}">
        <p14:creationId xmlns:p14="http://schemas.microsoft.com/office/powerpoint/2010/main" val="18121558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12404-3EF4-93D8-CED9-BE1419EDA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9C772-E65A-EFFA-5941-5996FA78A8CF}"/>
              </a:ext>
            </a:extLst>
          </p:cNvPr>
          <p:cNvSpPr>
            <a:spLocks noGrp="1"/>
          </p:cNvSpPr>
          <p:nvPr>
            <p:ph type="title"/>
          </p:nvPr>
        </p:nvSpPr>
        <p:spPr>
          <a:xfrm>
            <a:off x="2152650" y="92766"/>
            <a:ext cx="7886700" cy="681037"/>
          </a:xfrm>
        </p:spPr>
        <p:txBody>
          <a:bodyPr>
            <a:normAutofit/>
          </a:bodyPr>
          <a:lstStyle/>
          <a:p>
            <a:r>
              <a:rPr lang="en-US" sz="2800" dirty="0">
                <a:latin typeface="Arial" panose="020B0604020202020204" pitchFamily="34" charset="0"/>
                <a:cs typeface="Arial" panose="020B0604020202020204" pitchFamily="34" charset="0"/>
              </a:rPr>
              <a:t>                              Clinical Case</a:t>
            </a:r>
          </a:p>
        </p:txBody>
      </p:sp>
      <p:sp>
        <p:nvSpPr>
          <p:cNvPr id="3" name="Content Placeholder 2">
            <a:extLst>
              <a:ext uri="{FF2B5EF4-FFF2-40B4-BE49-F238E27FC236}">
                <a16:creationId xmlns:a16="http://schemas.microsoft.com/office/drawing/2014/main" id="{080715D4-7736-7919-72C2-6413FAA69778}"/>
              </a:ext>
            </a:extLst>
          </p:cNvPr>
          <p:cNvSpPr>
            <a:spLocks noGrp="1"/>
          </p:cNvSpPr>
          <p:nvPr>
            <p:ph idx="1"/>
          </p:nvPr>
        </p:nvSpPr>
        <p:spPr>
          <a:xfrm>
            <a:off x="1053127" y="849868"/>
            <a:ext cx="10188030" cy="5297557"/>
          </a:xfrm>
        </p:spPr>
        <p:txBody>
          <a:bodyPr>
            <a:normAutofit/>
          </a:bodyPr>
          <a:lstStyle/>
          <a:p>
            <a:pPr marL="9525" indent="-9525">
              <a:lnSpc>
                <a:spcPct val="100000"/>
              </a:lnSpc>
              <a:buNone/>
            </a:pPr>
            <a:r>
              <a:rPr lang="en-US" sz="2000" dirty="0">
                <a:solidFill>
                  <a:srgbClr val="000000"/>
                </a:solidFill>
                <a:latin typeface="Arial" panose="020B0604020202020204" pitchFamily="34" charset="0"/>
                <a:cs typeface="Arial" panose="020B0604020202020204" pitchFamily="34" charset="0"/>
              </a:rPr>
              <a:t>77-year-old male with ECOG 1 with PMH sig for </a:t>
            </a:r>
            <a:r>
              <a:rPr lang="en-US" sz="2000" dirty="0" err="1">
                <a:solidFill>
                  <a:srgbClr val="000000"/>
                </a:solidFill>
                <a:latin typeface="Arial" panose="020B0604020202020204" pitchFamily="34" charset="0"/>
                <a:cs typeface="Arial" panose="020B0604020202020204" pitchFamily="34" charset="0"/>
              </a:rPr>
              <a:t>Afib</a:t>
            </a:r>
            <a:r>
              <a:rPr lang="en-US" sz="2000" dirty="0">
                <a:solidFill>
                  <a:srgbClr val="000000"/>
                </a:solidFill>
                <a:latin typeface="Arial" panose="020B0604020202020204" pitchFamily="34" charset="0"/>
                <a:cs typeface="Arial" panose="020B0604020202020204" pitchFamily="34" charset="0"/>
              </a:rPr>
              <a:t> controlled on metoprolol and apixaban, noted gradual onset fatigue and dyspnea over 6 months. Exam revealed axillary and cervical adenopathy. Work up including a CT scan revealed adenopathy above and below the diaphragm. Excisional biopsy of the inguinal node was consistent with Mantle cell lymphoma, </a:t>
            </a:r>
            <a:r>
              <a:rPr lang="en-US" sz="2000" b="1" dirty="0" err="1">
                <a:solidFill>
                  <a:srgbClr val="000000"/>
                </a:solidFill>
                <a:latin typeface="Arial" panose="020B0604020202020204" pitchFamily="34" charset="0"/>
                <a:cs typeface="Arial" panose="020B0604020202020204" pitchFamily="34" charset="0"/>
              </a:rPr>
              <a:t>blastoid</a:t>
            </a:r>
            <a:r>
              <a:rPr lang="en-US" sz="2000" b="1" dirty="0">
                <a:solidFill>
                  <a:srgbClr val="000000"/>
                </a:solidFill>
                <a:latin typeface="Arial" panose="020B0604020202020204" pitchFamily="34" charset="0"/>
                <a:cs typeface="Arial" panose="020B0604020202020204" pitchFamily="34" charset="0"/>
              </a:rPr>
              <a:t> variant, ki67 70%. </a:t>
            </a:r>
            <a:r>
              <a:rPr lang="en-US" sz="2000" dirty="0">
                <a:solidFill>
                  <a:srgbClr val="000000"/>
                </a:solidFill>
                <a:latin typeface="Arial" panose="020B0604020202020204" pitchFamily="34" charset="0"/>
                <a:cs typeface="Arial" panose="020B0604020202020204" pitchFamily="34" charset="0"/>
              </a:rPr>
              <a:t>Labs revealed mild anemia and thrombocytopenia, </a:t>
            </a:r>
            <a:r>
              <a:rPr lang="en-US" sz="2000" b="1" dirty="0">
                <a:solidFill>
                  <a:srgbClr val="000000"/>
                </a:solidFill>
                <a:latin typeface="Arial" panose="020B0604020202020204" pitchFamily="34" charset="0"/>
                <a:cs typeface="Arial" panose="020B0604020202020204" pitchFamily="34" charset="0"/>
              </a:rPr>
              <a:t>LDH elevated</a:t>
            </a:r>
            <a:r>
              <a:rPr lang="en-US" sz="2000" dirty="0">
                <a:solidFill>
                  <a:srgbClr val="000000"/>
                </a:solidFill>
                <a:latin typeface="Arial" panose="020B0604020202020204" pitchFamily="34" charset="0"/>
                <a:cs typeface="Arial" panose="020B0604020202020204" pitchFamily="34" charset="0"/>
              </a:rPr>
              <a:t>. Bone marrow biopsy positive for involvement with MCL. FISH and NGS </a:t>
            </a:r>
            <a:r>
              <a:rPr lang="en-US" sz="2000" b="1" dirty="0">
                <a:solidFill>
                  <a:srgbClr val="000000"/>
                </a:solidFill>
                <a:latin typeface="Arial" panose="020B0604020202020204" pitchFamily="34" charset="0"/>
                <a:cs typeface="Arial" panose="020B0604020202020204" pitchFamily="34" charset="0"/>
              </a:rPr>
              <a:t>did not show any TP53 aberration. </a:t>
            </a:r>
          </a:p>
          <a:p>
            <a:pPr marL="9525" indent="-9525">
              <a:lnSpc>
                <a:spcPct val="100000"/>
              </a:lnSpc>
              <a:buNone/>
            </a:pPr>
            <a:endParaRPr lang="en-US" sz="2000" b="1" dirty="0">
              <a:solidFill>
                <a:srgbClr val="C00000"/>
              </a:solidFill>
              <a:latin typeface="Arial" panose="020B0604020202020204" pitchFamily="34" charset="0"/>
              <a:cs typeface="Arial" panose="020B0604020202020204" pitchFamily="34" charset="0"/>
            </a:endParaRPr>
          </a:p>
          <a:p>
            <a:pPr marL="9525" indent="-9525">
              <a:lnSpc>
                <a:spcPct val="100000"/>
              </a:lnSpc>
              <a:buNone/>
            </a:pPr>
            <a:r>
              <a:rPr lang="en-US" sz="2000" dirty="0">
                <a:solidFill>
                  <a:srgbClr val="C00000"/>
                </a:solidFill>
                <a:latin typeface="Arial" panose="020B0604020202020204" pitchFamily="34" charset="0"/>
                <a:cs typeface="Arial" panose="020B0604020202020204" pitchFamily="34" charset="0"/>
              </a:rPr>
              <a:t>In Jan 2025 –  BR plus Acalabrutinib </a:t>
            </a:r>
          </a:p>
          <a:p>
            <a:pPr marL="9525" indent="-9525">
              <a:lnSpc>
                <a:spcPct val="100000"/>
              </a:lnSpc>
              <a:buNone/>
            </a:pPr>
            <a:r>
              <a:rPr lang="en-US" sz="2000" dirty="0">
                <a:solidFill>
                  <a:srgbClr val="C00000"/>
                </a:solidFill>
                <a:latin typeface="Arial" panose="020B0604020202020204" pitchFamily="34" charset="0"/>
                <a:cs typeface="Arial" panose="020B0604020202020204" pitchFamily="34" charset="0"/>
              </a:rPr>
              <a:t>C1– headaches, diarrhea – Continued Acalabrutinib – supportive care </a:t>
            </a:r>
          </a:p>
          <a:p>
            <a:pPr marL="9525" indent="-9525">
              <a:lnSpc>
                <a:spcPct val="100000"/>
              </a:lnSpc>
              <a:buNone/>
            </a:pPr>
            <a:r>
              <a:rPr lang="en-US" sz="2000" dirty="0">
                <a:solidFill>
                  <a:srgbClr val="C00000"/>
                </a:solidFill>
                <a:latin typeface="Arial" panose="020B0604020202020204" pitchFamily="34" charset="0"/>
                <a:cs typeface="Arial" panose="020B0604020202020204" pitchFamily="34" charset="0"/>
              </a:rPr>
              <a:t>C2– Complicated by nose bleeds --- temporary interruption of Acalabrutinib and apixaban </a:t>
            </a:r>
          </a:p>
          <a:p>
            <a:pPr marL="9525" indent="-9525">
              <a:lnSpc>
                <a:spcPct val="100000"/>
              </a:lnSpc>
              <a:buNone/>
            </a:pPr>
            <a:r>
              <a:rPr lang="en-US" sz="2000" dirty="0">
                <a:solidFill>
                  <a:srgbClr val="C00000"/>
                </a:solidFill>
                <a:latin typeface="Arial" panose="020B0604020202020204" pitchFamily="34" charset="0"/>
                <a:cs typeface="Arial" panose="020B0604020202020204" pitchFamily="34" charset="0"/>
              </a:rPr>
              <a:t>C3 – going well thus far + symptoms have resolved + on exam no evidence of adenopathy </a:t>
            </a:r>
          </a:p>
          <a:p>
            <a:pPr marL="9525" indent="-9525">
              <a:lnSpc>
                <a:spcPct val="100000"/>
              </a:lnSpc>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F9441F1-21B6-C6EB-9356-D6BC5D9CBCA8}"/>
              </a:ext>
            </a:extLst>
          </p:cNvPr>
          <p:cNvSpPr txBox="1"/>
          <p:nvPr/>
        </p:nvSpPr>
        <p:spPr>
          <a:xfrm>
            <a:off x="2552701" y="5638800"/>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
        <p:nvSpPr>
          <p:cNvPr id="5" name="TextBox 4">
            <a:extLst>
              <a:ext uri="{FF2B5EF4-FFF2-40B4-BE49-F238E27FC236}">
                <a16:creationId xmlns:a16="http://schemas.microsoft.com/office/drawing/2014/main" id="{B151BEB2-667E-4728-0752-5AAEF755CCDC}"/>
              </a:ext>
            </a:extLst>
          </p:cNvPr>
          <p:cNvSpPr txBox="1"/>
          <p:nvPr/>
        </p:nvSpPr>
        <p:spPr>
          <a:xfrm>
            <a:off x="1053127" y="5451540"/>
            <a:ext cx="6887527"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Next steps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 If in a CR at EOT – Acalabrutinib until progression?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MRD driven approach? Durability?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S PGothic" charset="0"/>
              <a:cs typeface="+mn-cs"/>
            </a:endParaRPr>
          </a:p>
        </p:txBody>
      </p:sp>
    </p:spTree>
    <p:extLst>
      <p:ext uri="{BB962C8B-B14F-4D97-AF65-F5344CB8AC3E}">
        <p14:creationId xmlns:p14="http://schemas.microsoft.com/office/powerpoint/2010/main" val="2477219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8DF02-A3F7-106C-23B7-20A5098EE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67470-5B58-EEDF-CFB2-4BEBB39DB4F7}"/>
              </a:ext>
            </a:extLst>
          </p:cNvPr>
          <p:cNvSpPr>
            <a:spLocks noGrp="1"/>
          </p:cNvSpPr>
          <p:nvPr>
            <p:ph type="title"/>
          </p:nvPr>
        </p:nvSpPr>
        <p:spPr>
          <a:xfrm>
            <a:off x="1778002" y="174627"/>
            <a:ext cx="8889999" cy="777874"/>
          </a:xfrm>
        </p:spPr>
        <p:txBody>
          <a:bodyPr>
            <a:noAutofit/>
          </a:bodyPr>
          <a:lstStyle/>
          <a:p>
            <a:r>
              <a:rPr lang="en-US" sz="2800" dirty="0">
                <a:latin typeface="Arial" panose="020B0604020202020204" pitchFamily="34" charset="0"/>
                <a:cs typeface="Arial" panose="020B0604020202020204" pitchFamily="34" charset="0"/>
              </a:rPr>
              <a:t>                  Management of MCL in 2025</a:t>
            </a:r>
          </a:p>
        </p:txBody>
      </p:sp>
      <p:sp>
        <p:nvSpPr>
          <p:cNvPr id="3" name="Content Placeholder 2">
            <a:extLst>
              <a:ext uri="{FF2B5EF4-FFF2-40B4-BE49-F238E27FC236}">
                <a16:creationId xmlns:a16="http://schemas.microsoft.com/office/drawing/2014/main" id="{7198B1D5-E3B4-FC72-5B6A-605F9D3BBDB3}"/>
              </a:ext>
            </a:extLst>
          </p:cNvPr>
          <p:cNvSpPr>
            <a:spLocks noGrp="1"/>
          </p:cNvSpPr>
          <p:nvPr>
            <p:ph idx="1"/>
          </p:nvPr>
        </p:nvSpPr>
        <p:spPr>
          <a:xfrm>
            <a:off x="1152940" y="1321905"/>
            <a:ext cx="9770164" cy="5361468"/>
          </a:xfrm>
        </p:spPr>
        <p:txBody>
          <a:bodyPr>
            <a:normAutofit fontScale="92500" lnSpcReduction="20000"/>
          </a:bodyPr>
          <a:lstStyle/>
          <a:p>
            <a:pPr marL="0" indent="0">
              <a:lnSpc>
                <a:spcPct val="110000"/>
              </a:lnSpc>
              <a:buNone/>
            </a:pPr>
            <a:r>
              <a:rPr lang="en-US" sz="2400" u="sng" dirty="0">
                <a:latin typeface="Arial" panose="020B0604020202020204" pitchFamily="34" charset="0"/>
                <a:cs typeface="Arial" panose="020B0604020202020204" pitchFamily="34" charset="0"/>
              </a:rPr>
              <a:t>Practice Impact</a:t>
            </a:r>
          </a:p>
          <a:p>
            <a:pPr>
              <a:lnSpc>
                <a:spcPct val="11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11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Essential to check TP53 aberration status at diagnosis </a:t>
            </a:r>
          </a:p>
          <a:p>
            <a:pPr>
              <a:lnSpc>
                <a:spcPct val="110000"/>
              </a:lnSpc>
              <a:buFont typeface="Arial" panose="020B0604020202020204" pitchFamily="34" charset="0"/>
              <a:buChar char="•"/>
            </a:pPr>
            <a:r>
              <a:rPr lang="en-US" sz="2200" dirty="0">
                <a:latin typeface="Arial" panose="020B0604020202020204" pitchFamily="34" charset="0"/>
                <a:cs typeface="Arial" panose="020B0604020202020204" pitchFamily="34" charset="0"/>
              </a:rPr>
              <a:t>ASCT no longer required for young/fit patients</a:t>
            </a:r>
          </a:p>
          <a:p>
            <a:pPr>
              <a:lnSpc>
                <a:spcPct val="110000"/>
              </a:lnSpc>
              <a:buFont typeface="Arial" panose="020B0604020202020204" pitchFamily="34" charset="0"/>
              <a:buChar char="•"/>
            </a:pPr>
            <a:r>
              <a:rPr lang="en-US" sz="2200" dirty="0">
                <a:latin typeface="Arial" panose="020B0604020202020204" pitchFamily="34" charset="0"/>
                <a:cs typeface="Arial" panose="020B0604020202020204" pitchFamily="34" charset="0"/>
              </a:rPr>
              <a:t>Upfront treatment with 2</a:t>
            </a:r>
            <a:r>
              <a:rPr lang="en-US" sz="2200" baseline="30000" dirty="0">
                <a:latin typeface="Arial" panose="020B0604020202020204" pitchFamily="34" charset="0"/>
                <a:cs typeface="Arial" panose="020B0604020202020204" pitchFamily="34" charset="0"/>
              </a:rPr>
              <a:t>nd</a:t>
            </a:r>
            <a:r>
              <a:rPr lang="en-US" sz="2200" dirty="0">
                <a:latin typeface="Arial" panose="020B0604020202020204" pitchFamily="34" charset="0"/>
                <a:cs typeface="Arial" panose="020B0604020202020204" pitchFamily="34" charset="0"/>
              </a:rPr>
              <a:t> generation BTKi’s (BOVEN or TRIANGLE) new SOC in young/fit patients</a:t>
            </a:r>
          </a:p>
          <a:p>
            <a:pPr>
              <a:lnSpc>
                <a:spcPct val="110000"/>
              </a:lnSpc>
              <a:buFont typeface="Arial" panose="020B0604020202020204" pitchFamily="34" charset="0"/>
              <a:buChar char="•"/>
            </a:pPr>
            <a:r>
              <a:rPr lang="en-US" sz="2200" dirty="0">
                <a:latin typeface="Arial" panose="020B0604020202020204" pitchFamily="34" charset="0"/>
                <a:cs typeface="Arial" panose="020B0604020202020204" pitchFamily="34" charset="0"/>
              </a:rPr>
              <a:t>Upfront treatment with 2</a:t>
            </a:r>
            <a:r>
              <a:rPr lang="en-US" sz="2200" baseline="30000" dirty="0">
                <a:latin typeface="Arial" panose="020B0604020202020204" pitchFamily="34" charset="0"/>
                <a:cs typeface="Arial" panose="020B0604020202020204" pitchFamily="34" charset="0"/>
              </a:rPr>
              <a:t>nd</a:t>
            </a:r>
            <a:r>
              <a:rPr lang="en-US" sz="2200" dirty="0">
                <a:latin typeface="Arial" panose="020B0604020202020204" pitchFamily="34" charset="0"/>
                <a:cs typeface="Arial" panose="020B0604020202020204" pitchFamily="34" charset="0"/>
              </a:rPr>
              <a:t> generation BTKi’s MAY be incorporated in old/unfit patients </a:t>
            </a:r>
          </a:p>
          <a:p>
            <a:pPr>
              <a:lnSpc>
                <a:spcPct val="11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lnSpc>
                <a:spcPct val="110000"/>
              </a:lnSpc>
              <a:buNone/>
            </a:pPr>
            <a:r>
              <a:rPr lang="en-US" sz="2400" u="sng" dirty="0">
                <a:latin typeface="Arial" panose="020B0604020202020204" pitchFamily="34" charset="0"/>
                <a:cs typeface="Arial" panose="020B0604020202020204" pitchFamily="34" charset="0"/>
              </a:rPr>
              <a:t>Lingering questions </a:t>
            </a:r>
          </a:p>
          <a:p>
            <a:pPr>
              <a:lnSpc>
                <a:spcPct val="11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110000"/>
              </a:lnSpc>
              <a:buFont typeface="Arial" panose="020B0604020202020204" pitchFamily="34" charset="0"/>
              <a:buChar char="•"/>
            </a:pPr>
            <a:r>
              <a:rPr lang="en-US" sz="2200" dirty="0">
                <a:latin typeface="Arial" panose="020B0604020202020204" pitchFamily="34" charset="0"/>
                <a:cs typeface="Arial" panose="020B0604020202020204" pitchFamily="34" charset="0"/>
              </a:rPr>
              <a:t>Treatment at relapse ? – BTKi retreatment? CAR-T ?</a:t>
            </a:r>
          </a:p>
          <a:p>
            <a:pPr>
              <a:lnSpc>
                <a:spcPct val="110000"/>
              </a:lnSpc>
            </a:pPr>
            <a:r>
              <a:rPr lang="en-US" sz="2200" dirty="0">
                <a:latin typeface="Arial" panose="020B0604020202020204" pitchFamily="34" charset="0"/>
                <a:cs typeface="Arial" panose="020B0604020202020204" pitchFamily="34" charset="0"/>
              </a:rPr>
              <a:t>High-risk (</a:t>
            </a:r>
            <a:r>
              <a:rPr lang="en-US" sz="2200" dirty="0" err="1">
                <a:latin typeface="Arial" panose="020B0604020202020204" pitchFamily="34" charset="0"/>
                <a:cs typeface="Arial" panose="020B0604020202020204" pitchFamily="34" charset="0"/>
              </a:rPr>
              <a:t>esp</a:t>
            </a:r>
            <a:r>
              <a:rPr lang="en-US" sz="2200" dirty="0">
                <a:latin typeface="Arial" panose="020B0604020202020204" pitchFamily="34" charset="0"/>
                <a:cs typeface="Arial" panose="020B0604020202020204" pitchFamily="34" charset="0"/>
              </a:rPr>
              <a:t> TP53 mutation +) </a:t>
            </a:r>
            <a:r>
              <a:rPr lang="en-US" sz="2200">
                <a:latin typeface="Arial" panose="020B0604020202020204" pitchFamily="34" charset="0"/>
                <a:cs typeface="Arial" panose="020B0604020202020204" pitchFamily="34" charset="0"/>
              </a:rPr>
              <a:t>MCL needs </a:t>
            </a:r>
            <a:r>
              <a:rPr lang="en-US" sz="2200" dirty="0">
                <a:latin typeface="Arial" panose="020B0604020202020204" pitchFamily="34" charset="0"/>
                <a:cs typeface="Arial" panose="020B0604020202020204" pitchFamily="34" charset="0"/>
              </a:rPr>
              <a:t>novel DURABLE approaches</a:t>
            </a:r>
          </a:p>
          <a:p>
            <a:pPr>
              <a:lnSpc>
                <a:spcPct val="110000"/>
              </a:lnSpc>
              <a:buFont typeface="Arial" panose="020B0604020202020204" pitchFamily="34" charset="0"/>
              <a:buChar char="•"/>
            </a:pPr>
            <a:r>
              <a:rPr lang="en-US" sz="2200" dirty="0">
                <a:latin typeface="Arial" panose="020B0604020202020204" pitchFamily="34" charset="0"/>
                <a:cs typeface="Arial" panose="020B0604020202020204" pitchFamily="34" charset="0"/>
              </a:rPr>
              <a:t>CUREs still elusive – need long-term follow up, clinical trials.</a:t>
            </a:r>
          </a:p>
          <a:p>
            <a:pPr>
              <a:lnSpc>
                <a:spcPct val="110000"/>
              </a:lnSpc>
            </a:pPr>
            <a:endParaRPr lang="en-US" dirty="0"/>
          </a:p>
        </p:txBody>
      </p:sp>
    </p:spTree>
    <p:extLst>
      <p:ext uri="{BB962C8B-B14F-4D97-AF65-F5344CB8AC3E}">
        <p14:creationId xmlns:p14="http://schemas.microsoft.com/office/powerpoint/2010/main" val="3345887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85D2-A232-3694-4290-C0B83007F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B6786-43BB-F2F2-AD46-1B43DB8DCF43}"/>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1772504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92A907-A0A7-0CCB-206E-FF71011188E8}"/>
              </a:ext>
            </a:extLst>
          </p:cNvPr>
          <p:cNvPicPr>
            <a:picLocks noChangeAspect="1"/>
          </p:cNvPicPr>
          <p:nvPr/>
        </p:nvPicPr>
        <p:blipFill>
          <a:blip r:embed="rId2"/>
          <a:stretch>
            <a:fillRect/>
          </a:stretch>
        </p:blipFill>
        <p:spPr>
          <a:xfrm>
            <a:off x="6283588" y="1281113"/>
            <a:ext cx="5674642" cy="3595685"/>
          </a:xfrm>
          <a:prstGeom prst="rect">
            <a:avLst/>
          </a:prstGeom>
        </p:spPr>
      </p:pic>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0" y="200712"/>
            <a:ext cx="12191999" cy="842276"/>
          </a:xfrm>
        </p:spPr>
        <p:txBody>
          <a:bodyPr/>
          <a:lstStyle/>
          <a:p>
            <a:r>
              <a:rPr lang="en-US" dirty="0"/>
              <a:t>Phase II Study of Acalabrutinib with Rituximab </a:t>
            </a:r>
            <a:br>
              <a:rPr lang="en-US" dirty="0"/>
            </a:br>
            <a:r>
              <a:rPr lang="en-US" dirty="0"/>
              <a:t>as First-Line Therapy for Older Patients with MCL</a:t>
            </a:r>
          </a:p>
        </p:txBody>
      </p:sp>
      <p:sp>
        <p:nvSpPr>
          <p:cNvPr id="5" name="TextBox 4">
            <a:extLst>
              <a:ext uri="{FF2B5EF4-FFF2-40B4-BE49-F238E27FC236}">
                <a16:creationId xmlns:a16="http://schemas.microsoft.com/office/drawing/2014/main" id="{C61C9B76-2BBD-00F3-139B-4A085618521E}"/>
              </a:ext>
            </a:extLst>
          </p:cNvPr>
          <p:cNvSpPr txBox="1"/>
          <p:nvPr/>
        </p:nvSpPr>
        <p:spPr>
          <a:xfrm>
            <a:off x="0" y="6596390"/>
            <a:ext cx="501343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Jain P et al. ASH 2024;Abstract 3038.</a:t>
            </a:r>
          </a:p>
        </p:txBody>
      </p:sp>
      <p:pic>
        <p:nvPicPr>
          <p:cNvPr id="4" name="Picture 3">
            <a:extLst>
              <a:ext uri="{FF2B5EF4-FFF2-40B4-BE49-F238E27FC236}">
                <a16:creationId xmlns:a16="http://schemas.microsoft.com/office/drawing/2014/main" id="{49B33AC7-8E61-4CAE-BBFD-7C744FB1DF44}"/>
              </a:ext>
            </a:extLst>
          </p:cNvPr>
          <p:cNvPicPr>
            <a:picLocks noChangeAspect="1"/>
          </p:cNvPicPr>
          <p:nvPr/>
        </p:nvPicPr>
        <p:blipFill>
          <a:blip r:embed="rId3"/>
          <a:stretch>
            <a:fillRect/>
          </a:stretch>
        </p:blipFill>
        <p:spPr>
          <a:xfrm>
            <a:off x="79046" y="1281114"/>
            <a:ext cx="6204542" cy="3595685"/>
          </a:xfrm>
          <a:prstGeom prst="rect">
            <a:avLst/>
          </a:prstGeom>
        </p:spPr>
      </p:pic>
      <p:sp>
        <p:nvSpPr>
          <p:cNvPr id="6" name="TextBox 5">
            <a:extLst>
              <a:ext uri="{FF2B5EF4-FFF2-40B4-BE49-F238E27FC236}">
                <a16:creationId xmlns:a16="http://schemas.microsoft.com/office/drawing/2014/main" id="{007BFC14-C863-E385-FA4C-B33CEDCD9E42}"/>
              </a:ext>
            </a:extLst>
          </p:cNvPr>
          <p:cNvSpPr txBox="1"/>
          <p:nvPr/>
        </p:nvSpPr>
        <p:spPr>
          <a:xfrm>
            <a:off x="3888683" y="5114923"/>
            <a:ext cx="44146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With median follow-up of 28 months, </a:t>
            </a:r>
            <a:r>
              <a:rPr kumimoji="0" lang="en-US" sz="1800" b="0" i="0" u="none" strike="noStrike" kern="1200" cap="none" spc="0" normalizeH="0" baseline="0" noProof="0" dirty="0">
                <a:ln>
                  <a:noFill/>
                </a:ln>
                <a:solidFill>
                  <a:srgbClr val="3333CC"/>
                </a:solidFill>
                <a:effectLst/>
                <a:uLnTx/>
                <a:uFillTx/>
                <a:latin typeface="Helvetica" pitchFamily="2" charset="0"/>
                <a:ea typeface="+mn-ea"/>
                <a:cs typeface="+mn-cs"/>
              </a:rPr>
              <a:t>median PFS and OS were not reached.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2-year PFS: 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2-year OS: 96%</a:t>
            </a:r>
          </a:p>
        </p:txBody>
      </p:sp>
      <p:sp>
        <p:nvSpPr>
          <p:cNvPr id="8" name="TextBox 7">
            <a:extLst>
              <a:ext uri="{FF2B5EF4-FFF2-40B4-BE49-F238E27FC236}">
                <a16:creationId xmlns:a16="http://schemas.microsoft.com/office/drawing/2014/main" id="{1710A636-AE1B-FEF0-F8D8-352F5DB3C186}"/>
              </a:ext>
            </a:extLst>
          </p:cNvPr>
          <p:cNvSpPr txBox="1"/>
          <p:nvPr/>
        </p:nvSpPr>
        <p:spPr>
          <a:xfrm>
            <a:off x="9120909" y="1933904"/>
            <a:ext cx="1082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PFS</a:t>
            </a:r>
          </a:p>
        </p:txBody>
      </p:sp>
    </p:spTree>
    <p:extLst>
      <p:ext uri="{BB962C8B-B14F-4D97-AF65-F5344CB8AC3E}">
        <p14:creationId xmlns:p14="http://schemas.microsoft.com/office/powerpoint/2010/main" val="151587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9BA92-B900-46F2-51FE-FA9976FD56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341E4-7D90-477E-93C0-EC67E5A3A708}"/>
              </a:ext>
            </a:extLst>
          </p:cNvPr>
          <p:cNvSpPr>
            <a:spLocks noGrp="1"/>
          </p:cNvSpPr>
          <p:nvPr>
            <p:ph type="title"/>
          </p:nvPr>
        </p:nvSpPr>
        <p:spPr>
          <a:xfrm>
            <a:off x="0" y="116632"/>
            <a:ext cx="12191999" cy="842276"/>
          </a:xfrm>
        </p:spPr>
        <p:txBody>
          <a:bodyPr/>
          <a:lstStyle/>
          <a:p>
            <a:r>
              <a:rPr lang="en-US" dirty="0"/>
              <a:t>A Phase I Study of Acalabrutinib + Venetoclax + Rituximab in MCL</a:t>
            </a:r>
          </a:p>
        </p:txBody>
      </p:sp>
      <p:sp>
        <p:nvSpPr>
          <p:cNvPr id="5" name="TextBox 4">
            <a:extLst>
              <a:ext uri="{FF2B5EF4-FFF2-40B4-BE49-F238E27FC236}">
                <a16:creationId xmlns:a16="http://schemas.microsoft.com/office/drawing/2014/main" id="{D027D05B-CB6C-6A1B-650E-3745DE164E11}"/>
              </a:ext>
            </a:extLst>
          </p:cNvPr>
          <p:cNvSpPr txBox="1"/>
          <p:nvPr/>
        </p:nvSpPr>
        <p:spPr>
          <a:xfrm>
            <a:off x="0" y="6596390"/>
            <a:ext cx="501343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Wang M et al. </a:t>
            </a:r>
            <a:r>
              <a:rPr kumimoji="0" lang="en-US" sz="1100" b="0" i="1" u="none" strike="noStrike" kern="1200" cap="none" spc="0" normalizeH="0" baseline="0" noProof="0" dirty="0">
                <a:ln>
                  <a:noFill/>
                </a:ln>
                <a:solidFill>
                  <a:srgbClr val="000000"/>
                </a:solidFill>
                <a:effectLst/>
                <a:uLnTx/>
                <a:uFillTx/>
                <a:latin typeface="Arial" charset="0"/>
                <a:ea typeface="+mn-ea"/>
                <a:cs typeface="+mn-cs"/>
              </a:rPr>
              <a:t>Blood Adv</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 2024;8(17):4539-4548.</a:t>
            </a:r>
          </a:p>
        </p:txBody>
      </p:sp>
      <p:pic>
        <p:nvPicPr>
          <p:cNvPr id="3" name="Picture 2">
            <a:extLst>
              <a:ext uri="{FF2B5EF4-FFF2-40B4-BE49-F238E27FC236}">
                <a16:creationId xmlns:a16="http://schemas.microsoft.com/office/drawing/2014/main" id="{73F736ED-D783-964A-0674-98F6A064C709}"/>
              </a:ext>
            </a:extLst>
          </p:cNvPr>
          <p:cNvPicPr>
            <a:picLocks noChangeAspect="1"/>
          </p:cNvPicPr>
          <p:nvPr/>
        </p:nvPicPr>
        <p:blipFill>
          <a:blip r:embed="rId2"/>
          <a:srcRect r="18806"/>
          <a:stretch/>
        </p:blipFill>
        <p:spPr>
          <a:xfrm>
            <a:off x="115499" y="958908"/>
            <a:ext cx="11960999" cy="1476919"/>
          </a:xfrm>
          <a:prstGeom prst="rect">
            <a:avLst/>
          </a:prstGeom>
        </p:spPr>
      </p:pic>
      <p:sp>
        <p:nvSpPr>
          <p:cNvPr id="7" name="TextBox 6">
            <a:extLst>
              <a:ext uri="{FF2B5EF4-FFF2-40B4-BE49-F238E27FC236}">
                <a16:creationId xmlns:a16="http://schemas.microsoft.com/office/drawing/2014/main" id="{130777BF-DFC1-413D-02F4-3D6D76D6461F}"/>
              </a:ext>
            </a:extLst>
          </p:cNvPr>
          <p:cNvSpPr txBox="1"/>
          <p:nvPr/>
        </p:nvSpPr>
        <p:spPr>
          <a:xfrm>
            <a:off x="7971525" y="2933835"/>
            <a:ext cx="441463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With median follow-up of 27.8 months, </a:t>
            </a:r>
            <a:r>
              <a:rPr kumimoji="0" lang="en-US" sz="1800" b="0" i="0" u="none" strike="noStrike" kern="1200" cap="none" spc="0" normalizeH="0" baseline="0" noProof="0" dirty="0">
                <a:ln>
                  <a:noFill/>
                </a:ln>
                <a:solidFill>
                  <a:srgbClr val="3333CC"/>
                </a:solidFill>
                <a:effectLst/>
                <a:uLnTx/>
                <a:uFillTx/>
                <a:latin typeface="Helvetica" pitchFamily="2" charset="0"/>
                <a:ea typeface="+mn-ea"/>
                <a:cs typeface="+mn-cs"/>
              </a:rPr>
              <a:t>median PFS and OS were not reached.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1-year PFS: </a:t>
            </a:r>
            <a:r>
              <a:rPr kumimoji="0" lang="en-US" sz="1800" b="0" i="0" u="none" strike="noStrike" kern="1200" cap="none" spc="0" normalizeH="0" baseline="0" noProof="0" dirty="0">
                <a:ln>
                  <a:noFill/>
                </a:ln>
                <a:solidFill>
                  <a:srgbClr val="3333CC"/>
                </a:solidFill>
                <a:effectLst/>
                <a:uLnTx/>
                <a:uFillTx/>
                <a:latin typeface="Helvetica" pitchFamily="2" charset="0"/>
                <a:ea typeface="+mn-ea"/>
                <a:cs typeface="+mn-cs"/>
              </a:rPr>
              <a:t>90.5% </a:t>
            </a: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(95% CI, 67.0-97.5)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2-year PFS: </a:t>
            </a:r>
            <a:r>
              <a:rPr kumimoji="0" lang="en-US" sz="1800" b="0" i="0" u="none" strike="noStrike" kern="1200" cap="none" spc="0" normalizeH="0" baseline="0" noProof="0" dirty="0">
                <a:ln>
                  <a:noFill/>
                </a:ln>
                <a:solidFill>
                  <a:srgbClr val="3333CC"/>
                </a:solidFill>
                <a:effectLst/>
                <a:uLnTx/>
                <a:uFillTx/>
                <a:latin typeface="Helvetica" pitchFamily="2" charset="0"/>
                <a:ea typeface="+mn-ea"/>
                <a:cs typeface="+mn-cs"/>
              </a:rPr>
              <a:t>63.2% </a:t>
            </a: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(95% CI, 34.7-82.0)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1-year OS: </a:t>
            </a:r>
            <a:r>
              <a:rPr kumimoji="0" lang="en-US" sz="1800" b="0" i="0" u="none" strike="noStrike" kern="1200" cap="none" spc="0" normalizeH="0" baseline="0" noProof="0" dirty="0">
                <a:ln>
                  <a:noFill/>
                </a:ln>
                <a:solidFill>
                  <a:srgbClr val="3333CC"/>
                </a:solidFill>
                <a:effectLst/>
                <a:uLnTx/>
                <a:uFillTx/>
                <a:latin typeface="Helvetica" pitchFamily="2" charset="0"/>
                <a:ea typeface="+mn-ea"/>
                <a:cs typeface="+mn-cs"/>
              </a:rPr>
              <a:t>95.2% </a:t>
            </a: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(95% CI, 70.7-99.3)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2-year OS: </a:t>
            </a:r>
            <a:r>
              <a:rPr kumimoji="0" lang="en-US" sz="1800" b="0" i="0" u="none" strike="noStrike" kern="1200" cap="none" spc="0" normalizeH="0" baseline="0" noProof="0" dirty="0">
                <a:ln>
                  <a:noFill/>
                </a:ln>
                <a:solidFill>
                  <a:srgbClr val="3333CC"/>
                </a:solidFill>
                <a:effectLst/>
                <a:uLnTx/>
                <a:uFillTx/>
                <a:latin typeface="Helvetica" pitchFamily="2" charset="0"/>
                <a:ea typeface="+mn-ea"/>
                <a:cs typeface="+mn-cs"/>
              </a:rPr>
              <a:t>75.2% </a:t>
            </a: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(95% CI, 50.3-88.9)</a:t>
            </a:r>
          </a:p>
        </p:txBody>
      </p:sp>
      <p:pic>
        <p:nvPicPr>
          <p:cNvPr id="8" name="Picture 7">
            <a:extLst>
              <a:ext uri="{FF2B5EF4-FFF2-40B4-BE49-F238E27FC236}">
                <a16:creationId xmlns:a16="http://schemas.microsoft.com/office/drawing/2014/main" id="{60942F08-5D21-EC48-917A-A2E35D1A0628}"/>
              </a:ext>
            </a:extLst>
          </p:cNvPr>
          <p:cNvPicPr>
            <a:picLocks noChangeAspect="1"/>
          </p:cNvPicPr>
          <p:nvPr/>
        </p:nvPicPr>
        <p:blipFill>
          <a:blip r:embed="rId3"/>
          <a:stretch>
            <a:fillRect/>
          </a:stretch>
        </p:blipFill>
        <p:spPr>
          <a:xfrm>
            <a:off x="296916" y="2694059"/>
            <a:ext cx="7632654" cy="2971017"/>
          </a:xfrm>
          <a:prstGeom prst="rect">
            <a:avLst/>
          </a:prstGeom>
        </p:spPr>
      </p:pic>
      <p:sp>
        <p:nvSpPr>
          <p:cNvPr id="9" name="Rectangle 8">
            <a:extLst>
              <a:ext uri="{FF2B5EF4-FFF2-40B4-BE49-F238E27FC236}">
                <a16:creationId xmlns:a16="http://schemas.microsoft.com/office/drawing/2014/main" id="{204BDB40-2C67-5DC9-150E-743629CDDBB6}"/>
              </a:ext>
            </a:extLst>
          </p:cNvPr>
          <p:cNvSpPr/>
          <p:nvPr/>
        </p:nvSpPr>
        <p:spPr bwMode="auto">
          <a:xfrm>
            <a:off x="296916" y="5454869"/>
            <a:ext cx="680546" cy="2102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37357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394C7-62DA-2303-22D6-B0559AB293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B4EA7-26C3-F429-7D51-11CCF09055E1}"/>
              </a:ext>
            </a:extLst>
          </p:cNvPr>
          <p:cNvSpPr>
            <a:spLocks noGrp="1"/>
          </p:cNvSpPr>
          <p:nvPr>
            <p:ph type="ctrTitle"/>
          </p:nvPr>
        </p:nvSpPr>
        <p:spPr/>
        <p:txBody>
          <a:bodyPr/>
          <a:lstStyle/>
          <a:p>
            <a:r>
              <a:rPr lang="en-US" dirty="0"/>
              <a:t>ONS 2025 NHL</a:t>
            </a:r>
          </a:p>
        </p:txBody>
      </p:sp>
      <p:sp>
        <p:nvSpPr>
          <p:cNvPr id="3" name="Subtitle 2">
            <a:extLst>
              <a:ext uri="{FF2B5EF4-FFF2-40B4-BE49-F238E27FC236}">
                <a16:creationId xmlns:a16="http://schemas.microsoft.com/office/drawing/2014/main" id="{AB2D2A32-16B2-6D85-C9D0-C98135770903}"/>
              </a:ext>
            </a:extLst>
          </p:cNvPr>
          <p:cNvSpPr>
            <a:spLocks noGrp="1"/>
          </p:cNvSpPr>
          <p:nvPr>
            <p:ph type="subTitle" idx="1"/>
          </p:nvPr>
        </p:nvSpPr>
        <p:spPr/>
        <p:txBody>
          <a:bodyPr/>
          <a:lstStyle/>
          <a:p>
            <a:r>
              <a:rPr lang="en-US" dirty="0"/>
              <a:t>Robin Klebig, APRN, CNP, AOCNP</a:t>
            </a:r>
          </a:p>
          <a:p>
            <a:r>
              <a:rPr lang="en-US" dirty="0"/>
              <a:t>April 12, 2025</a:t>
            </a:r>
          </a:p>
        </p:txBody>
      </p:sp>
    </p:spTree>
    <p:extLst>
      <p:ext uri="{BB962C8B-B14F-4D97-AF65-F5344CB8AC3E}">
        <p14:creationId xmlns:p14="http://schemas.microsoft.com/office/powerpoint/2010/main" val="2332879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AFE3D-AE5B-9F19-4B58-1C8B782F4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3F055-E44E-D0D7-8F53-B74C8247437C}"/>
              </a:ext>
            </a:extLst>
          </p:cNvPr>
          <p:cNvSpPr>
            <a:spLocks noGrp="1"/>
          </p:cNvSpPr>
          <p:nvPr>
            <p:ph type="title"/>
          </p:nvPr>
        </p:nvSpPr>
        <p:spPr>
          <a:xfrm>
            <a:off x="838200" y="365125"/>
            <a:ext cx="10515600" cy="955675"/>
          </a:xfrm>
        </p:spPr>
        <p:txBody>
          <a:bodyPr>
            <a:normAutofit/>
          </a:bodyPr>
          <a:lstStyle/>
          <a:p>
            <a:pPr marL="0" marR="0"/>
            <a:r>
              <a:rPr lang="en-US" sz="2000" b="1" dirty="0">
                <a:effectLst/>
                <a:latin typeface="Aptos" panose="020B0004020202020204" pitchFamily="34" charset="0"/>
                <a:ea typeface="Aptos" panose="020B0004020202020204" pitchFamily="34" charset="0"/>
                <a:cs typeface="Aptos" panose="020B0004020202020204" pitchFamily="34" charset="0"/>
              </a:rPr>
              <a:t>Scenario 4: An older patient with newly diagnosed mantle cell lymphoma (MCL) is about to start first-line treatment with acalabrutinib/BR</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B6F8B209-EAB2-22FA-3745-A17E98EDA360}"/>
              </a:ext>
            </a:extLst>
          </p:cNvPr>
          <p:cNvSpPr>
            <a:spLocks noGrp="1"/>
          </p:cNvSpPr>
          <p:nvPr>
            <p:ph idx="1"/>
          </p:nvPr>
        </p:nvSpPr>
        <p:spPr>
          <a:xfrm>
            <a:off x="838200" y="1320800"/>
            <a:ext cx="10515600" cy="5172075"/>
          </a:xfrm>
        </p:spPr>
        <p:txBody>
          <a:bodyPr>
            <a:normAutofit fontScale="92500" lnSpcReduction="10000"/>
          </a:bodyPr>
          <a:lstStyle/>
          <a:p>
            <a:pPr marL="342900" marR="0" lvl="0" indent="-342900">
              <a:spcBef>
                <a:spcPts val="600"/>
              </a:spcBef>
              <a:spcAft>
                <a:spcPts val="400"/>
              </a:spcAft>
              <a:buSzPts val="1000"/>
              <a:buFont typeface="Symbol" panose="05050102010706020507" pitchFamily="18" charset="2"/>
              <a:buChar char=""/>
              <a:tabLst>
                <a:tab pos="457200" algn="l"/>
              </a:tabLst>
            </a:pPr>
            <a:r>
              <a:rPr lang="en-US" sz="1800" b="1" i="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What side effects can occur with ibrutinib, acalabrutinib, zanubrutinib and </a:t>
            </a:r>
            <a:r>
              <a:rPr lang="en-US" sz="1800" b="1" i="1" dirty="0" err="1">
                <a:solidFill>
                  <a:srgbClr val="FF0000"/>
                </a:solidFill>
                <a:effectLst/>
                <a:latin typeface="Aptos" panose="020B0004020202020204" pitchFamily="34" charset="0"/>
                <a:ea typeface="Times New Roman" panose="02020603050405020304" pitchFamily="18" charset="0"/>
                <a:cs typeface="Aptos" panose="020B0004020202020204" pitchFamily="34" charset="0"/>
              </a:rPr>
              <a:t>pirtobrutinib</a:t>
            </a:r>
            <a:r>
              <a:rPr lang="en-US" sz="1800" b="1" i="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What do you tell your patients about to start one of these agents about potential toxicities? How does this vary according to the specific agent?</a:t>
            </a:r>
          </a:p>
          <a:p>
            <a:pPr marL="34290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Bleeding/bruising</a:t>
            </a:r>
            <a:r>
              <a:rPr lang="en-US" sz="1800" b="1" dirty="0">
                <a:latin typeface="Aptos" panose="020B0004020202020204" pitchFamily="34" charset="0"/>
                <a:ea typeface="Times New Roman" panose="02020603050405020304" pitchFamily="18" charset="0"/>
                <a:cs typeface="Aptos" panose="020B0004020202020204" pitchFamily="34" charset="0"/>
              </a:rPr>
              <a:t> </a:t>
            </a:r>
            <a:r>
              <a:rPr lang="en-US" sz="1800" dirty="0">
                <a:latin typeface="Aptos" panose="020B0004020202020204" pitchFamily="34" charset="0"/>
                <a:ea typeface="Times New Roman" panose="02020603050405020304" pitchFamily="18" charset="0"/>
                <a:cs typeface="Aptos" panose="020B0004020202020204" pitchFamily="34" charset="0"/>
              </a:rPr>
              <a:t>(all – but more common with </a:t>
            </a:r>
            <a:r>
              <a:rPr lang="en-US" sz="1800" b="1" dirty="0">
                <a:latin typeface="Aptos" panose="020B0004020202020204" pitchFamily="34" charset="0"/>
                <a:ea typeface="Times New Roman" panose="02020603050405020304" pitchFamily="18" charset="0"/>
                <a:cs typeface="Aptos" panose="020B0004020202020204" pitchFamily="34" charset="0"/>
              </a:rPr>
              <a:t>ibrutinib</a:t>
            </a:r>
            <a:r>
              <a:rPr lang="en-US" sz="1800" dirty="0">
                <a:latin typeface="Aptos" panose="020B0004020202020204" pitchFamily="34" charset="0"/>
                <a:ea typeface="Times New Roman" panose="02020603050405020304" pitchFamily="18" charset="0"/>
                <a:cs typeface="Aptos" panose="020B0004020202020204" pitchFamily="34" charset="0"/>
              </a:rPr>
              <a:t>)</a:t>
            </a:r>
          </a:p>
          <a:p>
            <a:pPr marL="800100" lvl="1" indent="-18288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Avoid NSAIDS due to increased risk of bleeding</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Atrial fibrillation (more common with </a:t>
            </a:r>
            <a:r>
              <a:rPr lang="en-US" sz="1800" b="1" dirty="0">
                <a:latin typeface="Aptos" panose="020B0004020202020204" pitchFamily="34" charset="0"/>
                <a:ea typeface="Times New Roman" panose="02020603050405020304" pitchFamily="18" charset="0"/>
                <a:cs typeface="Aptos" panose="020B0004020202020204" pitchFamily="34" charset="0"/>
              </a:rPr>
              <a:t>ibrutinib</a:t>
            </a:r>
            <a:r>
              <a:rPr lang="en-US" sz="1800" dirty="0">
                <a:latin typeface="Aptos" panose="020B0004020202020204" pitchFamily="34" charset="0"/>
                <a:ea typeface="Times New Roman" panose="02020603050405020304" pitchFamily="18" charset="0"/>
                <a:cs typeface="Aptos" panose="020B0004020202020204" pitchFamily="34" charset="0"/>
              </a:rPr>
              <a:t>)</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Hypertension (more common with </a:t>
            </a:r>
            <a:r>
              <a:rPr lang="en-US" sz="1800" b="1" dirty="0">
                <a:effectLst/>
                <a:latin typeface="Aptos" panose="020B0004020202020204" pitchFamily="34" charset="0"/>
                <a:ea typeface="Times New Roman" panose="02020603050405020304" pitchFamily="18" charset="0"/>
                <a:cs typeface="Aptos" panose="020B0004020202020204" pitchFamily="34" charset="0"/>
              </a:rPr>
              <a:t>ibrutinib</a:t>
            </a:r>
            <a:r>
              <a:rPr lang="en-US" sz="1800" dirty="0">
                <a:effectLst/>
                <a:latin typeface="Aptos" panose="020B0004020202020204" pitchFamily="34" charset="0"/>
                <a:ea typeface="Times New Roman" panose="02020603050405020304" pitchFamily="18" charset="0"/>
                <a:cs typeface="Aptos" panose="020B0004020202020204" pitchFamily="34" charset="0"/>
              </a:rPr>
              <a:t>)</a:t>
            </a:r>
          </a:p>
          <a:p>
            <a:pPr marL="34290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Ventricular arrhythmias, heart failure</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Arthralgia (more common with </a:t>
            </a:r>
            <a:r>
              <a:rPr lang="en-US" sz="1800" b="1" dirty="0">
                <a:effectLst/>
                <a:latin typeface="Aptos" panose="020B0004020202020204" pitchFamily="34" charset="0"/>
                <a:ea typeface="Times New Roman" panose="02020603050405020304" pitchFamily="18" charset="0"/>
                <a:cs typeface="Aptos" panose="020B0004020202020204" pitchFamily="34" charset="0"/>
              </a:rPr>
              <a:t>ibrutinib)</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Headache</a:t>
            </a:r>
            <a:r>
              <a:rPr lang="en-US" sz="1800" b="1" dirty="0">
                <a:latin typeface="Aptos" panose="020B0004020202020204" pitchFamily="34" charset="0"/>
                <a:ea typeface="Times New Roman" panose="02020603050405020304" pitchFamily="18" charset="0"/>
                <a:cs typeface="Aptos" panose="020B0004020202020204" pitchFamily="34" charset="0"/>
              </a:rPr>
              <a:t> </a:t>
            </a:r>
            <a:r>
              <a:rPr lang="en-US" sz="1800" dirty="0">
                <a:latin typeface="Aptos" panose="020B0004020202020204" pitchFamily="34" charset="0"/>
                <a:ea typeface="Times New Roman" panose="02020603050405020304" pitchFamily="18" charset="0"/>
                <a:cs typeface="Aptos" panose="020B0004020202020204" pitchFamily="34" charset="0"/>
              </a:rPr>
              <a:t>(</a:t>
            </a:r>
            <a:r>
              <a:rPr lang="en-US" sz="1800" b="1" dirty="0">
                <a:latin typeface="Aptos" panose="020B0004020202020204" pitchFamily="34" charset="0"/>
                <a:ea typeface="Times New Roman" panose="02020603050405020304" pitchFamily="18" charset="0"/>
                <a:cs typeface="Aptos" panose="020B0004020202020204" pitchFamily="34" charset="0"/>
              </a:rPr>
              <a:t>acalabrutinib</a:t>
            </a:r>
            <a:r>
              <a:rPr lang="en-US" sz="1800" dirty="0">
                <a:latin typeface="Aptos" panose="020B0004020202020204" pitchFamily="34" charset="0"/>
                <a:ea typeface="Times New Roman" panose="02020603050405020304" pitchFamily="18" charset="0"/>
                <a:cs typeface="Aptos" panose="020B0004020202020204" pitchFamily="34" charset="0"/>
              </a:rPr>
              <a:t>)</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Diarrhea  </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Low blood counts (neutropenia, anemia, thrombocytopenia)</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Infection</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Fatigue</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latin typeface="Aptos" panose="020B0004020202020204" pitchFamily="34" charset="0"/>
                <a:ea typeface="Times New Roman" panose="02020603050405020304" pitchFamily="18" charset="0"/>
                <a:cs typeface="Aptos" panose="020B0004020202020204" pitchFamily="34" charset="0"/>
              </a:rPr>
              <a:t>Rash</a:t>
            </a:r>
          </a:p>
          <a:p>
            <a:pPr marL="342900" marR="0" lvl="0" indent="-342900">
              <a:spcBef>
                <a:spcPts val="600"/>
              </a:spcBef>
              <a:spcAft>
                <a:spcPts val="40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Aptos" panose="020B0004020202020204" pitchFamily="34" charset="0"/>
                <a:cs typeface="Aptos" panose="020B0004020202020204" pitchFamily="34" charset="0"/>
              </a:rPr>
              <a:t>Nail changes (</a:t>
            </a:r>
            <a:r>
              <a:rPr lang="en-US" sz="1800" b="1" dirty="0">
                <a:effectLst/>
                <a:latin typeface="Aptos" panose="020B0004020202020204" pitchFamily="34" charset="0"/>
                <a:ea typeface="Aptos" panose="020B0004020202020204" pitchFamily="34" charset="0"/>
                <a:cs typeface="Aptos" panose="020B0004020202020204" pitchFamily="34" charset="0"/>
              </a:rPr>
              <a:t>ibrutinib</a:t>
            </a:r>
            <a:r>
              <a:rPr lang="en-US" sz="1800" dirty="0">
                <a:effectLst/>
                <a:latin typeface="Aptos" panose="020B0004020202020204" pitchFamily="34" charset="0"/>
                <a:ea typeface="Aptos" panose="020B0004020202020204" pitchFamily="34" charset="0"/>
                <a:cs typeface="Aptos" panose="020B0004020202020204" pitchFamily="34" charset="0"/>
              </a:rPr>
              <a:t>)</a:t>
            </a:r>
          </a:p>
          <a:p>
            <a:pPr>
              <a:spcBef>
                <a:spcPts val="600"/>
              </a:spcBef>
              <a:spcAft>
                <a:spcPts val="400"/>
              </a:spcAft>
            </a:pPr>
            <a:endParaRPr lang="en-US" dirty="0"/>
          </a:p>
        </p:txBody>
      </p:sp>
    </p:spTree>
    <p:extLst>
      <p:ext uri="{BB962C8B-B14F-4D97-AF65-F5344CB8AC3E}">
        <p14:creationId xmlns:p14="http://schemas.microsoft.com/office/powerpoint/2010/main" val="2221187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8386-329B-B72E-083D-9CA1CD285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414B7-3B30-67F3-1873-189EC768ABA6}"/>
              </a:ext>
            </a:extLst>
          </p:cNvPr>
          <p:cNvSpPr>
            <a:spLocks noGrp="1"/>
          </p:cNvSpPr>
          <p:nvPr>
            <p:ph type="title"/>
          </p:nvPr>
        </p:nvSpPr>
        <p:spPr>
          <a:xfrm>
            <a:off x="838200" y="365126"/>
            <a:ext cx="10515600" cy="820208"/>
          </a:xfrm>
        </p:spPr>
        <p:txBody>
          <a:bodyPr>
            <a:normAutofit/>
          </a:bodyPr>
          <a:lstStyle/>
          <a:p>
            <a:pPr marL="0" marR="0">
              <a:spcAft>
                <a:spcPts val="800"/>
              </a:spcAft>
            </a:pPr>
            <a:r>
              <a:rPr lang="en-US" sz="2000" b="1" dirty="0">
                <a:effectLst/>
                <a:latin typeface="Aptos" panose="020B0004020202020204" pitchFamily="34" charset="0"/>
                <a:ea typeface="Aptos" panose="020B0004020202020204" pitchFamily="34" charset="0"/>
                <a:cs typeface="Aptos" panose="020B0004020202020204" pitchFamily="34" charset="0"/>
              </a:rPr>
              <a:t>Nursing Considerations for Patients Receiving a BTK Inhibitor — Ms Klebig</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EE9EF928-BC59-CAEE-84F0-2C889DE1CB63}"/>
              </a:ext>
            </a:extLst>
          </p:cNvPr>
          <p:cNvSpPr>
            <a:spLocks noGrp="1"/>
          </p:cNvSpPr>
          <p:nvPr>
            <p:ph idx="1"/>
          </p:nvPr>
        </p:nvSpPr>
        <p:spPr>
          <a:xfrm>
            <a:off x="838200" y="1185334"/>
            <a:ext cx="10515600" cy="5307540"/>
          </a:xfrm>
        </p:spPr>
        <p:txBody>
          <a:bodyPr>
            <a:normAutofit fontScale="92500"/>
          </a:bodyPr>
          <a:lstStyle/>
          <a:p>
            <a:pPr>
              <a:spcAft>
                <a:spcPts val="300"/>
              </a:spcAft>
            </a:pPr>
            <a:r>
              <a:rPr lang="en-US" sz="2100" b="1" i="1" dirty="0">
                <a:solidFill>
                  <a:srgbClr val="FF0000"/>
                </a:solidFill>
                <a:effectLst/>
                <a:ea typeface="Times New Roman" panose="02020603050405020304" pitchFamily="18" charset="0"/>
                <a:cs typeface="Aptos" panose="020B0004020202020204" pitchFamily="34" charset="0"/>
              </a:rPr>
              <a:t>How do you monitor for and manage common toxicities associated with BTK inhibitors?</a:t>
            </a:r>
            <a:endParaRPr lang="en-US" sz="2100" b="1" i="1" dirty="0">
              <a:solidFill>
                <a:srgbClr val="FF0000"/>
              </a:solidFill>
              <a:effectLst/>
              <a:ea typeface="Aptos" panose="020B0004020202020204" pitchFamily="34" charset="0"/>
              <a:cs typeface="Aptos" panose="020B0004020202020204" pitchFamily="34" charset="0"/>
            </a:endParaRPr>
          </a:p>
          <a:p>
            <a:pPr>
              <a:spcAft>
                <a:spcPts val="300"/>
              </a:spcAft>
            </a:pPr>
            <a:r>
              <a:rPr lang="en-US" sz="2100" u="sng" dirty="0"/>
              <a:t>Bleeding/bruising </a:t>
            </a:r>
            <a:r>
              <a:rPr lang="en-US" sz="2100" dirty="0"/>
              <a:t>– assess pt for bleeding/bruising; educate on risk; avoid NSAIDs; hold BTK inhibitor prior to and after surgical/invasive procedures (3-7 days depending on procedure)</a:t>
            </a:r>
          </a:p>
          <a:p>
            <a:pPr>
              <a:spcAft>
                <a:spcPts val="300"/>
              </a:spcAft>
            </a:pPr>
            <a:r>
              <a:rPr lang="en-US" sz="2100" u="sng" dirty="0"/>
              <a:t>A fib/HTN</a:t>
            </a:r>
            <a:r>
              <a:rPr lang="en-US" sz="2100" dirty="0"/>
              <a:t>  – Monitor blood pressure and symptoms of A fib (lightheadedness, palpitations, irregular or fast heart rate)</a:t>
            </a:r>
          </a:p>
          <a:p>
            <a:pPr>
              <a:spcAft>
                <a:spcPts val="300"/>
              </a:spcAft>
            </a:pPr>
            <a:r>
              <a:rPr lang="en-US" sz="2100" u="sng" dirty="0"/>
              <a:t>Arthralgias</a:t>
            </a:r>
            <a:r>
              <a:rPr lang="en-US" sz="2100" dirty="0"/>
              <a:t> – remain active, acetaminophen, warmth, topical analgesics, avoid NSAIDs</a:t>
            </a:r>
          </a:p>
          <a:p>
            <a:pPr>
              <a:spcAft>
                <a:spcPts val="300"/>
              </a:spcAft>
            </a:pPr>
            <a:r>
              <a:rPr lang="en-US" sz="2100" u="sng" dirty="0">
                <a:ea typeface="Times New Roman" panose="02020603050405020304" pitchFamily="18" charset="0"/>
                <a:cs typeface="Aptos" panose="020B0004020202020204" pitchFamily="34" charset="0"/>
              </a:rPr>
              <a:t>Headache</a:t>
            </a:r>
            <a:r>
              <a:rPr lang="en-US" sz="2100" dirty="0">
                <a:ea typeface="Times New Roman" panose="02020603050405020304" pitchFamily="18" charset="0"/>
                <a:cs typeface="Aptos" panose="020B0004020202020204" pitchFamily="34" charset="0"/>
              </a:rPr>
              <a:t> </a:t>
            </a:r>
            <a:r>
              <a:rPr lang="en-US" sz="2100" dirty="0"/>
              <a:t>– </a:t>
            </a:r>
            <a:r>
              <a:rPr lang="en-US" sz="2100" dirty="0">
                <a:ea typeface="Times New Roman" panose="02020603050405020304" pitchFamily="18" charset="0"/>
                <a:cs typeface="Aptos" panose="020B0004020202020204" pitchFamily="34" charset="0"/>
              </a:rPr>
              <a:t>acetaminophen &amp; caffeine, hydration; reassure typically resolves after first month</a:t>
            </a:r>
          </a:p>
          <a:p>
            <a:pPr>
              <a:spcAft>
                <a:spcPts val="300"/>
              </a:spcAft>
            </a:pPr>
            <a:r>
              <a:rPr lang="en-US" sz="2100" u="sng" dirty="0">
                <a:ea typeface="Times New Roman" panose="02020603050405020304" pitchFamily="18" charset="0"/>
                <a:cs typeface="Aptos" panose="020B0004020202020204" pitchFamily="34" charset="0"/>
              </a:rPr>
              <a:t>Diarrhea</a:t>
            </a:r>
            <a:r>
              <a:rPr lang="en-US" sz="2100" dirty="0">
                <a:ea typeface="Times New Roman" panose="02020603050405020304" pitchFamily="18" charset="0"/>
                <a:cs typeface="Aptos" panose="020B0004020202020204" pitchFamily="34" charset="0"/>
              </a:rPr>
              <a:t> – dietary modification, loperamide; reassure typically resolves after a few months</a:t>
            </a:r>
          </a:p>
          <a:p>
            <a:pPr>
              <a:spcAft>
                <a:spcPts val="300"/>
              </a:spcAft>
            </a:pPr>
            <a:r>
              <a:rPr lang="en-US" sz="2100" u="sng" dirty="0">
                <a:ea typeface="Times New Roman" panose="02020603050405020304" pitchFamily="18" charset="0"/>
                <a:cs typeface="Aptos" panose="020B0004020202020204" pitchFamily="34" charset="0"/>
              </a:rPr>
              <a:t>Cytopenias</a:t>
            </a:r>
            <a:r>
              <a:rPr lang="en-US" sz="2100" dirty="0">
                <a:ea typeface="Times New Roman" panose="02020603050405020304" pitchFamily="18" charset="0"/>
                <a:cs typeface="Aptos" panose="020B0004020202020204" pitchFamily="34" charset="0"/>
              </a:rPr>
              <a:t> – monitor and educate pts on neutropenic precautions, monitoring for infection, bleeding risk, etc</a:t>
            </a:r>
          </a:p>
          <a:p>
            <a:pPr>
              <a:spcAft>
                <a:spcPts val="300"/>
              </a:spcAft>
            </a:pPr>
            <a:r>
              <a:rPr lang="en-US" sz="2100" u="sng" dirty="0">
                <a:ea typeface="Times New Roman" panose="02020603050405020304" pitchFamily="18" charset="0"/>
                <a:cs typeface="Aptos" panose="020B0004020202020204" pitchFamily="34" charset="0"/>
              </a:rPr>
              <a:t>Fatigue</a:t>
            </a:r>
            <a:r>
              <a:rPr lang="en-US" sz="2100" dirty="0">
                <a:ea typeface="Times New Roman" panose="02020603050405020304" pitchFamily="18" charset="0"/>
                <a:cs typeface="Aptos" panose="020B0004020202020204" pitchFamily="34" charset="0"/>
              </a:rPr>
              <a:t> – encourage activity to maintain conditioning, balance with rest periods, prioritize activities</a:t>
            </a:r>
          </a:p>
          <a:p>
            <a:pPr>
              <a:spcAft>
                <a:spcPts val="300"/>
              </a:spcAft>
            </a:pPr>
            <a:r>
              <a:rPr lang="en-US" sz="2100" u="sng" dirty="0">
                <a:ea typeface="Times New Roman" panose="02020603050405020304" pitchFamily="18" charset="0"/>
                <a:cs typeface="Aptos" panose="020B0004020202020204" pitchFamily="34" charset="0"/>
              </a:rPr>
              <a:t>Nail changes </a:t>
            </a:r>
            <a:r>
              <a:rPr lang="en-US" sz="2100" dirty="0">
                <a:ea typeface="Times New Roman" panose="02020603050405020304" pitchFamily="18" charset="0"/>
                <a:cs typeface="Aptos" panose="020B0004020202020204" pitchFamily="34" charset="0"/>
              </a:rPr>
              <a:t>– may try cuticle oil to nail bed, Biotin (2.5 mg daily)</a:t>
            </a:r>
          </a:p>
          <a:p>
            <a:pPr marL="0" indent="0">
              <a:spcAft>
                <a:spcPts val="300"/>
              </a:spcAft>
              <a:buNone/>
            </a:pPr>
            <a:endParaRPr lang="en-US" dirty="0">
              <a:latin typeface="Aptos" panose="020B0004020202020204" pitchFamily="34"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3375943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Kamdar</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191737477"/>
              </p:ext>
            </p:extLst>
          </p:nvPr>
        </p:nvGraphicFramePr>
        <p:xfrm>
          <a:off x="1236095" y="1700808"/>
          <a:ext cx="9719807" cy="367240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Bristol Myers Squibb, 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6115263"/>
                  </a:ext>
                </a:extLst>
              </a:tr>
              <a:tr h="1224136">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032173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2787-4D3F-41BA-AF2A-1EAA20BD5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4E373-3A94-E9E3-74CA-84E49DA6D323}"/>
              </a:ext>
            </a:extLst>
          </p:cNvPr>
          <p:cNvSpPr>
            <a:spLocks noGrp="1"/>
          </p:cNvSpPr>
          <p:nvPr>
            <p:ph type="title"/>
          </p:nvPr>
        </p:nvSpPr>
        <p:spPr>
          <a:xfrm>
            <a:off x="838200" y="365125"/>
            <a:ext cx="10515600" cy="913342"/>
          </a:xfrm>
        </p:spPr>
        <p:txBody>
          <a:bodyPr>
            <a:noAutofit/>
          </a:bodyPr>
          <a:lstStyle/>
          <a:p>
            <a:r>
              <a:rPr lang="en-US" sz="3200" dirty="0"/>
              <a:t>An older patient w/ newly diagnosed mantle cell lymphoma starting first-line treatment with acalabrutinib/BR</a:t>
            </a:r>
          </a:p>
        </p:txBody>
      </p:sp>
      <p:sp>
        <p:nvSpPr>
          <p:cNvPr id="4" name="Content Placeholder 3">
            <a:extLst>
              <a:ext uri="{FF2B5EF4-FFF2-40B4-BE49-F238E27FC236}">
                <a16:creationId xmlns:a16="http://schemas.microsoft.com/office/drawing/2014/main" id="{01E9ACD7-BD54-A525-7ECA-A637736E8637}"/>
              </a:ext>
            </a:extLst>
          </p:cNvPr>
          <p:cNvSpPr>
            <a:spLocks noGrp="1"/>
          </p:cNvSpPr>
          <p:nvPr>
            <p:ph sz="half" idx="1"/>
          </p:nvPr>
        </p:nvSpPr>
        <p:spPr>
          <a:xfrm>
            <a:off x="838200" y="1769533"/>
            <a:ext cx="5181600" cy="4407430"/>
          </a:xfrm>
        </p:spPr>
        <p:txBody>
          <a:bodyPr>
            <a:normAutofit/>
          </a:bodyPr>
          <a:lstStyle/>
          <a:p>
            <a:r>
              <a:rPr lang="en-US" dirty="0"/>
              <a:t>63 yo male</a:t>
            </a:r>
          </a:p>
          <a:p>
            <a:r>
              <a:rPr lang="en-US" u="sng" dirty="0"/>
              <a:t>PMH</a:t>
            </a:r>
            <a:r>
              <a:rPr lang="en-US" dirty="0"/>
              <a:t>:  </a:t>
            </a:r>
          </a:p>
          <a:p>
            <a:pPr lvl="1"/>
            <a:r>
              <a:rPr lang="en-US" dirty="0"/>
              <a:t>Gout</a:t>
            </a:r>
          </a:p>
          <a:p>
            <a:r>
              <a:rPr lang="en-US" u="sng" dirty="0"/>
              <a:t>SH</a:t>
            </a:r>
            <a:r>
              <a:rPr lang="en-US"/>
              <a:t>: Married</a:t>
            </a:r>
            <a:r>
              <a:rPr lang="en-US" dirty="0"/>
              <a:t>, 2 children, ammunition specialist, enjoys fishing and golfing </a:t>
            </a:r>
          </a:p>
          <a:p>
            <a:r>
              <a:rPr lang="en-US" dirty="0"/>
              <a:t>Lives 1-1/2 </a:t>
            </a:r>
            <a:r>
              <a:rPr lang="en-US" dirty="0" err="1"/>
              <a:t>hrs</a:t>
            </a:r>
            <a:r>
              <a:rPr lang="en-US" dirty="0"/>
              <a:t> from Mayo Clinic </a:t>
            </a:r>
          </a:p>
          <a:p>
            <a:endParaRPr lang="en-US" dirty="0"/>
          </a:p>
        </p:txBody>
      </p:sp>
      <p:pic>
        <p:nvPicPr>
          <p:cNvPr id="7" name="Content Placeholder 6" descr="A person and person standing together">
            <a:extLst>
              <a:ext uri="{FF2B5EF4-FFF2-40B4-BE49-F238E27FC236}">
                <a16:creationId xmlns:a16="http://schemas.microsoft.com/office/drawing/2014/main" id="{37052D51-5995-E5C5-9135-2FFE12C5F7A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2" y="4363226"/>
            <a:ext cx="2361807" cy="2233706"/>
          </a:xfrm>
        </p:spPr>
      </p:pic>
      <p:pic>
        <p:nvPicPr>
          <p:cNvPr id="9" name="Picture 8" descr="A group of people sitting at a table with drinks">
            <a:extLst>
              <a:ext uri="{FF2B5EF4-FFF2-40B4-BE49-F238E27FC236}">
                <a16:creationId xmlns:a16="http://schemas.microsoft.com/office/drawing/2014/main" id="{6749F09D-1065-F116-C9D3-3A48D5BE0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873" y="1475846"/>
            <a:ext cx="3814326" cy="5121086"/>
          </a:xfrm>
          <a:prstGeom prst="rect">
            <a:avLst/>
          </a:prstGeom>
        </p:spPr>
      </p:pic>
    </p:spTree>
    <p:extLst>
      <p:ext uri="{BB962C8B-B14F-4D97-AF65-F5344CB8AC3E}">
        <p14:creationId xmlns:p14="http://schemas.microsoft.com/office/powerpoint/2010/main" val="464800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92C4D-7A3C-CCF0-47A1-EF1ACAC6F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69594-E596-5EE4-DCBD-1A6066204643}"/>
              </a:ext>
            </a:extLst>
          </p:cNvPr>
          <p:cNvSpPr>
            <a:spLocks noGrp="1"/>
          </p:cNvSpPr>
          <p:nvPr>
            <p:ph type="title"/>
          </p:nvPr>
        </p:nvSpPr>
        <p:spPr>
          <a:xfrm>
            <a:off x="838200" y="365126"/>
            <a:ext cx="10515600" cy="667808"/>
          </a:xfrm>
        </p:spPr>
        <p:txBody>
          <a:bodyPr>
            <a:normAutofit fontScale="90000"/>
          </a:bodyPr>
          <a:lstStyle/>
          <a:p>
            <a:r>
              <a:rPr lang="en-US" dirty="0"/>
              <a:t>Presentation – 2020</a:t>
            </a:r>
          </a:p>
        </p:txBody>
      </p:sp>
      <p:sp>
        <p:nvSpPr>
          <p:cNvPr id="3" name="Content Placeholder 2">
            <a:extLst>
              <a:ext uri="{FF2B5EF4-FFF2-40B4-BE49-F238E27FC236}">
                <a16:creationId xmlns:a16="http://schemas.microsoft.com/office/drawing/2014/main" id="{629078F8-AB99-2214-8B5F-A3E4D1F5978D}"/>
              </a:ext>
            </a:extLst>
          </p:cNvPr>
          <p:cNvSpPr>
            <a:spLocks noGrp="1"/>
          </p:cNvSpPr>
          <p:nvPr>
            <p:ph idx="1"/>
          </p:nvPr>
        </p:nvSpPr>
        <p:spPr>
          <a:xfrm>
            <a:off x="838200" y="1185333"/>
            <a:ext cx="10515600" cy="4991630"/>
          </a:xfrm>
        </p:spPr>
        <p:txBody>
          <a:bodyPr/>
          <a:lstStyle/>
          <a:p>
            <a:r>
              <a:rPr lang="en-US" dirty="0"/>
              <a:t>Palpated right inguinal node</a:t>
            </a:r>
          </a:p>
          <a:p>
            <a:pPr lvl="1"/>
            <a:r>
              <a:rPr lang="en-US" dirty="0"/>
              <a:t>had been present x 2 years before reporting</a:t>
            </a:r>
          </a:p>
          <a:p>
            <a:endParaRPr lang="en-US" dirty="0"/>
          </a:p>
          <a:p>
            <a:r>
              <a:rPr lang="en-US" dirty="0"/>
              <a:t>Bx: </a:t>
            </a:r>
            <a:r>
              <a:rPr lang="en-US" dirty="0">
                <a:solidFill>
                  <a:srgbClr val="FF0000"/>
                </a:solidFill>
              </a:rPr>
              <a:t>Mantle cell lymphoma</a:t>
            </a:r>
          </a:p>
          <a:p>
            <a:r>
              <a:rPr lang="en-US" dirty="0"/>
              <a:t>Bone marrow: </a:t>
            </a:r>
            <a:r>
              <a:rPr lang="en-US" dirty="0">
                <a:solidFill>
                  <a:srgbClr val="FF0000"/>
                </a:solidFill>
              </a:rPr>
              <a:t>5% involvement</a:t>
            </a:r>
          </a:p>
          <a:p>
            <a:endParaRPr lang="en-US" dirty="0">
              <a:solidFill>
                <a:srgbClr val="FF0000"/>
              </a:solidFill>
            </a:endParaRPr>
          </a:p>
          <a:p>
            <a:r>
              <a:rPr lang="en-US" dirty="0"/>
              <a:t>Elected to observe as asymptomatic, indolent, COVID</a:t>
            </a:r>
          </a:p>
        </p:txBody>
      </p:sp>
    </p:spTree>
    <p:extLst>
      <p:ext uri="{BB962C8B-B14F-4D97-AF65-F5344CB8AC3E}">
        <p14:creationId xmlns:p14="http://schemas.microsoft.com/office/powerpoint/2010/main" val="41102261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14E2-E51F-2645-3AED-9BBDCEDE5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0F2FF-9015-516E-5ED2-9BA9637A5D95}"/>
              </a:ext>
            </a:extLst>
          </p:cNvPr>
          <p:cNvSpPr>
            <a:spLocks noGrp="1"/>
          </p:cNvSpPr>
          <p:nvPr>
            <p:ph type="title"/>
          </p:nvPr>
        </p:nvSpPr>
        <p:spPr>
          <a:xfrm>
            <a:off x="838200" y="365126"/>
            <a:ext cx="10515600" cy="862542"/>
          </a:xfrm>
        </p:spPr>
        <p:txBody>
          <a:bodyPr/>
          <a:lstStyle/>
          <a:p>
            <a:r>
              <a:rPr lang="en-US" dirty="0"/>
              <a:t>Progression 9/2021</a:t>
            </a:r>
          </a:p>
        </p:txBody>
      </p:sp>
      <p:sp>
        <p:nvSpPr>
          <p:cNvPr id="3" name="Content Placeholder 2">
            <a:extLst>
              <a:ext uri="{FF2B5EF4-FFF2-40B4-BE49-F238E27FC236}">
                <a16:creationId xmlns:a16="http://schemas.microsoft.com/office/drawing/2014/main" id="{489517B2-35B6-A410-7D0B-C6DE022C177B}"/>
              </a:ext>
            </a:extLst>
          </p:cNvPr>
          <p:cNvSpPr>
            <a:spLocks noGrp="1"/>
          </p:cNvSpPr>
          <p:nvPr>
            <p:ph idx="1"/>
          </p:nvPr>
        </p:nvSpPr>
        <p:spPr>
          <a:xfrm>
            <a:off x="838200" y="1363133"/>
            <a:ext cx="10515600" cy="4813830"/>
          </a:xfrm>
        </p:spPr>
        <p:txBody>
          <a:bodyPr/>
          <a:lstStyle/>
          <a:p>
            <a:r>
              <a:rPr lang="en-US" dirty="0"/>
              <a:t>Presented to ED w/ LUQ pain radiating to Left shoulder</a:t>
            </a:r>
          </a:p>
          <a:p>
            <a:r>
              <a:rPr lang="en-US" dirty="0"/>
              <a:t>CT showed </a:t>
            </a:r>
            <a:r>
              <a:rPr lang="en-US" dirty="0">
                <a:solidFill>
                  <a:srgbClr val="FF0000"/>
                </a:solidFill>
              </a:rPr>
              <a:t>splenomegaly with splenic infarct</a:t>
            </a:r>
          </a:p>
          <a:p>
            <a:endParaRPr lang="en-US" dirty="0"/>
          </a:p>
          <a:p>
            <a:r>
              <a:rPr lang="en-US" dirty="0"/>
              <a:t>Bone marrow: </a:t>
            </a:r>
            <a:r>
              <a:rPr lang="en-US" dirty="0">
                <a:solidFill>
                  <a:srgbClr val="FF0000"/>
                </a:solidFill>
              </a:rPr>
              <a:t>60% involvement by MCL</a:t>
            </a:r>
          </a:p>
          <a:p>
            <a:endParaRPr lang="en-US" dirty="0"/>
          </a:p>
          <a:p>
            <a:r>
              <a:rPr lang="en-US" dirty="0"/>
              <a:t>Initiated </a:t>
            </a:r>
            <a:r>
              <a:rPr lang="en-US" u="sng" dirty="0"/>
              <a:t>rituximab, bendamustine, acalabrutinib </a:t>
            </a:r>
            <a:r>
              <a:rPr lang="en-US" dirty="0"/>
              <a:t>per EA4181</a:t>
            </a:r>
          </a:p>
        </p:txBody>
      </p:sp>
    </p:spTree>
    <p:extLst>
      <p:ext uri="{BB962C8B-B14F-4D97-AF65-F5344CB8AC3E}">
        <p14:creationId xmlns:p14="http://schemas.microsoft.com/office/powerpoint/2010/main" val="2800235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8C183-6D28-BAE5-9FD6-8329717F7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53EDF-920C-F6F0-C0CE-4590F60501A8}"/>
              </a:ext>
            </a:extLst>
          </p:cNvPr>
          <p:cNvSpPr>
            <a:spLocks noGrp="1"/>
          </p:cNvSpPr>
          <p:nvPr>
            <p:ph type="title"/>
          </p:nvPr>
        </p:nvSpPr>
        <p:spPr>
          <a:xfrm>
            <a:off x="839788" y="365125"/>
            <a:ext cx="10515600" cy="625475"/>
          </a:xfrm>
        </p:spPr>
        <p:txBody>
          <a:bodyPr>
            <a:normAutofit fontScale="90000"/>
          </a:bodyPr>
          <a:lstStyle/>
          <a:p>
            <a:r>
              <a:rPr lang="en-US" dirty="0"/>
              <a:t>Response</a:t>
            </a:r>
          </a:p>
        </p:txBody>
      </p:sp>
      <p:sp>
        <p:nvSpPr>
          <p:cNvPr id="4" name="Text Placeholder 3">
            <a:extLst>
              <a:ext uri="{FF2B5EF4-FFF2-40B4-BE49-F238E27FC236}">
                <a16:creationId xmlns:a16="http://schemas.microsoft.com/office/drawing/2014/main" id="{893A610B-0460-9F79-4250-D40C1123E428}"/>
              </a:ext>
            </a:extLst>
          </p:cNvPr>
          <p:cNvSpPr>
            <a:spLocks noGrp="1"/>
          </p:cNvSpPr>
          <p:nvPr>
            <p:ph type="body" idx="1"/>
          </p:nvPr>
        </p:nvSpPr>
        <p:spPr>
          <a:xfrm>
            <a:off x="938213" y="1017058"/>
            <a:ext cx="5157787" cy="524933"/>
          </a:xfrm>
        </p:spPr>
        <p:txBody>
          <a:bodyPr/>
          <a:lstStyle/>
          <a:p>
            <a:r>
              <a:rPr lang="en-US" dirty="0"/>
              <a:t>Baseline</a:t>
            </a:r>
          </a:p>
        </p:txBody>
      </p:sp>
      <p:pic>
        <p:nvPicPr>
          <p:cNvPr id="9" name="Content Placeholder 8">
            <a:extLst>
              <a:ext uri="{FF2B5EF4-FFF2-40B4-BE49-F238E27FC236}">
                <a16:creationId xmlns:a16="http://schemas.microsoft.com/office/drawing/2014/main" id="{BEBB36C7-54F0-6F40-4730-591BFF74CC6A}"/>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90601" y="1521620"/>
            <a:ext cx="4668044" cy="4668044"/>
          </a:xfrm>
        </p:spPr>
      </p:pic>
      <p:sp>
        <p:nvSpPr>
          <p:cNvPr id="6" name="Text Placeholder 5">
            <a:extLst>
              <a:ext uri="{FF2B5EF4-FFF2-40B4-BE49-F238E27FC236}">
                <a16:creationId xmlns:a16="http://schemas.microsoft.com/office/drawing/2014/main" id="{1F86D75A-8059-F767-E42C-CE47A6DA5DAC}"/>
              </a:ext>
            </a:extLst>
          </p:cNvPr>
          <p:cNvSpPr>
            <a:spLocks noGrp="1"/>
          </p:cNvSpPr>
          <p:nvPr>
            <p:ph type="body" sz="quarter" idx="3"/>
          </p:nvPr>
        </p:nvSpPr>
        <p:spPr>
          <a:xfrm>
            <a:off x="6335713" y="1004232"/>
            <a:ext cx="5183188" cy="524933"/>
          </a:xfrm>
        </p:spPr>
        <p:txBody>
          <a:bodyPr/>
          <a:lstStyle/>
          <a:p>
            <a:r>
              <a:rPr lang="en-US" dirty="0"/>
              <a:t>After 6 cycles – Deauville 1</a:t>
            </a:r>
          </a:p>
        </p:txBody>
      </p:sp>
      <p:pic>
        <p:nvPicPr>
          <p:cNvPr id="11" name="Content Placeholder 10">
            <a:extLst>
              <a:ext uri="{FF2B5EF4-FFF2-40B4-BE49-F238E27FC236}">
                <a16:creationId xmlns:a16="http://schemas.microsoft.com/office/drawing/2014/main" id="{86418049-88F1-A2E5-822B-A4D9C0B8BA20}"/>
              </a:ext>
            </a:extLst>
          </p:cNvPr>
          <p:cNvPicPr>
            <a:picLocks noGrp="1" noChangeAspect="1"/>
          </p:cNvPicPr>
          <p:nvPr>
            <p:ph sz="quarter" idx="4"/>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35713" y="1521620"/>
            <a:ext cx="4668044" cy="4668044"/>
          </a:xfrm>
        </p:spPr>
      </p:pic>
    </p:spTree>
    <p:extLst>
      <p:ext uri="{BB962C8B-B14F-4D97-AF65-F5344CB8AC3E}">
        <p14:creationId xmlns:p14="http://schemas.microsoft.com/office/powerpoint/2010/main" val="2967802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12178-32AC-436A-3449-48E1F6A11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C1AB6-FD1C-96CE-0EE5-A8B4D9E84DAE}"/>
              </a:ext>
            </a:extLst>
          </p:cNvPr>
          <p:cNvSpPr>
            <a:spLocks noGrp="1"/>
          </p:cNvSpPr>
          <p:nvPr>
            <p:ph type="title"/>
          </p:nvPr>
        </p:nvSpPr>
        <p:spPr>
          <a:xfrm>
            <a:off x="838200" y="365126"/>
            <a:ext cx="10515600" cy="760942"/>
          </a:xfrm>
        </p:spPr>
        <p:txBody>
          <a:bodyPr/>
          <a:lstStyle/>
          <a:p>
            <a:r>
              <a:rPr lang="en-US" dirty="0"/>
              <a:t>Response</a:t>
            </a:r>
          </a:p>
        </p:txBody>
      </p:sp>
      <p:sp>
        <p:nvSpPr>
          <p:cNvPr id="3" name="Content Placeholder 2">
            <a:extLst>
              <a:ext uri="{FF2B5EF4-FFF2-40B4-BE49-F238E27FC236}">
                <a16:creationId xmlns:a16="http://schemas.microsoft.com/office/drawing/2014/main" id="{A8CCA6F2-24C7-C874-ED53-7A431B188D6A}"/>
              </a:ext>
            </a:extLst>
          </p:cNvPr>
          <p:cNvSpPr>
            <a:spLocks noGrp="1"/>
          </p:cNvSpPr>
          <p:nvPr>
            <p:ph idx="1"/>
          </p:nvPr>
        </p:nvSpPr>
        <p:spPr>
          <a:xfrm>
            <a:off x="838200" y="1346200"/>
            <a:ext cx="10515600" cy="4830763"/>
          </a:xfrm>
        </p:spPr>
        <p:txBody>
          <a:bodyPr/>
          <a:lstStyle/>
          <a:p>
            <a:r>
              <a:rPr lang="en-US" dirty="0"/>
              <a:t>Bone marrow – negative</a:t>
            </a:r>
          </a:p>
          <a:p>
            <a:endParaRPr lang="en-US" dirty="0"/>
          </a:p>
          <a:p>
            <a:r>
              <a:rPr lang="en-US" dirty="0"/>
              <a:t>MRD negative</a:t>
            </a:r>
          </a:p>
        </p:txBody>
      </p:sp>
    </p:spTree>
    <p:extLst>
      <p:ext uri="{BB962C8B-B14F-4D97-AF65-F5344CB8AC3E}">
        <p14:creationId xmlns:p14="http://schemas.microsoft.com/office/powerpoint/2010/main" val="459798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93EF-9526-D81F-0AE7-F1057C5BE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AB13D-421C-E763-E941-79B18469E102}"/>
              </a:ext>
            </a:extLst>
          </p:cNvPr>
          <p:cNvSpPr>
            <a:spLocks noGrp="1"/>
          </p:cNvSpPr>
          <p:nvPr>
            <p:ph type="title"/>
          </p:nvPr>
        </p:nvSpPr>
        <p:spPr>
          <a:xfrm>
            <a:off x="838200" y="365126"/>
            <a:ext cx="10515600" cy="735542"/>
          </a:xfrm>
        </p:spPr>
        <p:txBody>
          <a:bodyPr/>
          <a:lstStyle/>
          <a:p>
            <a:r>
              <a:rPr lang="en-US" dirty="0"/>
              <a:t>Discussion &amp; Plan</a:t>
            </a:r>
          </a:p>
        </p:txBody>
      </p:sp>
      <p:sp>
        <p:nvSpPr>
          <p:cNvPr id="3" name="Content Placeholder 2">
            <a:extLst>
              <a:ext uri="{FF2B5EF4-FFF2-40B4-BE49-F238E27FC236}">
                <a16:creationId xmlns:a16="http://schemas.microsoft.com/office/drawing/2014/main" id="{616977E2-7438-8953-2F8A-D0A8F83AB1D8}"/>
              </a:ext>
            </a:extLst>
          </p:cNvPr>
          <p:cNvSpPr>
            <a:spLocks noGrp="1"/>
          </p:cNvSpPr>
          <p:nvPr>
            <p:ph idx="1"/>
          </p:nvPr>
        </p:nvSpPr>
        <p:spPr>
          <a:xfrm>
            <a:off x="838200" y="1286932"/>
            <a:ext cx="10515600" cy="5005225"/>
          </a:xfrm>
        </p:spPr>
        <p:txBody>
          <a:bodyPr>
            <a:normAutofit/>
          </a:bodyPr>
          <a:lstStyle/>
          <a:p>
            <a:pPr>
              <a:spcBef>
                <a:spcPts val="600"/>
              </a:spcBef>
              <a:spcAft>
                <a:spcPts val="300"/>
              </a:spcAft>
            </a:pPr>
            <a:r>
              <a:rPr lang="en-US" dirty="0"/>
              <a:t>Options</a:t>
            </a:r>
          </a:p>
          <a:p>
            <a:pPr lvl="1">
              <a:spcBef>
                <a:spcPts val="600"/>
              </a:spcBef>
              <a:spcAft>
                <a:spcPts val="300"/>
              </a:spcAft>
            </a:pPr>
            <a:r>
              <a:rPr lang="en-US" dirty="0"/>
              <a:t>Observation</a:t>
            </a:r>
          </a:p>
          <a:p>
            <a:pPr lvl="1">
              <a:spcBef>
                <a:spcPts val="600"/>
              </a:spcBef>
              <a:spcAft>
                <a:spcPts val="300"/>
              </a:spcAft>
            </a:pPr>
            <a:r>
              <a:rPr lang="en-US" dirty="0"/>
              <a:t>Auto SCT</a:t>
            </a:r>
          </a:p>
          <a:p>
            <a:pPr lvl="1">
              <a:spcBef>
                <a:spcPts val="600"/>
              </a:spcBef>
              <a:spcAft>
                <a:spcPts val="300"/>
              </a:spcAft>
            </a:pPr>
            <a:r>
              <a:rPr lang="en-US" dirty="0"/>
              <a:t>Maintenance rituximab</a:t>
            </a:r>
          </a:p>
          <a:p>
            <a:pPr lvl="1">
              <a:spcBef>
                <a:spcPts val="600"/>
              </a:spcBef>
              <a:spcAft>
                <a:spcPts val="300"/>
              </a:spcAft>
            </a:pPr>
            <a:r>
              <a:rPr lang="en-US" dirty="0"/>
              <a:t>Consideration of clinical trial EA4151</a:t>
            </a:r>
          </a:p>
          <a:p>
            <a:pPr lvl="2">
              <a:spcBef>
                <a:spcPts val="600"/>
              </a:spcBef>
              <a:spcAft>
                <a:spcPts val="300"/>
              </a:spcAft>
            </a:pPr>
            <a:r>
              <a:rPr lang="en-US" dirty="0"/>
              <a:t>If MRD (-) would randomize to rituximab maintenance or SCT f/b maintenance</a:t>
            </a:r>
          </a:p>
          <a:p>
            <a:pPr lvl="1">
              <a:spcBef>
                <a:spcPts val="600"/>
              </a:spcBef>
              <a:spcAft>
                <a:spcPts val="300"/>
              </a:spcAft>
            </a:pPr>
            <a:endParaRPr lang="en-US" dirty="0"/>
          </a:p>
          <a:p>
            <a:pPr>
              <a:spcBef>
                <a:spcPts val="600"/>
              </a:spcBef>
              <a:spcAft>
                <a:spcPts val="300"/>
              </a:spcAft>
            </a:pPr>
            <a:r>
              <a:rPr lang="en-US" i="1" dirty="0"/>
              <a:t>They were building their dream house on a lake – wanted to enjoy the summer – timing wasn’t right to consider SCT  </a:t>
            </a:r>
          </a:p>
          <a:p>
            <a:pPr>
              <a:spcBef>
                <a:spcPts val="600"/>
              </a:spcBef>
              <a:spcAft>
                <a:spcPts val="300"/>
              </a:spcAft>
            </a:pPr>
            <a:endParaRPr lang="en-US" i="1" dirty="0"/>
          </a:p>
          <a:p>
            <a:pPr>
              <a:spcBef>
                <a:spcPts val="600"/>
              </a:spcBef>
              <a:spcAft>
                <a:spcPts val="300"/>
              </a:spcAft>
            </a:pPr>
            <a:r>
              <a:rPr lang="en-US" i="1" dirty="0"/>
              <a:t>Elected maintenance rituximab</a:t>
            </a:r>
          </a:p>
        </p:txBody>
      </p:sp>
    </p:spTree>
    <p:extLst>
      <p:ext uri="{BB962C8B-B14F-4D97-AF65-F5344CB8AC3E}">
        <p14:creationId xmlns:p14="http://schemas.microsoft.com/office/powerpoint/2010/main" val="2106345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FE4B-4A01-78D4-7E87-CC36DE29C89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8F9BEB-C2BB-02F6-7F93-2C7D5AEB7DE3}"/>
              </a:ext>
            </a:extLst>
          </p:cNvPr>
          <p:cNvPicPr>
            <a:picLocks noGrp="1" noChangeAspect="1"/>
          </p:cNvPicPr>
          <p:nvPr>
            <p:ph idx="1"/>
          </p:nvPr>
        </p:nvPicPr>
        <p:blipFill>
          <a:blip r:embed="rId2"/>
          <a:stretch>
            <a:fillRect/>
          </a:stretch>
        </p:blipFill>
        <p:spPr>
          <a:xfrm>
            <a:off x="575732" y="448969"/>
            <a:ext cx="2831702" cy="5983513"/>
          </a:xfrm>
          <a:prstGeom prst="rect">
            <a:avLst/>
          </a:prstGeom>
        </p:spPr>
      </p:pic>
      <p:pic>
        <p:nvPicPr>
          <p:cNvPr id="6" name="Picture 5" descr="Two babies sitting on a couch">
            <a:extLst>
              <a:ext uri="{FF2B5EF4-FFF2-40B4-BE49-F238E27FC236}">
                <a16:creationId xmlns:a16="http://schemas.microsoft.com/office/drawing/2014/main" id="{E1310EAD-DEEF-5FD1-C53A-C453A633F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203" y="588130"/>
            <a:ext cx="3151517" cy="5681485"/>
          </a:xfrm>
          <a:prstGeom prst="rect">
            <a:avLst/>
          </a:prstGeom>
        </p:spPr>
      </p:pic>
      <p:sp>
        <p:nvSpPr>
          <p:cNvPr id="7" name="TextBox 6">
            <a:extLst>
              <a:ext uri="{FF2B5EF4-FFF2-40B4-BE49-F238E27FC236}">
                <a16:creationId xmlns:a16="http://schemas.microsoft.com/office/drawing/2014/main" id="{332D8205-3618-440E-0E46-FE140A68453D}"/>
              </a:ext>
            </a:extLst>
          </p:cNvPr>
          <p:cNvSpPr txBox="1"/>
          <p:nvPr/>
        </p:nvSpPr>
        <p:spPr>
          <a:xfrm>
            <a:off x="3614556" y="2305489"/>
            <a:ext cx="4390525"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S PGothic" charset="0"/>
                <a:cs typeface="+mn-cs"/>
              </a:rPr>
              <a:t>He will complete rituximab maintenance in May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S PGothic" charset="0"/>
                <a:cs typeface="+mn-cs"/>
              </a:rPr>
              <a:t>Then they are off to Italy for a vacation with their family (including the grandbabies!) for their 40</a:t>
            </a:r>
            <a:r>
              <a:rPr kumimoji="0" lang="en-US" sz="2000" b="0" i="0" u="none" strike="noStrike" kern="1200" cap="none" spc="0" normalizeH="0" baseline="30000" noProof="0" dirty="0">
                <a:ln>
                  <a:noFill/>
                </a:ln>
                <a:solidFill>
                  <a:prstClr val="black"/>
                </a:solidFill>
                <a:effectLst/>
                <a:uLnTx/>
                <a:uFillTx/>
                <a:latin typeface="Aptos" panose="02110004020202020204"/>
                <a:ea typeface="MS PGothic" charset="0"/>
                <a:cs typeface="+mn-cs"/>
              </a:rPr>
              <a:t>th</a:t>
            </a:r>
            <a:r>
              <a:rPr kumimoji="0" lang="en-US" sz="2000" b="0" i="0" u="none" strike="noStrike" kern="1200" cap="none" spc="0" normalizeH="0" baseline="0" noProof="0" dirty="0">
                <a:ln>
                  <a:noFill/>
                </a:ln>
                <a:solidFill>
                  <a:prstClr val="black"/>
                </a:solidFill>
                <a:effectLst/>
                <a:uLnTx/>
                <a:uFillTx/>
                <a:latin typeface="Aptos" panose="02110004020202020204"/>
                <a:ea typeface="MS PGothic" charset="0"/>
                <a:cs typeface="+mn-cs"/>
              </a:rPr>
              <a:t> wedding anniversary</a:t>
            </a:r>
          </a:p>
        </p:txBody>
      </p:sp>
    </p:spTree>
    <p:extLst>
      <p:ext uri="{BB962C8B-B14F-4D97-AF65-F5344CB8AC3E}">
        <p14:creationId xmlns:p14="http://schemas.microsoft.com/office/powerpoint/2010/main" val="1585499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D3770-7DCB-94AD-8E94-2D3C34C2B6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B4E22-6093-4FB7-B537-D66F696D14F2}"/>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823603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A9B51-E29E-B579-6EDB-F0B2C100E2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81D8F8-C2F5-D3ED-1C28-38AF69E3E01C}"/>
              </a:ext>
            </a:extLst>
          </p:cNvPr>
          <p:cNvSpPr/>
          <p:nvPr/>
        </p:nvSpPr>
        <p:spPr bwMode="auto">
          <a:xfrm>
            <a:off x="758947" y="3212976"/>
            <a:ext cx="10972800" cy="55780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B64B9E0-3B9A-1E00-883F-431A61C706A8}"/>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A1D8850-FE3C-19A0-DAD6-B4605E455C77}"/>
              </a:ext>
            </a:extLst>
          </p:cNvPr>
          <p:cNvSpPr>
            <a:spLocks noGrp="1"/>
          </p:cNvSpPr>
          <p:nvPr>
            <p:ph idx="1"/>
          </p:nvPr>
        </p:nvSpPr>
        <p:spPr>
          <a:xfrm>
            <a:off x="912286" y="1222275"/>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Bispecific Antibodies and Chimeric Antigen Receptor T-Cell Therapy for Non-Hodgkin Lymphoma</a:t>
            </a:r>
          </a:p>
          <a:p>
            <a:pPr marL="0" indent="0">
              <a:spcBef>
                <a:spcPts val="1800"/>
              </a:spcBef>
              <a:spcAft>
                <a:spcPts val="0"/>
              </a:spcAft>
              <a:buNone/>
            </a:pPr>
            <a:r>
              <a:rPr lang="en-US" sz="2500" dirty="0">
                <a:solidFill>
                  <a:srgbClr val="0432FF"/>
                </a:solidFill>
              </a:rPr>
              <a:t>Module 1: </a:t>
            </a:r>
            <a:r>
              <a:rPr lang="en-US" sz="25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Current and Future Use of Bruton Tyrosine Kinase Inhibitors for Mantle Cell Lymphoma </a:t>
            </a:r>
          </a:p>
          <a:p>
            <a:pPr marL="0" indent="0">
              <a:spcBef>
                <a:spcPts val="1800"/>
              </a:spcBef>
              <a:spcAft>
                <a:spcPts val="0"/>
              </a:spcAft>
              <a:buNone/>
            </a:pPr>
            <a:r>
              <a:rPr lang="en-US" sz="2500" dirty="0">
                <a:solidFill>
                  <a:schemeClr val="bg1"/>
                </a:solidFill>
              </a:rPr>
              <a:t>Module 2: First-Line Therapy for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Loncastuximab</a:t>
            </a:r>
            <a:r>
              <a:rPr lang="en-US" sz="2500" dirty="0">
                <a:solidFill>
                  <a:schemeClr val="tx1"/>
                </a:solidFill>
              </a:rPr>
              <a:t> Tesirine for Patients with Relapsed/Refractory (R/R) DLBCL </a:t>
            </a:r>
          </a:p>
          <a:p>
            <a:pPr marL="0" indent="0">
              <a:spcBef>
                <a:spcPts val="1800"/>
              </a:spcBef>
              <a:spcAft>
                <a:spcPts val="0"/>
              </a:spcAft>
              <a:buNone/>
            </a:pPr>
            <a:r>
              <a:rPr lang="en-US" sz="2500" dirty="0">
                <a:solidFill>
                  <a:srgbClr val="0432FF"/>
                </a:solidFill>
              </a:rPr>
              <a:t>Module 4:</a:t>
            </a:r>
            <a:r>
              <a:rPr lang="en-US" sz="2500" dirty="0">
                <a:latin typeface="Calibri" panose="020F0502020204030204" pitchFamily="34" charset="0"/>
                <a:cs typeface="Calibri" panose="020F0502020204030204" pitchFamily="34" charset="0"/>
              </a:rPr>
              <a:t> </a:t>
            </a:r>
            <a:r>
              <a:rPr lang="en-US" sz="2500" b="1" dirty="0">
                <a:solidFill>
                  <a:srgbClr val="000000"/>
                </a:solidFill>
                <a:effectLst/>
                <a:latin typeface="+mn-lt"/>
                <a:ea typeface="Calibri" panose="020F0502020204030204" pitchFamily="34" charset="0"/>
              </a:rPr>
              <a:t>Role of </a:t>
            </a:r>
            <a:r>
              <a:rPr lang="en-US" sz="2500" b="1" dirty="0" err="1">
                <a:solidFill>
                  <a:srgbClr val="000000"/>
                </a:solidFill>
                <a:effectLst/>
                <a:latin typeface="+mn-lt"/>
                <a:ea typeface="Calibri" panose="020F0502020204030204" pitchFamily="34" charset="0"/>
              </a:rPr>
              <a:t>Tafasitamab</a:t>
            </a:r>
            <a:r>
              <a:rPr lang="en-US" sz="2500" b="1" dirty="0">
                <a:solidFill>
                  <a:srgbClr val="000000"/>
                </a:solidFill>
                <a:effectLst/>
                <a:latin typeface="+mn-lt"/>
                <a:ea typeface="Calibri" panose="020F0502020204030204" pitchFamily="34" charset="0"/>
              </a:rPr>
              <a:t> for Patients with R/R DLBCL and Follicular Lymphoma </a:t>
            </a:r>
          </a:p>
        </p:txBody>
      </p:sp>
    </p:spTree>
    <p:extLst>
      <p:ext uri="{BB962C8B-B14F-4D97-AF65-F5344CB8AC3E}">
        <p14:creationId xmlns:p14="http://schemas.microsoft.com/office/powerpoint/2010/main" val="1335153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FC6A-7FBD-48A4-E083-0A26E947767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EF855F8-FEAF-70E0-99A3-70D2AA3DC2B9}"/>
              </a:ext>
            </a:extLst>
          </p:cNvPr>
          <p:cNvSpPr>
            <a:spLocks noGrp="1"/>
          </p:cNvSpPr>
          <p:nvPr>
            <p:ph idx="1"/>
          </p:nvPr>
        </p:nvSpPr>
        <p:spPr>
          <a:xfrm>
            <a:off x="528634" y="1988840"/>
            <a:ext cx="11183989"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DLBCL is about to start first-line treatment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polatuzumab</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vedotin/R-CHP</a:t>
            </a:r>
          </a:p>
        </p:txBody>
      </p:sp>
      <p:sp>
        <p:nvSpPr>
          <p:cNvPr id="5" name="Text Placeholder 3">
            <a:extLst>
              <a:ext uri="{FF2B5EF4-FFF2-40B4-BE49-F238E27FC236}">
                <a16:creationId xmlns:a16="http://schemas.microsoft.com/office/drawing/2014/main" id="{E9588057-AD12-AC36-04A4-39C71D7E0C6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1184717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Klebig</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108888138"/>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A view of a city&#10;&#10;Description automatically generated">
            <a:extLst>
              <a:ext uri="{FF2B5EF4-FFF2-40B4-BE49-F238E27FC236}">
                <a16:creationId xmlns:a16="http://schemas.microsoft.com/office/drawing/2014/main" id="{6C6DABF6-4B2B-033E-C0DE-7CA2DD65843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2806" b="22806"/>
          <a:stretch/>
        </p:blipFill>
        <p:spPr>
          <a:xfrm>
            <a:off x="0" y="2"/>
            <a:ext cx="12192000" cy="4261989"/>
          </a:xfrm>
        </p:spPr>
      </p:pic>
      <p:sp>
        <p:nvSpPr>
          <p:cNvPr id="3" name="Text Placeholder 2">
            <a:extLst>
              <a:ext uri="{FF2B5EF4-FFF2-40B4-BE49-F238E27FC236}">
                <a16:creationId xmlns:a16="http://schemas.microsoft.com/office/drawing/2014/main" id="{42FCDFE9-6341-44A2-AF64-7C9F7A5B9564}"/>
              </a:ext>
            </a:extLst>
          </p:cNvPr>
          <p:cNvSpPr>
            <a:spLocks noGrp="1"/>
          </p:cNvSpPr>
          <p:nvPr>
            <p:ph type="body" sz="quarter" idx="11"/>
          </p:nvPr>
        </p:nvSpPr>
        <p:spPr>
          <a:xfrm>
            <a:off x="2838589" y="4082864"/>
            <a:ext cx="8874067" cy="1271552"/>
          </a:xfrm>
        </p:spPr>
        <p:txBody>
          <a:bodyPr/>
          <a:lstStyle/>
          <a:p>
            <a:r>
              <a:rPr lang="en-US" dirty="0">
                <a:solidFill>
                  <a:srgbClr val="FFFF00"/>
                </a:solidFill>
              </a:rPr>
              <a:t>Advances in the First-line Treatment of Diffuse Large B-Cell Lymphoma</a:t>
            </a:r>
          </a:p>
        </p:txBody>
      </p:sp>
      <p:sp>
        <p:nvSpPr>
          <p:cNvPr id="4" name="Text Placeholder 3">
            <a:extLst>
              <a:ext uri="{FF2B5EF4-FFF2-40B4-BE49-F238E27FC236}">
                <a16:creationId xmlns:a16="http://schemas.microsoft.com/office/drawing/2014/main" id="{CF46B64B-F3D5-48C4-B1D3-1DCFC3E2BD72}"/>
              </a:ext>
            </a:extLst>
          </p:cNvPr>
          <p:cNvSpPr>
            <a:spLocks noGrp="1"/>
          </p:cNvSpPr>
          <p:nvPr>
            <p:ph type="body" sz="quarter" idx="12"/>
          </p:nvPr>
        </p:nvSpPr>
        <p:spPr>
          <a:xfrm>
            <a:off x="2838591" y="5354417"/>
            <a:ext cx="6432997" cy="797983"/>
          </a:xfrm>
        </p:spPr>
        <p:txBody>
          <a:bodyPr/>
          <a:lstStyle/>
          <a:p>
            <a:pPr defTabSz="457154">
              <a:spcAft>
                <a:spcPts val="267"/>
              </a:spcAft>
              <a:defRPr/>
            </a:pPr>
            <a:r>
              <a:rPr lang="en-US" b="1">
                <a:solidFill>
                  <a:prstClr val="white"/>
                </a:solidFill>
                <a:latin typeface="Arial Narrow"/>
                <a:cs typeface="Arial Narrow"/>
              </a:rPr>
              <a:t>Christopher Flowers, MD, MS, FASCO</a:t>
            </a:r>
          </a:p>
          <a:p>
            <a:pPr defTabSz="457154">
              <a:spcAft>
                <a:spcPts val="0"/>
              </a:spcAft>
              <a:defRPr/>
            </a:pPr>
            <a:r>
              <a:rPr lang="en-US" sz="2400">
                <a:solidFill>
                  <a:prstClr val="white"/>
                </a:solidFill>
                <a:latin typeface="Arial Narrow"/>
                <a:cs typeface="Arial Narrow"/>
              </a:rPr>
              <a:t>Division Head		Division of Cancer Medicine</a:t>
            </a:r>
          </a:p>
          <a:p>
            <a:pPr defTabSz="457154">
              <a:spcAft>
                <a:spcPts val="0"/>
              </a:spcAft>
              <a:defRPr/>
            </a:pPr>
            <a:r>
              <a:rPr lang="en-US" sz="2400">
                <a:solidFill>
                  <a:prstClr val="white"/>
                </a:solidFill>
                <a:latin typeface="Arial Narrow"/>
                <a:cs typeface="Arial Narrow"/>
              </a:rPr>
              <a:t>Chair, Professor		Department of Lymphoma/Myeloma</a:t>
            </a:r>
          </a:p>
        </p:txBody>
      </p:sp>
    </p:spTree>
    <p:extLst>
      <p:ext uri="{BB962C8B-B14F-4D97-AF65-F5344CB8AC3E}">
        <p14:creationId xmlns:p14="http://schemas.microsoft.com/office/powerpoint/2010/main" val="42892239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65B5284-A016-40AE-8211-CECB2CF27933}"/>
              </a:ext>
            </a:extLst>
          </p:cNvPr>
          <p:cNvSpPr txBox="1">
            <a:spLocks noChangeArrowheads="1"/>
          </p:cNvSpPr>
          <p:nvPr/>
        </p:nvSpPr>
        <p:spPr>
          <a:xfrm>
            <a:off x="1" y="407624"/>
            <a:ext cx="12192000" cy="756552"/>
          </a:xfrm>
          <a:prstGeom prst="rect">
            <a:avLst/>
          </a:prstGeom>
        </p:spPr>
        <p:txBody>
          <a:bodyPr/>
          <a:lstStyle>
            <a:lvl1pPr algn="l" defTabSz="685783" rtl="0" eaLnBrk="1" latinLnBrk="0" hangingPunct="1">
              <a:lnSpc>
                <a:spcPct val="100000"/>
              </a:lnSpc>
              <a:spcBef>
                <a:spcPct val="0"/>
              </a:spcBef>
              <a:buNone/>
              <a:defRPr sz="4000" b="1" kern="1200">
                <a:solidFill>
                  <a:schemeClr val="tx1"/>
                </a:solidFill>
                <a:latin typeface="+mj-lt"/>
                <a:ea typeface="+mj-ea"/>
                <a:cs typeface="Arial" pitchFamily="34" charset="0"/>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sz="5333" b="1" i="0" u="none" strike="noStrike" kern="1200" cap="none" spc="0" normalizeH="0" baseline="0" noProof="0" dirty="0">
                <a:ln>
                  <a:noFill/>
                </a:ln>
                <a:solidFill>
                  <a:srgbClr val="413C38"/>
                </a:solidFill>
                <a:effectLst/>
                <a:uLnTx/>
                <a:uFillTx/>
                <a:latin typeface="Arial"/>
                <a:ea typeface="+mj-ea"/>
                <a:cs typeface="Arial" pitchFamily="34" charset="0"/>
              </a:rPr>
              <a:t>Case: 63 </a:t>
            </a:r>
            <a:r>
              <a:rPr kumimoji="0" lang="en-US" sz="5333" b="1" i="0" u="none" strike="noStrike" kern="1200" cap="none" spc="0" normalizeH="0" baseline="0" noProof="0" dirty="0" err="1">
                <a:ln>
                  <a:noFill/>
                </a:ln>
                <a:solidFill>
                  <a:srgbClr val="413C38"/>
                </a:solidFill>
                <a:effectLst/>
                <a:uLnTx/>
                <a:uFillTx/>
                <a:latin typeface="Arial"/>
                <a:ea typeface="+mj-ea"/>
                <a:cs typeface="Arial" pitchFamily="34" charset="0"/>
              </a:rPr>
              <a:t>yo</a:t>
            </a:r>
            <a:r>
              <a:rPr kumimoji="0" lang="en-US" sz="5333" b="1" i="0" u="none" strike="noStrike" kern="1200" cap="none" spc="0" normalizeH="0" baseline="0" noProof="0" dirty="0">
                <a:ln>
                  <a:noFill/>
                </a:ln>
                <a:solidFill>
                  <a:srgbClr val="413C38"/>
                </a:solidFill>
                <a:effectLst/>
                <a:uLnTx/>
                <a:uFillTx/>
                <a:latin typeface="Arial"/>
                <a:ea typeface="+mj-ea"/>
                <a:cs typeface="Arial" pitchFamily="34" charset="0"/>
              </a:rPr>
              <a:t> woman with DLBCL</a:t>
            </a:r>
            <a:endParaRPr kumimoji="0" lang="en-US" altLang="en-US" sz="5333" b="1" i="0" u="none" strike="noStrike" kern="1200" cap="none" spc="0" normalizeH="0" baseline="0" noProof="0" dirty="0">
              <a:ln>
                <a:noFill/>
              </a:ln>
              <a:solidFill>
                <a:srgbClr val="413C38"/>
              </a:solidFill>
              <a:effectLst/>
              <a:highlight>
                <a:srgbClr val="FFFF00"/>
              </a:highlight>
              <a:uLnTx/>
              <a:uFillTx/>
              <a:latin typeface="Arial"/>
              <a:ea typeface="+mj-ea"/>
              <a:cs typeface="Arial" pitchFamily="34" charset="0"/>
            </a:endParaRPr>
          </a:p>
        </p:txBody>
      </p:sp>
      <p:sp>
        <p:nvSpPr>
          <p:cNvPr id="3" name="TextBox 2">
            <a:extLst>
              <a:ext uri="{FF2B5EF4-FFF2-40B4-BE49-F238E27FC236}">
                <a16:creationId xmlns:a16="http://schemas.microsoft.com/office/drawing/2014/main" id="{920D925A-BF74-4E89-DB07-0B4CE2EA7F35}"/>
              </a:ext>
            </a:extLst>
          </p:cNvPr>
          <p:cNvSpPr txBox="1"/>
          <p:nvPr/>
        </p:nvSpPr>
        <p:spPr>
          <a:xfrm>
            <a:off x="544286" y="1659285"/>
            <a:ext cx="11103428" cy="353943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Initially admitted with epidural DLBCL with compression fracture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457189" marR="0" lvl="0" indent="-457189" algn="l" defTabSz="914377"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IR Biopsy showed ABC subtype</a:t>
            </a:r>
          </a:p>
          <a:p>
            <a:pPr marL="457189" marR="0" lvl="0" indent="-457189" algn="l" defTabSz="914377"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PET/CT Stage IV disease with BM involvement by PET</a:t>
            </a:r>
          </a:p>
          <a:p>
            <a:pPr marL="457189" marR="0" lvl="0" indent="-457189" algn="l" defTabSz="914377"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LDH &gt; ULN</a:t>
            </a:r>
          </a:p>
          <a:p>
            <a:pPr marL="457189" marR="0" lvl="0" indent="-457189" algn="l" defTabSz="914377"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LP negative</a:t>
            </a:r>
          </a:p>
        </p:txBody>
      </p:sp>
    </p:spTree>
    <p:extLst>
      <p:ext uri="{BB962C8B-B14F-4D97-AF65-F5344CB8AC3E}">
        <p14:creationId xmlns:p14="http://schemas.microsoft.com/office/powerpoint/2010/main" val="2557501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7541" y="96635"/>
            <a:ext cx="12192000" cy="1143000"/>
          </a:xfrm>
        </p:spPr>
        <p:txBody>
          <a:bodyPr>
            <a:noAutofit/>
          </a:bodyPr>
          <a:lstStyle/>
          <a:p>
            <a:r>
              <a:rPr lang="en-US" sz="3200">
                <a:ea typeface="Garamond" charset="0"/>
              </a:rPr>
              <a:t>Annual Incidence of Lymphoid Cancers in the United States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610" t="16031" r="3188" b="16769"/>
          <a:stretch/>
        </p:blipFill>
        <p:spPr>
          <a:xfrm>
            <a:off x="42567" y="771205"/>
            <a:ext cx="7195516" cy="4490076"/>
          </a:xfrm>
        </p:spPr>
      </p:pic>
      <p:sp>
        <p:nvSpPr>
          <p:cNvPr id="2" name="Rectangle 1"/>
          <p:cNvSpPr/>
          <p:nvPr/>
        </p:nvSpPr>
        <p:spPr>
          <a:xfrm>
            <a:off x="3343615" y="4840573"/>
            <a:ext cx="4226179" cy="642035"/>
          </a:xfrm>
          <a:prstGeom prst="rect">
            <a:avLst/>
          </a:prstGeom>
        </p:spPr>
        <p:txBody>
          <a:bodyPr wrap="square">
            <a:spAutoFit/>
          </a:bodyPr>
          <a:lstStyle/>
          <a:p>
            <a:pPr marL="0" marR="0" lvl="0" indent="0" algn="ctr" defTabSz="457178" rtl="0" eaLnBrk="1" fontAlgn="auto" latinLnBrk="0" hangingPunct="1">
              <a:lnSpc>
                <a:spcPct val="115000"/>
              </a:lnSpc>
              <a:spcBef>
                <a:spcPts val="0"/>
              </a:spcBef>
              <a:spcAft>
                <a:spcPts val="10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U.S. cancer statistics for lymphoid malignancies by World Health Organization subtypes</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p:txBody>
      </p:sp>
      <p:sp>
        <p:nvSpPr>
          <p:cNvPr id="3" name="Rectangle 2"/>
          <p:cNvSpPr/>
          <p:nvPr/>
        </p:nvSpPr>
        <p:spPr>
          <a:xfrm>
            <a:off x="3343616" y="5789807"/>
            <a:ext cx="8224096" cy="634533"/>
          </a:xfrm>
          <a:prstGeom prst="rect">
            <a:avLst/>
          </a:prstGeom>
        </p:spPr>
        <p:txBody>
          <a:bodyPr wrap="square">
            <a:spAutoFit/>
          </a:bodyPr>
          <a:lstStyle/>
          <a:p>
            <a:pPr marL="0" marR="0" lvl="0" indent="0" algn="l" defTabSz="457178"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panose="020B0604020202020204" pitchFamily="34" charset="0"/>
              </a:rPr>
              <a:t>Teras LR, DeSantis CE, Morton LM, </a:t>
            </a:r>
            <a:r>
              <a:rPr kumimoji="0" lang="en-GB" sz="1600" b="0" i="0" u="none" strike="noStrike" kern="1200" cap="none" spc="0" normalizeH="0" baseline="0" noProof="0" dirty="0" err="1">
                <a:ln>
                  <a:noFill/>
                </a:ln>
                <a:solidFill>
                  <a:prstClr val="black"/>
                </a:solidFill>
                <a:effectLst/>
                <a:uLnTx/>
                <a:uFillTx/>
                <a:latin typeface="Arial"/>
                <a:ea typeface="Calibri" panose="020F0502020204030204" pitchFamily="34" charset="0"/>
                <a:cs typeface="Arial" panose="020B0604020202020204" pitchFamily="34" charset="0"/>
              </a:rPr>
              <a:t>Cerhan</a:t>
            </a:r>
            <a:r>
              <a:rPr kumimoji="0" lang="en-GB" sz="16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panose="020B0604020202020204" pitchFamily="34" charset="0"/>
              </a:rPr>
              <a:t> JR, Jemal A, Flowers CR</a:t>
            </a:r>
          </a:p>
          <a:p>
            <a:pPr marL="0" marR="0" lvl="0" indent="0" algn="l" defTabSz="457178" rtl="0" eaLnBrk="1" fontAlgn="auto" latinLnBrk="0" hangingPunct="1">
              <a:lnSpc>
                <a:spcPct val="115000"/>
              </a:lnSpc>
              <a:spcBef>
                <a:spcPts val="0"/>
              </a:spcBef>
              <a:spcAft>
                <a:spcPts val="0"/>
              </a:spcAft>
              <a:buClrTx/>
              <a:buSzTx/>
              <a:buFontTx/>
              <a:buNone/>
              <a:tabLst/>
              <a:defRPr/>
            </a:pPr>
            <a:r>
              <a:rPr kumimoji="0" lang="pt-BR" sz="1600" b="0" i="1" u="none" strike="noStrike" kern="1200" cap="none" spc="0" normalizeH="0" baseline="0" noProof="0" dirty="0">
                <a:ln>
                  <a:noFill/>
                </a:ln>
                <a:solidFill>
                  <a:prstClr val="black"/>
                </a:solidFill>
                <a:effectLst/>
                <a:uLnTx/>
                <a:uFillTx/>
                <a:latin typeface="Arial"/>
                <a:ea typeface="+mn-ea"/>
                <a:cs typeface="+mn-cs"/>
              </a:rPr>
              <a:t>CA </a:t>
            </a:r>
            <a:r>
              <a:rPr kumimoji="0" lang="pt-BR" sz="1600" b="0" i="1" u="none" strike="noStrike" kern="1200" cap="none" spc="0" normalizeH="0" baseline="0" noProof="0" dirty="0" err="1">
                <a:ln>
                  <a:noFill/>
                </a:ln>
                <a:solidFill>
                  <a:prstClr val="black"/>
                </a:solidFill>
                <a:effectLst/>
                <a:uLnTx/>
                <a:uFillTx/>
                <a:latin typeface="Arial"/>
                <a:ea typeface="+mn-ea"/>
                <a:cs typeface="+mn-cs"/>
              </a:rPr>
              <a:t>Cancer</a:t>
            </a:r>
            <a:r>
              <a:rPr kumimoji="0" lang="pt-BR" sz="1600" b="0" i="1" u="none" strike="noStrike" kern="1200" cap="none" spc="0" normalizeH="0" baseline="0" noProof="0" dirty="0">
                <a:ln>
                  <a:noFill/>
                </a:ln>
                <a:solidFill>
                  <a:prstClr val="black"/>
                </a:solidFill>
                <a:effectLst/>
                <a:uLnTx/>
                <a:uFillTx/>
                <a:latin typeface="Arial"/>
                <a:ea typeface="+mn-ea"/>
                <a:cs typeface="+mn-cs"/>
              </a:rPr>
              <a:t> J Clin. </a:t>
            </a:r>
            <a:r>
              <a:rPr kumimoji="0" lang="pt-BR" sz="1600" b="0" i="0" u="none" strike="noStrike" kern="1200" cap="none" spc="0" normalizeH="0" baseline="0" noProof="0" dirty="0">
                <a:ln>
                  <a:noFill/>
                </a:ln>
                <a:solidFill>
                  <a:prstClr val="black"/>
                </a:solidFill>
                <a:effectLst/>
                <a:uLnTx/>
                <a:uFillTx/>
                <a:latin typeface="Arial"/>
                <a:ea typeface="+mn-ea"/>
                <a:cs typeface="+mn-cs"/>
              </a:rPr>
              <a:t>2016 </a:t>
            </a:r>
            <a:endParaRPr kumimoji="0" lang="en-GB" sz="16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8" y="5629227"/>
            <a:ext cx="1322773" cy="793664"/>
          </a:xfrm>
          <a:prstGeom prst="rect">
            <a:avLst/>
          </a:prstGeom>
        </p:spPr>
      </p:pic>
      <p:sp>
        <p:nvSpPr>
          <p:cNvPr id="9" name="Rectangle 8">
            <a:extLst>
              <a:ext uri="{FF2B5EF4-FFF2-40B4-BE49-F238E27FC236}">
                <a16:creationId xmlns:a16="http://schemas.microsoft.com/office/drawing/2014/main" id="{44376FD4-ABB2-47C3-AA9E-21BDAFA9EBD2}"/>
              </a:ext>
            </a:extLst>
          </p:cNvPr>
          <p:cNvSpPr/>
          <p:nvPr/>
        </p:nvSpPr>
        <p:spPr>
          <a:xfrm>
            <a:off x="10641489" y="5471811"/>
            <a:ext cx="470535" cy="4571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FCAEF6D-AAFF-4FBA-BA80-A38537C83810}"/>
              </a:ext>
            </a:extLst>
          </p:cNvPr>
          <p:cNvSpPr/>
          <p:nvPr/>
        </p:nvSpPr>
        <p:spPr>
          <a:xfrm>
            <a:off x="14714823" y="634940"/>
            <a:ext cx="882651" cy="91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8A1C70B8-882E-43B6-A5CB-2D80DB0A1C59}"/>
              </a:ext>
            </a:extLst>
          </p:cNvPr>
          <p:cNvGrpSpPr/>
          <p:nvPr/>
        </p:nvGrpSpPr>
        <p:grpSpPr>
          <a:xfrm>
            <a:off x="7569794" y="1168919"/>
            <a:ext cx="4417084" cy="4651880"/>
            <a:chOff x="7877052" y="1235594"/>
            <a:chExt cx="4314948" cy="4578278"/>
          </a:xfrm>
        </p:grpSpPr>
        <p:pic>
          <p:nvPicPr>
            <p:cNvPr id="16" name="Content Placeholder 3">
              <a:extLst>
                <a:ext uri="{FF2B5EF4-FFF2-40B4-BE49-F238E27FC236}">
                  <a16:creationId xmlns:a16="http://schemas.microsoft.com/office/drawing/2014/main" id="{10B2EF69-9B56-42DD-8FF5-81C5396C28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7622" r="65597" b="48122"/>
            <a:stretch/>
          </p:blipFill>
          <p:spPr>
            <a:xfrm>
              <a:off x="7877052" y="1293452"/>
              <a:ext cx="4314948" cy="4509498"/>
            </a:xfrm>
            <a:prstGeom prst="rect">
              <a:avLst/>
            </a:prstGeom>
            <a:solidFill>
              <a:srgbClr val="FF0000"/>
            </a:solidFill>
          </p:spPr>
        </p:pic>
        <p:pic>
          <p:nvPicPr>
            <p:cNvPr id="18" name="Content Placeholder 3">
              <a:extLst>
                <a:ext uri="{FF2B5EF4-FFF2-40B4-BE49-F238E27FC236}">
                  <a16:creationId xmlns:a16="http://schemas.microsoft.com/office/drawing/2014/main" id="{0B885A3C-A9D0-4FA2-A67D-23D7942338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75" t="1" r="33437" b="97509"/>
            <a:stretch/>
          </p:blipFill>
          <p:spPr>
            <a:xfrm>
              <a:off x="8004217" y="1235594"/>
              <a:ext cx="1225413" cy="320955"/>
            </a:xfrm>
            <a:prstGeom prst="rect">
              <a:avLst/>
            </a:prstGeom>
            <a:solidFill>
              <a:srgbClr val="FF0000"/>
            </a:solidFill>
          </p:spPr>
        </p:pic>
        <p:pic>
          <p:nvPicPr>
            <p:cNvPr id="19" name="Content Placeholder 3">
              <a:extLst>
                <a:ext uri="{FF2B5EF4-FFF2-40B4-BE49-F238E27FC236}">
                  <a16:creationId xmlns:a16="http://schemas.microsoft.com/office/drawing/2014/main" id="{B77A3DAF-D35A-4F53-8A1D-19DF63733D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75" t="1" r="33437" b="97509"/>
            <a:stretch/>
          </p:blipFill>
          <p:spPr>
            <a:xfrm>
              <a:off x="9961418" y="5604007"/>
              <a:ext cx="305920" cy="209865"/>
            </a:xfrm>
            <a:prstGeom prst="rect">
              <a:avLst/>
            </a:prstGeom>
            <a:solidFill>
              <a:srgbClr val="FF0000"/>
            </a:solidFill>
          </p:spPr>
        </p:pic>
      </p:grpSp>
      <p:pic>
        <p:nvPicPr>
          <p:cNvPr id="20" name="Content Placeholder 3">
            <a:extLst>
              <a:ext uri="{FF2B5EF4-FFF2-40B4-BE49-F238E27FC236}">
                <a16:creationId xmlns:a16="http://schemas.microsoft.com/office/drawing/2014/main" id="{27A2ED32-01AB-4CED-8FE2-BA21BD29D9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3" t="1" r="47866" b="97385"/>
          <a:stretch/>
        </p:blipFill>
        <p:spPr>
          <a:xfrm>
            <a:off x="8438699" y="2139672"/>
            <a:ext cx="3575175" cy="302827"/>
          </a:xfrm>
          <a:prstGeom prst="rect">
            <a:avLst/>
          </a:prstGeom>
          <a:solidFill>
            <a:srgbClr val="FF0000"/>
          </a:solidFill>
        </p:spPr>
      </p:pic>
      <p:sp>
        <p:nvSpPr>
          <p:cNvPr id="11" name="Rectangle 10">
            <a:extLst>
              <a:ext uri="{FF2B5EF4-FFF2-40B4-BE49-F238E27FC236}">
                <a16:creationId xmlns:a16="http://schemas.microsoft.com/office/drawing/2014/main" id="{5282AB75-5C33-4092-8535-3645703AAE0C}"/>
              </a:ext>
            </a:extLst>
          </p:cNvPr>
          <p:cNvSpPr/>
          <p:nvPr/>
        </p:nvSpPr>
        <p:spPr>
          <a:xfrm>
            <a:off x="8438699" y="1553825"/>
            <a:ext cx="3575175" cy="461665"/>
          </a:xfrm>
          <a:prstGeom prst="rect">
            <a:avLst/>
          </a:prstGeom>
        </p:spPr>
        <p:txBody>
          <a:bodyPr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Garamond" charset="0"/>
                <a:cs typeface="Arial" panose="020B0604020202020204" pitchFamily="34" charset="0"/>
              </a:rPr>
              <a:t>Overall Survival</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oter Placeholder 2">
            <a:extLst>
              <a:ext uri="{FF2B5EF4-FFF2-40B4-BE49-F238E27FC236}">
                <a16:creationId xmlns:a16="http://schemas.microsoft.com/office/drawing/2014/main" id="{F9BACDC7-3444-04D3-2932-271A6BD20981}"/>
              </a:ext>
            </a:extLst>
          </p:cNvPr>
          <p:cNvSpPr>
            <a:spLocks noGrp="1"/>
          </p:cNvSpPr>
          <p:nvPr>
            <p:ph type="ftr" sz="quarter" idx="11"/>
          </p:nvPr>
        </p:nvSpPr>
        <p:spPr>
          <a:xfrm>
            <a:off x="1889760" y="6596836"/>
            <a:ext cx="8534400" cy="215444"/>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itchFamily="34" charset="0"/>
              </a:rPr>
              <a:t>Department of Lymphoma/Myeloma</a:t>
            </a:r>
          </a:p>
        </p:txBody>
      </p:sp>
    </p:spTree>
    <p:extLst>
      <p:ext uri="{BB962C8B-B14F-4D97-AF65-F5344CB8AC3E}">
        <p14:creationId xmlns:p14="http://schemas.microsoft.com/office/powerpoint/2010/main" val="3068154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365EC-C4C2-C7C4-7F3C-42EAD4174CC8}"/>
              </a:ext>
            </a:extLst>
          </p:cNvPr>
          <p:cNvSpPr>
            <a:spLocks noGrp="1"/>
          </p:cNvSpPr>
          <p:nvPr>
            <p:ph type="title"/>
          </p:nvPr>
        </p:nvSpPr>
        <p:spPr/>
        <p:txBody>
          <a:bodyPr/>
          <a:lstStyle/>
          <a:p>
            <a:r>
              <a:rPr lang="en-US" sz="4800" dirty="0"/>
              <a:t>There is unmet need for older patients </a:t>
            </a:r>
            <a:endParaRPr lang="en-US" sz="4800" b="0" dirty="0"/>
          </a:p>
        </p:txBody>
      </p:sp>
      <p:sp>
        <p:nvSpPr>
          <p:cNvPr id="4" name="Footer Placeholder 3">
            <a:extLst>
              <a:ext uri="{FF2B5EF4-FFF2-40B4-BE49-F238E27FC236}">
                <a16:creationId xmlns:a16="http://schemas.microsoft.com/office/drawing/2014/main" id="{EF2EFF74-16BF-77DB-A044-F2B50413C3C1}"/>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itchFamily="34" charset="0"/>
              </a:rPr>
              <a:t>Department of Lymphoma/Myeloma</a:t>
            </a:r>
          </a:p>
        </p:txBody>
      </p:sp>
      <p:sp>
        <p:nvSpPr>
          <p:cNvPr id="10" name="TextBox 9">
            <a:extLst>
              <a:ext uri="{FF2B5EF4-FFF2-40B4-BE49-F238E27FC236}">
                <a16:creationId xmlns:a16="http://schemas.microsoft.com/office/drawing/2014/main" id="{DFB67957-43D2-93B1-0376-4CC0EC636ED6}"/>
              </a:ext>
            </a:extLst>
          </p:cNvPr>
          <p:cNvSpPr txBox="1"/>
          <p:nvPr/>
        </p:nvSpPr>
        <p:spPr>
          <a:xfrm>
            <a:off x="8826515" y="6490937"/>
            <a:ext cx="2951449"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13C38"/>
                </a:solidFill>
                <a:effectLst/>
                <a:uLnTx/>
                <a:uFillTx/>
                <a:latin typeface="Arial"/>
                <a:ea typeface="+mn-ea"/>
                <a:cs typeface="Calibri" panose="020F0502020204030204" pitchFamily="34" charset="0"/>
              </a:rPr>
              <a:t>Peyrade</a:t>
            </a:r>
            <a:r>
              <a:rPr kumimoji="0" lang="en-US" sz="100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F et al. </a:t>
            </a:r>
            <a:r>
              <a:rPr kumimoji="0" lang="en-US" sz="10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Lancet Oncol</a:t>
            </a:r>
            <a:r>
              <a:rPr kumimoji="0" lang="en-US" sz="100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2011; 12(5):460-8</a:t>
            </a:r>
          </a:p>
        </p:txBody>
      </p:sp>
      <p:pic>
        <p:nvPicPr>
          <p:cNvPr id="11" name="Picture 10">
            <a:extLst>
              <a:ext uri="{FF2B5EF4-FFF2-40B4-BE49-F238E27FC236}">
                <a16:creationId xmlns:a16="http://schemas.microsoft.com/office/drawing/2014/main" id="{EA14FC6A-7348-6F6D-25D4-92987F92A0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33454" y="2399105"/>
            <a:ext cx="6293935" cy="3858476"/>
          </a:xfrm>
          <a:prstGeom prst="rect">
            <a:avLst/>
          </a:prstGeom>
        </p:spPr>
      </p:pic>
      <p:sp>
        <p:nvSpPr>
          <p:cNvPr id="9" name="Content Placeholder 2">
            <a:extLst>
              <a:ext uri="{FF2B5EF4-FFF2-40B4-BE49-F238E27FC236}">
                <a16:creationId xmlns:a16="http://schemas.microsoft.com/office/drawing/2014/main" id="{245D3704-65C9-7EF6-F127-C10719D31B42}"/>
              </a:ext>
            </a:extLst>
          </p:cNvPr>
          <p:cNvSpPr txBox="1">
            <a:spLocks/>
          </p:cNvSpPr>
          <p:nvPr/>
        </p:nvSpPr>
        <p:spPr>
          <a:xfrm>
            <a:off x="815247" y="1451775"/>
            <a:ext cx="10631891" cy="4196438"/>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1714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panose="020F0502020204030204" pitchFamily="34" charset="0"/>
                <a:ea typeface="+mn-ea"/>
                <a:cs typeface="Calibri" panose="020F0502020204030204" pitchFamily="34" charset="0"/>
              </a:defRPr>
            </a:lvl2pPr>
            <a:lvl3pPr marL="346472"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panose="020F0502020204030204" pitchFamily="34" charset="0"/>
                <a:ea typeface="+mn-ea"/>
                <a:cs typeface="Calibri" panose="020F0502020204030204" pitchFamily="34" charset="0"/>
              </a:defRPr>
            </a:lvl3pPr>
            <a:lvl4pPr marL="515541"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68580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891" marR="0" lvl="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PFS from R- mini-CHOP is not adequate: 2-yr 47%</a:t>
            </a:r>
          </a:p>
          <a:p>
            <a:pPr marL="342891" marR="0" lvl="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Only 72% received the full intended 6 cycles</a:t>
            </a:r>
          </a:p>
          <a:p>
            <a:pPr marL="342891" marR="0" lvl="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Arial"/>
                <a:ea typeface="+mn-ea"/>
                <a:cs typeface="Calibri" panose="020F0502020204030204" pitchFamily="34" charset="0"/>
              </a:rPr>
              <a:t>12 deaths, 8% grade 5 toxicity</a:t>
            </a:r>
          </a:p>
          <a:p>
            <a:pPr marL="342891" marR="0" lvl="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a:p>
            <a:pPr marL="342891" marR="0" lvl="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Unmet need to improve outcome</a:t>
            </a:r>
          </a:p>
          <a:p>
            <a:pPr marL="571486" marR="0" lvl="1" indent="-342891"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a:t>
            </a:r>
          </a:p>
          <a:p>
            <a:pPr marL="342891" marR="0" lvl="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7542548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E900-9C5F-4176-B856-B62E67A82E99}"/>
              </a:ext>
            </a:extLst>
          </p:cNvPr>
          <p:cNvSpPr>
            <a:spLocks noGrp="1"/>
          </p:cNvSpPr>
          <p:nvPr>
            <p:ph type="title"/>
          </p:nvPr>
        </p:nvSpPr>
        <p:spPr>
          <a:xfrm>
            <a:off x="316735" y="88134"/>
            <a:ext cx="11656604" cy="1054865"/>
          </a:xfrm>
        </p:spPr>
        <p:txBody>
          <a:bodyPr/>
          <a:lstStyle/>
          <a:p>
            <a:pPr algn="l"/>
            <a:r>
              <a:rPr lang="en-US" sz="3200" dirty="0" err="1"/>
              <a:t>Polatuzumab</a:t>
            </a:r>
            <a:r>
              <a:rPr lang="en-US" sz="3200" dirty="0"/>
              <a:t> </a:t>
            </a:r>
            <a:r>
              <a:rPr lang="en-US" sz="3200" dirty="0" err="1"/>
              <a:t>Vedotin</a:t>
            </a:r>
            <a:r>
              <a:rPr lang="en-US" sz="3200" dirty="0"/>
              <a:t> in Relapsed or Refractory Diffuse Large B-Cell Lymphoma  </a:t>
            </a:r>
            <a:r>
              <a:rPr lang="en-US" sz="3200" i="1" dirty="0"/>
              <a:t>J Clin Oncol. </a:t>
            </a:r>
            <a:r>
              <a:rPr lang="en-US" sz="3200" dirty="0"/>
              <a:t>2020</a:t>
            </a:r>
            <a:endParaRPr lang="en-US" sz="3200" dirty="0">
              <a:latin typeface="Arial" panose="020B0604020202020204" pitchFamily="34" charset="0"/>
            </a:endParaRPr>
          </a:p>
        </p:txBody>
      </p:sp>
      <p:pic>
        <p:nvPicPr>
          <p:cNvPr id="4" name="Picture 3">
            <a:extLst>
              <a:ext uri="{FF2B5EF4-FFF2-40B4-BE49-F238E27FC236}">
                <a16:creationId xmlns:a16="http://schemas.microsoft.com/office/drawing/2014/main" id="{C38B6E18-7238-4BE7-B932-97AD9DF284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64304" y="1960108"/>
            <a:ext cx="6909035" cy="453833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8" name="Rectangle 7">
            <a:extLst>
              <a:ext uri="{FF2B5EF4-FFF2-40B4-BE49-F238E27FC236}">
                <a16:creationId xmlns:a16="http://schemas.microsoft.com/office/drawing/2014/main" id="{A853E0F4-F94B-45B2-A486-1F1D5BAF6E63}"/>
              </a:ext>
            </a:extLst>
          </p:cNvPr>
          <p:cNvSpPr/>
          <p:nvPr/>
        </p:nvSpPr>
        <p:spPr>
          <a:xfrm>
            <a:off x="218661" y="1036778"/>
            <a:ext cx="11656604" cy="92333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Laurie H Sehn, Alex F Herrera,</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Christopher R Flowers, Manali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Kamdar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Andrew McMillan,</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Mark Hertzberg,</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Sarit Assouline,</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Tae Min Kim, Won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Seog</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Kim,</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Muhit</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Ozcan, Jamie Hirata, Elicia Penuel, Elicia Penuel, Ji Cheng,</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Joseph N. Paulson, Grace Ku,</a:t>
            </a:r>
            <a:r>
              <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Matthew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Matasar</a:t>
            </a:r>
            <a:endParaRPr kumimoji="0" lang="en-GB" altLang="en-US" sz="1800" b="0" i="1"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A picture containing animal&#10;&#10;Description generated with high confidence">
            <a:extLst>
              <a:ext uri="{FF2B5EF4-FFF2-40B4-BE49-F238E27FC236}">
                <a16:creationId xmlns:a16="http://schemas.microsoft.com/office/drawing/2014/main" id="{7E51DAC7-13B4-45B1-9E1E-88352FB0C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61" y="2055797"/>
            <a:ext cx="4471191" cy="4289920"/>
          </a:xfrm>
          <a:prstGeom prst="rect">
            <a:avLst/>
          </a:prstGeom>
        </p:spPr>
      </p:pic>
    </p:spTree>
    <p:extLst>
      <p:ext uri="{BB962C8B-B14F-4D97-AF65-F5344CB8AC3E}">
        <p14:creationId xmlns:p14="http://schemas.microsoft.com/office/powerpoint/2010/main" val="2586062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6CBE62E-7699-4ECD-8723-425F19F3FF06}"/>
              </a:ext>
            </a:extLst>
          </p:cNvPr>
          <p:cNvGrpSpPr/>
          <p:nvPr/>
        </p:nvGrpSpPr>
        <p:grpSpPr>
          <a:xfrm>
            <a:off x="613705" y="1932016"/>
            <a:ext cx="8674576" cy="4551641"/>
            <a:chOff x="732022" y="1425022"/>
            <a:chExt cx="7228811" cy="3793035"/>
          </a:xfrm>
        </p:grpSpPr>
        <p:cxnSp>
          <p:nvCxnSpPr>
            <p:cNvPr id="14" name="Connector: Elbow 22">
              <a:extLst>
                <a:ext uri="{FF2B5EF4-FFF2-40B4-BE49-F238E27FC236}">
                  <a16:creationId xmlns:a16="http://schemas.microsoft.com/office/drawing/2014/main" id="{D9B49BE0-DF91-4A88-9088-BF7E709F0668}"/>
                </a:ext>
              </a:extLst>
            </p:cNvPr>
            <p:cNvCxnSpPr>
              <a:cxnSpLocks/>
            </p:cNvCxnSpPr>
            <p:nvPr/>
          </p:nvCxnSpPr>
          <p:spPr>
            <a:xfrm>
              <a:off x="5966655" y="1986414"/>
              <a:ext cx="12700" cy="2214420"/>
            </a:xfrm>
            <a:prstGeom prst="bentConnector3">
              <a:avLst>
                <a:gd name="adj1" fmla="val 3022016"/>
              </a:avLst>
            </a:prstGeom>
            <a:noFill/>
            <a:ln w="19050" cap="flat" cmpd="sng" algn="ctr">
              <a:solidFill>
                <a:srgbClr val="0066CC"/>
              </a:solidFill>
              <a:prstDash val="solid"/>
              <a:miter lim="800000"/>
            </a:ln>
            <a:effectLst/>
          </p:spPr>
        </p:cxnSp>
        <p:sp>
          <p:nvSpPr>
            <p:cNvPr id="18" name="Rectangle 17">
              <a:extLst>
                <a:ext uri="{FF2B5EF4-FFF2-40B4-BE49-F238E27FC236}">
                  <a16:creationId xmlns:a16="http://schemas.microsoft.com/office/drawing/2014/main" id="{D2C33915-EFA5-4301-9275-1795FA6ED2CF}"/>
                </a:ext>
              </a:extLst>
            </p:cNvPr>
            <p:cNvSpPr/>
            <p:nvPr/>
          </p:nvSpPr>
          <p:spPr>
            <a:xfrm>
              <a:off x="6680646" y="2600298"/>
              <a:ext cx="1280187" cy="986652"/>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Rituximab</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375mg/m</a:t>
              </a:r>
              <a:r>
                <a:rPr kumimoji="0" lang="en-GB" sz="126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19" name="Google Shape;284;p28">
              <a:extLst>
                <a:ext uri="{FF2B5EF4-FFF2-40B4-BE49-F238E27FC236}">
                  <a16:creationId xmlns:a16="http://schemas.microsoft.com/office/drawing/2014/main" id="{9255A008-14D6-421B-B25E-D5BDDE96D4BF}"/>
                </a:ext>
              </a:extLst>
            </p:cNvPr>
            <p:cNvSpPr/>
            <p:nvPr/>
          </p:nvSpPr>
          <p:spPr>
            <a:xfrm>
              <a:off x="4327186" y="2939736"/>
              <a:ext cx="1005885" cy="307777"/>
            </a:xfrm>
            <a:prstGeom prst="rect">
              <a:avLst/>
            </a:prstGeom>
            <a:noFill/>
            <a:ln>
              <a:noFill/>
            </a:ln>
          </p:spPr>
          <p:txBody>
            <a:bodyPr spcFirstLastPara="1" wrap="none" lIns="0" tIns="0" rIns="0" bIns="0" anchor="ctr" anchorCtr="0">
              <a:spAutoFit/>
            </a:bodyPr>
            <a:lstStyle/>
            <a:p>
              <a:pPr marL="0" marR="0" lvl="0" indent="0" algn="ctr" defTabSz="1462990" rtl="0" eaLnBrk="1" fontAlgn="auto" latinLnBrk="0" hangingPunct="1">
                <a:lnSpc>
                  <a:spcPct val="100000"/>
                </a:lnSpc>
                <a:spcBef>
                  <a:spcPts val="0"/>
                </a:spcBef>
                <a:spcAft>
                  <a:spcPts val="0"/>
                </a:spcAft>
                <a:buClr>
                  <a:srgbClr val="000000"/>
                </a:buClr>
                <a:buSzTx/>
                <a:buFontTx/>
                <a:buNone/>
                <a:tabLst/>
                <a:defRPr/>
              </a:pPr>
              <a:r>
                <a:rPr kumimoji="0" lang="en-CA" sz="12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Cycles 1</a:t>
              </a:r>
              <a:r>
                <a:rPr kumimoji="0" lang="en-GB"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CA" sz="12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6</a:t>
              </a:r>
              <a:br>
                <a:rPr kumimoji="0" lang="en-CA" sz="1200" b="0" i="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br>
              <a:r>
                <a:rPr kumimoji="0" lang="en-CA" sz="1200" b="0" i="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(1 cycle=21 days)</a:t>
              </a:r>
              <a:endParaRPr kumimoji="0" sz="1260" b="0"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0" name="Google Shape;284;p28">
              <a:extLst>
                <a:ext uri="{FF2B5EF4-FFF2-40B4-BE49-F238E27FC236}">
                  <a16:creationId xmlns:a16="http://schemas.microsoft.com/office/drawing/2014/main" id="{D95476FD-4B64-4096-832B-1FA8761E1CC2}"/>
                </a:ext>
              </a:extLst>
            </p:cNvPr>
            <p:cNvSpPr/>
            <p:nvPr/>
          </p:nvSpPr>
          <p:spPr>
            <a:xfrm>
              <a:off x="6944012" y="3638127"/>
              <a:ext cx="753411" cy="153888"/>
            </a:xfrm>
            <a:prstGeom prst="rect">
              <a:avLst/>
            </a:prstGeom>
            <a:noFill/>
            <a:ln>
              <a:noFill/>
            </a:ln>
          </p:spPr>
          <p:txBody>
            <a:bodyPr spcFirstLastPara="1" wrap="none" lIns="0" tIns="0" rIns="0" bIns="0" anchor="ctr" anchorCtr="0">
              <a:spAutoFit/>
            </a:bodyPr>
            <a:lstStyle/>
            <a:p>
              <a:pPr marL="0" marR="0" lvl="0" indent="0" algn="ctr" defTabSz="1462990" rtl="0" eaLnBrk="1" fontAlgn="auto" latinLnBrk="0" hangingPunct="1">
                <a:lnSpc>
                  <a:spcPct val="100000"/>
                </a:lnSpc>
                <a:spcBef>
                  <a:spcPts val="0"/>
                </a:spcBef>
                <a:spcAft>
                  <a:spcPts val="0"/>
                </a:spcAft>
                <a:buClr>
                  <a:srgbClr val="000000"/>
                </a:buClr>
                <a:buSzTx/>
                <a:buFontTx/>
                <a:buNone/>
                <a:tabLst/>
                <a:defRPr/>
              </a:pPr>
              <a:r>
                <a:rPr kumimoji="0" lang="en-CA" sz="12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Cycles 7 &amp; 8</a:t>
              </a:r>
              <a:endParaRPr kumimoji="0" sz="1260" b="0"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1" name="Rectangle 20">
              <a:extLst>
                <a:ext uri="{FF2B5EF4-FFF2-40B4-BE49-F238E27FC236}">
                  <a16:creationId xmlns:a16="http://schemas.microsoft.com/office/drawing/2014/main" id="{D8E8BF3D-6CF0-4F2F-961A-077763F97482}"/>
                </a:ext>
              </a:extLst>
            </p:cNvPr>
            <p:cNvSpPr/>
            <p:nvPr/>
          </p:nvSpPr>
          <p:spPr>
            <a:xfrm>
              <a:off x="771999" y="3884358"/>
              <a:ext cx="2137356" cy="1333699"/>
            </a:xfrm>
            <a:prstGeom prst="rect">
              <a:avLst/>
            </a:prstGeom>
            <a:noFill/>
            <a:ln w="12700" cap="flat" cmpd="sng" algn="ctr">
              <a:noFill/>
              <a:prstDash val="solid"/>
              <a:miter lim="800000"/>
            </a:ln>
            <a:effectLst/>
          </p:spPr>
          <p:txBody>
            <a:bodyPr wrap="square" lIns="0" tIns="0" rIns="0" bIns="0" rtlCol="0" anchor="ctr">
              <a:spAutoFit/>
            </a:bodyPr>
            <a:lstStyle/>
            <a:p>
              <a:pPr marL="0" marR="0" lvl="0" indent="0" algn="l" defTabSz="609585" rtl="0" eaLnBrk="1" fontAlgn="auto" latinLnBrk="0" hangingPunct="1">
                <a:lnSpc>
                  <a:spcPct val="100000"/>
                </a:lnSpc>
                <a:spcBef>
                  <a:spcPts val="80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Stratification factors</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IPI score (2 vs 3–5)</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Bulky disease (&lt;7.5 vs ≥7.5cm)</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Geographic region </a:t>
              </a:r>
              <a:b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(Western Europe, US, Canada, </a:t>
              </a:r>
              <a:b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&amp; Australia vs Asia vs rest </a:t>
              </a:r>
              <a:b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world)</a:t>
              </a:r>
            </a:p>
          </p:txBody>
        </p:sp>
        <p:cxnSp>
          <p:nvCxnSpPr>
            <p:cNvPr id="22" name="Straight Arrow Connector 21">
              <a:extLst>
                <a:ext uri="{FF2B5EF4-FFF2-40B4-BE49-F238E27FC236}">
                  <a16:creationId xmlns:a16="http://schemas.microsoft.com/office/drawing/2014/main" id="{92A25E84-DF58-47DA-9B6A-71764AF3DA65}"/>
                </a:ext>
              </a:extLst>
            </p:cNvPr>
            <p:cNvCxnSpPr>
              <a:cxnSpLocks/>
            </p:cNvCxnSpPr>
            <p:nvPr/>
          </p:nvCxnSpPr>
          <p:spPr>
            <a:xfrm>
              <a:off x="6352210" y="3093624"/>
              <a:ext cx="299016" cy="0"/>
            </a:xfrm>
            <a:prstGeom prst="straightConnector1">
              <a:avLst/>
            </a:prstGeom>
            <a:noFill/>
            <a:ln w="19050" cap="flat" cmpd="sng" algn="ctr">
              <a:solidFill>
                <a:srgbClr val="0066CC"/>
              </a:solidFill>
              <a:prstDash val="solid"/>
              <a:miter lim="800000"/>
              <a:tailEnd type="triangle"/>
            </a:ln>
            <a:effectLst/>
          </p:spPr>
        </p:cxnSp>
        <p:cxnSp>
          <p:nvCxnSpPr>
            <p:cNvPr id="23" name="Connector: Elbow 45">
              <a:extLst>
                <a:ext uri="{FF2B5EF4-FFF2-40B4-BE49-F238E27FC236}">
                  <a16:creationId xmlns:a16="http://schemas.microsoft.com/office/drawing/2014/main" id="{5802E6AD-A758-44A0-978E-E7B047E2AAD4}"/>
                </a:ext>
              </a:extLst>
            </p:cNvPr>
            <p:cNvCxnSpPr>
              <a:cxnSpLocks/>
            </p:cNvCxnSpPr>
            <p:nvPr/>
          </p:nvCxnSpPr>
          <p:spPr>
            <a:xfrm flipH="1">
              <a:off x="3611363" y="1986414"/>
              <a:ext cx="12700" cy="2214420"/>
            </a:xfrm>
            <a:prstGeom prst="bentConnector3">
              <a:avLst>
                <a:gd name="adj1" fmla="val 3022016"/>
              </a:avLst>
            </a:prstGeom>
            <a:noFill/>
            <a:ln w="19050" cap="flat" cmpd="sng" algn="ctr">
              <a:solidFill>
                <a:srgbClr val="0066CC"/>
              </a:solidFill>
              <a:prstDash val="solid"/>
              <a:miter lim="800000"/>
              <a:headEnd type="triangle"/>
              <a:tailEnd type="triangle"/>
            </a:ln>
            <a:effectLst/>
          </p:spPr>
        </p:cxnSp>
        <p:cxnSp>
          <p:nvCxnSpPr>
            <p:cNvPr id="24" name="Straight Arrow Connector 23">
              <a:extLst>
                <a:ext uri="{FF2B5EF4-FFF2-40B4-BE49-F238E27FC236}">
                  <a16:creationId xmlns:a16="http://schemas.microsoft.com/office/drawing/2014/main" id="{97F413FC-F705-4D9A-8A0E-C46B6AD182F2}"/>
                </a:ext>
              </a:extLst>
            </p:cNvPr>
            <p:cNvCxnSpPr>
              <a:cxnSpLocks/>
            </p:cNvCxnSpPr>
            <p:nvPr/>
          </p:nvCxnSpPr>
          <p:spPr>
            <a:xfrm>
              <a:off x="2649939" y="3093624"/>
              <a:ext cx="540086" cy="0"/>
            </a:xfrm>
            <a:prstGeom prst="straightConnector1">
              <a:avLst/>
            </a:prstGeom>
            <a:noFill/>
            <a:ln w="19050" cap="flat" cmpd="sng" algn="ctr">
              <a:solidFill>
                <a:srgbClr val="0066CC"/>
              </a:solidFill>
              <a:prstDash val="solid"/>
              <a:miter lim="800000"/>
              <a:tailEnd type="none"/>
            </a:ln>
            <a:effectLst/>
          </p:spPr>
        </p:cxnSp>
        <p:sp>
          <p:nvSpPr>
            <p:cNvPr id="25" name="Oval 24">
              <a:extLst>
                <a:ext uri="{FF2B5EF4-FFF2-40B4-BE49-F238E27FC236}">
                  <a16:creationId xmlns:a16="http://schemas.microsoft.com/office/drawing/2014/main" id="{0B98FA5C-A017-4B32-92C9-1FC38B7F22D1}"/>
                </a:ext>
              </a:extLst>
            </p:cNvPr>
            <p:cNvSpPr>
              <a:spLocks/>
            </p:cNvSpPr>
            <p:nvPr/>
          </p:nvSpPr>
          <p:spPr>
            <a:xfrm>
              <a:off x="2954362" y="2800496"/>
              <a:ext cx="588000" cy="586257"/>
            </a:xfrm>
            <a:prstGeom prst="ellipse">
              <a:avLst/>
            </a:prstGeom>
            <a:solidFill>
              <a:srgbClr val="0066CC"/>
            </a:solidFill>
            <a:ln w="12700" cap="flat" cmpd="sng" algn="ctr">
              <a:noFill/>
              <a:prstDash val="solid"/>
              <a:miter lim="800000"/>
            </a:ln>
            <a:effectLst/>
          </p:spPr>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2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2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1:1</a:t>
              </a:r>
            </a:p>
          </p:txBody>
        </p:sp>
        <p:sp>
          <p:nvSpPr>
            <p:cNvPr id="26" name="Rectangle 25">
              <a:extLst>
                <a:ext uri="{FF2B5EF4-FFF2-40B4-BE49-F238E27FC236}">
                  <a16:creationId xmlns:a16="http://schemas.microsoft.com/office/drawing/2014/main" id="{AA985B47-C2AA-4B23-8721-CD45DC4B869A}"/>
                </a:ext>
              </a:extLst>
            </p:cNvPr>
            <p:cNvSpPr/>
            <p:nvPr/>
          </p:nvSpPr>
          <p:spPr>
            <a:xfrm>
              <a:off x="3617713" y="1935956"/>
              <a:ext cx="2424824" cy="626458"/>
            </a:xfrm>
            <a:prstGeom prst="rect">
              <a:avLst/>
            </a:prstGeom>
            <a:solidFill>
              <a:srgbClr val="E6F6EF"/>
            </a:solidFill>
            <a:ln w="12700" cap="flat" cmpd="sng" algn="ctr">
              <a:noFill/>
              <a:prstDash val="solid"/>
              <a:miter lim="800000"/>
            </a:ln>
            <a:effectLst/>
          </p:spPr>
          <p:txBody>
            <a:bodyPr tIns="0" bIns="0" rtlCol="0" anchor="ctr"/>
            <a:lstStyle/>
            <a:p>
              <a:pPr marL="0" marR="0" lvl="0" indent="0" algn="ctr" defTabSz="609585" rtl="0" eaLnBrk="1" fontAlgn="auto" latinLnBrk="0" hangingPunct="1">
                <a:lnSpc>
                  <a:spcPct val="100000"/>
                </a:lnSpc>
                <a:spcBef>
                  <a:spcPts val="800"/>
                </a:spcBef>
                <a:spcAft>
                  <a:spcPts val="0"/>
                </a:spcAft>
                <a:buClrTx/>
                <a:buSzTx/>
                <a:buFontTx/>
                <a:buNone/>
                <a:tabLst/>
                <a:defRPr/>
              </a:pP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Polatuzumab vedotin </a:t>
              </a:r>
              <a:r>
                <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(1.8mg/kg)* </a:t>
              </a: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b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R-CHP + vincristine placebo </a:t>
              </a:r>
              <a:endPar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880910B9-0E2D-4B01-821D-AA4C800A461A}"/>
                </a:ext>
              </a:extLst>
            </p:cNvPr>
            <p:cNvSpPr/>
            <p:nvPr/>
          </p:nvSpPr>
          <p:spPr>
            <a:xfrm>
              <a:off x="3617713" y="4137369"/>
              <a:ext cx="2424824" cy="639463"/>
            </a:xfrm>
            <a:prstGeom prst="rect">
              <a:avLst/>
            </a:prstGeom>
            <a:solidFill>
              <a:srgbClr val="E7F0F9"/>
            </a:solidFill>
            <a:ln w="12700" cap="flat" cmpd="sng" algn="ctr">
              <a:noFill/>
              <a:prstDash val="solid"/>
              <a:miter lim="800000"/>
            </a:ln>
            <a:effectLst/>
          </p:spPr>
          <p:txBody>
            <a:bodyPr t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R-CHOP</a:t>
              </a:r>
              <a:r>
                <a:rPr kumimoji="0" lang="en-GB" sz="1260" b="1"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b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polatuzumab vedotin placebo</a:t>
              </a:r>
            </a:p>
          </p:txBody>
        </p:sp>
        <p:sp>
          <p:nvSpPr>
            <p:cNvPr id="28" name="Rectangle 27">
              <a:extLst>
                <a:ext uri="{FF2B5EF4-FFF2-40B4-BE49-F238E27FC236}">
                  <a16:creationId xmlns:a16="http://schemas.microsoft.com/office/drawing/2014/main" id="{76B95DBE-59EE-44BE-A49D-18FE7DB0A779}"/>
                </a:ext>
              </a:extLst>
            </p:cNvPr>
            <p:cNvSpPr/>
            <p:nvPr/>
          </p:nvSpPr>
          <p:spPr>
            <a:xfrm>
              <a:off x="3617713" y="1425022"/>
              <a:ext cx="2424824" cy="510934"/>
            </a:xfrm>
            <a:prstGeom prst="rect">
              <a:avLst/>
            </a:prstGeom>
            <a:solidFill>
              <a:srgbClr val="00965E"/>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92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Pola-R-CHP</a:t>
              </a:r>
            </a:p>
          </p:txBody>
        </p:sp>
        <p:sp>
          <p:nvSpPr>
            <p:cNvPr id="29" name="Rectangle 28">
              <a:extLst>
                <a:ext uri="{FF2B5EF4-FFF2-40B4-BE49-F238E27FC236}">
                  <a16:creationId xmlns:a16="http://schemas.microsoft.com/office/drawing/2014/main" id="{371C65A4-3E2B-47D1-8717-CC085D19E297}"/>
                </a:ext>
              </a:extLst>
            </p:cNvPr>
            <p:cNvSpPr/>
            <p:nvPr/>
          </p:nvSpPr>
          <p:spPr>
            <a:xfrm>
              <a:off x="3617713" y="3624835"/>
              <a:ext cx="2424824" cy="512536"/>
            </a:xfrm>
            <a:prstGeom prst="rect">
              <a:avLst/>
            </a:prstGeom>
            <a:solidFill>
              <a:srgbClr val="0066CC"/>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92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R-CHOP</a:t>
              </a:r>
            </a:p>
          </p:txBody>
        </p:sp>
        <p:sp>
          <p:nvSpPr>
            <p:cNvPr id="30" name="Rectangle 29">
              <a:extLst>
                <a:ext uri="{FF2B5EF4-FFF2-40B4-BE49-F238E27FC236}">
                  <a16:creationId xmlns:a16="http://schemas.microsoft.com/office/drawing/2014/main" id="{FFC7D2EC-C3D8-4FC5-A349-0DCFD9BB3078}"/>
                </a:ext>
              </a:extLst>
            </p:cNvPr>
            <p:cNvSpPr/>
            <p:nvPr/>
          </p:nvSpPr>
          <p:spPr>
            <a:xfrm>
              <a:off x="732022" y="2480211"/>
              <a:ext cx="1939626" cy="1226832"/>
            </a:xfrm>
            <a:prstGeom prst="rect">
              <a:avLst/>
            </a:prstGeom>
            <a:solidFill>
              <a:srgbClr val="4472C4">
                <a:lumMod val="20000"/>
                <a:lumOff val="80000"/>
              </a:srgbClr>
            </a:solidFill>
            <a:ln w="12700" cap="flat" cmpd="sng" algn="ctr">
              <a:noFill/>
              <a:prstDash val="solid"/>
              <a:miter lim="800000"/>
            </a:ln>
            <a:effectLst/>
          </p:spPr>
          <p:txBody>
            <a:bodyPr wrap="square" lIns="43200" rIns="43200"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26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Patients</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Previously untreated DLBCL</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Age 18–80 years</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IPI 2–5</a:t>
              </a:r>
            </a:p>
            <a:p>
              <a:pPr marL="213355" marR="0" lvl="0" indent="-213355" algn="l" defTabSz="609585"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26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ECOG PS 0–2</a:t>
              </a:r>
            </a:p>
          </p:txBody>
        </p:sp>
      </p:grpSp>
      <p:sp>
        <p:nvSpPr>
          <p:cNvPr id="31" name="Rectangle 30">
            <a:extLst>
              <a:ext uri="{FF2B5EF4-FFF2-40B4-BE49-F238E27FC236}">
                <a16:creationId xmlns:a16="http://schemas.microsoft.com/office/drawing/2014/main" id="{F1A72FEE-E7AB-4C00-A2DF-876F502C9E58}"/>
              </a:ext>
            </a:extLst>
          </p:cNvPr>
          <p:cNvSpPr/>
          <p:nvPr/>
        </p:nvSpPr>
        <p:spPr>
          <a:xfrm>
            <a:off x="9466352" y="2389404"/>
            <a:ext cx="2116800" cy="738664"/>
          </a:xfrm>
          <a:prstGeom prst="rect">
            <a:avLst/>
          </a:prstGeom>
          <a:solidFill>
            <a:srgbClr val="E7E6E6"/>
          </a:solidFill>
          <a:ln>
            <a:solidFill>
              <a:srgbClr val="E7E6E6">
                <a:lumMod val="25000"/>
              </a:srgbClr>
            </a:solidFill>
          </a:ln>
        </p:spPr>
        <p:txBody>
          <a:bodyPr vert="horz" wrap="square" lIns="91440" tIns="45720" rIns="91440" bIns="45720" numCol="1" rtlCol="0" anchor="t" anchorCtr="0" compatLnSpc="1">
            <a:prstTxWarp prst="textNoShape">
              <a:avLst/>
            </a:prstTxWarp>
            <a:spAutoFit/>
          </a:bodyPr>
          <a:lstStyle/>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GB" sz="1200" b="1" i="0" u="none" strike="noStrike" kern="0" cap="none" spc="0" normalizeH="0" baseline="0" noProof="0">
                <a:ln>
                  <a:noFill/>
                </a:ln>
                <a:solidFill>
                  <a:srgbClr val="000000">
                    <a:lumMod val="50000"/>
                  </a:srgbClr>
                </a:solidFill>
                <a:effectLst/>
                <a:uLnTx/>
                <a:uFillTx/>
                <a:latin typeface="Arial" panose="020B0604020202020204" pitchFamily="34" charset="0"/>
                <a:ea typeface="+mn-ea"/>
                <a:cs typeface="Arial" panose="020B0604020202020204" pitchFamily="34" charset="0"/>
              </a:rPr>
              <a:t>Primary endpoint</a:t>
            </a:r>
          </a:p>
          <a:p>
            <a:pPr marL="0" marR="0" lvl="0" indent="0" algn="l" defTabSz="1219170" rtl="0" eaLnBrk="0" fontAlgn="base" latinLnBrk="0" hangingPunct="0">
              <a:lnSpc>
                <a:spcPct val="100000"/>
              </a:lnSpc>
              <a:spcBef>
                <a:spcPct val="50000"/>
              </a:spcBef>
              <a:spcAft>
                <a:spcPct val="0"/>
              </a:spcAft>
              <a:buClrTx/>
              <a:buSzTx/>
              <a:buFontTx/>
              <a:buNone/>
              <a:tabLst/>
              <a:defRPr/>
            </a:pPr>
            <a:r>
              <a:rPr kumimoji="0" lang="en-GB" sz="1200" b="0" i="0" u="none" strike="noStrike" kern="0" cap="none" spc="0" normalizeH="0" baseline="0" noProof="0">
                <a:ln>
                  <a:noFill/>
                </a:ln>
                <a:solidFill>
                  <a:srgbClr val="000000">
                    <a:lumMod val="50000"/>
                  </a:srgbClr>
                </a:solidFill>
                <a:effectLst/>
                <a:uLnTx/>
                <a:uFillTx/>
                <a:latin typeface="Arial" panose="020B0604020202020204" pitchFamily="34" charset="0"/>
                <a:ea typeface="+mn-ea"/>
                <a:cs typeface="Arial" panose="020B0604020202020204" pitchFamily="34" charset="0"/>
              </a:rPr>
              <a:t>Progression-free survival (Investigator-assessed)</a:t>
            </a:r>
          </a:p>
        </p:txBody>
      </p:sp>
      <p:sp>
        <p:nvSpPr>
          <p:cNvPr id="32" name="Rectangle 31">
            <a:extLst>
              <a:ext uri="{FF2B5EF4-FFF2-40B4-BE49-F238E27FC236}">
                <a16:creationId xmlns:a16="http://schemas.microsoft.com/office/drawing/2014/main" id="{17D8C736-4BAE-475D-A49E-9E1E9C87F024}"/>
              </a:ext>
            </a:extLst>
          </p:cNvPr>
          <p:cNvSpPr/>
          <p:nvPr/>
        </p:nvSpPr>
        <p:spPr>
          <a:xfrm>
            <a:off x="9466352" y="3220303"/>
            <a:ext cx="2115829" cy="1554272"/>
          </a:xfrm>
          <a:prstGeom prst="rect">
            <a:avLst/>
          </a:prstGeom>
          <a:solidFill>
            <a:srgbClr val="E7E6E6"/>
          </a:solidFill>
          <a:ln>
            <a:noFill/>
          </a:ln>
        </p:spPr>
        <p:txBody>
          <a:bodyPr vert="horz" wrap="square" lIns="91440" tIns="45720" rIns="91440" bIns="45720" numCol="1" rtlCol="0" anchor="t" anchorCtr="0" compatLnSpc="1">
            <a:prstTxWarp prst="textNoShape">
              <a:avLst/>
            </a:prstTxWarp>
            <a:spAutoFit/>
          </a:bodyPr>
          <a:lstStyle/>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GB"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Secondary endpoints</a:t>
            </a:r>
          </a:p>
          <a:p>
            <a:pPr marL="228594" marR="0" lvl="0" indent="-228594" algn="l" defTabSz="121917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Event-free survival</a:t>
            </a:r>
          </a:p>
          <a:p>
            <a:pPr marL="228594" marR="0" lvl="0" indent="-228594" algn="l" defTabSz="912765"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Complete response rate at end of treatment (PET/CT, IRC-assessed)</a:t>
            </a:r>
          </a:p>
          <a:p>
            <a:pPr marL="228594" marR="0" lvl="0" indent="-228594" algn="l" defTabSz="912765"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Disease-free survival</a:t>
            </a:r>
          </a:p>
          <a:p>
            <a:pPr marL="228594" marR="0" lvl="0" indent="-228594" algn="l" defTabSz="912765"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Overall survival</a:t>
            </a:r>
          </a:p>
        </p:txBody>
      </p:sp>
      <p:sp>
        <p:nvSpPr>
          <p:cNvPr id="33" name="Rectangle 32">
            <a:extLst>
              <a:ext uri="{FF2B5EF4-FFF2-40B4-BE49-F238E27FC236}">
                <a16:creationId xmlns:a16="http://schemas.microsoft.com/office/drawing/2014/main" id="{FD9F191A-9A01-420C-BEE3-CC777FE061BD}"/>
              </a:ext>
            </a:extLst>
          </p:cNvPr>
          <p:cNvSpPr/>
          <p:nvPr/>
        </p:nvSpPr>
        <p:spPr>
          <a:xfrm>
            <a:off x="9466352" y="4866813"/>
            <a:ext cx="2115829" cy="646331"/>
          </a:xfrm>
          <a:prstGeom prst="rect">
            <a:avLst/>
          </a:prstGeom>
          <a:solidFill>
            <a:srgbClr val="E7E6E6"/>
          </a:solidFill>
          <a:ln>
            <a:noFill/>
          </a:ln>
        </p:spPr>
        <p:txBody>
          <a:bodyPr vert="horz" wrap="square" lIns="91440" tIns="45720" rIns="91440" bIns="45720" numCol="1" rtlCol="0" anchor="t" anchorCtr="0" compatLnSpc="1">
            <a:prstTxWarp prst="textNoShape">
              <a:avLst/>
            </a:prstTxWarp>
            <a:spAutoFit/>
          </a:bodyPr>
          <a:lstStyle/>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GB" sz="1200" b="1" i="0" u="none" strike="noStrike" kern="0" cap="none" spc="0" normalizeH="0" baseline="0" noProof="0">
                <a:ln>
                  <a:noFill/>
                </a:ln>
                <a:solidFill>
                  <a:srgbClr val="000000">
                    <a:lumMod val="50000"/>
                  </a:srgbClr>
                </a:solidFill>
                <a:effectLst/>
                <a:uLnTx/>
                <a:uFillTx/>
                <a:latin typeface="Arial" panose="020B0604020202020204" pitchFamily="34" charset="0"/>
                <a:ea typeface="+mn-ea"/>
                <a:cs typeface="Arial" panose="020B0604020202020204" pitchFamily="34" charset="0"/>
              </a:rPr>
              <a:t>Safety endpoints</a:t>
            </a:r>
          </a:p>
          <a:p>
            <a:pPr marL="0" marR="0" lvl="0" indent="0" algn="l" defTabSz="609585" rtl="0" eaLnBrk="1" fontAlgn="auto" latinLnBrk="0" hangingPunct="1">
              <a:lnSpc>
                <a:spcPct val="100000"/>
              </a:lnSpc>
              <a:spcBef>
                <a:spcPts val="0"/>
              </a:spcBef>
              <a:spcAft>
                <a:spcPts val="300"/>
              </a:spcAft>
              <a:buClrTx/>
              <a:buSzTx/>
              <a:buFontTx/>
              <a:buNone/>
              <a:tabLst/>
              <a:defRPr/>
            </a:pPr>
            <a:r>
              <a:rPr kumimoji="0" lang="en-GB" sz="1200" b="0" i="0" u="none" strike="noStrike" kern="0" cap="none" spc="0" normalizeH="0" baseline="0" noProof="0">
                <a:ln>
                  <a:noFill/>
                </a:ln>
                <a:solidFill>
                  <a:srgbClr val="000000">
                    <a:lumMod val="50000"/>
                  </a:srgbClr>
                </a:solidFill>
                <a:effectLst/>
                <a:uLnTx/>
                <a:uFillTx/>
                <a:latin typeface="Arial" panose="020B0604020202020204" pitchFamily="34" charset="0"/>
                <a:ea typeface="+mn-ea"/>
                <a:cs typeface="Arial" panose="020B0604020202020204" pitchFamily="34" charset="0"/>
              </a:rPr>
              <a:t>Incidence, nature, and severity of adverse events</a:t>
            </a:r>
            <a:endParaRPr kumimoji="0" lang="en-US" sz="1200" b="0" i="0" u="none" strike="noStrike" kern="0" cap="none" spc="0" normalizeH="0" baseline="0" noProof="0">
              <a:ln>
                <a:noFill/>
              </a:ln>
              <a:solidFill>
                <a:srgbClr val="000000">
                  <a:lumMod val="50000"/>
                </a:srgbClr>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690812BE-063B-4A59-9D83-1FA304CB7DE4}"/>
              </a:ext>
            </a:extLst>
          </p:cNvPr>
          <p:cNvSpPr/>
          <p:nvPr/>
        </p:nvSpPr>
        <p:spPr>
          <a:xfrm>
            <a:off x="9246405" y="6467241"/>
            <a:ext cx="2171172"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Tilly et al. </a:t>
            </a:r>
            <a:r>
              <a:rPr kumimoji="0" lang="da-DK" sz="1600" b="0" i="1"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NEJM</a:t>
            </a:r>
            <a:r>
              <a:rPr kumimoji="0" lang="da-DK" sz="16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2021</a:t>
            </a:r>
          </a:p>
        </p:txBody>
      </p:sp>
      <p:pic>
        <p:nvPicPr>
          <p:cNvPr id="37" name="Picture 36" descr="A picture containing animal&#10;&#10;Description generated with high confidence">
            <a:extLst>
              <a:ext uri="{FF2B5EF4-FFF2-40B4-BE49-F238E27FC236}">
                <a16:creationId xmlns:a16="http://schemas.microsoft.com/office/drawing/2014/main" id="{74CF943F-0437-4E48-A175-DF8B63095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15" y="83341"/>
            <a:ext cx="2804344" cy="2786444"/>
          </a:xfrm>
          <a:prstGeom prst="rect">
            <a:avLst/>
          </a:prstGeom>
        </p:spPr>
      </p:pic>
      <p:sp>
        <p:nvSpPr>
          <p:cNvPr id="38" name="Rectangle 37">
            <a:extLst>
              <a:ext uri="{FF2B5EF4-FFF2-40B4-BE49-F238E27FC236}">
                <a16:creationId xmlns:a16="http://schemas.microsoft.com/office/drawing/2014/main" id="{62D53607-CBAD-469D-9AA1-329A7928E989}"/>
              </a:ext>
            </a:extLst>
          </p:cNvPr>
          <p:cNvSpPr/>
          <p:nvPr/>
        </p:nvSpPr>
        <p:spPr>
          <a:xfrm>
            <a:off x="1211545" y="38973"/>
            <a:ext cx="8881279" cy="52322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13C38"/>
                </a:solidFill>
                <a:effectLst/>
                <a:uLnTx/>
                <a:uFillTx/>
                <a:latin typeface="Arial"/>
                <a:ea typeface="+mn-ea"/>
                <a:cs typeface="+mn-cs"/>
              </a:rPr>
              <a:t>POLARIX: 1L DLBCL Phase 3</a:t>
            </a:r>
            <a:endParaRPr kumimoji="0" lang="en-US" sz="2800" b="0" i="0" u="none" strike="noStrike" kern="1200" cap="none" spc="0" normalizeH="0" baseline="0" noProof="0">
              <a:ln>
                <a:noFill/>
              </a:ln>
              <a:solidFill>
                <a:srgbClr val="413C38"/>
              </a:solidFill>
              <a:effectLst/>
              <a:uLnTx/>
              <a:uFillTx/>
              <a:latin typeface="Arial"/>
              <a:ea typeface="+mn-ea"/>
              <a:cs typeface="Arial" panose="020B0604020202020204" pitchFamily="34" charset="0"/>
            </a:endParaRPr>
          </a:p>
        </p:txBody>
      </p:sp>
      <p:pic>
        <p:nvPicPr>
          <p:cNvPr id="3" name="Picture 2">
            <a:extLst>
              <a:ext uri="{FF2B5EF4-FFF2-40B4-BE49-F238E27FC236}">
                <a16:creationId xmlns:a16="http://schemas.microsoft.com/office/drawing/2014/main" id="{4ED1BDC7-8ACD-CAF1-7AD6-1B0BE82DEDCC}"/>
              </a:ext>
            </a:extLst>
          </p:cNvPr>
          <p:cNvPicPr>
            <a:picLocks noChangeAspect="1"/>
          </p:cNvPicPr>
          <p:nvPr/>
        </p:nvPicPr>
        <p:blipFill>
          <a:blip r:embed="rId3"/>
          <a:stretch>
            <a:fillRect/>
          </a:stretch>
        </p:blipFill>
        <p:spPr>
          <a:xfrm>
            <a:off x="8346248" y="322335"/>
            <a:ext cx="3788027" cy="1676228"/>
          </a:xfrm>
          <a:prstGeom prst="rect">
            <a:avLst/>
          </a:prstGeom>
        </p:spPr>
      </p:pic>
      <p:pic>
        <p:nvPicPr>
          <p:cNvPr id="5" name="Picture 4">
            <a:extLst>
              <a:ext uri="{FF2B5EF4-FFF2-40B4-BE49-F238E27FC236}">
                <a16:creationId xmlns:a16="http://schemas.microsoft.com/office/drawing/2014/main" id="{5EE9001C-8A52-FF29-87B8-9D9827232E2F}"/>
              </a:ext>
            </a:extLst>
          </p:cNvPr>
          <p:cNvPicPr>
            <a:picLocks noChangeAspect="1"/>
          </p:cNvPicPr>
          <p:nvPr/>
        </p:nvPicPr>
        <p:blipFill>
          <a:blip r:embed="rId4"/>
          <a:stretch>
            <a:fillRect/>
          </a:stretch>
        </p:blipFill>
        <p:spPr>
          <a:xfrm>
            <a:off x="8319253" y="27360"/>
            <a:ext cx="3762625" cy="311675"/>
          </a:xfrm>
          <a:prstGeom prst="rect">
            <a:avLst/>
          </a:prstGeom>
        </p:spPr>
      </p:pic>
    </p:spTree>
    <p:extLst>
      <p:ext uri="{BB962C8B-B14F-4D97-AF65-F5344CB8AC3E}">
        <p14:creationId xmlns:p14="http://schemas.microsoft.com/office/powerpoint/2010/main" val="2048539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itle 1">
            <a:extLst>
              <a:ext uri="{FF2B5EF4-FFF2-40B4-BE49-F238E27FC236}">
                <a16:creationId xmlns:a16="http://schemas.microsoft.com/office/drawing/2014/main" id="{BE204E31-0B2D-4997-A41C-557C3A4F6AF0}"/>
              </a:ext>
            </a:extLst>
          </p:cNvPr>
          <p:cNvSpPr txBox="1">
            <a:spLocks/>
          </p:cNvSpPr>
          <p:nvPr/>
        </p:nvSpPr>
        <p:spPr>
          <a:xfrm>
            <a:off x="429658" y="215157"/>
            <a:ext cx="11543681" cy="399566"/>
          </a:xfrm>
          <a:prstGeom prst="rect">
            <a:avLst/>
          </a:prstGeom>
        </p:spPr>
        <p:txBody>
          <a:bodyPr/>
          <a:lst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eaLnBrk="0" fontAlgn="base" hangingPunct="0">
              <a:spcBef>
                <a:spcPct val="0"/>
              </a:spcBef>
              <a:spcAft>
                <a:spcPct val="0"/>
              </a:spcAft>
              <a:defRPr sz="3300">
                <a:solidFill>
                  <a:schemeClr val="tx1"/>
                </a:solidFill>
                <a:latin typeface="Calibri" pitchFamily="34" charset="0"/>
              </a:defRPr>
            </a:lvl6pPr>
            <a:lvl7pPr marL="685800" algn="ctr" rtl="0" eaLnBrk="0" fontAlgn="base" hangingPunct="0">
              <a:spcBef>
                <a:spcPct val="0"/>
              </a:spcBef>
              <a:spcAft>
                <a:spcPct val="0"/>
              </a:spcAft>
              <a:defRPr sz="3300">
                <a:solidFill>
                  <a:schemeClr val="tx1"/>
                </a:solidFill>
                <a:latin typeface="Calibri" pitchFamily="34" charset="0"/>
              </a:defRPr>
            </a:lvl7pPr>
            <a:lvl8pPr marL="1028700" algn="ctr" rtl="0" eaLnBrk="0" fontAlgn="base" hangingPunct="0">
              <a:spcBef>
                <a:spcPct val="0"/>
              </a:spcBef>
              <a:spcAft>
                <a:spcPct val="0"/>
              </a:spcAft>
              <a:defRPr sz="3300">
                <a:solidFill>
                  <a:schemeClr val="tx1"/>
                </a:solidFill>
                <a:latin typeface="Calibri" pitchFamily="34" charset="0"/>
              </a:defRPr>
            </a:lvl8pPr>
            <a:lvl9pPr marL="1371600" algn="ctr" rtl="0" eaLnBrk="0" fontAlgn="base" hangingPunct="0">
              <a:spcBef>
                <a:spcPct val="0"/>
              </a:spcBef>
              <a:spcAft>
                <a:spcPct val="0"/>
              </a:spcAft>
              <a:defRPr sz="3300">
                <a:solidFill>
                  <a:schemeClr val="tx1"/>
                </a:solidFill>
                <a:latin typeface="Calibri"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t>Primary endpoint: Progression-free survival</a:t>
            </a:r>
            <a:br>
              <a:rPr kumimoji="0" lang="en-CA" sz="3200" b="1" i="0" u="none" strike="sngStrike" kern="120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br>
            <a:r>
              <a:rPr kumimoji="0" lang="en-CA" sz="3200" b="0" i="1" u="none" strike="noStrike" kern="120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rPr>
              <a:t>Pola-R-CHP significantly improved PFS vs R-CHOP</a:t>
            </a:r>
            <a:endParaRPr kumimoji="0" lang="en-US" sz="3200" b="1" i="0" u="none" strike="noStrike" kern="0" cap="none" spc="0" normalizeH="0" baseline="0" noProof="0" dirty="0">
              <a:ln>
                <a:noFill/>
              </a:ln>
              <a:solidFill>
                <a:srgbClr val="413C38"/>
              </a:solidFill>
              <a:effectLst/>
              <a:uLnTx/>
              <a:uFillTx/>
              <a:latin typeface="Arial" panose="020B0604020202020204" pitchFamily="34" charset="0"/>
              <a:ea typeface="+mj-ea"/>
              <a:cs typeface="Arial" panose="020B0604020202020204" pitchFamily="34" charset="0"/>
            </a:endParaRPr>
          </a:p>
        </p:txBody>
      </p:sp>
      <p:sp>
        <p:nvSpPr>
          <p:cNvPr id="675" name="Rectangle: Rounded Corners 674">
            <a:extLst>
              <a:ext uri="{FF2B5EF4-FFF2-40B4-BE49-F238E27FC236}">
                <a16:creationId xmlns:a16="http://schemas.microsoft.com/office/drawing/2014/main" id="{4A590C8D-BC83-4D42-A1BE-E7372F1F7130}"/>
              </a:ext>
            </a:extLst>
          </p:cNvPr>
          <p:cNvSpPr/>
          <p:nvPr/>
        </p:nvSpPr>
        <p:spPr>
          <a:xfrm>
            <a:off x="8253067" y="2503355"/>
            <a:ext cx="3538076" cy="33232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7" name="Rounded Rectangle 2015">
            <a:extLst>
              <a:ext uri="{FF2B5EF4-FFF2-40B4-BE49-F238E27FC236}">
                <a16:creationId xmlns:a16="http://schemas.microsoft.com/office/drawing/2014/main" id="{62B99847-B764-4431-BB83-5D216B56E7EE}"/>
              </a:ext>
            </a:extLst>
          </p:cNvPr>
          <p:cNvSpPr/>
          <p:nvPr/>
        </p:nvSpPr>
        <p:spPr>
          <a:xfrm>
            <a:off x="8236805" y="3011120"/>
            <a:ext cx="3641003" cy="26666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205735" marR="0" lvl="0" indent="-20573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Pola-R-CHP demonstrated a </a:t>
            </a:r>
            <a: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27% reduction in the relative risk of disease progression, relapse, </a:t>
            </a:r>
            <a:b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or death </a:t>
            </a:r>
            <a:r>
              <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vs R-CHOP</a:t>
            </a:r>
          </a:p>
          <a:p>
            <a:pPr marL="205735" marR="0" lvl="0" indent="-20573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205735" marR="0" lvl="0" indent="-20573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24-month PFS: </a:t>
            </a:r>
            <a:b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76.7% with Pola-R-CHP vs 70.2% with R-CHOP (</a:t>
            </a:r>
            <a: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∆=6.5%</a:t>
            </a:r>
            <a:r>
              <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a:r>
          </a:p>
          <a:p>
            <a:pPr marL="205735" marR="0" lvl="0" indent="-20573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205735" marR="0" lvl="0" indent="-20573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5-year PFS:</a:t>
            </a:r>
          </a:p>
          <a:p>
            <a:pPr marL="228600" marR="0" lvl="0" indent="0" algn="l" defTabSz="914377"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63.1% with Pola-R-CHP vs 59.1% with R-CHOP</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678" name="Rectangle 677">
            <a:extLst>
              <a:ext uri="{FF2B5EF4-FFF2-40B4-BE49-F238E27FC236}">
                <a16:creationId xmlns:a16="http://schemas.microsoft.com/office/drawing/2014/main" id="{69AF5732-2ACF-4444-A97B-06D47E7A9D29}"/>
              </a:ext>
            </a:extLst>
          </p:cNvPr>
          <p:cNvSpPr/>
          <p:nvPr/>
        </p:nvSpPr>
        <p:spPr>
          <a:xfrm>
            <a:off x="5356417" y="2436594"/>
            <a:ext cx="1091315" cy="51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graphicFrame>
        <p:nvGraphicFramePr>
          <p:cNvPr id="679" name="Table 104">
            <a:extLst>
              <a:ext uri="{FF2B5EF4-FFF2-40B4-BE49-F238E27FC236}">
                <a16:creationId xmlns:a16="http://schemas.microsoft.com/office/drawing/2014/main" id="{77B0CFD7-92A1-49AC-B15F-2C2B841CBEE5}"/>
              </a:ext>
            </a:extLst>
          </p:cNvPr>
          <p:cNvGraphicFramePr>
            <a:graphicFrameLocks noGrp="1"/>
          </p:cNvGraphicFramePr>
          <p:nvPr/>
        </p:nvGraphicFramePr>
        <p:xfrm>
          <a:off x="716190" y="5698661"/>
          <a:ext cx="7763387" cy="609600"/>
        </p:xfrm>
        <a:graphic>
          <a:graphicData uri="http://schemas.openxmlformats.org/drawingml/2006/table">
            <a:tbl>
              <a:tblPr firstRow="1" bandRow="1">
                <a:tableStyleId>{5C22544A-7EE6-4342-B048-85BDC9FD1C3A}</a:tableStyleId>
              </a:tblPr>
              <a:tblGrid>
                <a:gridCol w="1035553">
                  <a:extLst>
                    <a:ext uri="{9D8B030D-6E8A-4147-A177-3AD203B41FA5}">
                      <a16:colId xmlns:a16="http://schemas.microsoft.com/office/drawing/2014/main" val="2869645027"/>
                    </a:ext>
                  </a:extLst>
                </a:gridCol>
                <a:gridCol w="837839">
                  <a:extLst>
                    <a:ext uri="{9D8B030D-6E8A-4147-A177-3AD203B41FA5}">
                      <a16:colId xmlns:a16="http://schemas.microsoft.com/office/drawing/2014/main" val="540751401"/>
                    </a:ext>
                  </a:extLst>
                </a:gridCol>
                <a:gridCol w="837839">
                  <a:extLst>
                    <a:ext uri="{9D8B030D-6E8A-4147-A177-3AD203B41FA5}">
                      <a16:colId xmlns:a16="http://schemas.microsoft.com/office/drawing/2014/main" val="1540182813"/>
                    </a:ext>
                  </a:extLst>
                </a:gridCol>
                <a:gridCol w="837839">
                  <a:extLst>
                    <a:ext uri="{9D8B030D-6E8A-4147-A177-3AD203B41FA5}">
                      <a16:colId xmlns:a16="http://schemas.microsoft.com/office/drawing/2014/main" val="4150260454"/>
                    </a:ext>
                  </a:extLst>
                </a:gridCol>
                <a:gridCol w="837839">
                  <a:extLst>
                    <a:ext uri="{9D8B030D-6E8A-4147-A177-3AD203B41FA5}">
                      <a16:colId xmlns:a16="http://schemas.microsoft.com/office/drawing/2014/main" val="2548447822"/>
                    </a:ext>
                  </a:extLst>
                </a:gridCol>
                <a:gridCol w="837839">
                  <a:extLst>
                    <a:ext uri="{9D8B030D-6E8A-4147-A177-3AD203B41FA5}">
                      <a16:colId xmlns:a16="http://schemas.microsoft.com/office/drawing/2014/main" val="1311460247"/>
                    </a:ext>
                  </a:extLst>
                </a:gridCol>
                <a:gridCol w="862961">
                  <a:extLst>
                    <a:ext uri="{9D8B030D-6E8A-4147-A177-3AD203B41FA5}">
                      <a16:colId xmlns:a16="http://schemas.microsoft.com/office/drawing/2014/main" val="981588324"/>
                    </a:ext>
                  </a:extLst>
                </a:gridCol>
                <a:gridCol w="837839">
                  <a:extLst>
                    <a:ext uri="{9D8B030D-6E8A-4147-A177-3AD203B41FA5}">
                      <a16:colId xmlns:a16="http://schemas.microsoft.com/office/drawing/2014/main" val="1455001978"/>
                    </a:ext>
                  </a:extLst>
                </a:gridCol>
                <a:gridCol w="837839">
                  <a:extLst>
                    <a:ext uri="{9D8B030D-6E8A-4147-A177-3AD203B41FA5}">
                      <a16:colId xmlns:a16="http://schemas.microsoft.com/office/drawing/2014/main" val="2577441386"/>
                    </a:ext>
                  </a:extLst>
                </a:gridCol>
              </a:tblGrid>
              <a:tr h="203200">
                <a:tc gridSpan="9">
                  <a:txBody>
                    <a:bodyPr/>
                    <a:lstStyle/>
                    <a:p>
                      <a:r>
                        <a:rPr lang="en-GB" sz="1300" b="1">
                          <a:solidFill>
                            <a:schemeClr val="tx1"/>
                          </a:solidFill>
                          <a:latin typeface="Roche Sans" panose="020B0504030201040101" pitchFamily="34" charset="0"/>
                        </a:rPr>
                        <a:t>No. of patients at risk</a:t>
                      </a:r>
                    </a:p>
                  </a:txBody>
                  <a:tcPr marL="0" marR="0" marT="0" marB="0">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37173209"/>
                  </a:ext>
                </a:extLst>
              </a:tr>
              <a:tr h="203200">
                <a:tc>
                  <a:txBody>
                    <a:bodyPr/>
                    <a:lstStyle/>
                    <a:p>
                      <a:r>
                        <a:rPr lang="en-GB" sz="1300" b="0">
                          <a:solidFill>
                            <a:srgbClr val="00965E"/>
                          </a:solidFill>
                          <a:latin typeface="Roche Sans" panose="020B0504030201040101" pitchFamily="34" charset="0"/>
                        </a:rPr>
                        <a:t>Pola-R-CHP</a:t>
                      </a:r>
                    </a:p>
                  </a:txBody>
                  <a:tcPr marL="0" marR="0" marT="0" marB="0">
                    <a:noFill/>
                  </a:tcPr>
                </a:tc>
                <a:tc>
                  <a:txBody>
                    <a:bodyPr/>
                    <a:lstStyle/>
                    <a:p>
                      <a:pPr algn="ctr"/>
                      <a:r>
                        <a:rPr lang="en-GB" sz="1300" b="0">
                          <a:solidFill>
                            <a:srgbClr val="00965E"/>
                          </a:solidFill>
                          <a:latin typeface="Roche Sans" panose="020B0504030201040101" pitchFamily="34" charset="0"/>
                        </a:rPr>
                        <a:t>440</a:t>
                      </a:r>
                    </a:p>
                  </a:txBody>
                  <a:tcPr marL="109728" marR="109728" marT="0" marB="0">
                    <a:noFill/>
                  </a:tcPr>
                </a:tc>
                <a:tc>
                  <a:txBody>
                    <a:bodyPr/>
                    <a:lstStyle/>
                    <a:p>
                      <a:pPr algn="ctr"/>
                      <a:r>
                        <a:rPr lang="en-GB" sz="1300" b="0">
                          <a:solidFill>
                            <a:srgbClr val="00965E"/>
                          </a:solidFill>
                          <a:latin typeface="Roche Sans" panose="020B0504030201040101" pitchFamily="34" charset="0"/>
                        </a:rPr>
                        <a:t>404</a:t>
                      </a:r>
                    </a:p>
                  </a:txBody>
                  <a:tcPr marL="109728" marR="109728" marT="0" marB="0">
                    <a:noFill/>
                  </a:tcPr>
                </a:tc>
                <a:tc>
                  <a:txBody>
                    <a:bodyPr/>
                    <a:lstStyle/>
                    <a:p>
                      <a:pPr algn="ctr"/>
                      <a:r>
                        <a:rPr lang="en-GB" sz="1300" b="0">
                          <a:solidFill>
                            <a:srgbClr val="00965E"/>
                          </a:solidFill>
                          <a:latin typeface="Roche Sans" panose="020B0504030201040101" pitchFamily="34" charset="0"/>
                        </a:rPr>
                        <a:t>353</a:t>
                      </a:r>
                    </a:p>
                  </a:txBody>
                  <a:tcPr marL="109728" marR="109728" marT="0" marB="0">
                    <a:noFill/>
                  </a:tcPr>
                </a:tc>
                <a:tc>
                  <a:txBody>
                    <a:bodyPr/>
                    <a:lstStyle/>
                    <a:p>
                      <a:pPr algn="ctr"/>
                      <a:r>
                        <a:rPr lang="en-GB" sz="1300" b="0">
                          <a:solidFill>
                            <a:srgbClr val="00965E"/>
                          </a:solidFill>
                          <a:latin typeface="Roche Sans" panose="020B0504030201040101" pitchFamily="34" charset="0"/>
                        </a:rPr>
                        <a:t>327</a:t>
                      </a:r>
                    </a:p>
                  </a:txBody>
                  <a:tcPr marL="109728" marR="109728" marT="0" marB="0">
                    <a:noFill/>
                  </a:tcPr>
                </a:tc>
                <a:tc>
                  <a:txBody>
                    <a:bodyPr/>
                    <a:lstStyle/>
                    <a:p>
                      <a:pPr algn="ctr"/>
                      <a:r>
                        <a:rPr lang="en-GB" sz="1300" b="0">
                          <a:solidFill>
                            <a:srgbClr val="00965E"/>
                          </a:solidFill>
                          <a:latin typeface="Roche Sans" panose="020B0504030201040101" pitchFamily="34" charset="0"/>
                        </a:rPr>
                        <a:t>246</a:t>
                      </a:r>
                    </a:p>
                  </a:txBody>
                  <a:tcPr marL="109728" marR="109728" marT="0" marB="0">
                    <a:noFill/>
                  </a:tcPr>
                </a:tc>
                <a:tc>
                  <a:txBody>
                    <a:bodyPr/>
                    <a:lstStyle/>
                    <a:p>
                      <a:pPr algn="ctr"/>
                      <a:r>
                        <a:rPr lang="en-GB" sz="1300" b="0">
                          <a:solidFill>
                            <a:srgbClr val="00965E"/>
                          </a:solidFill>
                          <a:latin typeface="Roche Sans" panose="020B0504030201040101" pitchFamily="34" charset="0"/>
                        </a:rPr>
                        <a:t>78</a:t>
                      </a:r>
                    </a:p>
                  </a:txBody>
                  <a:tcPr marL="109728" marR="109728" marT="0" marB="0">
                    <a:noFill/>
                  </a:tcPr>
                </a:tc>
                <a:tc>
                  <a:txBody>
                    <a:bodyPr/>
                    <a:lstStyle/>
                    <a:p>
                      <a:pPr algn="ctr"/>
                      <a:r>
                        <a:rPr lang="en-GB" sz="1300" b="0">
                          <a:solidFill>
                            <a:srgbClr val="00965E"/>
                          </a:solidFill>
                          <a:latin typeface="Roche Sans" panose="020B0504030201040101" pitchFamily="34" charset="0"/>
                        </a:rPr>
                        <a:t>NE</a:t>
                      </a:r>
                    </a:p>
                  </a:txBody>
                  <a:tcPr marL="109728" marR="109728" marT="0" marB="0">
                    <a:noFill/>
                  </a:tcPr>
                </a:tc>
                <a:tc>
                  <a:txBody>
                    <a:bodyPr/>
                    <a:lstStyle/>
                    <a:p>
                      <a:pPr algn="ctr"/>
                      <a:r>
                        <a:rPr lang="en-GB" sz="1300" b="0">
                          <a:solidFill>
                            <a:srgbClr val="00965E"/>
                          </a:solidFill>
                          <a:latin typeface="Roche Sans" panose="020B0504030201040101" pitchFamily="34" charset="0"/>
                        </a:rPr>
                        <a:t>NE</a:t>
                      </a:r>
                    </a:p>
                  </a:txBody>
                  <a:tcPr marL="109728" marR="109728" marT="0" marB="0">
                    <a:noFill/>
                  </a:tcPr>
                </a:tc>
                <a:extLst>
                  <a:ext uri="{0D108BD9-81ED-4DB2-BD59-A6C34878D82A}">
                    <a16:rowId xmlns:a16="http://schemas.microsoft.com/office/drawing/2014/main" val="2109738207"/>
                  </a:ext>
                </a:extLst>
              </a:tr>
              <a:tr h="203200">
                <a:tc>
                  <a:txBody>
                    <a:bodyPr/>
                    <a:lstStyle/>
                    <a:p>
                      <a:r>
                        <a:rPr lang="en-GB" sz="1300" b="0">
                          <a:solidFill>
                            <a:srgbClr val="0066CC"/>
                          </a:solidFill>
                          <a:latin typeface="Roche Sans" panose="020B0504030201040101" pitchFamily="34" charset="0"/>
                        </a:rPr>
                        <a:t>R-CHOP</a:t>
                      </a:r>
                    </a:p>
                  </a:txBody>
                  <a:tcPr marL="0" marR="0" marT="0" marB="0">
                    <a:noFill/>
                  </a:tcPr>
                </a:tc>
                <a:tc>
                  <a:txBody>
                    <a:bodyPr/>
                    <a:lstStyle/>
                    <a:p>
                      <a:pPr algn="ctr"/>
                      <a:r>
                        <a:rPr lang="en-GB" sz="1300" b="0">
                          <a:solidFill>
                            <a:srgbClr val="0066CC"/>
                          </a:solidFill>
                          <a:latin typeface="Roche Sans" panose="020B0504030201040101" pitchFamily="34" charset="0"/>
                        </a:rPr>
                        <a:t>439</a:t>
                      </a:r>
                    </a:p>
                  </a:txBody>
                  <a:tcPr marL="109728" marR="109728" marT="0" marB="0">
                    <a:noFill/>
                  </a:tcPr>
                </a:tc>
                <a:tc>
                  <a:txBody>
                    <a:bodyPr/>
                    <a:lstStyle/>
                    <a:p>
                      <a:pPr algn="ctr"/>
                      <a:r>
                        <a:rPr lang="en-GB" sz="1300" b="0">
                          <a:solidFill>
                            <a:srgbClr val="0066CC"/>
                          </a:solidFill>
                          <a:latin typeface="Roche Sans" panose="020B0504030201040101" pitchFamily="34" charset="0"/>
                        </a:rPr>
                        <a:t>389</a:t>
                      </a:r>
                    </a:p>
                  </a:txBody>
                  <a:tcPr marL="109728" marR="109728" marT="0" marB="0">
                    <a:noFill/>
                  </a:tcPr>
                </a:tc>
                <a:tc>
                  <a:txBody>
                    <a:bodyPr/>
                    <a:lstStyle/>
                    <a:p>
                      <a:pPr algn="ctr"/>
                      <a:r>
                        <a:rPr lang="en-GB" sz="1300" b="0">
                          <a:solidFill>
                            <a:srgbClr val="0066CC"/>
                          </a:solidFill>
                          <a:latin typeface="Roche Sans" panose="020B0504030201040101" pitchFamily="34" charset="0"/>
                        </a:rPr>
                        <a:t>330</a:t>
                      </a:r>
                    </a:p>
                  </a:txBody>
                  <a:tcPr marL="109728" marR="109728" marT="0" marB="0">
                    <a:noFill/>
                  </a:tcPr>
                </a:tc>
                <a:tc>
                  <a:txBody>
                    <a:bodyPr/>
                    <a:lstStyle/>
                    <a:p>
                      <a:pPr algn="ctr"/>
                      <a:r>
                        <a:rPr lang="en-GB" sz="1300" b="0">
                          <a:solidFill>
                            <a:srgbClr val="0066CC"/>
                          </a:solidFill>
                          <a:latin typeface="Roche Sans" panose="020B0504030201040101" pitchFamily="34" charset="0"/>
                        </a:rPr>
                        <a:t>296</a:t>
                      </a:r>
                    </a:p>
                  </a:txBody>
                  <a:tcPr marL="109728" marR="109728" marT="0" marB="0">
                    <a:noFill/>
                  </a:tcPr>
                </a:tc>
                <a:tc>
                  <a:txBody>
                    <a:bodyPr/>
                    <a:lstStyle/>
                    <a:p>
                      <a:pPr algn="ctr"/>
                      <a:r>
                        <a:rPr lang="en-GB" sz="1300" b="0">
                          <a:solidFill>
                            <a:srgbClr val="0066CC"/>
                          </a:solidFill>
                          <a:latin typeface="Roche Sans" panose="020B0504030201040101" pitchFamily="34" charset="0"/>
                        </a:rPr>
                        <a:t>220</a:t>
                      </a:r>
                    </a:p>
                  </a:txBody>
                  <a:tcPr marL="109728" marR="109728" marT="0" marB="0">
                    <a:noFill/>
                  </a:tcPr>
                </a:tc>
                <a:tc>
                  <a:txBody>
                    <a:bodyPr/>
                    <a:lstStyle/>
                    <a:p>
                      <a:pPr algn="ctr"/>
                      <a:r>
                        <a:rPr lang="en-GB" sz="1300" b="0">
                          <a:solidFill>
                            <a:srgbClr val="0066CC"/>
                          </a:solidFill>
                          <a:latin typeface="Roche Sans" panose="020B0504030201040101" pitchFamily="34" charset="0"/>
                        </a:rPr>
                        <a:t>78</a:t>
                      </a:r>
                    </a:p>
                  </a:txBody>
                  <a:tcPr marL="109728" marR="109728" marT="0" marB="0">
                    <a:noFill/>
                  </a:tcPr>
                </a:tc>
                <a:tc>
                  <a:txBody>
                    <a:bodyPr/>
                    <a:lstStyle/>
                    <a:p>
                      <a:pPr algn="ctr"/>
                      <a:r>
                        <a:rPr lang="en-GB" sz="1300" b="0">
                          <a:solidFill>
                            <a:srgbClr val="0066CC"/>
                          </a:solidFill>
                          <a:latin typeface="Roche Sans" panose="020B0504030201040101" pitchFamily="34" charset="0"/>
                        </a:rPr>
                        <a:t>3</a:t>
                      </a:r>
                    </a:p>
                  </a:txBody>
                  <a:tcPr marL="109728" marR="109728" marT="0" marB="0">
                    <a:noFill/>
                  </a:tcPr>
                </a:tc>
                <a:tc>
                  <a:txBody>
                    <a:bodyPr/>
                    <a:lstStyle/>
                    <a:p>
                      <a:pPr algn="ctr"/>
                      <a:r>
                        <a:rPr lang="en-GB" sz="1300" b="0">
                          <a:solidFill>
                            <a:srgbClr val="0066CC"/>
                          </a:solidFill>
                          <a:latin typeface="Roche Sans" panose="020B0504030201040101" pitchFamily="34" charset="0"/>
                        </a:rPr>
                        <a:t>NE</a:t>
                      </a:r>
                    </a:p>
                  </a:txBody>
                  <a:tcPr marL="109728" marR="109728" marT="0" marB="0">
                    <a:noFill/>
                  </a:tcPr>
                </a:tc>
                <a:extLst>
                  <a:ext uri="{0D108BD9-81ED-4DB2-BD59-A6C34878D82A}">
                    <a16:rowId xmlns:a16="http://schemas.microsoft.com/office/drawing/2014/main" val="2068119370"/>
                  </a:ext>
                </a:extLst>
              </a:tr>
            </a:tbl>
          </a:graphicData>
        </a:graphic>
      </p:graphicFrame>
      <p:sp>
        <p:nvSpPr>
          <p:cNvPr id="680" name="TextBox 679">
            <a:extLst>
              <a:ext uri="{FF2B5EF4-FFF2-40B4-BE49-F238E27FC236}">
                <a16:creationId xmlns:a16="http://schemas.microsoft.com/office/drawing/2014/main" id="{25FFCBA2-849E-498E-8DC5-269C52AB7EA5}"/>
              </a:ext>
            </a:extLst>
          </p:cNvPr>
          <p:cNvSpPr txBox="1"/>
          <p:nvPr/>
        </p:nvSpPr>
        <p:spPr>
          <a:xfrm>
            <a:off x="8858419" y="2138943"/>
            <a:ext cx="2167260" cy="664797"/>
          </a:xfrm>
          <a:prstGeom prst="rect">
            <a:avLst/>
          </a:prstGeom>
          <a:solidFill>
            <a:schemeClr val="bg1"/>
          </a:solidFill>
          <a:ln>
            <a:solidFill>
              <a:schemeClr val="bg1"/>
            </a:solidFill>
          </a:ln>
        </p:spPr>
        <p:txBody>
          <a:bodyPr wrap="none" lIns="0" tIns="0" rIns="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HR 0.73 </a:t>
            </a:r>
            <a:r>
              <a:rPr kumimoji="0" lang="en-US" sz="144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(P=0.02)</a:t>
            </a:r>
            <a:br>
              <a:rPr kumimoji="0" lang="en-US" sz="144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144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95% CI: 0.57, 0.95</a:t>
            </a:r>
            <a:r>
              <a:rPr kumimoji="0" lang="en-NZ" sz="144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a:t>
            </a:r>
            <a:endParaRPr kumimoji="0" lang="en-GB" sz="144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grpSp>
        <p:nvGrpSpPr>
          <p:cNvPr id="681" name="Group 680">
            <a:extLst>
              <a:ext uri="{FF2B5EF4-FFF2-40B4-BE49-F238E27FC236}">
                <a16:creationId xmlns:a16="http://schemas.microsoft.com/office/drawing/2014/main" id="{E2A570BC-3134-467D-8F40-4BB904DDC9CA}"/>
              </a:ext>
            </a:extLst>
          </p:cNvPr>
          <p:cNvGrpSpPr/>
          <p:nvPr/>
        </p:nvGrpSpPr>
        <p:grpSpPr>
          <a:xfrm>
            <a:off x="1999954" y="5346632"/>
            <a:ext cx="6203039" cy="221599"/>
            <a:chOff x="2269341" y="3736288"/>
            <a:chExt cx="5893372" cy="154419"/>
          </a:xfrm>
        </p:grpSpPr>
        <p:sp>
          <p:nvSpPr>
            <p:cNvPr id="682" name="Rectangle 681">
              <a:extLst>
                <a:ext uri="{FF2B5EF4-FFF2-40B4-BE49-F238E27FC236}">
                  <a16:creationId xmlns:a16="http://schemas.microsoft.com/office/drawing/2014/main" id="{274899F9-894F-4D8C-8DFB-B5E008B4FCE6}"/>
                </a:ext>
              </a:extLst>
            </p:cNvPr>
            <p:cNvSpPr/>
            <p:nvPr/>
          </p:nvSpPr>
          <p:spPr>
            <a:xfrm>
              <a:off x="2269341"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0</a:t>
              </a:r>
            </a:p>
          </p:txBody>
        </p:sp>
        <p:sp>
          <p:nvSpPr>
            <p:cNvPr id="683" name="Rectangle 682">
              <a:extLst>
                <a:ext uri="{FF2B5EF4-FFF2-40B4-BE49-F238E27FC236}">
                  <a16:creationId xmlns:a16="http://schemas.microsoft.com/office/drawing/2014/main" id="{A2869309-4BE9-46F7-B539-F1CD5A431C8B}"/>
                </a:ext>
              </a:extLst>
            </p:cNvPr>
            <p:cNvSpPr/>
            <p:nvPr/>
          </p:nvSpPr>
          <p:spPr>
            <a:xfrm>
              <a:off x="3074814"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6</a:t>
              </a:r>
            </a:p>
          </p:txBody>
        </p:sp>
        <p:sp>
          <p:nvSpPr>
            <p:cNvPr id="684" name="Rectangle 683">
              <a:extLst>
                <a:ext uri="{FF2B5EF4-FFF2-40B4-BE49-F238E27FC236}">
                  <a16:creationId xmlns:a16="http://schemas.microsoft.com/office/drawing/2014/main" id="{1695FDAE-83CB-486E-B679-1CC7D197C0CE}"/>
                </a:ext>
              </a:extLst>
            </p:cNvPr>
            <p:cNvSpPr/>
            <p:nvPr/>
          </p:nvSpPr>
          <p:spPr>
            <a:xfrm>
              <a:off x="3880287"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12</a:t>
              </a:r>
            </a:p>
          </p:txBody>
        </p:sp>
        <p:sp>
          <p:nvSpPr>
            <p:cNvPr id="685" name="Rectangle 684">
              <a:extLst>
                <a:ext uri="{FF2B5EF4-FFF2-40B4-BE49-F238E27FC236}">
                  <a16:creationId xmlns:a16="http://schemas.microsoft.com/office/drawing/2014/main" id="{69440D99-1417-46C4-8BBE-F245E70CEDD3}"/>
                </a:ext>
              </a:extLst>
            </p:cNvPr>
            <p:cNvSpPr/>
            <p:nvPr/>
          </p:nvSpPr>
          <p:spPr>
            <a:xfrm>
              <a:off x="4685760"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18</a:t>
              </a:r>
            </a:p>
          </p:txBody>
        </p:sp>
        <p:sp>
          <p:nvSpPr>
            <p:cNvPr id="686" name="Rectangle 685">
              <a:extLst>
                <a:ext uri="{FF2B5EF4-FFF2-40B4-BE49-F238E27FC236}">
                  <a16:creationId xmlns:a16="http://schemas.microsoft.com/office/drawing/2014/main" id="{5FA1AAF2-6A08-4C3E-8236-2B69CE1C4AD5}"/>
                </a:ext>
              </a:extLst>
            </p:cNvPr>
            <p:cNvSpPr/>
            <p:nvPr/>
          </p:nvSpPr>
          <p:spPr>
            <a:xfrm>
              <a:off x="5491234"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24</a:t>
              </a:r>
            </a:p>
          </p:txBody>
        </p:sp>
        <p:sp>
          <p:nvSpPr>
            <p:cNvPr id="687" name="Rectangle 686">
              <a:extLst>
                <a:ext uri="{FF2B5EF4-FFF2-40B4-BE49-F238E27FC236}">
                  <a16:creationId xmlns:a16="http://schemas.microsoft.com/office/drawing/2014/main" id="{B6DBF48F-E7D2-4847-A5DA-18F0988E0658}"/>
                </a:ext>
              </a:extLst>
            </p:cNvPr>
            <p:cNvSpPr/>
            <p:nvPr/>
          </p:nvSpPr>
          <p:spPr>
            <a:xfrm>
              <a:off x="6296706"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30</a:t>
              </a:r>
            </a:p>
          </p:txBody>
        </p:sp>
        <p:sp>
          <p:nvSpPr>
            <p:cNvPr id="688" name="Rectangle 687">
              <a:extLst>
                <a:ext uri="{FF2B5EF4-FFF2-40B4-BE49-F238E27FC236}">
                  <a16:creationId xmlns:a16="http://schemas.microsoft.com/office/drawing/2014/main" id="{23E9B4E0-711F-4FA5-B490-E66211948F1E}"/>
                </a:ext>
              </a:extLst>
            </p:cNvPr>
            <p:cNvSpPr/>
            <p:nvPr/>
          </p:nvSpPr>
          <p:spPr>
            <a:xfrm>
              <a:off x="7907655"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42</a:t>
              </a:r>
            </a:p>
          </p:txBody>
        </p:sp>
        <p:sp>
          <p:nvSpPr>
            <p:cNvPr id="689" name="Rectangle 688">
              <a:extLst>
                <a:ext uri="{FF2B5EF4-FFF2-40B4-BE49-F238E27FC236}">
                  <a16:creationId xmlns:a16="http://schemas.microsoft.com/office/drawing/2014/main" id="{A29E56DC-1CD2-4AED-BE9B-A1EF8B7E31CE}"/>
                </a:ext>
              </a:extLst>
            </p:cNvPr>
            <p:cNvSpPr/>
            <p:nvPr/>
          </p:nvSpPr>
          <p:spPr>
            <a:xfrm>
              <a:off x="7102179" y="3736288"/>
              <a:ext cx="255058" cy="154419"/>
            </a:xfrm>
            <a:prstGeom prst="rect">
              <a:avLst/>
            </a:prstGeom>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36</a:t>
              </a:r>
            </a:p>
          </p:txBody>
        </p:sp>
      </p:grpSp>
      <p:sp>
        <p:nvSpPr>
          <p:cNvPr id="690" name="Rectangle 689">
            <a:extLst>
              <a:ext uri="{FF2B5EF4-FFF2-40B4-BE49-F238E27FC236}">
                <a16:creationId xmlns:a16="http://schemas.microsoft.com/office/drawing/2014/main" id="{4850A9D5-AF4A-44D6-BF7C-2AEBA80993D0}"/>
              </a:ext>
            </a:extLst>
          </p:cNvPr>
          <p:cNvSpPr/>
          <p:nvPr/>
        </p:nvSpPr>
        <p:spPr>
          <a:xfrm>
            <a:off x="4360308" y="5576296"/>
            <a:ext cx="1482072" cy="258532"/>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Time (months)</a:t>
            </a:r>
          </a:p>
        </p:txBody>
      </p:sp>
      <p:sp>
        <p:nvSpPr>
          <p:cNvPr id="691" name="Freeform 103">
            <a:extLst>
              <a:ext uri="{FF2B5EF4-FFF2-40B4-BE49-F238E27FC236}">
                <a16:creationId xmlns:a16="http://schemas.microsoft.com/office/drawing/2014/main" id="{395B2093-45BA-46B9-9212-EAB3EAD0A2A1}"/>
              </a:ext>
            </a:extLst>
          </p:cNvPr>
          <p:cNvSpPr/>
          <p:nvPr/>
        </p:nvSpPr>
        <p:spPr>
          <a:xfrm>
            <a:off x="2134693" y="1876617"/>
            <a:ext cx="5933299" cy="3323257"/>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grpSp>
        <p:nvGrpSpPr>
          <p:cNvPr id="692" name="Group 691">
            <a:extLst>
              <a:ext uri="{FF2B5EF4-FFF2-40B4-BE49-F238E27FC236}">
                <a16:creationId xmlns:a16="http://schemas.microsoft.com/office/drawing/2014/main" id="{93E09151-DBA2-4E1B-A056-3BE47705E6F6}"/>
              </a:ext>
            </a:extLst>
          </p:cNvPr>
          <p:cNvGrpSpPr/>
          <p:nvPr/>
        </p:nvGrpSpPr>
        <p:grpSpPr>
          <a:xfrm>
            <a:off x="2039107" y="1875109"/>
            <a:ext cx="86400" cy="3324767"/>
            <a:chOff x="2310134" y="1290941"/>
            <a:chExt cx="83076" cy="2316832"/>
          </a:xfrm>
        </p:grpSpPr>
        <p:cxnSp>
          <p:nvCxnSpPr>
            <p:cNvPr id="693" name="Straight Connector 692">
              <a:extLst>
                <a:ext uri="{FF2B5EF4-FFF2-40B4-BE49-F238E27FC236}">
                  <a16:creationId xmlns:a16="http://schemas.microsoft.com/office/drawing/2014/main" id="{2D69BEEC-A30A-43CF-B5FF-B5C9DAC1A350}"/>
                </a:ext>
              </a:extLst>
            </p:cNvPr>
            <p:cNvCxnSpPr>
              <a:cxnSpLocks/>
            </p:cNvCxnSpPr>
            <p:nvPr/>
          </p:nvCxnSpPr>
          <p:spPr>
            <a:xfrm>
              <a:off x="2310134" y="1290941"/>
              <a:ext cx="8307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666218C-271B-428A-A869-F15C07683414}"/>
                </a:ext>
              </a:extLst>
            </p:cNvPr>
            <p:cNvCxnSpPr/>
            <p:nvPr/>
          </p:nvCxnSpPr>
          <p:spPr>
            <a:xfrm>
              <a:off x="2310134" y="1754307"/>
              <a:ext cx="71052"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761A93E-1EEA-4EA0-A4CD-7A2669587878}"/>
                </a:ext>
              </a:extLst>
            </p:cNvPr>
            <p:cNvCxnSpPr/>
            <p:nvPr/>
          </p:nvCxnSpPr>
          <p:spPr>
            <a:xfrm>
              <a:off x="2310134" y="2217673"/>
              <a:ext cx="71052"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2BBCE961-210B-43BD-9D01-83D632195ACF}"/>
                </a:ext>
              </a:extLst>
            </p:cNvPr>
            <p:cNvCxnSpPr/>
            <p:nvPr/>
          </p:nvCxnSpPr>
          <p:spPr>
            <a:xfrm>
              <a:off x="2310134" y="2681039"/>
              <a:ext cx="71052"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AEC33F72-438D-47CF-9593-1F2E49BD7804}"/>
                </a:ext>
              </a:extLst>
            </p:cNvPr>
            <p:cNvCxnSpPr/>
            <p:nvPr/>
          </p:nvCxnSpPr>
          <p:spPr>
            <a:xfrm>
              <a:off x="2310134" y="3144405"/>
              <a:ext cx="71052"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529C1A1B-EFF8-4706-A340-0C9180FA787C}"/>
                </a:ext>
              </a:extLst>
            </p:cNvPr>
            <p:cNvCxnSpPr/>
            <p:nvPr/>
          </p:nvCxnSpPr>
          <p:spPr>
            <a:xfrm>
              <a:off x="2310134" y="3607773"/>
              <a:ext cx="71052"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F7D71FF8-36CC-4965-B744-CC7F5FDF038A}"/>
              </a:ext>
            </a:extLst>
          </p:cNvPr>
          <p:cNvGrpSpPr/>
          <p:nvPr/>
        </p:nvGrpSpPr>
        <p:grpSpPr>
          <a:xfrm>
            <a:off x="2133959" y="5211061"/>
            <a:ext cx="5933944" cy="86400"/>
            <a:chOff x="2394618" y="3624632"/>
            <a:chExt cx="5637710" cy="66256"/>
          </a:xfrm>
        </p:grpSpPr>
        <p:cxnSp>
          <p:nvCxnSpPr>
            <p:cNvPr id="700" name="Straight Connector 699">
              <a:extLst>
                <a:ext uri="{FF2B5EF4-FFF2-40B4-BE49-F238E27FC236}">
                  <a16:creationId xmlns:a16="http://schemas.microsoft.com/office/drawing/2014/main" id="{477DF2D3-CAA0-4073-BE9D-9BFA25E21D79}"/>
                </a:ext>
              </a:extLst>
            </p:cNvPr>
            <p:cNvCxnSpPr>
              <a:cxnSpLocks/>
            </p:cNvCxnSpPr>
            <p:nvPr/>
          </p:nvCxnSpPr>
          <p:spPr>
            <a:xfrm rot="16200000" flipH="1">
              <a:off x="2361490"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D63014D0-B82C-4BB1-A4FA-9B0136E635EF}"/>
                </a:ext>
              </a:extLst>
            </p:cNvPr>
            <p:cNvCxnSpPr>
              <a:cxnSpLocks/>
            </p:cNvCxnSpPr>
            <p:nvPr/>
          </p:nvCxnSpPr>
          <p:spPr>
            <a:xfrm rot="16200000" flipH="1">
              <a:off x="3972264"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F416023F-DF60-4C7F-92E6-A91124110DB8}"/>
                </a:ext>
              </a:extLst>
            </p:cNvPr>
            <p:cNvCxnSpPr>
              <a:cxnSpLocks/>
            </p:cNvCxnSpPr>
            <p:nvPr/>
          </p:nvCxnSpPr>
          <p:spPr>
            <a:xfrm rot="16200000" flipH="1">
              <a:off x="5583038"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A2D52EC1-0D47-4F02-9E09-387FCDD69C5D}"/>
                </a:ext>
              </a:extLst>
            </p:cNvPr>
            <p:cNvCxnSpPr>
              <a:cxnSpLocks/>
            </p:cNvCxnSpPr>
            <p:nvPr/>
          </p:nvCxnSpPr>
          <p:spPr>
            <a:xfrm rot="16200000" flipH="1">
              <a:off x="7193812"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15AF11A2-5620-45C3-A4BF-93E391C1DD8B}"/>
                </a:ext>
              </a:extLst>
            </p:cNvPr>
            <p:cNvCxnSpPr>
              <a:cxnSpLocks/>
            </p:cNvCxnSpPr>
            <p:nvPr/>
          </p:nvCxnSpPr>
          <p:spPr>
            <a:xfrm rot="16200000" flipH="1">
              <a:off x="7999200"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AA5574A2-0694-4595-9F3C-B1362823FB4B}"/>
                </a:ext>
              </a:extLst>
            </p:cNvPr>
            <p:cNvCxnSpPr>
              <a:cxnSpLocks/>
            </p:cNvCxnSpPr>
            <p:nvPr/>
          </p:nvCxnSpPr>
          <p:spPr>
            <a:xfrm rot="16200000" flipH="1">
              <a:off x="6388425"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412550BA-A278-460E-91AC-85F26517AF8D}"/>
                </a:ext>
              </a:extLst>
            </p:cNvPr>
            <p:cNvCxnSpPr>
              <a:cxnSpLocks/>
            </p:cNvCxnSpPr>
            <p:nvPr/>
          </p:nvCxnSpPr>
          <p:spPr>
            <a:xfrm rot="16200000" flipH="1">
              <a:off x="4777651" y="3657760"/>
              <a:ext cx="66256"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1B4940F4-2CAA-4E5F-ADFB-8B3ED5309016}"/>
                </a:ext>
              </a:extLst>
            </p:cNvPr>
            <p:cNvCxnSpPr>
              <a:cxnSpLocks/>
            </p:cNvCxnSpPr>
            <p:nvPr/>
          </p:nvCxnSpPr>
          <p:spPr>
            <a:xfrm rot="16200000" flipH="1">
              <a:off x="3166877" y="3657760"/>
              <a:ext cx="66255" cy="0"/>
            </a:xfrm>
            <a:prstGeom prst="line">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08" name="Rectangle 707">
            <a:extLst>
              <a:ext uri="{FF2B5EF4-FFF2-40B4-BE49-F238E27FC236}">
                <a16:creationId xmlns:a16="http://schemas.microsoft.com/office/drawing/2014/main" id="{FF1447E8-8EED-4E92-AB74-3C0197B7A7EE}"/>
              </a:ext>
            </a:extLst>
          </p:cNvPr>
          <p:cNvSpPr/>
          <p:nvPr/>
        </p:nvSpPr>
        <p:spPr>
          <a:xfrm rot="16200000">
            <a:off x="883197" y="3408979"/>
            <a:ext cx="973063" cy="258532"/>
          </a:xfrm>
          <a:prstGeom prst="rect">
            <a:avLst/>
          </a:prstGeom>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PFS (%)</a:t>
            </a:r>
          </a:p>
        </p:txBody>
      </p:sp>
      <p:grpSp>
        <p:nvGrpSpPr>
          <p:cNvPr id="709" name="Group 708">
            <a:extLst>
              <a:ext uri="{FF2B5EF4-FFF2-40B4-BE49-F238E27FC236}">
                <a16:creationId xmlns:a16="http://schemas.microsoft.com/office/drawing/2014/main" id="{64BE1777-55C6-4CE4-B532-D2DECFD48996}"/>
              </a:ext>
            </a:extLst>
          </p:cNvPr>
          <p:cNvGrpSpPr/>
          <p:nvPr/>
        </p:nvGrpSpPr>
        <p:grpSpPr>
          <a:xfrm>
            <a:off x="1624782" y="1750760"/>
            <a:ext cx="307777" cy="3542335"/>
            <a:chOff x="1274702" y="1306039"/>
            <a:chExt cx="256480" cy="2951945"/>
          </a:xfrm>
        </p:grpSpPr>
        <p:sp>
          <p:nvSpPr>
            <p:cNvPr id="710" name="Rectangle 709">
              <a:extLst>
                <a:ext uri="{FF2B5EF4-FFF2-40B4-BE49-F238E27FC236}">
                  <a16:creationId xmlns:a16="http://schemas.microsoft.com/office/drawing/2014/main" id="{96811B5C-C7C6-4D87-AA40-2943A198F4D1}"/>
                </a:ext>
              </a:extLst>
            </p:cNvPr>
            <p:cNvSpPr/>
            <p:nvPr/>
          </p:nvSpPr>
          <p:spPr>
            <a:xfrm>
              <a:off x="1274702" y="1306039"/>
              <a:ext cx="256480" cy="184666"/>
            </a:xfrm>
            <a:prstGeom prst="rect">
              <a:avLst/>
            </a:prstGeom>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100</a:t>
              </a:r>
            </a:p>
          </p:txBody>
        </p:sp>
        <p:sp>
          <p:nvSpPr>
            <p:cNvPr id="711" name="Rectangle 710">
              <a:extLst>
                <a:ext uri="{FF2B5EF4-FFF2-40B4-BE49-F238E27FC236}">
                  <a16:creationId xmlns:a16="http://schemas.microsoft.com/office/drawing/2014/main" id="{ABCA9122-DAED-4CA4-B9F2-5007D92DF39C}"/>
                </a:ext>
              </a:extLst>
            </p:cNvPr>
            <p:cNvSpPr/>
            <p:nvPr/>
          </p:nvSpPr>
          <p:spPr>
            <a:xfrm>
              <a:off x="1360196" y="1859494"/>
              <a:ext cx="170986" cy="184666"/>
            </a:xfrm>
            <a:prstGeom prst="rect">
              <a:avLst/>
            </a:prstGeom>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80</a:t>
              </a:r>
            </a:p>
          </p:txBody>
        </p:sp>
        <p:sp>
          <p:nvSpPr>
            <p:cNvPr id="712" name="Rectangle 711">
              <a:extLst>
                <a:ext uri="{FF2B5EF4-FFF2-40B4-BE49-F238E27FC236}">
                  <a16:creationId xmlns:a16="http://schemas.microsoft.com/office/drawing/2014/main" id="{20F91E68-4093-4562-B027-6C081DAF86DB}"/>
                </a:ext>
              </a:extLst>
            </p:cNvPr>
            <p:cNvSpPr/>
            <p:nvPr/>
          </p:nvSpPr>
          <p:spPr>
            <a:xfrm>
              <a:off x="1360196" y="2412950"/>
              <a:ext cx="170986" cy="184666"/>
            </a:xfrm>
            <a:prstGeom prst="rect">
              <a:avLst/>
            </a:prstGeom>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60</a:t>
              </a:r>
            </a:p>
          </p:txBody>
        </p:sp>
        <p:sp>
          <p:nvSpPr>
            <p:cNvPr id="713" name="Rectangle 712">
              <a:extLst>
                <a:ext uri="{FF2B5EF4-FFF2-40B4-BE49-F238E27FC236}">
                  <a16:creationId xmlns:a16="http://schemas.microsoft.com/office/drawing/2014/main" id="{37B57773-745F-460E-ADC7-138007F493A5}"/>
                </a:ext>
              </a:extLst>
            </p:cNvPr>
            <p:cNvSpPr/>
            <p:nvPr/>
          </p:nvSpPr>
          <p:spPr>
            <a:xfrm>
              <a:off x="1360196" y="2966406"/>
              <a:ext cx="170986" cy="184666"/>
            </a:xfrm>
            <a:prstGeom prst="rect">
              <a:avLst/>
            </a:prstGeom>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40</a:t>
              </a:r>
            </a:p>
          </p:txBody>
        </p:sp>
        <p:sp>
          <p:nvSpPr>
            <p:cNvPr id="714" name="Rectangle 713">
              <a:extLst>
                <a:ext uri="{FF2B5EF4-FFF2-40B4-BE49-F238E27FC236}">
                  <a16:creationId xmlns:a16="http://schemas.microsoft.com/office/drawing/2014/main" id="{312DA070-2077-4F13-A54F-BC020011777B}"/>
                </a:ext>
              </a:extLst>
            </p:cNvPr>
            <p:cNvSpPr/>
            <p:nvPr/>
          </p:nvSpPr>
          <p:spPr>
            <a:xfrm>
              <a:off x="1360196" y="3519860"/>
              <a:ext cx="170986" cy="184666"/>
            </a:xfrm>
            <a:prstGeom prst="rect">
              <a:avLst/>
            </a:prstGeom>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20</a:t>
              </a:r>
            </a:p>
          </p:txBody>
        </p:sp>
        <p:sp>
          <p:nvSpPr>
            <p:cNvPr id="715" name="Rectangle 714">
              <a:extLst>
                <a:ext uri="{FF2B5EF4-FFF2-40B4-BE49-F238E27FC236}">
                  <a16:creationId xmlns:a16="http://schemas.microsoft.com/office/drawing/2014/main" id="{53079105-04C8-4048-B820-FD3625B4440D}"/>
                </a:ext>
              </a:extLst>
            </p:cNvPr>
            <p:cNvSpPr/>
            <p:nvPr/>
          </p:nvSpPr>
          <p:spPr>
            <a:xfrm>
              <a:off x="1445689" y="4073318"/>
              <a:ext cx="85493" cy="184666"/>
            </a:xfrm>
            <a:prstGeom prst="rect">
              <a:avLst/>
            </a:prstGeom>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44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0</a:t>
              </a:r>
            </a:p>
          </p:txBody>
        </p:sp>
      </p:grpSp>
      <p:grpSp>
        <p:nvGrpSpPr>
          <p:cNvPr id="716" name="Group 715">
            <a:extLst>
              <a:ext uri="{FF2B5EF4-FFF2-40B4-BE49-F238E27FC236}">
                <a16:creationId xmlns:a16="http://schemas.microsoft.com/office/drawing/2014/main" id="{BEC7DA34-8497-4D23-B54A-1F92231BDD33}"/>
              </a:ext>
            </a:extLst>
          </p:cNvPr>
          <p:cNvGrpSpPr/>
          <p:nvPr/>
        </p:nvGrpSpPr>
        <p:grpSpPr>
          <a:xfrm>
            <a:off x="6371905" y="1799407"/>
            <a:ext cx="1864655" cy="687083"/>
            <a:chOff x="6977120" y="1334310"/>
            <a:chExt cx="1771568" cy="478787"/>
          </a:xfrm>
        </p:grpSpPr>
        <p:sp>
          <p:nvSpPr>
            <p:cNvPr id="717" name="Rectangle 716">
              <a:extLst>
                <a:ext uri="{FF2B5EF4-FFF2-40B4-BE49-F238E27FC236}">
                  <a16:creationId xmlns:a16="http://schemas.microsoft.com/office/drawing/2014/main" id="{0AB0244A-AC28-47E3-94CB-1E503856CC23}"/>
                </a:ext>
              </a:extLst>
            </p:cNvPr>
            <p:cNvSpPr/>
            <p:nvPr/>
          </p:nvSpPr>
          <p:spPr>
            <a:xfrm>
              <a:off x="7311126" y="1334310"/>
              <a:ext cx="1437562" cy="135117"/>
            </a:xfrm>
            <a:prstGeom prst="rect">
              <a:avLst/>
            </a:prstGeom>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6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Pola-R-CHP (N=440)</a:t>
              </a:r>
            </a:p>
          </p:txBody>
        </p:sp>
        <p:cxnSp>
          <p:nvCxnSpPr>
            <p:cNvPr id="718" name="Straight Connector 717">
              <a:extLst>
                <a:ext uri="{FF2B5EF4-FFF2-40B4-BE49-F238E27FC236}">
                  <a16:creationId xmlns:a16="http://schemas.microsoft.com/office/drawing/2014/main" id="{85051367-1A78-4437-B1BF-FA23C245D061}"/>
                </a:ext>
              </a:extLst>
            </p:cNvPr>
            <p:cNvCxnSpPr>
              <a:cxnSpLocks/>
            </p:cNvCxnSpPr>
            <p:nvPr/>
          </p:nvCxnSpPr>
          <p:spPr>
            <a:xfrm flipH="1">
              <a:off x="6977120" y="1401868"/>
              <a:ext cx="246260" cy="0"/>
            </a:xfrm>
            <a:prstGeom prst="line">
              <a:avLst/>
            </a:prstGeom>
            <a:ln w="19050">
              <a:solidFill>
                <a:srgbClr val="00965E"/>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CA6664F8-141E-4C4B-818B-A2322C20BB18}"/>
                </a:ext>
              </a:extLst>
            </p:cNvPr>
            <p:cNvCxnSpPr>
              <a:cxnSpLocks/>
            </p:cNvCxnSpPr>
            <p:nvPr/>
          </p:nvCxnSpPr>
          <p:spPr>
            <a:xfrm flipH="1">
              <a:off x="6977120" y="1592001"/>
              <a:ext cx="246260" cy="0"/>
            </a:xfrm>
            <a:prstGeom prst="line">
              <a:avLst/>
            </a:prstGeom>
            <a:ln w="19050">
              <a:solidFill>
                <a:srgbClr val="0066CC"/>
              </a:solidFill>
            </a:ln>
          </p:spPr>
          <p:style>
            <a:lnRef idx="1">
              <a:schemeClr val="accent1"/>
            </a:lnRef>
            <a:fillRef idx="0">
              <a:schemeClr val="accent1"/>
            </a:fillRef>
            <a:effectRef idx="0">
              <a:schemeClr val="accent1"/>
            </a:effectRef>
            <a:fontRef idx="minor">
              <a:schemeClr val="tx1"/>
            </a:fontRef>
          </p:style>
        </p:cxnSp>
        <p:sp>
          <p:nvSpPr>
            <p:cNvPr id="720" name="Rectangle 719">
              <a:extLst>
                <a:ext uri="{FF2B5EF4-FFF2-40B4-BE49-F238E27FC236}">
                  <a16:creationId xmlns:a16="http://schemas.microsoft.com/office/drawing/2014/main" id="{BBBDD461-DFAA-4804-94F6-5A2A434C313D}"/>
                </a:ext>
              </a:extLst>
            </p:cNvPr>
            <p:cNvSpPr/>
            <p:nvPr/>
          </p:nvSpPr>
          <p:spPr>
            <a:xfrm>
              <a:off x="7311126" y="1522176"/>
              <a:ext cx="1204863" cy="135117"/>
            </a:xfrm>
            <a:prstGeom prst="rect">
              <a:avLst/>
            </a:prstGeom>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6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R-CHOP (N=439)</a:t>
              </a:r>
            </a:p>
          </p:txBody>
        </p:sp>
        <p:grpSp>
          <p:nvGrpSpPr>
            <p:cNvPr id="721" name="Group 720">
              <a:extLst>
                <a:ext uri="{FF2B5EF4-FFF2-40B4-BE49-F238E27FC236}">
                  <a16:creationId xmlns:a16="http://schemas.microsoft.com/office/drawing/2014/main" id="{D0EB9D45-9AD9-4014-B9CC-C257699EB4BE}"/>
                </a:ext>
              </a:extLst>
            </p:cNvPr>
            <p:cNvGrpSpPr/>
            <p:nvPr/>
          </p:nvGrpSpPr>
          <p:grpSpPr>
            <a:xfrm>
              <a:off x="7041639" y="1713616"/>
              <a:ext cx="123130" cy="90310"/>
              <a:chOff x="6452009" y="3201745"/>
              <a:chExt cx="123130" cy="76730"/>
            </a:xfrm>
          </p:grpSpPr>
          <p:cxnSp>
            <p:nvCxnSpPr>
              <p:cNvPr id="723" name="Google Shape;1492;p60">
                <a:extLst>
                  <a:ext uri="{FF2B5EF4-FFF2-40B4-BE49-F238E27FC236}">
                    <a16:creationId xmlns:a16="http://schemas.microsoft.com/office/drawing/2014/main" id="{2B76E57D-9A9B-4B21-AF31-F34C6CE0AE27}"/>
                  </a:ext>
                </a:extLst>
              </p:cNvPr>
              <p:cNvCxnSpPr>
                <a:cxnSpLocks/>
              </p:cNvCxnSpPr>
              <p:nvPr/>
            </p:nvCxnSpPr>
            <p:spPr>
              <a:xfrm rot="10800000">
                <a:off x="6452009" y="3240111"/>
                <a:ext cx="123130" cy="0"/>
              </a:xfrm>
              <a:prstGeom prst="straightConnector1">
                <a:avLst/>
              </a:prstGeom>
              <a:noFill/>
              <a:ln w="9525" cap="flat" cmpd="sng">
                <a:solidFill>
                  <a:schemeClr val="dk1"/>
                </a:solidFill>
                <a:prstDash val="solid"/>
                <a:miter lim="800000"/>
                <a:headEnd type="none" w="sm" len="sm"/>
                <a:tailEnd type="none" w="sm" len="sm"/>
              </a:ln>
            </p:spPr>
          </p:cxnSp>
          <p:cxnSp>
            <p:nvCxnSpPr>
              <p:cNvPr id="724" name="Google Shape;1493;p60">
                <a:extLst>
                  <a:ext uri="{FF2B5EF4-FFF2-40B4-BE49-F238E27FC236}">
                    <a16:creationId xmlns:a16="http://schemas.microsoft.com/office/drawing/2014/main" id="{7106046A-9530-4905-A329-CEFC7ADDFFD1}"/>
                  </a:ext>
                </a:extLst>
              </p:cNvPr>
              <p:cNvCxnSpPr>
                <a:cxnSpLocks/>
              </p:cNvCxnSpPr>
              <p:nvPr/>
            </p:nvCxnSpPr>
            <p:spPr>
              <a:xfrm>
                <a:off x="6513574" y="3201745"/>
                <a:ext cx="0" cy="76730"/>
              </a:xfrm>
              <a:prstGeom prst="straightConnector1">
                <a:avLst/>
              </a:prstGeom>
              <a:noFill/>
              <a:ln w="9525" cap="flat" cmpd="sng">
                <a:solidFill>
                  <a:schemeClr val="dk1"/>
                </a:solidFill>
                <a:prstDash val="solid"/>
                <a:miter lim="800000"/>
                <a:headEnd type="none" w="sm" len="sm"/>
                <a:tailEnd type="none" w="sm" len="sm"/>
              </a:ln>
            </p:spPr>
          </p:cxnSp>
        </p:grpSp>
        <p:sp>
          <p:nvSpPr>
            <p:cNvPr id="722" name="Google Shape;1497;p60">
              <a:extLst>
                <a:ext uri="{FF2B5EF4-FFF2-40B4-BE49-F238E27FC236}">
                  <a16:creationId xmlns:a16="http://schemas.microsoft.com/office/drawing/2014/main" id="{BA4107BD-512D-40F4-B1AE-04677C1F4D90}"/>
                </a:ext>
              </a:extLst>
            </p:cNvPr>
            <p:cNvSpPr/>
            <p:nvPr/>
          </p:nvSpPr>
          <p:spPr>
            <a:xfrm>
              <a:off x="7311124" y="1677980"/>
              <a:ext cx="668098" cy="135117"/>
            </a:xfrm>
            <a:prstGeom prst="rect">
              <a:avLst/>
            </a:prstGeom>
            <a:noFill/>
            <a:ln>
              <a:noFill/>
            </a:ln>
          </p:spPr>
          <p:txBody>
            <a:bodyPr spcFirstLastPara="1" wrap="square" lIns="0" tIns="0" rIns="0" bIns="0" anchor="t" anchorCtr="0">
              <a:spAutoFit/>
            </a:bodyPr>
            <a:lstStyle/>
            <a:p>
              <a:pPr marL="0" marR="0" lvl="0" indent="0" algn="l" defTabSz="1097242" rtl="0" eaLnBrk="1" fontAlgn="auto" latinLnBrk="0" hangingPunct="1">
                <a:lnSpc>
                  <a:spcPct val="100000"/>
                </a:lnSpc>
                <a:spcBef>
                  <a:spcPts val="0"/>
                </a:spcBef>
                <a:spcAft>
                  <a:spcPts val="0"/>
                </a:spcAft>
                <a:buClr>
                  <a:srgbClr val="000000"/>
                </a:buClr>
                <a:buSzTx/>
                <a:buFontTx/>
                <a:buNone/>
                <a:tabLst/>
                <a:defRPr/>
              </a:pPr>
              <a:r>
                <a:rPr kumimoji="0" lang="en-CA" sz="1260" b="0" i="0" u="none" strike="noStrike" kern="0" cap="none" spc="0" normalizeH="0" baseline="0" noProof="0">
                  <a:ln>
                    <a:noFill/>
                  </a:ln>
                  <a:solidFill>
                    <a:srgbClr val="333333"/>
                  </a:solidFill>
                  <a:effectLst/>
                  <a:uLnTx/>
                  <a:uFillTx/>
                  <a:latin typeface="Arial" panose="020B0604020202020204" pitchFamily="34" charset="0"/>
                  <a:ea typeface="Arial"/>
                  <a:cs typeface="Arial" panose="020B0604020202020204" pitchFamily="34" charset="0"/>
                  <a:sym typeface="Arial"/>
                </a:rPr>
                <a:t>Censored</a:t>
              </a:r>
              <a:endParaRPr kumimoji="0" sz="1800" b="0" i="0" u="none" strike="noStrike" kern="0" cap="none" spc="0" normalizeH="0" baseline="0" noProof="0">
                <a:ln>
                  <a:noFill/>
                </a:ln>
                <a:solidFill>
                  <a:srgbClr val="333333"/>
                </a:solidFill>
                <a:effectLst/>
                <a:uLnTx/>
                <a:uFillTx/>
                <a:latin typeface="Arial" panose="020B0604020202020204" pitchFamily="34" charset="0"/>
                <a:ea typeface="Arial"/>
                <a:cs typeface="Arial" panose="020B0604020202020204" pitchFamily="34" charset="0"/>
                <a:sym typeface="Arial"/>
              </a:endParaRPr>
            </a:p>
          </p:txBody>
        </p:sp>
      </p:grpSp>
      <p:sp>
        <p:nvSpPr>
          <p:cNvPr id="725" name="Rectangle 724">
            <a:extLst>
              <a:ext uri="{FF2B5EF4-FFF2-40B4-BE49-F238E27FC236}">
                <a16:creationId xmlns:a16="http://schemas.microsoft.com/office/drawing/2014/main" id="{96BDB887-7A5C-4668-AC56-905E941F27D6}"/>
              </a:ext>
            </a:extLst>
          </p:cNvPr>
          <p:cNvSpPr/>
          <p:nvPr/>
        </p:nvSpPr>
        <p:spPr>
          <a:xfrm>
            <a:off x="5356417" y="2436594"/>
            <a:ext cx="1091315" cy="51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6" name="Freeform 963">
            <a:extLst>
              <a:ext uri="{FF2B5EF4-FFF2-40B4-BE49-F238E27FC236}">
                <a16:creationId xmlns:a16="http://schemas.microsoft.com/office/drawing/2014/main" id="{96AC127D-2613-4CD7-830D-368638E7A177}"/>
              </a:ext>
            </a:extLst>
          </p:cNvPr>
          <p:cNvSpPr>
            <a:spLocks/>
          </p:cNvSpPr>
          <p:nvPr/>
        </p:nvSpPr>
        <p:spPr bwMode="auto">
          <a:xfrm>
            <a:off x="2144801" y="1889041"/>
            <a:ext cx="5178464" cy="1274571"/>
          </a:xfrm>
          <a:custGeom>
            <a:avLst/>
            <a:gdLst>
              <a:gd name="T0" fmla="*/ 288 w 8306"/>
              <a:gd name="T1" fmla="*/ 13 h 1800"/>
              <a:gd name="T2" fmla="*/ 439 w 8306"/>
              <a:gd name="T3" fmla="*/ 32 h 1800"/>
              <a:gd name="T4" fmla="*/ 498 w 8306"/>
              <a:gd name="T5" fmla="*/ 54 h 1800"/>
              <a:gd name="T6" fmla="*/ 540 w 8306"/>
              <a:gd name="T7" fmla="*/ 85 h 1800"/>
              <a:gd name="T8" fmla="*/ 610 w 8306"/>
              <a:gd name="T9" fmla="*/ 99 h 1800"/>
              <a:gd name="T10" fmla="*/ 638 w 8306"/>
              <a:gd name="T11" fmla="*/ 140 h 1800"/>
              <a:gd name="T12" fmla="*/ 815 w 8306"/>
              <a:gd name="T13" fmla="*/ 175 h 1800"/>
              <a:gd name="T14" fmla="*/ 871 w 8306"/>
              <a:gd name="T15" fmla="*/ 197 h 1800"/>
              <a:gd name="T16" fmla="*/ 989 w 8306"/>
              <a:gd name="T17" fmla="*/ 219 h 1800"/>
              <a:gd name="T18" fmla="*/ 1165 w 8306"/>
              <a:gd name="T19" fmla="*/ 241 h 1800"/>
              <a:gd name="T20" fmla="*/ 1308 w 8306"/>
              <a:gd name="T21" fmla="*/ 295 h 1800"/>
              <a:gd name="T22" fmla="*/ 1394 w 8306"/>
              <a:gd name="T23" fmla="*/ 338 h 1800"/>
              <a:gd name="T24" fmla="*/ 1417 w 8306"/>
              <a:gd name="T25" fmla="*/ 390 h 1800"/>
              <a:gd name="T26" fmla="*/ 1431 w 8306"/>
              <a:gd name="T27" fmla="*/ 439 h 1800"/>
              <a:gd name="T28" fmla="*/ 1445 w 8306"/>
              <a:gd name="T29" fmla="*/ 500 h 1800"/>
              <a:gd name="T30" fmla="*/ 1471 w 8306"/>
              <a:gd name="T31" fmla="*/ 536 h 1800"/>
              <a:gd name="T32" fmla="*/ 1496 w 8306"/>
              <a:gd name="T33" fmla="*/ 562 h 1800"/>
              <a:gd name="T34" fmla="*/ 1518 w 8306"/>
              <a:gd name="T35" fmla="*/ 622 h 1800"/>
              <a:gd name="T36" fmla="*/ 1545 w 8306"/>
              <a:gd name="T37" fmla="*/ 660 h 1800"/>
              <a:gd name="T38" fmla="*/ 1576 w 8306"/>
              <a:gd name="T39" fmla="*/ 681 h 1800"/>
              <a:gd name="T40" fmla="*/ 1686 w 8306"/>
              <a:gd name="T41" fmla="*/ 706 h 1800"/>
              <a:gd name="T42" fmla="*/ 1868 w 8306"/>
              <a:gd name="T43" fmla="*/ 727 h 1800"/>
              <a:gd name="T44" fmla="*/ 2033 w 8306"/>
              <a:gd name="T45" fmla="*/ 749 h 1800"/>
              <a:gd name="T46" fmla="*/ 2062 w 8306"/>
              <a:gd name="T47" fmla="*/ 771 h 1800"/>
              <a:gd name="T48" fmla="*/ 2121 w 8306"/>
              <a:gd name="T49" fmla="*/ 794 h 1800"/>
              <a:gd name="T50" fmla="*/ 2154 w 8306"/>
              <a:gd name="T51" fmla="*/ 819 h 1800"/>
              <a:gd name="T52" fmla="*/ 2191 w 8306"/>
              <a:gd name="T53" fmla="*/ 840 h 1800"/>
              <a:gd name="T54" fmla="*/ 2578 w 8306"/>
              <a:gd name="T55" fmla="*/ 862 h 1800"/>
              <a:gd name="T56" fmla="*/ 2668 w 8306"/>
              <a:gd name="T57" fmla="*/ 885 h 1800"/>
              <a:gd name="T58" fmla="*/ 2688 w 8306"/>
              <a:gd name="T59" fmla="*/ 907 h 1800"/>
              <a:gd name="T60" fmla="*/ 2705 w 8306"/>
              <a:gd name="T61" fmla="*/ 929 h 1800"/>
              <a:gd name="T62" fmla="*/ 2730 w 8306"/>
              <a:gd name="T63" fmla="*/ 957 h 1800"/>
              <a:gd name="T64" fmla="*/ 2748 w 8306"/>
              <a:gd name="T65" fmla="*/ 993 h 1800"/>
              <a:gd name="T66" fmla="*/ 2763 w 8306"/>
              <a:gd name="T67" fmla="*/ 1016 h 1800"/>
              <a:gd name="T68" fmla="*/ 2806 w 8306"/>
              <a:gd name="T69" fmla="*/ 1038 h 1800"/>
              <a:gd name="T70" fmla="*/ 2827 w 8306"/>
              <a:gd name="T71" fmla="*/ 1068 h 1800"/>
              <a:gd name="T72" fmla="*/ 2905 w 8306"/>
              <a:gd name="T73" fmla="*/ 1101 h 1800"/>
              <a:gd name="T74" fmla="*/ 2996 w 8306"/>
              <a:gd name="T75" fmla="*/ 1127 h 1800"/>
              <a:gd name="T76" fmla="*/ 3102 w 8306"/>
              <a:gd name="T77" fmla="*/ 1149 h 1800"/>
              <a:gd name="T78" fmla="*/ 3578 w 8306"/>
              <a:gd name="T79" fmla="*/ 1173 h 1800"/>
              <a:gd name="T80" fmla="*/ 3734 w 8306"/>
              <a:gd name="T81" fmla="*/ 1192 h 1800"/>
              <a:gd name="T82" fmla="*/ 3851 w 8306"/>
              <a:gd name="T83" fmla="*/ 1219 h 1800"/>
              <a:gd name="T84" fmla="*/ 4102 w 8306"/>
              <a:gd name="T85" fmla="*/ 1251 h 1800"/>
              <a:gd name="T86" fmla="*/ 4122 w 8306"/>
              <a:gd name="T87" fmla="*/ 1292 h 1800"/>
              <a:gd name="T88" fmla="*/ 4151 w 8306"/>
              <a:gd name="T89" fmla="*/ 1324 h 1800"/>
              <a:gd name="T90" fmla="*/ 4239 w 8306"/>
              <a:gd name="T91" fmla="*/ 1345 h 1800"/>
              <a:gd name="T92" fmla="*/ 4369 w 8306"/>
              <a:gd name="T93" fmla="*/ 1384 h 1800"/>
              <a:gd name="T94" fmla="*/ 5456 w 8306"/>
              <a:gd name="T95" fmla="*/ 1407 h 1800"/>
              <a:gd name="T96" fmla="*/ 5522 w 8306"/>
              <a:gd name="T97" fmla="*/ 1437 h 1800"/>
              <a:gd name="T98" fmla="*/ 6271 w 8306"/>
              <a:gd name="T99" fmla="*/ 1477 h 1800"/>
              <a:gd name="T100" fmla="*/ 6521 w 8306"/>
              <a:gd name="T101" fmla="*/ 1543 h 1800"/>
              <a:gd name="T102" fmla="*/ 6947 w 8306"/>
              <a:gd name="T103" fmla="*/ 1606 h 1800"/>
              <a:gd name="T104" fmla="*/ 8306 w 8306"/>
              <a:gd name="T105" fmla="*/ 180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6" h="1800">
                <a:moveTo>
                  <a:pt x="0" y="0"/>
                </a:moveTo>
                <a:lnTo>
                  <a:pt x="129" y="0"/>
                </a:lnTo>
                <a:lnTo>
                  <a:pt x="129" y="13"/>
                </a:lnTo>
                <a:lnTo>
                  <a:pt x="288" y="13"/>
                </a:lnTo>
                <a:lnTo>
                  <a:pt x="288" y="23"/>
                </a:lnTo>
                <a:lnTo>
                  <a:pt x="397" y="23"/>
                </a:lnTo>
                <a:lnTo>
                  <a:pt x="397" y="32"/>
                </a:lnTo>
                <a:lnTo>
                  <a:pt x="439" y="32"/>
                </a:lnTo>
                <a:lnTo>
                  <a:pt x="439" y="43"/>
                </a:lnTo>
                <a:lnTo>
                  <a:pt x="460" y="43"/>
                </a:lnTo>
                <a:lnTo>
                  <a:pt x="460" y="54"/>
                </a:lnTo>
                <a:lnTo>
                  <a:pt x="498" y="54"/>
                </a:lnTo>
                <a:lnTo>
                  <a:pt x="498" y="65"/>
                </a:lnTo>
                <a:lnTo>
                  <a:pt x="506" y="65"/>
                </a:lnTo>
                <a:lnTo>
                  <a:pt x="506" y="85"/>
                </a:lnTo>
                <a:lnTo>
                  <a:pt x="540" y="85"/>
                </a:lnTo>
                <a:lnTo>
                  <a:pt x="540" y="91"/>
                </a:lnTo>
                <a:lnTo>
                  <a:pt x="561" y="91"/>
                </a:lnTo>
                <a:lnTo>
                  <a:pt x="561" y="99"/>
                </a:lnTo>
                <a:lnTo>
                  <a:pt x="610" y="99"/>
                </a:lnTo>
                <a:lnTo>
                  <a:pt x="610" y="118"/>
                </a:lnTo>
                <a:lnTo>
                  <a:pt x="630" y="118"/>
                </a:lnTo>
                <a:lnTo>
                  <a:pt x="630" y="140"/>
                </a:lnTo>
                <a:lnTo>
                  <a:pt x="638" y="140"/>
                </a:lnTo>
                <a:lnTo>
                  <a:pt x="638" y="153"/>
                </a:lnTo>
                <a:lnTo>
                  <a:pt x="794" y="153"/>
                </a:lnTo>
                <a:lnTo>
                  <a:pt x="794" y="175"/>
                </a:lnTo>
                <a:lnTo>
                  <a:pt x="815" y="175"/>
                </a:lnTo>
                <a:lnTo>
                  <a:pt x="815" y="188"/>
                </a:lnTo>
                <a:lnTo>
                  <a:pt x="843" y="188"/>
                </a:lnTo>
                <a:lnTo>
                  <a:pt x="843" y="197"/>
                </a:lnTo>
                <a:lnTo>
                  <a:pt x="871" y="197"/>
                </a:lnTo>
                <a:lnTo>
                  <a:pt x="871" y="208"/>
                </a:lnTo>
                <a:lnTo>
                  <a:pt x="976" y="208"/>
                </a:lnTo>
                <a:lnTo>
                  <a:pt x="976" y="219"/>
                </a:lnTo>
                <a:lnTo>
                  <a:pt x="989" y="219"/>
                </a:lnTo>
                <a:lnTo>
                  <a:pt x="989" y="232"/>
                </a:lnTo>
                <a:lnTo>
                  <a:pt x="1105" y="232"/>
                </a:lnTo>
                <a:lnTo>
                  <a:pt x="1105" y="241"/>
                </a:lnTo>
                <a:lnTo>
                  <a:pt x="1165" y="241"/>
                </a:lnTo>
                <a:lnTo>
                  <a:pt x="1165" y="275"/>
                </a:lnTo>
                <a:lnTo>
                  <a:pt x="1196" y="275"/>
                </a:lnTo>
                <a:lnTo>
                  <a:pt x="1196" y="295"/>
                </a:lnTo>
                <a:lnTo>
                  <a:pt x="1308" y="295"/>
                </a:lnTo>
                <a:lnTo>
                  <a:pt x="1308" y="307"/>
                </a:lnTo>
                <a:lnTo>
                  <a:pt x="1349" y="307"/>
                </a:lnTo>
                <a:lnTo>
                  <a:pt x="1349" y="338"/>
                </a:lnTo>
                <a:lnTo>
                  <a:pt x="1394" y="338"/>
                </a:lnTo>
                <a:lnTo>
                  <a:pt x="1394" y="354"/>
                </a:lnTo>
                <a:lnTo>
                  <a:pt x="1405" y="354"/>
                </a:lnTo>
                <a:lnTo>
                  <a:pt x="1405" y="390"/>
                </a:lnTo>
                <a:lnTo>
                  <a:pt x="1417" y="390"/>
                </a:lnTo>
                <a:lnTo>
                  <a:pt x="1417" y="412"/>
                </a:lnTo>
                <a:lnTo>
                  <a:pt x="1420" y="412"/>
                </a:lnTo>
                <a:lnTo>
                  <a:pt x="1420" y="439"/>
                </a:lnTo>
                <a:lnTo>
                  <a:pt x="1431" y="439"/>
                </a:lnTo>
                <a:lnTo>
                  <a:pt x="1431" y="456"/>
                </a:lnTo>
                <a:lnTo>
                  <a:pt x="1439" y="456"/>
                </a:lnTo>
                <a:lnTo>
                  <a:pt x="1439" y="500"/>
                </a:lnTo>
                <a:lnTo>
                  <a:pt x="1445" y="500"/>
                </a:lnTo>
                <a:lnTo>
                  <a:pt x="1445" y="513"/>
                </a:lnTo>
                <a:lnTo>
                  <a:pt x="1459" y="513"/>
                </a:lnTo>
                <a:lnTo>
                  <a:pt x="1459" y="536"/>
                </a:lnTo>
                <a:lnTo>
                  <a:pt x="1471" y="536"/>
                </a:lnTo>
                <a:lnTo>
                  <a:pt x="1471" y="545"/>
                </a:lnTo>
                <a:lnTo>
                  <a:pt x="1485" y="545"/>
                </a:lnTo>
                <a:lnTo>
                  <a:pt x="1485" y="562"/>
                </a:lnTo>
                <a:lnTo>
                  <a:pt x="1496" y="562"/>
                </a:lnTo>
                <a:lnTo>
                  <a:pt x="1496" y="578"/>
                </a:lnTo>
                <a:lnTo>
                  <a:pt x="1505" y="578"/>
                </a:lnTo>
                <a:lnTo>
                  <a:pt x="1505" y="622"/>
                </a:lnTo>
                <a:lnTo>
                  <a:pt x="1518" y="622"/>
                </a:lnTo>
                <a:lnTo>
                  <a:pt x="1518" y="650"/>
                </a:lnTo>
                <a:lnTo>
                  <a:pt x="1530" y="650"/>
                </a:lnTo>
                <a:lnTo>
                  <a:pt x="1530" y="660"/>
                </a:lnTo>
                <a:lnTo>
                  <a:pt x="1545" y="660"/>
                </a:lnTo>
                <a:lnTo>
                  <a:pt x="1545" y="673"/>
                </a:lnTo>
                <a:lnTo>
                  <a:pt x="1556" y="673"/>
                </a:lnTo>
                <a:lnTo>
                  <a:pt x="1556" y="681"/>
                </a:lnTo>
                <a:lnTo>
                  <a:pt x="1576" y="681"/>
                </a:lnTo>
                <a:lnTo>
                  <a:pt x="1576" y="693"/>
                </a:lnTo>
                <a:lnTo>
                  <a:pt x="1603" y="693"/>
                </a:lnTo>
                <a:lnTo>
                  <a:pt x="1603" y="706"/>
                </a:lnTo>
                <a:lnTo>
                  <a:pt x="1686" y="706"/>
                </a:lnTo>
                <a:lnTo>
                  <a:pt x="1686" y="714"/>
                </a:lnTo>
                <a:lnTo>
                  <a:pt x="1862" y="714"/>
                </a:lnTo>
                <a:lnTo>
                  <a:pt x="1862" y="727"/>
                </a:lnTo>
                <a:lnTo>
                  <a:pt x="1868" y="727"/>
                </a:lnTo>
                <a:lnTo>
                  <a:pt x="1868" y="735"/>
                </a:lnTo>
                <a:lnTo>
                  <a:pt x="2021" y="735"/>
                </a:lnTo>
                <a:lnTo>
                  <a:pt x="2021" y="749"/>
                </a:lnTo>
                <a:lnTo>
                  <a:pt x="2033" y="749"/>
                </a:lnTo>
                <a:lnTo>
                  <a:pt x="2033" y="761"/>
                </a:lnTo>
                <a:lnTo>
                  <a:pt x="2043" y="761"/>
                </a:lnTo>
                <a:lnTo>
                  <a:pt x="2043" y="771"/>
                </a:lnTo>
                <a:lnTo>
                  <a:pt x="2062" y="771"/>
                </a:lnTo>
                <a:lnTo>
                  <a:pt x="2062" y="782"/>
                </a:lnTo>
                <a:lnTo>
                  <a:pt x="2072" y="782"/>
                </a:lnTo>
                <a:lnTo>
                  <a:pt x="2072" y="794"/>
                </a:lnTo>
                <a:lnTo>
                  <a:pt x="2121" y="794"/>
                </a:lnTo>
                <a:lnTo>
                  <a:pt x="2121" y="803"/>
                </a:lnTo>
                <a:lnTo>
                  <a:pt x="2147" y="803"/>
                </a:lnTo>
                <a:lnTo>
                  <a:pt x="2147" y="819"/>
                </a:lnTo>
                <a:lnTo>
                  <a:pt x="2154" y="819"/>
                </a:lnTo>
                <a:lnTo>
                  <a:pt x="2154" y="827"/>
                </a:lnTo>
                <a:lnTo>
                  <a:pt x="2181" y="827"/>
                </a:lnTo>
                <a:lnTo>
                  <a:pt x="2181" y="840"/>
                </a:lnTo>
                <a:lnTo>
                  <a:pt x="2191" y="840"/>
                </a:lnTo>
                <a:lnTo>
                  <a:pt x="2191" y="849"/>
                </a:lnTo>
                <a:lnTo>
                  <a:pt x="2265" y="849"/>
                </a:lnTo>
                <a:lnTo>
                  <a:pt x="2265" y="862"/>
                </a:lnTo>
                <a:lnTo>
                  <a:pt x="2578" y="862"/>
                </a:lnTo>
                <a:lnTo>
                  <a:pt x="2578" y="875"/>
                </a:lnTo>
                <a:lnTo>
                  <a:pt x="2585" y="875"/>
                </a:lnTo>
                <a:lnTo>
                  <a:pt x="2585" y="885"/>
                </a:lnTo>
                <a:lnTo>
                  <a:pt x="2668" y="885"/>
                </a:lnTo>
                <a:lnTo>
                  <a:pt x="2668" y="897"/>
                </a:lnTo>
                <a:lnTo>
                  <a:pt x="2681" y="897"/>
                </a:lnTo>
                <a:lnTo>
                  <a:pt x="2681" y="907"/>
                </a:lnTo>
                <a:lnTo>
                  <a:pt x="2688" y="907"/>
                </a:lnTo>
                <a:lnTo>
                  <a:pt x="2688" y="921"/>
                </a:lnTo>
                <a:lnTo>
                  <a:pt x="2697" y="921"/>
                </a:lnTo>
                <a:lnTo>
                  <a:pt x="2697" y="929"/>
                </a:lnTo>
                <a:lnTo>
                  <a:pt x="2705" y="929"/>
                </a:lnTo>
                <a:lnTo>
                  <a:pt x="2705" y="943"/>
                </a:lnTo>
                <a:lnTo>
                  <a:pt x="2721" y="943"/>
                </a:lnTo>
                <a:lnTo>
                  <a:pt x="2721" y="957"/>
                </a:lnTo>
                <a:lnTo>
                  <a:pt x="2730" y="957"/>
                </a:lnTo>
                <a:lnTo>
                  <a:pt x="2730" y="981"/>
                </a:lnTo>
                <a:lnTo>
                  <a:pt x="2736" y="981"/>
                </a:lnTo>
                <a:lnTo>
                  <a:pt x="2736" y="993"/>
                </a:lnTo>
                <a:lnTo>
                  <a:pt x="2748" y="993"/>
                </a:lnTo>
                <a:lnTo>
                  <a:pt x="2748" y="1005"/>
                </a:lnTo>
                <a:lnTo>
                  <a:pt x="2754" y="1005"/>
                </a:lnTo>
                <a:lnTo>
                  <a:pt x="2754" y="1016"/>
                </a:lnTo>
                <a:lnTo>
                  <a:pt x="2763" y="1016"/>
                </a:lnTo>
                <a:lnTo>
                  <a:pt x="2763" y="1022"/>
                </a:lnTo>
                <a:lnTo>
                  <a:pt x="2794" y="1022"/>
                </a:lnTo>
                <a:lnTo>
                  <a:pt x="2794" y="1038"/>
                </a:lnTo>
                <a:lnTo>
                  <a:pt x="2806" y="1038"/>
                </a:lnTo>
                <a:lnTo>
                  <a:pt x="2806" y="1047"/>
                </a:lnTo>
                <a:lnTo>
                  <a:pt x="2815" y="1047"/>
                </a:lnTo>
                <a:lnTo>
                  <a:pt x="2815" y="1068"/>
                </a:lnTo>
                <a:lnTo>
                  <a:pt x="2827" y="1068"/>
                </a:lnTo>
                <a:lnTo>
                  <a:pt x="2827" y="1079"/>
                </a:lnTo>
                <a:lnTo>
                  <a:pt x="2862" y="1079"/>
                </a:lnTo>
                <a:lnTo>
                  <a:pt x="2862" y="1101"/>
                </a:lnTo>
                <a:lnTo>
                  <a:pt x="2905" y="1101"/>
                </a:lnTo>
                <a:lnTo>
                  <a:pt x="2905" y="1114"/>
                </a:lnTo>
                <a:lnTo>
                  <a:pt x="2920" y="1114"/>
                </a:lnTo>
                <a:lnTo>
                  <a:pt x="2920" y="1127"/>
                </a:lnTo>
                <a:lnTo>
                  <a:pt x="2996" y="1127"/>
                </a:lnTo>
                <a:lnTo>
                  <a:pt x="2996" y="1135"/>
                </a:lnTo>
                <a:lnTo>
                  <a:pt x="3040" y="1135"/>
                </a:lnTo>
                <a:lnTo>
                  <a:pt x="3040" y="1149"/>
                </a:lnTo>
                <a:lnTo>
                  <a:pt x="3102" y="1149"/>
                </a:lnTo>
                <a:lnTo>
                  <a:pt x="3102" y="1157"/>
                </a:lnTo>
                <a:lnTo>
                  <a:pt x="3150" y="1157"/>
                </a:lnTo>
                <a:lnTo>
                  <a:pt x="3150" y="1173"/>
                </a:lnTo>
                <a:lnTo>
                  <a:pt x="3578" y="1173"/>
                </a:lnTo>
                <a:lnTo>
                  <a:pt x="3578" y="1182"/>
                </a:lnTo>
                <a:lnTo>
                  <a:pt x="3643" y="1182"/>
                </a:lnTo>
                <a:lnTo>
                  <a:pt x="3643" y="1192"/>
                </a:lnTo>
                <a:lnTo>
                  <a:pt x="3734" y="1192"/>
                </a:lnTo>
                <a:lnTo>
                  <a:pt x="3734" y="1205"/>
                </a:lnTo>
                <a:lnTo>
                  <a:pt x="3836" y="1205"/>
                </a:lnTo>
                <a:lnTo>
                  <a:pt x="3836" y="1219"/>
                </a:lnTo>
                <a:lnTo>
                  <a:pt x="3851" y="1219"/>
                </a:lnTo>
                <a:lnTo>
                  <a:pt x="3851" y="1241"/>
                </a:lnTo>
                <a:lnTo>
                  <a:pt x="4070" y="1241"/>
                </a:lnTo>
                <a:lnTo>
                  <a:pt x="4070" y="1251"/>
                </a:lnTo>
                <a:lnTo>
                  <a:pt x="4102" y="1251"/>
                </a:lnTo>
                <a:lnTo>
                  <a:pt x="4102" y="1262"/>
                </a:lnTo>
                <a:lnTo>
                  <a:pt x="4113" y="1262"/>
                </a:lnTo>
                <a:lnTo>
                  <a:pt x="4113" y="1292"/>
                </a:lnTo>
                <a:lnTo>
                  <a:pt x="4122" y="1292"/>
                </a:lnTo>
                <a:lnTo>
                  <a:pt x="4122" y="1307"/>
                </a:lnTo>
                <a:lnTo>
                  <a:pt x="4132" y="1307"/>
                </a:lnTo>
                <a:lnTo>
                  <a:pt x="4132" y="1324"/>
                </a:lnTo>
                <a:lnTo>
                  <a:pt x="4151" y="1324"/>
                </a:lnTo>
                <a:lnTo>
                  <a:pt x="4151" y="1334"/>
                </a:lnTo>
                <a:lnTo>
                  <a:pt x="4186" y="1334"/>
                </a:lnTo>
                <a:lnTo>
                  <a:pt x="4186" y="1345"/>
                </a:lnTo>
                <a:lnTo>
                  <a:pt x="4239" y="1345"/>
                </a:lnTo>
                <a:lnTo>
                  <a:pt x="4239" y="1359"/>
                </a:lnTo>
                <a:lnTo>
                  <a:pt x="4274" y="1359"/>
                </a:lnTo>
                <a:lnTo>
                  <a:pt x="4274" y="1384"/>
                </a:lnTo>
                <a:lnTo>
                  <a:pt x="4369" y="1384"/>
                </a:lnTo>
                <a:lnTo>
                  <a:pt x="4369" y="1392"/>
                </a:lnTo>
                <a:lnTo>
                  <a:pt x="4639" y="1392"/>
                </a:lnTo>
                <a:lnTo>
                  <a:pt x="4639" y="1407"/>
                </a:lnTo>
                <a:lnTo>
                  <a:pt x="5456" y="1407"/>
                </a:lnTo>
                <a:lnTo>
                  <a:pt x="5456" y="1418"/>
                </a:lnTo>
                <a:lnTo>
                  <a:pt x="5484" y="1418"/>
                </a:lnTo>
                <a:lnTo>
                  <a:pt x="5484" y="1437"/>
                </a:lnTo>
                <a:lnTo>
                  <a:pt x="5522" y="1437"/>
                </a:lnTo>
                <a:lnTo>
                  <a:pt x="5522" y="1453"/>
                </a:lnTo>
                <a:lnTo>
                  <a:pt x="5742" y="1453"/>
                </a:lnTo>
                <a:lnTo>
                  <a:pt x="5742" y="1477"/>
                </a:lnTo>
                <a:lnTo>
                  <a:pt x="6271" y="1477"/>
                </a:lnTo>
                <a:lnTo>
                  <a:pt x="6271" y="1509"/>
                </a:lnTo>
                <a:lnTo>
                  <a:pt x="6421" y="1509"/>
                </a:lnTo>
                <a:lnTo>
                  <a:pt x="6421" y="1543"/>
                </a:lnTo>
                <a:lnTo>
                  <a:pt x="6521" y="1543"/>
                </a:lnTo>
                <a:lnTo>
                  <a:pt x="6521" y="1574"/>
                </a:lnTo>
                <a:lnTo>
                  <a:pt x="6563" y="1574"/>
                </a:lnTo>
                <a:lnTo>
                  <a:pt x="6563" y="1606"/>
                </a:lnTo>
                <a:lnTo>
                  <a:pt x="6947" y="1606"/>
                </a:lnTo>
                <a:lnTo>
                  <a:pt x="6947" y="1696"/>
                </a:lnTo>
                <a:lnTo>
                  <a:pt x="6975" y="1696"/>
                </a:lnTo>
                <a:lnTo>
                  <a:pt x="6975" y="1800"/>
                </a:lnTo>
                <a:lnTo>
                  <a:pt x="8306" y="1800"/>
                </a:lnTo>
              </a:path>
            </a:pathLst>
          </a:custGeom>
          <a:noFill/>
          <a:ln w="19050" cap="sq">
            <a:solidFill>
              <a:srgbClr val="0066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grpSp>
        <p:nvGrpSpPr>
          <p:cNvPr id="727" name="Group 726">
            <a:extLst>
              <a:ext uri="{FF2B5EF4-FFF2-40B4-BE49-F238E27FC236}">
                <a16:creationId xmlns:a16="http://schemas.microsoft.com/office/drawing/2014/main" id="{920D690E-7CA4-476D-AC47-DFBF74063E46}"/>
              </a:ext>
            </a:extLst>
          </p:cNvPr>
          <p:cNvGrpSpPr/>
          <p:nvPr/>
        </p:nvGrpSpPr>
        <p:grpSpPr>
          <a:xfrm>
            <a:off x="2444285" y="1903829"/>
            <a:ext cx="4918043" cy="1301185"/>
            <a:chOff x="10681022" y="1375460"/>
            <a:chExt cx="5995988" cy="1397000"/>
          </a:xfrm>
        </p:grpSpPr>
        <p:sp>
          <p:nvSpPr>
            <p:cNvPr id="728" name="Line 964">
              <a:extLst>
                <a:ext uri="{FF2B5EF4-FFF2-40B4-BE49-F238E27FC236}">
                  <a16:creationId xmlns:a16="http://schemas.microsoft.com/office/drawing/2014/main" id="{7FFA63D5-EE49-45AF-9E0F-97C15ECE044F}"/>
                </a:ext>
              </a:extLst>
            </p:cNvPr>
            <p:cNvSpPr>
              <a:spLocks noChangeShapeType="1"/>
            </p:cNvSpPr>
            <p:nvPr/>
          </p:nvSpPr>
          <p:spPr bwMode="auto">
            <a:xfrm flipH="1">
              <a:off x="16578585"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29" name="Line 965">
              <a:extLst>
                <a:ext uri="{FF2B5EF4-FFF2-40B4-BE49-F238E27FC236}">
                  <a16:creationId xmlns:a16="http://schemas.microsoft.com/office/drawing/2014/main" id="{E076C637-99A0-4ED9-8157-F3FB921AF079}"/>
                </a:ext>
              </a:extLst>
            </p:cNvPr>
            <p:cNvSpPr>
              <a:spLocks noChangeShapeType="1"/>
            </p:cNvSpPr>
            <p:nvPr/>
          </p:nvSpPr>
          <p:spPr bwMode="auto">
            <a:xfrm>
              <a:off x="16627797"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0" name="Line 966">
              <a:extLst>
                <a:ext uri="{FF2B5EF4-FFF2-40B4-BE49-F238E27FC236}">
                  <a16:creationId xmlns:a16="http://schemas.microsoft.com/office/drawing/2014/main" id="{5A0B5D77-6B79-4CB7-BCA5-E4FE30D655FE}"/>
                </a:ext>
              </a:extLst>
            </p:cNvPr>
            <p:cNvSpPr>
              <a:spLocks noChangeShapeType="1"/>
            </p:cNvSpPr>
            <p:nvPr/>
          </p:nvSpPr>
          <p:spPr bwMode="auto">
            <a:xfrm flipH="1">
              <a:off x="16564297"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1" name="Line 967">
              <a:extLst>
                <a:ext uri="{FF2B5EF4-FFF2-40B4-BE49-F238E27FC236}">
                  <a16:creationId xmlns:a16="http://schemas.microsoft.com/office/drawing/2014/main" id="{1508E810-794E-4C20-8507-CBD1AA700C84}"/>
                </a:ext>
              </a:extLst>
            </p:cNvPr>
            <p:cNvSpPr>
              <a:spLocks noChangeShapeType="1"/>
            </p:cNvSpPr>
            <p:nvPr/>
          </p:nvSpPr>
          <p:spPr bwMode="auto">
            <a:xfrm>
              <a:off x="16611922"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2" name="Line 968">
              <a:extLst>
                <a:ext uri="{FF2B5EF4-FFF2-40B4-BE49-F238E27FC236}">
                  <a16:creationId xmlns:a16="http://schemas.microsoft.com/office/drawing/2014/main" id="{BFF813AC-93AA-4573-818B-B6A6334CB502}"/>
                </a:ext>
              </a:extLst>
            </p:cNvPr>
            <p:cNvSpPr>
              <a:spLocks noChangeShapeType="1"/>
            </p:cNvSpPr>
            <p:nvPr/>
          </p:nvSpPr>
          <p:spPr bwMode="auto">
            <a:xfrm flipH="1">
              <a:off x="16542072"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3" name="Line 969">
              <a:extLst>
                <a:ext uri="{FF2B5EF4-FFF2-40B4-BE49-F238E27FC236}">
                  <a16:creationId xmlns:a16="http://schemas.microsoft.com/office/drawing/2014/main" id="{F3A2E5FE-C215-456D-A288-B899EDBACC45}"/>
                </a:ext>
              </a:extLst>
            </p:cNvPr>
            <p:cNvSpPr>
              <a:spLocks noChangeShapeType="1"/>
            </p:cNvSpPr>
            <p:nvPr/>
          </p:nvSpPr>
          <p:spPr bwMode="auto">
            <a:xfrm>
              <a:off x="16591285"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4" name="Line 970">
              <a:extLst>
                <a:ext uri="{FF2B5EF4-FFF2-40B4-BE49-F238E27FC236}">
                  <a16:creationId xmlns:a16="http://schemas.microsoft.com/office/drawing/2014/main" id="{796E604C-C17B-48DB-A741-C0653206ED0D}"/>
                </a:ext>
              </a:extLst>
            </p:cNvPr>
            <p:cNvSpPr>
              <a:spLocks noChangeShapeType="1"/>
            </p:cNvSpPr>
            <p:nvPr/>
          </p:nvSpPr>
          <p:spPr bwMode="auto">
            <a:xfrm flipH="1">
              <a:off x="16457935"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5" name="Line 971">
              <a:extLst>
                <a:ext uri="{FF2B5EF4-FFF2-40B4-BE49-F238E27FC236}">
                  <a16:creationId xmlns:a16="http://schemas.microsoft.com/office/drawing/2014/main" id="{91A71FD8-6344-4571-962A-91FA15213005}"/>
                </a:ext>
              </a:extLst>
            </p:cNvPr>
            <p:cNvSpPr>
              <a:spLocks noChangeShapeType="1"/>
            </p:cNvSpPr>
            <p:nvPr/>
          </p:nvSpPr>
          <p:spPr bwMode="auto">
            <a:xfrm>
              <a:off x="16505560"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6" name="Line 972">
              <a:extLst>
                <a:ext uri="{FF2B5EF4-FFF2-40B4-BE49-F238E27FC236}">
                  <a16:creationId xmlns:a16="http://schemas.microsoft.com/office/drawing/2014/main" id="{D09F0F56-D6EC-4CDF-808F-75E8FA848F65}"/>
                </a:ext>
              </a:extLst>
            </p:cNvPr>
            <p:cNvSpPr>
              <a:spLocks noChangeShapeType="1"/>
            </p:cNvSpPr>
            <p:nvPr/>
          </p:nvSpPr>
          <p:spPr bwMode="auto">
            <a:xfrm flipH="1">
              <a:off x="16442060"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7" name="Line 973">
              <a:extLst>
                <a:ext uri="{FF2B5EF4-FFF2-40B4-BE49-F238E27FC236}">
                  <a16:creationId xmlns:a16="http://schemas.microsoft.com/office/drawing/2014/main" id="{C83D72C3-2192-42B9-9709-2D90D9B8DFB5}"/>
                </a:ext>
              </a:extLst>
            </p:cNvPr>
            <p:cNvSpPr>
              <a:spLocks noChangeShapeType="1"/>
            </p:cNvSpPr>
            <p:nvPr/>
          </p:nvSpPr>
          <p:spPr bwMode="auto">
            <a:xfrm>
              <a:off x="16491272"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8" name="Line 974">
              <a:extLst>
                <a:ext uri="{FF2B5EF4-FFF2-40B4-BE49-F238E27FC236}">
                  <a16:creationId xmlns:a16="http://schemas.microsoft.com/office/drawing/2014/main" id="{50C36E1B-BE43-4156-881C-B03547910B67}"/>
                </a:ext>
              </a:extLst>
            </p:cNvPr>
            <p:cNvSpPr>
              <a:spLocks noChangeShapeType="1"/>
            </p:cNvSpPr>
            <p:nvPr/>
          </p:nvSpPr>
          <p:spPr bwMode="auto">
            <a:xfrm flipH="1">
              <a:off x="16100747"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39" name="Line 975">
              <a:extLst>
                <a:ext uri="{FF2B5EF4-FFF2-40B4-BE49-F238E27FC236}">
                  <a16:creationId xmlns:a16="http://schemas.microsoft.com/office/drawing/2014/main" id="{C608DD62-850C-44DD-83E0-4002846356B0}"/>
                </a:ext>
              </a:extLst>
            </p:cNvPr>
            <p:cNvSpPr>
              <a:spLocks noChangeShapeType="1"/>
            </p:cNvSpPr>
            <p:nvPr/>
          </p:nvSpPr>
          <p:spPr bwMode="auto">
            <a:xfrm>
              <a:off x="16149960"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0" name="Line 976">
              <a:extLst>
                <a:ext uri="{FF2B5EF4-FFF2-40B4-BE49-F238E27FC236}">
                  <a16:creationId xmlns:a16="http://schemas.microsoft.com/office/drawing/2014/main" id="{761CD1F1-C39D-4C49-BE69-BA4A7F9F1942}"/>
                </a:ext>
              </a:extLst>
            </p:cNvPr>
            <p:cNvSpPr>
              <a:spLocks noChangeShapeType="1"/>
            </p:cNvSpPr>
            <p:nvPr/>
          </p:nvSpPr>
          <p:spPr bwMode="auto">
            <a:xfrm flipH="1">
              <a:off x="15975335"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1" name="Line 977">
              <a:extLst>
                <a:ext uri="{FF2B5EF4-FFF2-40B4-BE49-F238E27FC236}">
                  <a16:creationId xmlns:a16="http://schemas.microsoft.com/office/drawing/2014/main" id="{3753DFD5-B836-4A63-AA1B-05A5E46D1605}"/>
                </a:ext>
              </a:extLst>
            </p:cNvPr>
            <p:cNvSpPr>
              <a:spLocks noChangeShapeType="1"/>
            </p:cNvSpPr>
            <p:nvPr/>
          </p:nvSpPr>
          <p:spPr bwMode="auto">
            <a:xfrm>
              <a:off x="16024547"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2" name="Line 978">
              <a:extLst>
                <a:ext uri="{FF2B5EF4-FFF2-40B4-BE49-F238E27FC236}">
                  <a16:creationId xmlns:a16="http://schemas.microsoft.com/office/drawing/2014/main" id="{32A27822-F350-43D2-AF6B-D69A221D55FE}"/>
                </a:ext>
              </a:extLst>
            </p:cNvPr>
            <p:cNvSpPr>
              <a:spLocks noChangeShapeType="1"/>
            </p:cNvSpPr>
            <p:nvPr/>
          </p:nvSpPr>
          <p:spPr bwMode="auto">
            <a:xfrm flipH="1">
              <a:off x="15764197"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3" name="Line 979">
              <a:extLst>
                <a:ext uri="{FF2B5EF4-FFF2-40B4-BE49-F238E27FC236}">
                  <a16:creationId xmlns:a16="http://schemas.microsoft.com/office/drawing/2014/main" id="{11E7DDE8-E2E6-4D6C-9C8D-D63A390F679E}"/>
                </a:ext>
              </a:extLst>
            </p:cNvPr>
            <p:cNvSpPr>
              <a:spLocks noChangeShapeType="1"/>
            </p:cNvSpPr>
            <p:nvPr/>
          </p:nvSpPr>
          <p:spPr bwMode="auto">
            <a:xfrm>
              <a:off x="15813410"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4" name="Line 980">
              <a:extLst>
                <a:ext uri="{FF2B5EF4-FFF2-40B4-BE49-F238E27FC236}">
                  <a16:creationId xmlns:a16="http://schemas.microsoft.com/office/drawing/2014/main" id="{C7CF4564-D1C2-4614-A916-AEC90DE8CA44}"/>
                </a:ext>
              </a:extLst>
            </p:cNvPr>
            <p:cNvSpPr>
              <a:spLocks noChangeShapeType="1"/>
            </p:cNvSpPr>
            <p:nvPr/>
          </p:nvSpPr>
          <p:spPr bwMode="auto">
            <a:xfrm flipH="1">
              <a:off x="15711810"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5" name="Line 981">
              <a:extLst>
                <a:ext uri="{FF2B5EF4-FFF2-40B4-BE49-F238E27FC236}">
                  <a16:creationId xmlns:a16="http://schemas.microsoft.com/office/drawing/2014/main" id="{B343E58F-1F95-4430-82E6-30E4CF810A47}"/>
                </a:ext>
              </a:extLst>
            </p:cNvPr>
            <p:cNvSpPr>
              <a:spLocks noChangeShapeType="1"/>
            </p:cNvSpPr>
            <p:nvPr/>
          </p:nvSpPr>
          <p:spPr bwMode="auto">
            <a:xfrm>
              <a:off x="15761022"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6" name="Line 982">
              <a:extLst>
                <a:ext uri="{FF2B5EF4-FFF2-40B4-BE49-F238E27FC236}">
                  <a16:creationId xmlns:a16="http://schemas.microsoft.com/office/drawing/2014/main" id="{3C0704F7-DA4E-4A91-86C0-1878CFA79C3F}"/>
                </a:ext>
              </a:extLst>
            </p:cNvPr>
            <p:cNvSpPr>
              <a:spLocks noChangeShapeType="1"/>
            </p:cNvSpPr>
            <p:nvPr/>
          </p:nvSpPr>
          <p:spPr bwMode="auto">
            <a:xfrm flipH="1">
              <a:off x="15694347"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7" name="Line 983">
              <a:extLst>
                <a:ext uri="{FF2B5EF4-FFF2-40B4-BE49-F238E27FC236}">
                  <a16:creationId xmlns:a16="http://schemas.microsoft.com/office/drawing/2014/main" id="{557A2517-38D7-4F27-8E5C-A8325F97E517}"/>
                </a:ext>
              </a:extLst>
            </p:cNvPr>
            <p:cNvSpPr>
              <a:spLocks noChangeShapeType="1"/>
            </p:cNvSpPr>
            <p:nvPr/>
          </p:nvSpPr>
          <p:spPr bwMode="auto">
            <a:xfrm>
              <a:off x="15743560"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8" name="Line 984">
              <a:extLst>
                <a:ext uri="{FF2B5EF4-FFF2-40B4-BE49-F238E27FC236}">
                  <a16:creationId xmlns:a16="http://schemas.microsoft.com/office/drawing/2014/main" id="{DEC1C041-C8DC-4257-B3A6-B19195754412}"/>
                </a:ext>
              </a:extLst>
            </p:cNvPr>
            <p:cNvSpPr>
              <a:spLocks noChangeShapeType="1"/>
            </p:cNvSpPr>
            <p:nvPr/>
          </p:nvSpPr>
          <p:spPr bwMode="auto">
            <a:xfrm flipH="1">
              <a:off x="15672122"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49" name="Line 985">
              <a:extLst>
                <a:ext uri="{FF2B5EF4-FFF2-40B4-BE49-F238E27FC236}">
                  <a16:creationId xmlns:a16="http://schemas.microsoft.com/office/drawing/2014/main" id="{015B705B-7101-478D-8940-3B7DFA3BBB17}"/>
                </a:ext>
              </a:extLst>
            </p:cNvPr>
            <p:cNvSpPr>
              <a:spLocks noChangeShapeType="1"/>
            </p:cNvSpPr>
            <p:nvPr/>
          </p:nvSpPr>
          <p:spPr bwMode="auto">
            <a:xfrm>
              <a:off x="15721335"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0" name="Line 986">
              <a:extLst>
                <a:ext uri="{FF2B5EF4-FFF2-40B4-BE49-F238E27FC236}">
                  <a16:creationId xmlns:a16="http://schemas.microsoft.com/office/drawing/2014/main" id="{B1B3C76B-1718-49AB-A223-F6BE54337B6C}"/>
                </a:ext>
              </a:extLst>
            </p:cNvPr>
            <p:cNvSpPr>
              <a:spLocks noChangeShapeType="1"/>
            </p:cNvSpPr>
            <p:nvPr/>
          </p:nvSpPr>
          <p:spPr bwMode="auto">
            <a:xfrm flipH="1">
              <a:off x="15648310"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1" name="Line 987">
              <a:extLst>
                <a:ext uri="{FF2B5EF4-FFF2-40B4-BE49-F238E27FC236}">
                  <a16:creationId xmlns:a16="http://schemas.microsoft.com/office/drawing/2014/main" id="{76DB8D30-862E-40E9-99B3-BE34E00A7FAF}"/>
                </a:ext>
              </a:extLst>
            </p:cNvPr>
            <p:cNvSpPr>
              <a:spLocks noChangeShapeType="1"/>
            </p:cNvSpPr>
            <p:nvPr/>
          </p:nvSpPr>
          <p:spPr bwMode="auto">
            <a:xfrm>
              <a:off x="15697522"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2" name="Line 988">
              <a:extLst>
                <a:ext uri="{FF2B5EF4-FFF2-40B4-BE49-F238E27FC236}">
                  <a16:creationId xmlns:a16="http://schemas.microsoft.com/office/drawing/2014/main" id="{53CC5544-AFA1-4C32-B2FE-4DF8A5E5BA36}"/>
                </a:ext>
              </a:extLst>
            </p:cNvPr>
            <p:cNvSpPr>
              <a:spLocks noChangeShapeType="1"/>
            </p:cNvSpPr>
            <p:nvPr/>
          </p:nvSpPr>
          <p:spPr bwMode="auto">
            <a:xfrm flipH="1">
              <a:off x="15640372"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3" name="Line 989">
              <a:extLst>
                <a:ext uri="{FF2B5EF4-FFF2-40B4-BE49-F238E27FC236}">
                  <a16:creationId xmlns:a16="http://schemas.microsoft.com/office/drawing/2014/main" id="{F05D40EE-3912-476C-BF50-91C297E0CAE2}"/>
                </a:ext>
              </a:extLst>
            </p:cNvPr>
            <p:cNvSpPr>
              <a:spLocks noChangeShapeType="1"/>
            </p:cNvSpPr>
            <p:nvPr/>
          </p:nvSpPr>
          <p:spPr bwMode="auto">
            <a:xfrm>
              <a:off x="15689585"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4" name="Line 990">
              <a:extLst>
                <a:ext uri="{FF2B5EF4-FFF2-40B4-BE49-F238E27FC236}">
                  <a16:creationId xmlns:a16="http://schemas.microsoft.com/office/drawing/2014/main" id="{A82DF814-4447-4086-97DE-41CE76F5A2BA}"/>
                </a:ext>
              </a:extLst>
            </p:cNvPr>
            <p:cNvSpPr>
              <a:spLocks noChangeShapeType="1"/>
            </p:cNvSpPr>
            <p:nvPr/>
          </p:nvSpPr>
          <p:spPr bwMode="auto">
            <a:xfrm flipH="1">
              <a:off x="15629260"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5" name="Line 991">
              <a:extLst>
                <a:ext uri="{FF2B5EF4-FFF2-40B4-BE49-F238E27FC236}">
                  <a16:creationId xmlns:a16="http://schemas.microsoft.com/office/drawing/2014/main" id="{E10FFC85-77B3-48B9-BAD6-1461552FB40B}"/>
                </a:ext>
              </a:extLst>
            </p:cNvPr>
            <p:cNvSpPr>
              <a:spLocks noChangeShapeType="1"/>
            </p:cNvSpPr>
            <p:nvPr/>
          </p:nvSpPr>
          <p:spPr bwMode="auto">
            <a:xfrm>
              <a:off x="15678472"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6" name="Line 992">
              <a:extLst>
                <a:ext uri="{FF2B5EF4-FFF2-40B4-BE49-F238E27FC236}">
                  <a16:creationId xmlns:a16="http://schemas.microsoft.com/office/drawing/2014/main" id="{A4ED0F2E-EE95-4FD0-9272-56A0D5B5C597}"/>
                </a:ext>
              </a:extLst>
            </p:cNvPr>
            <p:cNvSpPr>
              <a:spLocks noChangeShapeType="1"/>
            </p:cNvSpPr>
            <p:nvPr/>
          </p:nvSpPr>
          <p:spPr bwMode="auto">
            <a:xfrm flipH="1">
              <a:off x="15595922"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7" name="Line 993">
              <a:extLst>
                <a:ext uri="{FF2B5EF4-FFF2-40B4-BE49-F238E27FC236}">
                  <a16:creationId xmlns:a16="http://schemas.microsoft.com/office/drawing/2014/main" id="{1BA8A412-192C-4B8C-A139-610F6EB52696}"/>
                </a:ext>
              </a:extLst>
            </p:cNvPr>
            <p:cNvSpPr>
              <a:spLocks noChangeShapeType="1"/>
            </p:cNvSpPr>
            <p:nvPr/>
          </p:nvSpPr>
          <p:spPr bwMode="auto">
            <a:xfrm>
              <a:off x="15643547"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8" name="Line 994">
              <a:extLst>
                <a:ext uri="{FF2B5EF4-FFF2-40B4-BE49-F238E27FC236}">
                  <a16:creationId xmlns:a16="http://schemas.microsoft.com/office/drawing/2014/main" id="{5D59D259-4AC8-4207-9859-F75ACB5E9A5F}"/>
                </a:ext>
              </a:extLst>
            </p:cNvPr>
            <p:cNvSpPr>
              <a:spLocks noChangeShapeType="1"/>
            </p:cNvSpPr>
            <p:nvPr/>
          </p:nvSpPr>
          <p:spPr bwMode="auto">
            <a:xfrm flipH="1">
              <a:off x="15583222" y="272642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59" name="Line 995">
              <a:extLst>
                <a:ext uri="{FF2B5EF4-FFF2-40B4-BE49-F238E27FC236}">
                  <a16:creationId xmlns:a16="http://schemas.microsoft.com/office/drawing/2014/main" id="{809C0730-737D-42C9-BB08-0A649892ED83}"/>
                </a:ext>
              </a:extLst>
            </p:cNvPr>
            <p:cNvSpPr>
              <a:spLocks noChangeShapeType="1"/>
            </p:cNvSpPr>
            <p:nvPr/>
          </p:nvSpPr>
          <p:spPr bwMode="auto">
            <a:xfrm>
              <a:off x="15632435"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0" name="Line 996">
              <a:extLst>
                <a:ext uri="{FF2B5EF4-FFF2-40B4-BE49-F238E27FC236}">
                  <a16:creationId xmlns:a16="http://schemas.microsoft.com/office/drawing/2014/main" id="{F418BB2D-1F8F-47F3-AA14-151289EA6665}"/>
                </a:ext>
              </a:extLst>
            </p:cNvPr>
            <p:cNvSpPr>
              <a:spLocks noChangeShapeType="1"/>
            </p:cNvSpPr>
            <p:nvPr/>
          </p:nvSpPr>
          <p:spPr bwMode="auto">
            <a:xfrm flipH="1">
              <a:off x="15570522" y="2726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1" name="Line 997">
              <a:extLst>
                <a:ext uri="{FF2B5EF4-FFF2-40B4-BE49-F238E27FC236}">
                  <a16:creationId xmlns:a16="http://schemas.microsoft.com/office/drawing/2014/main" id="{1B6259CE-B9DA-403D-952D-D95414E63C41}"/>
                </a:ext>
              </a:extLst>
            </p:cNvPr>
            <p:cNvSpPr>
              <a:spLocks noChangeShapeType="1"/>
            </p:cNvSpPr>
            <p:nvPr/>
          </p:nvSpPr>
          <p:spPr bwMode="auto">
            <a:xfrm>
              <a:off x="15619735" y="2680385"/>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2" name="Line 998">
              <a:extLst>
                <a:ext uri="{FF2B5EF4-FFF2-40B4-BE49-F238E27FC236}">
                  <a16:creationId xmlns:a16="http://schemas.microsoft.com/office/drawing/2014/main" id="{322AA0FF-3055-48E0-9F63-C29B693E65EC}"/>
                </a:ext>
              </a:extLst>
            </p:cNvPr>
            <p:cNvSpPr>
              <a:spLocks noChangeShapeType="1"/>
            </p:cNvSpPr>
            <p:nvPr/>
          </p:nvSpPr>
          <p:spPr bwMode="auto">
            <a:xfrm flipH="1">
              <a:off x="15565760" y="2647047"/>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3" name="Line 999">
              <a:extLst>
                <a:ext uri="{FF2B5EF4-FFF2-40B4-BE49-F238E27FC236}">
                  <a16:creationId xmlns:a16="http://schemas.microsoft.com/office/drawing/2014/main" id="{553AC664-8FD6-4C9E-9DB4-6F58198EB0BA}"/>
                </a:ext>
              </a:extLst>
            </p:cNvPr>
            <p:cNvSpPr>
              <a:spLocks noChangeShapeType="1"/>
            </p:cNvSpPr>
            <p:nvPr/>
          </p:nvSpPr>
          <p:spPr bwMode="auto">
            <a:xfrm>
              <a:off x="15614972" y="2601010"/>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4" name="Line 1000">
              <a:extLst>
                <a:ext uri="{FF2B5EF4-FFF2-40B4-BE49-F238E27FC236}">
                  <a16:creationId xmlns:a16="http://schemas.microsoft.com/office/drawing/2014/main" id="{0C509ED1-5123-4359-8BC7-E981A5DC1471}"/>
                </a:ext>
              </a:extLst>
            </p:cNvPr>
            <p:cNvSpPr>
              <a:spLocks noChangeShapeType="1"/>
            </p:cNvSpPr>
            <p:nvPr/>
          </p:nvSpPr>
          <p:spPr bwMode="auto">
            <a:xfrm flipH="1">
              <a:off x="15556235" y="2647047"/>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5" name="Line 1001">
              <a:extLst>
                <a:ext uri="{FF2B5EF4-FFF2-40B4-BE49-F238E27FC236}">
                  <a16:creationId xmlns:a16="http://schemas.microsoft.com/office/drawing/2014/main" id="{88A6D7C4-A750-4719-BA41-0182C248073B}"/>
                </a:ext>
              </a:extLst>
            </p:cNvPr>
            <p:cNvSpPr>
              <a:spLocks noChangeShapeType="1"/>
            </p:cNvSpPr>
            <p:nvPr/>
          </p:nvSpPr>
          <p:spPr bwMode="auto">
            <a:xfrm>
              <a:off x="15605447" y="2601010"/>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6" name="Line 1002">
              <a:extLst>
                <a:ext uri="{FF2B5EF4-FFF2-40B4-BE49-F238E27FC236}">
                  <a16:creationId xmlns:a16="http://schemas.microsoft.com/office/drawing/2014/main" id="{4F85D0D4-1913-4C55-8974-FEBF1C3F56D7}"/>
                </a:ext>
              </a:extLst>
            </p:cNvPr>
            <p:cNvSpPr>
              <a:spLocks noChangeShapeType="1"/>
            </p:cNvSpPr>
            <p:nvPr/>
          </p:nvSpPr>
          <p:spPr bwMode="auto">
            <a:xfrm flipH="1">
              <a:off x="15548297" y="2647047"/>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7" name="Line 1003">
              <a:extLst>
                <a:ext uri="{FF2B5EF4-FFF2-40B4-BE49-F238E27FC236}">
                  <a16:creationId xmlns:a16="http://schemas.microsoft.com/office/drawing/2014/main" id="{A6192F47-51FD-4CE7-B25F-EC46F9A2EF80}"/>
                </a:ext>
              </a:extLst>
            </p:cNvPr>
            <p:cNvSpPr>
              <a:spLocks noChangeShapeType="1"/>
            </p:cNvSpPr>
            <p:nvPr/>
          </p:nvSpPr>
          <p:spPr bwMode="auto">
            <a:xfrm>
              <a:off x="15597510" y="2601010"/>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8" name="Line 1004">
              <a:extLst>
                <a:ext uri="{FF2B5EF4-FFF2-40B4-BE49-F238E27FC236}">
                  <a16:creationId xmlns:a16="http://schemas.microsoft.com/office/drawing/2014/main" id="{F215F037-0962-4007-B4CE-E9A6C7997BF8}"/>
                </a:ext>
              </a:extLst>
            </p:cNvPr>
            <p:cNvSpPr>
              <a:spLocks noChangeShapeType="1"/>
            </p:cNvSpPr>
            <p:nvPr/>
          </p:nvSpPr>
          <p:spPr bwMode="auto">
            <a:xfrm flipH="1">
              <a:off x="15540360" y="258037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69" name="Line 1005">
              <a:extLst>
                <a:ext uri="{FF2B5EF4-FFF2-40B4-BE49-F238E27FC236}">
                  <a16:creationId xmlns:a16="http://schemas.microsoft.com/office/drawing/2014/main" id="{CDBB5FAC-DDD6-4613-BD30-7B194A475E2E}"/>
                </a:ext>
              </a:extLst>
            </p:cNvPr>
            <p:cNvSpPr>
              <a:spLocks noChangeShapeType="1"/>
            </p:cNvSpPr>
            <p:nvPr/>
          </p:nvSpPr>
          <p:spPr bwMode="auto">
            <a:xfrm>
              <a:off x="15589572" y="2532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0" name="Line 1006">
              <a:extLst>
                <a:ext uri="{FF2B5EF4-FFF2-40B4-BE49-F238E27FC236}">
                  <a16:creationId xmlns:a16="http://schemas.microsoft.com/office/drawing/2014/main" id="{BE43449B-B6F2-4124-BCF0-CF9FAFBCC6F2}"/>
                </a:ext>
              </a:extLst>
            </p:cNvPr>
            <p:cNvSpPr>
              <a:spLocks noChangeShapeType="1"/>
            </p:cNvSpPr>
            <p:nvPr/>
          </p:nvSpPr>
          <p:spPr bwMode="auto">
            <a:xfrm flipH="1">
              <a:off x="15526072" y="258037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1" name="Line 1007">
              <a:extLst>
                <a:ext uri="{FF2B5EF4-FFF2-40B4-BE49-F238E27FC236}">
                  <a16:creationId xmlns:a16="http://schemas.microsoft.com/office/drawing/2014/main" id="{9E0E93C7-A0E9-42E4-8E5A-310A47BE49E7}"/>
                </a:ext>
              </a:extLst>
            </p:cNvPr>
            <p:cNvSpPr>
              <a:spLocks noChangeShapeType="1"/>
            </p:cNvSpPr>
            <p:nvPr/>
          </p:nvSpPr>
          <p:spPr bwMode="auto">
            <a:xfrm>
              <a:off x="15573697" y="2532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2" name="Line 1008">
              <a:extLst>
                <a:ext uri="{FF2B5EF4-FFF2-40B4-BE49-F238E27FC236}">
                  <a16:creationId xmlns:a16="http://schemas.microsoft.com/office/drawing/2014/main" id="{FA80AD6B-F3E5-4396-8834-DABF847EB1B8}"/>
                </a:ext>
              </a:extLst>
            </p:cNvPr>
            <p:cNvSpPr>
              <a:spLocks noChangeShapeType="1"/>
            </p:cNvSpPr>
            <p:nvPr/>
          </p:nvSpPr>
          <p:spPr bwMode="auto">
            <a:xfrm flipH="1">
              <a:off x="15519722" y="258037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3" name="Line 1009">
              <a:extLst>
                <a:ext uri="{FF2B5EF4-FFF2-40B4-BE49-F238E27FC236}">
                  <a16:creationId xmlns:a16="http://schemas.microsoft.com/office/drawing/2014/main" id="{20D4CB2E-B0F4-4FBA-9EE9-4021940EEB17}"/>
                </a:ext>
              </a:extLst>
            </p:cNvPr>
            <p:cNvSpPr>
              <a:spLocks noChangeShapeType="1"/>
            </p:cNvSpPr>
            <p:nvPr/>
          </p:nvSpPr>
          <p:spPr bwMode="auto">
            <a:xfrm>
              <a:off x="15568935" y="2532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4" name="Line 1010">
              <a:extLst>
                <a:ext uri="{FF2B5EF4-FFF2-40B4-BE49-F238E27FC236}">
                  <a16:creationId xmlns:a16="http://schemas.microsoft.com/office/drawing/2014/main" id="{FB05AD30-D976-4CE1-8E02-73FE35BDB8A8}"/>
                </a:ext>
              </a:extLst>
            </p:cNvPr>
            <p:cNvSpPr>
              <a:spLocks noChangeShapeType="1"/>
            </p:cNvSpPr>
            <p:nvPr/>
          </p:nvSpPr>
          <p:spPr bwMode="auto">
            <a:xfrm flipH="1">
              <a:off x="15503847" y="258037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5" name="Line 1011">
              <a:extLst>
                <a:ext uri="{FF2B5EF4-FFF2-40B4-BE49-F238E27FC236}">
                  <a16:creationId xmlns:a16="http://schemas.microsoft.com/office/drawing/2014/main" id="{07391C5C-A7E1-4FF7-849E-978C336D3EFD}"/>
                </a:ext>
              </a:extLst>
            </p:cNvPr>
            <p:cNvSpPr>
              <a:spLocks noChangeShapeType="1"/>
            </p:cNvSpPr>
            <p:nvPr/>
          </p:nvSpPr>
          <p:spPr bwMode="auto">
            <a:xfrm>
              <a:off x="15553060" y="2532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6" name="Line 1012">
              <a:extLst>
                <a:ext uri="{FF2B5EF4-FFF2-40B4-BE49-F238E27FC236}">
                  <a16:creationId xmlns:a16="http://schemas.microsoft.com/office/drawing/2014/main" id="{28FBC579-D132-4FFD-AF88-9F518DF79555}"/>
                </a:ext>
              </a:extLst>
            </p:cNvPr>
            <p:cNvSpPr>
              <a:spLocks noChangeShapeType="1"/>
            </p:cNvSpPr>
            <p:nvPr/>
          </p:nvSpPr>
          <p:spPr bwMode="auto">
            <a:xfrm flipH="1">
              <a:off x="15489560" y="258037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7" name="Line 1013">
              <a:extLst>
                <a:ext uri="{FF2B5EF4-FFF2-40B4-BE49-F238E27FC236}">
                  <a16:creationId xmlns:a16="http://schemas.microsoft.com/office/drawing/2014/main" id="{16255FBA-361B-44BD-B45B-FCD6CCA851A4}"/>
                </a:ext>
              </a:extLst>
            </p:cNvPr>
            <p:cNvSpPr>
              <a:spLocks noChangeShapeType="1"/>
            </p:cNvSpPr>
            <p:nvPr/>
          </p:nvSpPr>
          <p:spPr bwMode="auto">
            <a:xfrm>
              <a:off x="15537185" y="2532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8" name="Line 1014">
              <a:extLst>
                <a:ext uri="{FF2B5EF4-FFF2-40B4-BE49-F238E27FC236}">
                  <a16:creationId xmlns:a16="http://schemas.microsoft.com/office/drawing/2014/main" id="{3A3CDC57-BF99-4FE3-9B1A-51AE6FD838C9}"/>
                </a:ext>
              </a:extLst>
            </p:cNvPr>
            <p:cNvSpPr>
              <a:spLocks noChangeShapeType="1"/>
            </p:cNvSpPr>
            <p:nvPr/>
          </p:nvSpPr>
          <p:spPr bwMode="auto">
            <a:xfrm flipH="1">
              <a:off x="15478447" y="258037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79" name="Line 1016">
              <a:extLst>
                <a:ext uri="{FF2B5EF4-FFF2-40B4-BE49-F238E27FC236}">
                  <a16:creationId xmlns:a16="http://schemas.microsoft.com/office/drawing/2014/main" id="{4B39B163-1B1E-4C5B-A0DE-ED883BB85CD6}"/>
                </a:ext>
              </a:extLst>
            </p:cNvPr>
            <p:cNvSpPr>
              <a:spLocks noChangeShapeType="1"/>
            </p:cNvSpPr>
            <p:nvPr/>
          </p:nvSpPr>
          <p:spPr bwMode="auto">
            <a:xfrm>
              <a:off x="15527660"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0" name="Line 1017">
              <a:extLst>
                <a:ext uri="{FF2B5EF4-FFF2-40B4-BE49-F238E27FC236}">
                  <a16:creationId xmlns:a16="http://schemas.microsoft.com/office/drawing/2014/main" id="{DDC6427C-69F0-4A4F-9978-889C4846B45A}"/>
                </a:ext>
              </a:extLst>
            </p:cNvPr>
            <p:cNvSpPr>
              <a:spLocks noChangeShapeType="1"/>
            </p:cNvSpPr>
            <p:nvPr/>
          </p:nvSpPr>
          <p:spPr bwMode="auto">
            <a:xfrm flipH="1">
              <a:off x="15473685" y="25803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1" name="Line 1018">
              <a:extLst>
                <a:ext uri="{FF2B5EF4-FFF2-40B4-BE49-F238E27FC236}">
                  <a16:creationId xmlns:a16="http://schemas.microsoft.com/office/drawing/2014/main" id="{B0E13041-C6D8-4E20-8611-327D73F03C0F}"/>
                </a:ext>
              </a:extLst>
            </p:cNvPr>
            <p:cNvSpPr>
              <a:spLocks noChangeShapeType="1"/>
            </p:cNvSpPr>
            <p:nvPr/>
          </p:nvSpPr>
          <p:spPr bwMode="auto">
            <a:xfrm>
              <a:off x="15522897"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2" name="Line 1019">
              <a:extLst>
                <a:ext uri="{FF2B5EF4-FFF2-40B4-BE49-F238E27FC236}">
                  <a16:creationId xmlns:a16="http://schemas.microsoft.com/office/drawing/2014/main" id="{76A99745-E373-4ED8-9EE1-5936FCAB42AA}"/>
                </a:ext>
              </a:extLst>
            </p:cNvPr>
            <p:cNvSpPr>
              <a:spLocks noChangeShapeType="1"/>
            </p:cNvSpPr>
            <p:nvPr/>
          </p:nvSpPr>
          <p:spPr bwMode="auto">
            <a:xfrm flipH="1">
              <a:off x="15457810"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3" name="Line 1020">
              <a:extLst>
                <a:ext uri="{FF2B5EF4-FFF2-40B4-BE49-F238E27FC236}">
                  <a16:creationId xmlns:a16="http://schemas.microsoft.com/office/drawing/2014/main" id="{7381138C-4D1C-4EBA-ADC4-C56DBB485613}"/>
                </a:ext>
              </a:extLst>
            </p:cNvPr>
            <p:cNvSpPr>
              <a:spLocks noChangeShapeType="1"/>
            </p:cNvSpPr>
            <p:nvPr/>
          </p:nvSpPr>
          <p:spPr bwMode="auto">
            <a:xfrm>
              <a:off x="15508610"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4" name="Line 1021">
              <a:extLst>
                <a:ext uri="{FF2B5EF4-FFF2-40B4-BE49-F238E27FC236}">
                  <a16:creationId xmlns:a16="http://schemas.microsoft.com/office/drawing/2014/main" id="{4A1CB972-1C2B-47E0-8D6D-E9B558940418}"/>
                </a:ext>
              </a:extLst>
            </p:cNvPr>
            <p:cNvSpPr>
              <a:spLocks noChangeShapeType="1"/>
            </p:cNvSpPr>
            <p:nvPr/>
          </p:nvSpPr>
          <p:spPr bwMode="auto">
            <a:xfrm flipH="1">
              <a:off x="15448285" y="25803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5" name="Line 1022">
              <a:extLst>
                <a:ext uri="{FF2B5EF4-FFF2-40B4-BE49-F238E27FC236}">
                  <a16:creationId xmlns:a16="http://schemas.microsoft.com/office/drawing/2014/main" id="{C61C1D1F-62DD-42C5-BE27-860588454039}"/>
                </a:ext>
              </a:extLst>
            </p:cNvPr>
            <p:cNvSpPr>
              <a:spLocks noChangeShapeType="1"/>
            </p:cNvSpPr>
            <p:nvPr/>
          </p:nvSpPr>
          <p:spPr bwMode="auto">
            <a:xfrm>
              <a:off x="15495910"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6" name="Line 1023">
              <a:extLst>
                <a:ext uri="{FF2B5EF4-FFF2-40B4-BE49-F238E27FC236}">
                  <a16:creationId xmlns:a16="http://schemas.microsoft.com/office/drawing/2014/main" id="{17CBE0C7-CDB4-4CD3-A59B-4C9029543041}"/>
                </a:ext>
              </a:extLst>
            </p:cNvPr>
            <p:cNvSpPr>
              <a:spLocks noChangeShapeType="1"/>
            </p:cNvSpPr>
            <p:nvPr/>
          </p:nvSpPr>
          <p:spPr bwMode="auto">
            <a:xfrm flipH="1">
              <a:off x="15427647"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7" name="Line 1024">
              <a:extLst>
                <a:ext uri="{FF2B5EF4-FFF2-40B4-BE49-F238E27FC236}">
                  <a16:creationId xmlns:a16="http://schemas.microsoft.com/office/drawing/2014/main" id="{9B392219-76D0-445A-839F-814C3A28267A}"/>
                </a:ext>
              </a:extLst>
            </p:cNvPr>
            <p:cNvSpPr>
              <a:spLocks noChangeShapeType="1"/>
            </p:cNvSpPr>
            <p:nvPr/>
          </p:nvSpPr>
          <p:spPr bwMode="auto">
            <a:xfrm>
              <a:off x="15475272"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8" name="Line 1025">
              <a:extLst>
                <a:ext uri="{FF2B5EF4-FFF2-40B4-BE49-F238E27FC236}">
                  <a16:creationId xmlns:a16="http://schemas.microsoft.com/office/drawing/2014/main" id="{D799B1EA-0DEA-4B4A-9BE3-8DBD6458A85D}"/>
                </a:ext>
              </a:extLst>
            </p:cNvPr>
            <p:cNvSpPr>
              <a:spLocks noChangeShapeType="1"/>
            </p:cNvSpPr>
            <p:nvPr/>
          </p:nvSpPr>
          <p:spPr bwMode="auto">
            <a:xfrm flipH="1">
              <a:off x="15416535" y="25803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89" name="Line 1026">
              <a:extLst>
                <a:ext uri="{FF2B5EF4-FFF2-40B4-BE49-F238E27FC236}">
                  <a16:creationId xmlns:a16="http://schemas.microsoft.com/office/drawing/2014/main" id="{539A9FD9-79FD-4281-868E-AE0FC291FF68}"/>
                </a:ext>
              </a:extLst>
            </p:cNvPr>
            <p:cNvSpPr>
              <a:spLocks noChangeShapeType="1"/>
            </p:cNvSpPr>
            <p:nvPr/>
          </p:nvSpPr>
          <p:spPr bwMode="auto">
            <a:xfrm>
              <a:off x="15465747"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0" name="Line 1027">
              <a:extLst>
                <a:ext uri="{FF2B5EF4-FFF2-40B4-BE49-F238E27FC236}">
                  <a16:creationId xmlns:a16="http://schemas.microsoft.com/office/drawing/2014/main" id="{F863E66F-8DAF-4BAB-AD1D-060656A5D744}"/>
                </a:ext>
              </a:extLst>
            </p:cNvPr>
            <p:cNvSpPr>
              <a:spLocks noChangeShapeType="1"/>
            </p:cNvSpPr>
            <p:nvPr/>
          </p:nvSpPr>
          <p:spPr bwMode="auto">
            <a:xfrm flipH="1">
              <a:off x="15403835"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1" name="Line 1028">
              <a:extLst>
                <a:ext uri="{FF2B5EF4-FFF2-40B4-BE49-F238E27FC236}">
                  <a16:creationId xmlns:a16="http://schemas.microsoft.com/office/drawing/2014/main" id="{B6AC361A-0064-40D7-AFEE-BDD96EF23D2F}"/>
                </a:ext>
              </a:extLst>
            </p:cNvPr>
            <p:cNvSpPr>
              <a:spLocks noChangeShapeType="1"/>
            </p:cNvSpPr>
            <p:nvPr/>
          </p:nvSpPr>
          <p:spPr bwMode="auto">
            <a:xfrm>
              <a:off x="15453047"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2" name="Line 1029">
              <a:extLst>
                <a:ext uri="{FF2B5EF4-FFF2-40B4-BE49-F238E27FC236}">
                  <a16:creationId xmlns:a16="http://schemas.microsoft.com/office/drawing/2014/main" id="{1932B240-F73F-4DE8-A2B3-0423FB18383C}"/>
                </a:ext>
              </a:extLst>
            </p:cNvPr>
            <p:cNvSpPr>
              <a:spLocks noChangeShapeType="1"/>
            </p:cNvSpPr>
            <p:nvPr/>
          </p:nvSpPr>
          <p:spPr bwMode="auto">
            <a:xfrm flipH="1">
              <a:off x="15394310"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3" name="Line 1030">
              <a:extLst>
                <a:ext uri="{FF2B5EF4-FFF2-40B4-BE49-F238E27FC236}">
                  <a16:creationId xmlns:a16="http://schemas.microsoft.com/office/drawing/2014/main" id="{43DB217A-F4E7-4EE3-9D2A-352CE431B192}"/>
                </a:ext>
              </a:extLst>
            </p:cNvPr>
            <p:cNvSpPr>
              <a:spLocks noChangeShapeType="1"/>
            </p:cNvSpPr>
            <p:nvPr/>
          </p:nvSpPr>
          <p:spPr bwMode="auto">
            <a:xfrm>
              <a:off x="15441935"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4" name="Line 1031">
              <a:extLst>
                <a:ext uri="{FF2B5EF4-FFF2-40B4-BE49-F238E27FC236}">
                  <a16:creationId xmlns:a16="http://schemas.microsoft.com/office/drawing/2014/main" id="{13226755-4DEF-426F-8549-AE1EBD1D66FB}"/>
                </a:ext>
              </a:extLst>
            </p:cNvPr>
            <p:cNvSpPr>
              <a:spLocks noChangeShapeType="1"/>
            </p:cNvSpPr>
            <p:nvPr/>
          </p:nvSpPr>
          <p:spPr bwMode="auto">
            <a:xfrm flipH="1">
              <a:off x="15365735" y="25803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5" name="Line 1032">
              <a:extLst>
                <a:ext uri="{FF2B5EF4-FFF2-40B4-BE49-F238E27FC236}">
                  <a16:creationId xmlns:a16="http://schemas.microsoft.com/office/drawing/2014/main" id="{81040FC4-4D03-4FF4-8BA1-488B900149A7}"/>
                </a:ext>
              </a:extLst>
            </p:cNvPr>
            <p:cNvSpPr>
              <a:spLocks noChangeShapeType="1"/>
            </p:cNvSpPr>
            <p:nvPr/>
          </p:nvSpPr>
          <p:spPr bwMode="auto">
            <a:xfrm>
              <a:off x="15414947"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6" name="Line 1033">
              <a:extLst>
                <a:ext uri="{FF2B5EF4-FFF2-40B4-BE49-F238E27FC236}">
                  <a16:creationId xmlns:a16="http://schemas.microsoft.com/office/drawing/2014/main" id="{DBB6E0DE-DCF3-4E1E-A76B-06F5B0FD7218}"/>
                </a:ext>
              </a:extLst>
            </p:cNvPr>
            <p:cNvSpPr>
              <a:spLocks noChangeShapeType="1"/>
            </p:cNvSpPr>
            <p:nvPr/>
          </p:nvSpPr>
          <p:spPr bwMode="auto">
            <a:xfrm flipH="1">
              <a:off x="15337160"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7" name="Line 1034">
              <a:extLst>
                <a:ext uri="{FF2B5EF4-FFF2-40B4-BE49-F238E27FC236}">
                  <a16:creationId xmlns:a16="http://schemas.microsoft.com/office/drawing/2014/main" id="{B4EA2F65-E01C-4F55-99D0-5D5A9AFA55D1}"/>
                </a:ext>
              </a:extLst>
            </p:cNvPr>
            <p:cNvSpPr>
              <a:spLocks noChangeShapeType="1"/>
            </p:cNvSpPr>
            <p:nvPr/>
          </p:nvSpPr>
          <p:spPr bwMode="auto">
            <a:xfrm>
              <a:off x="15386372"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8" name="Line 1035">
              <a:extLst>
                <a:ext uri="{FF2B5EF4-FFF2-40B4-BE49-F238E27FC236}">
                  <a16:creationId xmlns:a16="http://schemas.microsoft.com/office/drawing/2014/main" id="{2C29AC50-0A32-42FD-A663-C5BB37449B81}"/>
                </a:ext>
              </a:extLst>
            </p:cNvPr>
            <p:cNvSpPr>
              <a:spLocks noChangeShapeType="1"/>
            </p:cNvSpPr>
            <p:nvPr/>
          </p:nvSpPr>
          <p:spPr bwMode="auto">
            <a:xfrm flipH="1">
              <a:off x="15321285" y="25803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799" name="Line 1036">
              <a:extLst>
                <a:ext uri="{FF2B5EF4-FFF2-40B4-BE49-F238E27FC236}">
                  <a16:creationId xmlns:a16="http://schemas.microsoft.com/office/drawing/2014/main" id="{32A48698-0384-490F-A8EA-5546B6A2E61B}"/>
                </a:ext>
              </a:extLst>
            </p:cNvPr>
            <p:cNvSpPr>
              <a:spLocks noChangeShapeType="1"/>
            </p:cNvSpPr>
            <p:nvPr/>
          </p:nvSpPr>
          <p:spPr bwMode="auto">
            <a:xfrm>
              <a:off x="15368910"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0" name="Line 1037">
              <a:extLst>
                <a:ext uri="{FF2B5EF4-FFF2-40B4-BE49-F238E27FC236}">
                  <a16:creationId xmlns:a16="http://schemas.microsoft.com/office/drawing/2014/main" id="{4046215D-C9E8-466B-88FF-542DBCF96C80}"/>
                </a:ext>
              </a:extLst>
            </p:cNvPr>
            <p:cNvSpPr>
              <a:spLocks noChangeShapeType="1"/>
            </p:cNvSpPr>
            <p:nvPr/>
          </p:nvSpPr>
          <p:spPr bwMode="auto">
            <a:xfrm flipH="1">
              <a:off x="15295885"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1" name="Line 1038">
              <a:extLst>
                <a:ext uri="{FF2B5EF4-FFF2-40B4-BE49-F238E27FC236}">
                  <a16:creationId xmlns:a16="http://schemas.microsoft.com/office/drawing/2014/main" id="{DA4B699E-58F1-4046-ACBD-B8DC55E4B5C7}"/>
                </a:ext>
              </a:extLst>
            </p:cNvPr>
            <p:cNvSpPr>
              <a:spLocks noChangeShapeType="1"/>
            </p:cNvSpPr>
            <p:nvPr/>
          </p:nvSpPr>
          <p:spPr bwMode="auto">
            <a:xfrm>
              <a:off x="15345097"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2" name="Line 1039">
              <a:extLst>
                <a:ext uri="{FF2B5EF4-FFF2-40B4-BE49-F238E27FC236}">
                  <a16:creationId xmlns:a16="http://schemas.microsoft.com/office/drawing/2014/main" id="{892291BA-9C2B-4A58-BF4B-7F2546955FEA}"/>
                </a:ext>
              </a:extLst>
            </p:cNvPr>
            <p:cNvSpPr>
              <a:spLocks noChangeShapeType="1"/>
            </p:cNvSpPr>
            <p:nvPr/>
          </p:nvSpPr>
          <p:spPr bwMode="auto">
            <a:xfrm flipH="1">
              <a:off x="15280010"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3" name="Line 1040">
              <a:extLst>
                <a:ext uri="{FF2B5EF4-FFF2-40B4-BE49-F238E27FC236}">
                  <a16:creationId xmlns:a16="http://schemas.microsoft.com/office/drawing/2014/main" id="{5A1A723C-5A5C-4832-A220-C9FD9623D1B3}"/>
                </a:ext>
              </a:extLst>
            </p:cNvPr>
            <p:cNvSpPr>
              <a:spLocks noChangeShapeType="1"/>
            </p:cNvSpPr>
            <p:nvPr/>
          </p:nvSpPr>
          <p:spPr bwMode="auto">
            <a:xfrm>
              <a:off x="15330810"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4" name="Line 1041">
              <a:extLst>
                <a:ext uri="{FF2B5EF4-FFF2-40B4-BE49-F238E27FC236}">
                  <a16:creationId xmlns:a16="http://schemas.microsoft.com/office/drawing/2014/main" id="{66A58E74-F374-403D-9AE1-123072C0BDE0}"/>
                </a:ext>
              </a:extLst>
            </p:cNvPr>
            <p:cNvSpPr>
              <a:spLocks noChangeShapeType="1"/>
            </p:cNvSpPr>
            <p:nvPr/>
          </p:nvSpPr>
          <p:spPr bwMode="auto">
            <a:xfrm flipH="1">
              <a:off x="15265722"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5" name="Line 1042">
              <a:extLst>
                <a:ext uri="{FF2B5EF4-FFF2-40B4-BE49-F238E27FC236}">
                  <a16:creationId xmlns:a16="http://schemas.microsoft.com/office/drawing/2014/main" id="{9042A599-11A2-4291-9DEA-2423B082067F}"/>
                </a:ext>
              </a:extLst>
            </p:cNvPr>
            <p:cNvSpPr>
              <a:spLocks noChangeShapeType="1"/>
            </p:cNvSpPr>
            <p:nvPr/>
          </p:nvSpPr>
          <p:spPr bwMode="auto">
            <a:xfrm>
              <a:off x="15314935"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6" name="Line 1043">
              <a:extLst>
                <a:ext uri="{FF2B5EF4-FFF2-40B4-BE49-F238E27FC236}">
                  <a16:creationId xmlns:a16="http://schemas.microsoft.com/office/drawing/2014/main" id="{FB6A9039-970B-4D07-B204-5291423BB266}"/>
                </a:ext>
              </a:extLst>
            </p:cNvPr>
            <p:cNvSpPr>
              <a:spLocks noChangeShapeType="1"/>
            </p:cNvSpPr>
            <p:nvPr/>
          </p:nvSpPr>
          <p:spPr bwMode="auto">
            <a:xfrm flipH="1">
              <a:off x="15257785" y="25803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7" name="Line 1044">
              <a:extLst>
                <a:ext uri="{FF2B5EF4-FFF2-40B4-BE49-F238E27FC236}">
                  <a16:creationId xmlns:a16="http://schemas.microsoft.com/office/drawing/2014/main" id="{DCA15B2F-17F3-4110-9B31-C0E9F6E92E9F}"/>
                </a:ext>
              </a:extLst>
            </p:cNvPr>
            <p:cNvSpPr>
              <a:spLocks noChangeShapeType="1"/>
            </p:cNvSpPr>
            <p:nvPr/>
          </p:nvSpPr>
          <p:spPr bwMode="auto">
            <a:xfrm>
              <a:off x="15306997" y="25327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8" name="Line 1045">
              <a:extLst>
                <a:ext uri="{FF2B5EF4-FFF2-40B4-BE49-F238E27FC236}">
                  <a16:creationId xmlns:a16="http://schemas.microsoft.com/office/drawing/2014/main" id="{E54210F0-A056-432C-809E-558C03506D50}"/>
                </a:ext>
              </a:extLst>
            </p:cNvPr>
            <p:cNvSpPr>
              <a:spLocks noChangeShapeType="1"/>
            </p:cNvSpPr>
            <p:nvPr/>
          </p:nvSpPr>
          <p:spPr bwMode="auto">
            <a:xfrm flipH="1">
              <a:off x="15246672" y="2556560"/>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09" name="Line 1046">
              <a:extLst>
                <a:ext uri="{FF2B5EF4-FFF2-40B4-BE49-F238E27FC236}">
                  <a16:creationId xmlns:a16="http://schemas.microsoft.com/office/drawing/2014/main" id="{2BA7B606-6F60-455F-87C6-2F5C9E8DFF61}"/>
                </a:ext>
              </a:extLst>
            </p:cNvPr>
            <p:cNvSpPr>
              <a:spLocks noChangeShapeType="1"/>
            </p:cNvSpPr>
            <p:nvPr/>
          </p:nvSpPr>
          <p:spPr bwMode="auto">
            <a:xfrm>
              <a:off x="15295885" y="251052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0" name="Line 1047">
              <a:extLst>
                <a:ext uri="{FF2B5EF4-FFF2-40B4-BE49-F238E27FC236}">
                  <a16:creationId xmlns:a16="http://schemas.microsoft.com/office/drawing/2014/main" id="{45F07E65-00B4-468C-AA58-64EE87CE9346}"/>
                </a:ext>
              </a:extLst>
            </p:cNvPr>
            <p:cNvSpPr>
              <a:spLocks noChangeShapeType="1"/>
            </p:cNvSpPr>
            <p:nvPr/>
          </p:nvSpPr>
          <p:spPr bwMode="auto">
            <a:xfrm flipH="1">
              <a:off x="15233972" y="2556560"/>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1" name="Line 1048">
              <a:extLst>
                <a:ext uri="{FF2B5EF4-FFF2-40B4-BE49-F238E27FC236}">
                  <a16:creationId xmlns:a16="http://schemas.microsoft.com/office/drawing/2014/main" id="{98B9A946-18C6-4ADC-B4D0-F8B95CEB780B}"/>
                </a:ext>
              </a:extLst>
            </p:cNvPr>
            <p:cNvSpPr>
              <a:spLocks noChangeShapeType="1"/>
            </p:cNvSpPr>
            <p:nvPr/>
          </p:nvSpPr>
          <p:spPr bwMode="auto">
            <a:xfrm>
              <a:off x="15283185" y="251052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2" name="Line 1049">
              <a:extLst>
                <a:ext uri="{FF2B5EF4-FFF2-40B4-BE49-F238E27FC236}">
                  <a16:creationId xmlns:a16="http://schemas.microsoft.com/office/drawing/2014/main" id="{DF4BE884-5C68-4DCF-A5CA-73BD75BE0177}"/>
                </a:ext>
              </a:extLst>
            </p:cNvPr>
            <p:cNvSpPr>
              <a:spLocks noChangeShapeType="1"/>
            </p:cNvSpPr>
            <p:nvPr/>
          </p:nvSpPr>
          <p:spPr bwMode="auto">
            <a:xfrm flipH="1">
              <a:off x="15222860" y="253274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3" name="Line 1050">
              <a:extLst>
                <a:ext uri="{FF2B5EF4-FFF2-40B4-BE49-F238E27FC236}">
                  <a16:creationId xmlns:a16="http://schemas.microsoft.com/office/drawing/2014/main" id="{EF8F6E8D-6E98-4498-A474-388C1538ED5F}"/>
                </a:ext>
              </a:extLst>
            </p:cNvPr>
            <p:cNvSpPr>
              <a:spLocks noChangeShapeType="1"/>
            </p:cNvSpPr>
            <p:nvPr/>
          </p:nvSpPr>
          <p:spPr bwMode="auto">
            <a:xfrm>
              <a:off x="15270485" y="248671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4" name="Line 1051">
              <a:extLst>
                <a:ext uri="{FF2B5EF4-FFF2-40B4-BE49-F238E27FC236}">
                  <a16:creationId xmlns:a16="http://schemas.microsoft.com/office/drawing/2014/main" id="{70D76A2A-3233-49AD-ADBD-0C2FA2BD29FB}"/>
                </a:ext>
              </a:extLst>
            </p:cNvPr>
            <p:cNvSpPr>
              <a:spLocks noChangeShapeType="1"/>
            </p:cNvSpPr>
            <p:nvPr/>
          </p:nvSpPr>
          <p:spPr bwMode="auto">
            <a:xfrm flipH="1">
              <a:off x="15205397" y="2532748"/>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5" name="Line 1052">
              <a:extLst>
                <a:ext uri="{FF2B5EF4-FFF2-40B4-BE49-F238E27FC236}">
                  <a16:creationId xmlns:a16="http://schemas.microsoft.com/office/drawing/2014/main" id="{5DDBAC47-4281-45C7-8821-D497A3820435}"/>
                </a:ext>
              </a:extLst>
            </p:cNvPr>
            <p:cNvSpPr>
              <a:spLocks noChangeShapeType="1"/>
            </p:cNvSpPr>
            <p:nvPr/>
          </p:nvSpPr>
          <p:spPr bwMode="auto">
            <a:xfrm>
              <a:off x="15254610" y="248671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6" name="Line 1053">
              <a:extLst>
                <a:ext uri="{FF2B5EF4-FFF2-40B4-BE49-F238E27FC236}">
                  <a16:creationId xmlns:a16="http://schemas.microsoft.com/office/drawing/2014/main" id="{15936269-BABF-47E8-8DE3-076D384FB129}"/>
                </a:ext>
              </a:extLst>
            </p:cNvPr>
            <p:cNvSpPr>
              <a:spLocks noChangeShapeType="1"/>
            </p:cNvSpPr>
            <p:nvPr/>
          </p:nvSpPr>
          <p:spPr bwMode="auto">
            <a:xfrm flipH="1">
              <a:off x="15186347" y="253274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7" name="Line 1054">
              <a:extLst>
                <a:ext uri="{FF2B5EF4-FFF2-40B4-BE49-F238E27FC236}">
                  <a16:creationId xmlns:a16="http://schemas.microsoft.com/office/drawing/2014/main" id="{B092CB99-4F37-4AD4-B2E6-C543E0A9D0B0}"/>
                </a:ext>
              </a:extLst>
            </p:cNvPr>
            <p:cNvSpPr>
              <a:spLocks noChangeShapeType="1"/>
            </p:cNvSpPr>
            <p:nvPr/>
          </p:nvSpPr>
          <p:spPr bwMode="auto">
            <a:xfrm>
              <a:off x="15233972" y="248671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8" name="Line 1055">
              <a:extLst>
                <a:ext uri="{FF2B5EF4-FFF2-40B4-BE49-F238E27FC236}">
                  <a16:creationId xmlns:a16="http://schemas.microsoft.com/office/drawing/2014/main" id="{8519795B-3455-47E9-955C-4020A1FD4B3B}"/>
                </a:ext>
              </a:extLst>
            </p:cNvPr>
            <p:cNvSpPr>
              <a:spLocks noChangeShapeType="1"/>
            </p:cNvSpPr>
            <p:nvPr/>
          </p:nvSpPr>
          <p:spPr bwMode="auto">
            <a:xfrm flipH="1">
              <a:off x="15151422" y="253274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19" name="Line 1056">
              <a:extLst>
                <a:ext uri="{FF2B5EF4-FFF2-40B4-BE49-F238E27FC236}">
                  <a16:creationId xmlns:a16="http://schemas.microsoft.com/office/drawing/2014/main" id="{2862F1B6-7319-4070-8F7A-D8783FB59116}"/>
                </a:ext>
              </a:extLst>
            </p:cNvPr>
            <p:cNvSpPr>
              <a:spLocks noChangeShapeType="1"/>
            </p:cNvSpPr>
            <p:nvPr/>
          </p:nvSpPr>
          <p:spPr bwMode="auto">
            <a:xfrm>
              <a:off x="15200635" y="248671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0" name="Line 1057">
              <a:extLst>
                <a:ext uri="{FF2B5EF4-FFF2-40B4-BE49-F238E27FC236}">
                  <a16:creationId xmlns:a16="http://schemas.microsoft.com/office/drawing/2014/main" id="{B5DC6396-FBEB-473A-8D78-EADE42966D75}"/>
                </a:ext>
              </a:extLst>
            </p:cNvPr>
            <p:cNvSpPr>
              <a:spLocks noChangeShapeType="1"/>
            </p:cNvSpPr>
            <p:nvPr/>
          </p:nvSpPr>
          <p:spPr bwMode="auto">
            <a:xfrm flipH="1">
              <a:off x="15129197" y="2505760"/>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1" name="Line 1058">
              <a:extLst>
                <a:ext uri="{FF2B5EF4-FFF2-40B4-BE49-F238E27FC236}">
                  <a16:creationId xmlns:a16="http://schemas.microsoft.com/office/drawing/2014/main" id="{8D36675F-81ED-4AC3-AFD9-F3E624106607}"/>
                </a:ext>
              </a:extLst>
            </p:cNvPr>
            <p:cNvSpPr>
              <a:spLocks noChangeShapeType="1"/>
            </p:cNvSpPr>
            <p:nvPr/>
          </p:nvSpPr>
          <p:spPr bwMode="auto">
            <a:xfrm>
              <a:off x="15178410" y="245972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2" name="Line 1059">
              <a:extLst>
                <a:ext uri="{FF2B5EF4-FFF2-40B4-BE49-F238E27FC236}">
                  <a16:creationId xmlns:a16="http://schemas.microsoft.com/office/drawing/2014/main" id="{B01E5F98-A63F-4F54-88F4-EF2AE36619F4}"/>
                </a:ext>
              </a:extLst>
            </p:cNvPr>
            <p:cNvSpPr>
              <a:spLocks noChangeShapeType="1"/>
            </p:cNvSpPr>
            <p:nvPr/>
          </p:nvSpPr>
          <p:spPr bwMode="auto">
            <a:xfrm flipH="1">
              <a:off x="15078397" y="250576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3" name="Line 1060">
              <a:extLst>
                <a:ext uri="{FF2B5EF4-FFF2-40B4-BE49-F238E27FC236}">
                  <a16:creationId xmlns:a16="http://schemas.microsoft.com/office/drawing/2014/main" id="{0F0EA307-91DB-40D2-BEBD-72793FFA9B98}"/>
                </a:ext>
              </a:extLst>
            </p:cNvPr>
            <p:cNvSpPr>
              <a:spLocks noChangeShapeType="1"/>
            </p:cNvSpPr>
            <p:nvPr/>
          </p:nvSpPr>
          <p:spPr bwMode="auto">
            <a:xfrm>
              <a:off x="15127610" y="245972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4" name="Line 1061">
              <a:extLst>
                <a:ext uri="{FF2B5EF4-FFF2-40B4-BE49-F238E27FC236}">
                  <a16:creationId xmlns:a16="http://schemas.microsoft.com/office/drawing/2014/main" id="{8AB3FE8B-F5CA-48E1-9DFB-9A47BF05D1E7}"/>
                </a:ext>
              </a:extLst>
            </p:cNvPr>
            <p:cNvSpPr>
              <a:spLocks noChangeShapeType="1"/>
            </p:cNvSpPr>
            <p:nvPr/>
          </p:nvSpPr>
          <p:spPr bwMode="auto">
            <a:xfrm flipH="1">
              <a:off x="15027597" y="248829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5" name="Line 1062">
              <a:extLst>
                <a:ext uri="{FF2B5EF4-FFF2-40B4-BE49-F238E27FC236}">
                  <a16:creationId xmlns:a16="http://schemas.microsoft.com/office/drawing/2014/main" id="{832C2EF8-57F5-49C5-B919-120EF975C769}"/>
                </a:ext>
              </a:extLst>
            </p:cNvPr>
            <p:cNvSpPr>
              <a:spLocks noChangeShapeType="1"/>
            </p:cNvSpPr>
            <p:nvPr/>
          </p:nvSpPr>
          <p:spPr bwMode="auto">
            <a:xfrm>
              <a:off x="15075222"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6" name="Line 1063">
              <a:extLst>
                <a:ext uri="{FF2B5EF4-FFF2-40B4-BE49-F238E27FC236}">
                  <a16:creationId xmlns:a16="http://schemas.microsoft.com/office/drawing/2014/main" id="{87D49F5B-CCF3-48EE-839A-E57B30567793}"/>
                </a:ext>
              </a:extLst>
            </p:cNvPr>
            <p:cNvSpPr>
              <a:spLocks noChangeShapeType="1"/>
            </p:cNvSpPr>
            <p:nvPr/>
          </p:nvSpPr>
          <p:spPr bwMode="auto">
            <a:xfrm flipH="1">
              <a:off x="15006960" y="248829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7" name="Line 1064">
              <a:extLst>
                <a:ext uri="{FF2B5EF4-FFF2-40B4-BE49-F238E27FC236}">
                  <a16:creationId xmlns:a16="http://schemas.microsoft.com/office/drawing/2014/main" id="{52FEC5FF-4459-4573-8986-A0C5D5E08DF4}"/>
                </a:ext>
              </a:extLst>
            </p:cNvPr>
            <p:cNvSpPr>
              <a:spLocks noChangeShapeType="1"/>
            </p:cNvSpPr>
            <p:nvPr/>
          </p:nvSpPr>
          <p:spPr bwMode="auto">
            <a:xfrm>
              <a:off x="15054585"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8" name="Line 1065">
              <a:extLst>
                <a:ext uri="{FF2B5EF4-FFF2-40B4-BE49-F238E27FC236}">
                  <a16:creationId xmlns:a16="http://schemas.microsoft.com/office/drawing/2014/main" id="{1A38D3E0-8158-417C-A36D-911B9F037BEC}"/>
                </a:ext>
              </a:extLst>
            </p:cNvPr>
            <p:cNvSpPr>
              <a:spLocks noChangeShapeType="1"/>
            </p:cNvSpPr>
            <p:nvPr/>
          </p:nvSpPr>
          <p:spPr bwMode="auto">
            <a:xfrm flipH="1">
              <a:off x="14897422" y="248829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29" name="Line 1066">
              <a:extLst>
                <a:ext uri="{FF2B5EF4-FFF2-40B4-BE49-F238E27FC236}">
                  <a16:creationId xmlns:a16="http://schemas.microsoft.com/office/drawing/2014/main" id="{CE2DEEA5-0F06-4D90-AF15-2476B597B2F8}"/>
                </a:ext>
              </a:extLst>
            </p:cNvPr>
            <p:cNvSpPr>
              <a:spLocks noChangeShapeType="1"/>
            </p:cNvSpPr>
            <p:nvPr/>
          </p:nvSpPr>
          <p:spPr bwMode="auto">
            <a:xfrm>
              <a:off x="14945047"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0" name="Line 1067">
              <a:extLst>
                <a:ext uri="{FF2B5EF4-FFF2-40B4-BE49-F238E27FC236}">
                  <a16:creationId xmlns:a16="http://schemas.microsoft.com/office/drawing/2014/main" id="{CF5C3413-A410-479A-A042-B73C23E80A40}"/>
                </a:ext>
              </a:extLst>
            </p:cNvPr>
            <p:cNvSpPr>
              <a:spLocks noChangeShapeType="1"/>
            </p:cNvSpPr>
            <p:nvPr/>
          </p:nvSpPr>
          <p:spPr bwMode="auto">
            <a:xfrm flipH="1">
              <a:off x="14759310" y="2488298"/>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1" name="Line 1068">
              <a:extLst>
                <a:ext uri="{FF2B5EF4-FFF2-40B4-BE49-F238E27FC236}">
                  <a16:creationId xmlns:a16="http://schemas.microsoft.com/office/drawing/2014/main" id="{F896C3DB-F5A3-4DD3-919D-E8605EF4D0D8}"/>
                </a:ext>
              </a:extLst>
            </p:cNvPr>
            <p:cNvSpPr>
              <a:spLocks noChangeShapeType="1"/>
            </p:cNvSpPr>
            <p:nvPr/>
          </p:nvSpPr>
          <p:spPr bwMode="auto">
            <a:xfrm>
              <a:off x="14810110"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2" name="Line 1069">
              <a:extLst>
                <a:ext uri="{FF2B5EF4-FFF2-40B4-BE49-F238E27FC236}">
                  <a16:creationId xmlns:a16="http://schemas.microsoft.com/office/drawing/2014/main" id="{37305110-926A-4E93-BCE5-AB73ED5B017F}"/>
                </a:ext>
              </a:extLst>
            </p:cNvPr>
            <p:cNvSpPr>
              <a:spLocks noChangeShapeType="1"/>
            </p:cNvSpPr>
            <p:nvPr/>
          </p:nvSpPr>
          <p:spPr bwMode="auto">
            <a:xfrm flipH="1">
              <a:off x="14749785" y="2488298"/>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3" name="Line 1070">
              <a:extLst>
                <a:ext uri="{FF2B5EF4-FFF2-40B4-BE49-F238E27FC236}">
                  <a16:creationId xmlns:a16="http://schemas.microsoft.com/office/drawing/2014/main" id="{1508F8C2-4F0F-4DB3-BD6B-098BE87607E8}"/>
                </a:ext>
              </a:extLst>
            </p:cNvPr>
            <p:cNvSpPr>
              <a:spLocks noChangeShapeType="1"/>
            </p:cNvSpPr>
            <p:nvPr/>
          </p:nvSpPr>
          <p:spPr bwMode="auto">
            <a:xfrm>
              <a:off x="14798997"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4" name="Line 1071">
              <a:extLst>
                <a:ext uri="{FF2B5EF4-FFF2-40B4-BE49-F238E27FC236}">
                  <a16:creationId xmlns:a16="http://schemas.microsoft.com/office/drawing/2014/main" id="{F22910AD-4D37-4699-BE60-91B9A84BD01F}"/>
                </a:ext>
              </a:extLst>
            </p:cNvPr>
            <p:cNvSpPr>
              <a:spLocks noChangeShapeType="1"/>
            </p:cNvSpPr>
            <p:nvPr/>
          </p:nvSpPr>
          <p:spPr bwMode="auto">
            <a:xfrm flipH="1">
              <a:off x="14710097" y="248829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5" name="Line 1072">
              <a:extLst>
                <a:ext uri="{FF2B5EF4-FFF2-40B4-BE49-F238E27FC236}">
                  <a16:creationId xmlns:a16="http://schemas.microsoft.com/office/drawing/2014/main" id="{BD448C85-BFA3-4B00-BACC-81B2A9DBFE16}"/>
                </a:ext>
              </a:extLst>
            </p:cNvPr>
            <p:cNvSpPr>
              <a:spLocks noChangeShapeType="1"/>
            </p:cNvSpPr>
            <p:nvPr/>
          </p:nvSpPr>
          <p:spPr bwMode="auto">
            <a:xfrm>
              <a:off x="14759310"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6" name="Line 1073">
              <a:extLst>
                <a:ext uri="{FF2B5EF4-FFF2-40B4-BE49-F238E27FC236}">
                  <a16:creationId xmlns:a16="http://schemas.microsoft.com/office/drawing/2014/main" id="{00740229-8DF9-45F2-BADF-691FCE8CDE4B}"/>
                </a:ext>
              </a:extLst>
            </p:cNvPr>
            <p:cNvSpPr>
              <a:spLocks noChangeShapeType="1"/>
            </p:cNvSpPr>
            <p:nvPr/>
          </p:nvSpPr>
          <p:spPr bwMode="auto">
            <a:xfrm flipH="1">
              <a:off x="14681522" y="248829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7" name="Line 1074">
              <a:extLst>
                <a:ext uri="{FF2B5EF4-FFF2-40B4-BE49-F238E27FC236}">
                  <a16:creationId xmlns:a16="http://schemas.microsoft.com/office/drawing/2014/main" id="{4CEB6372-B686-4C95-B230-D5D506DCAA2C}"/>
                </a:ext>
              </a:extLst>
            </p:cNvPr>
            <p:cNvSpPr>
              <a:spLocks noChangeShapeType="1"/>
            </p:cNvSpPr>
            <p:nvPr/>
          </p:nvSpPr>
          <p:spPr bwMode="auto">
            <a:xfrm>
              <a:off x="14730735"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8" name="Line 1075">
              <a:extLst>
                <a:ext uri="{FF2B5EF4-FFF2-40B4-BE49-F238E27FC236}">
                  <a16:creationId xmlns:a16="http://schemas.microsoft.com/office/drawing/2014/main" id="{87F477E5-DF79-423A-B271-D4025CE8FACC}"/>
                </a:ext>
              </a:extLst>
            </p:cNvPr>
            <p:cNvSpPr>
              <a:spLocks noChangeShapeType="1"/>
            </p:cNvSpPr>
            <p:nvPr/>
          </p:nvSpPr>
          <p:spPr bwMode="auto">
            <a:xfrm flipH="1">
              <a:off x="14667235" y="2488298"/>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39" name="Line 1076">
              <a:extLst>
                <a:ext uri="{FF2B5EF4-FFF2-40B4-BE49-F238E27FC236}">
                  <a16:creationId xmlns:a16="http://schemas.microsoft.com/office/drawing/2014/main" id="{1F802C90-079C-44B9-8151-40DE7FC63487}"/>
                </a:ext>
              </a:extLst>
            </p:cNvPr>
            <p:cNvSpPr>
              <a:spLocks noChangeShapeType="1"/>
            </p:cNvSpPr>
            <p:nvPr/>
          </p:nvSpPr>
          <p:spPr bwMode="auto">
            <a:xfrm>
              <a:off x="14716447"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0" name="Line 1077">
              <a:extLst>
                <a:ext uri="{FF2B5EF4-FFF2-40B4-BE49-F238E27FC236}">
                  <a16:creationId xmlns:a16="http://schemas.microsoft.com/office/drawing/2014/main" id="{0F52945F-1A71-4014-AAD8-4CD4F7C416B0}"/>
                </a:ext>
              </a:extLst>
            </p:cNvPr>
            <p:cNvSpPr>
              <a:spLocks noChangeShapeType="1"/>
            </p:cNvSpPr>
            <p:nvPr/>
          </p:nvSpPr>
          <p:spPr bwMode="auto">
            <a:xfrm flipH="1">
              <a:off x="14630722" y="248829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1" name="Line 1078">
              <a:extLst>
                <a:ext uri="{FF2B5EF4-FFF2-40B4-BE49-F238E27FC236}">
                  <a16:creationId xmlns:a16="http://schemas.microsoft.com/office/drawing/2014/main" id="{4EE5D3B6-3261-4048-95C1-87977225AD49}"/>
                </a:ext>
              </a:extLst>
            </p:cNvPr>
            <p:cNvSpPr>
              <a:spLocks noChangeShapeType="1"/>
            </p:cNvSpPr>
            <p:nvPr/>
          </p:nvSpPr>
          <p:spPr bwMode="auto">
            <a:xfrm>
              <a:off x="14679935" y="24406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2" name="Line 1079">
              <a:extLst>
                <a:ext uri="{FF2B5EF4-FFF2-40B4-BE49-F238E27FC236}">
                  <a16:creationId xmlns:a16="http://schemas.microsoft.com/office/drawing/2014/main" id="{0A54B387-EAD9-47F9-B826-DE5F645D971D}"/>
                </a:ext>
              </a:extLst>
            </p:cNvPr>
            <p:cNvSpPr>
              <a:spLocks noChangeShapeType="1"/>
            </p:cNvSpPr>
            <p:nvPr/>
          </p:nvSpPr>
          <p:spPr bwMode="auto">
            <a:xfrm flipH="1">
              <a:off x="14616435" y="24644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3" name="Line 1080">
              <a:extLst>
                <a:ext uri="{FF2B5EF4-FFF2-40B4-BE49-F238E27FC236}">
                  <a16:creationId xmlns:a16="http://schemas.microsoft.com/office/drawing/2014/main" id="{33551D5B-4B48-4075-90AB-B1AE7073BAA5}"/>
                </a:ext>
              </a:extLst>
            </p:cNvPr>
            <p:cNvSpPr>
              <a:spLocks noChangeShapeType="1"/>
            </p:cNvSpPr>
            <p:nvPr/>
          </p:nvSpPr>
          <p:spPr bwMode="auto">
            <a:xfrm>
              <a:off x="14664060"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4" name="Line 1081">
              <a:extLst>
                <a:ext uri="{FF2B5EF4-FFF2-40B4-BE49-F238E27FC236}">
                  <a16:creationId xmlns:a16="http://schemas.microsoft.com/office/drawing/2014/main" id="{01D241F6-D9A4-408E-B207-6FF2626DE449}"/>
                </a:ext>
              </a:extLst>
            </p:cNvPr>
            <p:cNvSpPr>
              <a:spLocks noChangeShapeType="1"/>
            </p:cNvSpPr>
            <p:nvPr/>
          </p:nvSpPr>
          <p:spPr bwMode="auto">
            <a:xfrm flipH="1">
              <a:off x="14605322"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5" name="Line 1082">
              <a:extLst>
                <a:ext uri="{FF2B5EF4-FFF2-40B4-BE49-F238E27FC236}">
                  <a16:creationId xmlns:a16="http://schemas.microsoft.com/office/drawing/2014/main" id="{7D36B694-4464-434D-B5D8-9AB27DCB6DC8}"/>
                </a:ext>
              </a:extLst>
            </p:cNvPr>
            <p:cNvSpPr>
              <a:spLocks noChangeShapeType="1"/>
            </p:cNvSpPr>
            <p:nvPr/>
          </p:nvSpPr>
          <p:spPr bwMode="auto">
            <a:xfrm>
              <a:off x="14652947"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6" name="Line 1083">
              <a:extLst>
                <a:ext uri="{FF2B5EF4-FFF2-40B4-BE49-F238E27FC236}">
                  <a16:creationId xmlns:a16="http://schemas.microsoft.com/office/drawing/2014/main" id="{2461C57B-1421-4A3D-AAD8-0C4888BDE342}"/>
                </a:ext>
              </a:extLst>
            </p:cNvPr>
            <p:cNvSpPr>
              <a:spLocks noChangeShapeType="1"/>
            </p:cNvSpPr>
            <p:nvPr/>
          </p:nvSpPr>
          <p:spPr bwMode="auto">
            <a:xfrm flipH="1">
              <a:off x="14591035" y="24644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7" name="Line 1084">
              <a:extLst>
                <a:ext uri="{FF2B5EF4-FFF2-40B4-BE49-F238E27FC236}">
                  <a16:creationId xmlns:a16="http://schemas.microsoft.com/office/drawing/2014/main" id="{9B554708-D761-478F-AE4C-549FA8B95815}"/>
                </a:ext>
              </a:extLst>
            </p:cNvPr>
            <p:cNvSpPr>
              <a:spLocks noChangeShapeType="1"/>
            </p:cNvSpPr>
            <p:nvPr/>
          </p:nvSpPr>
          <p:spPr bwMode="auto">
            <a:xfrm>
              <a:off x="14640247"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8" name="Line 1085">
              <a:extLst>
                <a:ext uri="{FF2B5EF4-FFF2-40B4-BE49-F238E27FC236}">
                  <a16:creationId xmlns:a16="http://schemas.microsoft.com/office/drawing/2014/main" id="{DBFDD934-D515-411F-B603-3BB628FB8C48}"/>
                </a:ext>
              </a:extLst>
            </p:cNvPr>
            <p:cNvSpPr>
              <a:spLocks noChangeShapeType="1"/>
            </p:cNvSpPr>
            <p:nvPr/>
          </p:nvSpPr>
          <p:spPr bwMode="auto">
            <a:xfrm flipH="1">
              <a:off x="14578335"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49" name="Line 1086">
              <a:extLst>
                <a:ext uri="{FF2B5EF4-FFF2-40B4-BE49-F238E27FC236}">
                  <a16:creationId xmlns:a16="http://schemas.microsoft.com/office/drawing/2014/main" id="{3183F15B-AEC9-49CF-87EC-4490ECC6B7C9}"/>
                </a:ext>
              </a:extLst>
            </p:cNvPr>
            <p:cNvSpPr>
              <a:spLocks noChangeShapeType="1"/>
            </p:cNvSpPr>
            <p:nvPr/>
          </p:nvSpPr>
          <p:spPr bwMode="auto">
            <a:xfrm>
              <a:off x="14627547"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0" name="Line 1087">
              <a:extLst>
                <a:ext uri="{FF2B5EF4-FFF2-40B4-BE49-F238E27FC236}">
                  <a16:creationId xmlns:a16="http://schemas.microsoft.com/office/drawing/2014/main" id="{EE63519C-E8CD-41E4-B09F-F84CA2ABC98C}"/>
                </a:ext>
              </a:extLst>
            </p:cNvPr>
            <p:cNvSpPr>
              <a:spLocks noChangeShapeType="1"/>
            </p:cNvSpPr>
            <p:nvPr/>
          </p:nvSpPr>
          <p:spPr bwMode="auto">
            <a:xfrm flipH="1">
              <a:off x="14570397" y="24644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1" name="Line 1088">
              <a:extLst>
                <a:ext uri="{FF2B5EF4-FFF2-40B4-BE49-F238E27FC236}">
                  <a16:creationId xmlns:a16="http://schemas.microsoft.com/office/drawing/2014/main" id="{5CDFA068-36F0-40AF-965D-8278B659D435}"/>
                </a:ext>
              </a:extLst>
            </p:cNvPr>
            <p:cNvSpPr>
              <a:spLocks noChangeShapeType="1"/>
            </p:cNvSpPr>
            <p:nvPr/>
          </p:nvSpPr>
          <p:spPr bwMode="auto">
            <a:xfrm>
              <a:off x="14618022"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2" name="Line 1089">
              <a:extLst>
                <a:ext uri="{FF2B5EF4-FFF2-40B4-BE49-F238E27FC236}">
                  <a16:creationId xmlns:a16="http://schemas.microsoft.com/office/drawing/2014/main" id="{DE560100-ECC9-4E1C-948E-D491581AC8BF}"/>
                </a:ext>
              </a:extLst>
            </p:cNvPr>
            <p:cNvSpPr>
              <a:spLocks noChangeShapeType="1"/>
            </p:cNvSpPr>
            <p:nvPr/>
          </p:nvSpPr>
          <p:spPr bwMode="auto">
            <a:xfrm flipH="1">
              <a:off x="14554522" y="24644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3" name="Line 1090">
              <a:extLst>
                <a:ext uri="{FF2B5EF4-FFF2-40B4-BE49-F238E27FC236}">
                  <a16:creationId xmlns:a16="http://schemas.microsoft.com/office/drawing/2014/main" id="{88FF2E3B-0EC6-4412-B3BB-340AA517B42F}"/>
                </a:ext>
              </a:extLst>
            </p:cNvPr>
            <p:cNvSpPr>
              <a:spLocks noChangeShapeType="1"/>
            </p:cNvSpPr>
            <p:nvPr/>
          </p:nvSpPr>
          <p:spPr bwMode="auto">
            <a:xfrm>
              <a:off x="14602147"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4" name="Line 1091">
              <a:extLst>
                <a:ext uri="{FF2B5EF4-FFF2-40B4-BE49-F238E27FC236}">
                  <a16:creationId xmlns:a16="http://schemas.microsoft.com/office/drawing/2014/main" id="{1D607A42-CF90-47A1-B023-9FD9AB88BDE2}"/>
                </a:ext>
              </a:extLst>
            </p:cNvPr>
            <p:cNvSpPr>
              <a:spLocks noChangeShapeType="1"/>
            </p:cNvSpPr>
            <p:nvPr/>
          </p:nvSpPr>
          <p:spPr bwMode="auto">
            <a:xfrm flipH="1">
              <a:off x="14543410"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5" name="Line 1092">
              <a:extLst>
                <a:ext uri="{FF2B5EF4-FFF2-40B4-BE49-F238E27FC236}">
                  <a16:creationId xmlns:a16="http://schemas.microsoft.com/office/drawing/2014/main" id="{CD123CDC-B599-4A68-9DDC-1721C145CE4F}"/>
                </a:ext>
              </a:extLst>
            </p:cNvPr>
            <p:cNvSpPr>
              <a:spLocks noChangeShapeType="1"/>
            </p:cNvSpPr>
            <p:nvPr/>
          </p:nvSpPr>
          <p:spPr bwMode="auto">
            <a:xfrm>
              <a:off x="14592622"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6" name="Line 1093">
              <a:extLst>
                <a:ext uri="{FF2B5EF4-FFF2-40B4-BE49-F238E27FC236}">
                  <a16:creationId xmlns:a16="http://schemas.microsoft.com/office/drawing/2014/main" id="{0D5ECF3D-D77D-41DB-BB49-95F25BE5861C}"/>
                </a:ext>
              </a:extLst>
            </p:cNvPr>
            <p:cNvSpPr>
              <a:spLocks noChangeShapeType="1"/>
            </p:cNvSpPr>
            <p:nvPr/>
          </p:nvSpPr>
          <p:spPr bwMode="auto">
            <a:xfrm flipH="1">
              <a:off x="14535472"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7" name="Line 1094">
              <a:extLst>
                <a:ext uri="{FF2B5EF4-FFF2-40B4-BE49-F238E27FC236}">
                  <a16:creationId xmlns:a16="http://schemas.microsoft.com/office/drawing/2014/main" id="{EE33AF3F-F2EF-4F9A-B9CD-744F2B61BB79}"/>
                </a:ext>
              </a:extLst>
            </p:cNvPr>
            <p:cNvSpPr>
              <a:spLocks noChangeShapeType="1"/>
            </p:cNvSpPr>
            <p:nvPr/>
          </p:nvSpPr>
          <p:spPr bwMode="auto">
            <a:xfrm>
              <a:off x="14584685"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8" name="Line 1095">
              <a:extLst>
                <a:ext uri="{FF2B5EF4-FFF2-40B4-BE49-F238E27FC236}">
                  <a16:creationId xmlns:a16="http://schemas.microsoft.com/office/drawing/2014/main" id="{93E07195-6FDA-4BC6-96A8-2B232F466E68}"/>
                </a:ext>
              </a:extLst>
            </p:cNvPr>
            <p:cNvSpPr>
              <a:spLocks noChangeShapeType="1"/>
            </p:cNvSpPr>
            <p:nvPr/>
          </p:nvSpPr>
          <p:spPr bwMode="auto">
            <a:xfrm flipH="1">
              <a:off x="14522772"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59" name="Line 1096">
              <a:extLst>
                <a:ext uri="{FF2B5EF4-FFF2-40B4-BE49-F238E27FC236}">
                  <a16:creationId xmlns:a16="http://schemas.microsoft.com/office/drawing/2014/main" id="{2CBA1958-31E2-40C8-9FA2-82F18E06632A}"/>
                </a:ext>
              </a:extLst>
            </p:cNvPr>
            <p:cNvSpPr>
              <a:spLocks noChangeShapeType="1"/>
            </p:cNvSpPr>
            <p:nvPr/>
          </p:nvSpPr>
          <p:spPr bwMode="auto">
            <a:xfrm>
              <a:off x="14571985"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0" name="Line 1097">
              <a:extLst>
                <a:ext uri="{FF2B5EF4-FFF2-40B4-BE49-F238E27FC236}">
                  <a16:creationId xmlns:a16="http://schemas.microsoft.com/office/drawing/2014/main" id="{C71C7C88-CF28-438F-B108-6DA8076F795C}"/>
                </a:ext>
              </a:extLst>
            </p:cNvPr>
            <p:cNvSpPr>
              <a:spLocks noChangeShapeType="1"/>
            </p:cNvSpPr>
            <p:nvPr/>
          </p:nvSpPr>
          <p:spPr bwMode="auto">
            <a:xfrm flipH="1">
              <a:off x="14513247"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1" name="Line 1098">
              <a:extLst>
                <a:ext uri="{FF2B5EF4-FFF2-40B4-BE49-F238E27FC236}">
                  <a16:creationId xmlns:a16="http://schemas.microsoft.com/office/drawing/2014/main" id="{FF8C0852-F764-41C5-A0FE-8381BF0961FA}"/>
                </a:ext>
              </a:extLst>
            </p:cNvPr>
            <p:cNvSpPr>
              <a:spLocks noChangeShapeType="1"/>
            </p:cNvSpPr>
            <p:nvPr/>
          </p:nvSpPr>
          <p:spPr bwMode="auto">
            <a:xfrm>
              <a:off x="14562460"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2" name="Line 1099">
              <a:extLst>
                <a:ext uri="{FF2B5EF4-FFF2-40B4-BE49-F238E27FC236}">
                  <a16:creationId xmlns:a16="http://schemas.microsoft.com/office/drawing/2014/main" id="{29E455F8-3A94-4048-97FA-45E0322C8167}"/>
                </a:ext>
              </a:extLst>
            </p:cNvPr>
            <p:cNvSpPr>
              <a:spLocks noChangeShapeType="1"/>
            </p:cNvSpPr>
            <p:nvPr/>
          </p:nvSpPr>
          <p:spPr bwMode="auto">
            <a:xfrm flipH="1">
              <a:off x="14508485"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3" name="Line 1100">
              <a:extLst>
                <a:ext uri="{FF2B5EF4-FFF2-40B4-BE49-F238E27FC236}">
                  <a16:creationId xmlns:a16="http://schemas.microsoft.com/office/drawing/2014/main" id="{13ED5600-4E9B-491E-85E8-AC587B16331E}"/>
                </a:ext>
              </a:extLst>
            </p:cNvPr>
            <p:cNvSpPr>
              <a:spLocks noChangeShapeType="1"/>
            </p:cNvSpPr>
            <p:nvPr/>
          </p:nvSpPr>
          <p:spPr bwMode="auto">
            <a:xfrm>
              <a:off x="14557697"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4" name="Line 1101">
              <a:extLst>
                <a:ext uri="{FF2B5EF4-FFF2-40B4-BE49-F238E27FC236}">
                  <a16:creationId xmlns:a16="http://schemas.microsoft.com/office/drawing/2014/main" id="{55DCD957-B02D-42B5-87EB-86ABDDE5E5B9}"/>
                </a:ext>
              </a:extLst>
            </p:cNvPr>
            <p:cNvSpPr>
              <a:spLocks noChangeShapeType="1"/>
            </p:cNvSpPr>
            <p:nvPr/>
          </p:nvSpPr>
          <p:spPr bwMode="auto">
            <a:xfrm flipH="1">
              <a:off x="14498960"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5" name="Line 1102">
              <a:extLst>
                <a:ext uri="{FF2B5EF4-FFF2-40B4-BE49-F238E27FC236}">
                  <a16:creationId xmlns:a16="http://schemas.microsoft.com/office/drawing/2014/main" id="{4F7D690C-3A76-4EC2-AF4E-11E8108CEE18}"/>
                </a:ext>
              </a:extLst>
            </p:cNvPr>
            <p:cNvSpPr>
              <a:spLocks noChangeShapeType="1"/>
            </p:cNvSpPr>
            <p:nvPr/>
          </p:nvSpPr>
          <p:spPr bwMode="auto">
            <a:xfrm>
              <a:off x="14548172"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6" name="Line 1103">
              <a:extLst>
                <a:ext uri="{FF2B5EF4-FFF2-40B4-BE49-F238E27FC236}">
                  <a16:creationId xmlns:a16="http://schemas.microsoft.com/office/drawing/2014/main" id="{76A2BDE2-2EB4-4EF3-8DEA-A19431EA29C9}"/>
                </a:ext>
              </a:extLst>
            </p:cNvPr>
            <p:cNvSpPr>
              <a:spLocks noChangeShapeType="1"/>
            </p:cNvSpPr>
            <p:nvPr/>
          </p:nvSpPr>
          <p:spPr bwMode="auto">
            <a:xfrm flipH="1">
              <a:off x="14491022"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7" name="Line 1104">
              <a:extLst>
                <a:ext uri="{FF2B5EF4-FFF2-40B4-BE49-F238E27FC236}">
                  <a16:creationId xmlns:a16="http://schemas.microsoft.com/office/drawing/2014/main" id="{6F2C690D-946B-4994-90FA-F665CFDF71D2}"/>
                </a:ext>
              </a:extLst>
            </p:cNvPr>
            <p:cNvSpPr>
              <a:spLocks noChangeShapeType="1"/>
            </p:cNvSpPr>
            <p:nvPr/>
          </p:nvSpPr>
          <p:spPr bwMode="auto">
            <a:xfrm>
              <a:off x="14540235"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8" name="Line 1105">
              <a:extLst>
                <a:ext uri="{FF2B5EF4-FFF2-40B4-BE49-F238E27FC236}">
                  <a16:creationId xmlns:a16="http://schemas.microsoft.com/office/drawing/2014/main" id="{4332D239-7C0C-4E19-A089-EC3CE2A1F58E}"/>
                </a:ext>
              </a:extLst>
            </p:cNvPr>
            <p:cNvSpPr>
              <a:spLocks noChangeShapeType="1"/>
            </p:cNvSpPr>
            <p:nvPr/>
          </p:nvSpPr>
          <p:spPr bwMode="auto">
            <a:xfrm flipH="1">
              <a:off x="14481497" y="24644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69" name="Line 1106">
              <a:extLst>
                <a:ext uri="{FF2B5EF4-FFF2-40B4-BE49-F238E27FC236}">
                  <a16:creationId xmlns:a16="http://schemas.microsoft.com/office/drawing/2014/main" id="{72AAFF64-1043-4588-A489-EDA39153D3E1}"/>
                </a:ext>
              </a:extLst>
            </p:cNvPr>
            <p:cNvSpPr>
              <a:spLocks noChangeShapeType="1"/>
            </p:cNvSpPr>
            <p:nvPr/>
          </p:nvSpPr>
          <p:spPr bwMode="auto">
            <a:xfrm>
              <a:off x="14529122"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0" name="Line 1107">
              <a:extLst>
                <a:ext uri="{FF2B5EF4-FFF2-40B4-BE49-F238E27FC236}">
                  <a16:creationId xmlns:a16="http://schemas.microsoft.com/office/drawing/2014/main" id="{4E428068-5E6E-4469-85AA-41011FE692C2}"/>
                </a:ext>
              </a:extLst>
            </p:cNvPr>
            <p:cNvSpPr>
              <a:spLocks noChangeShapeType="1"/>
            </p:cNvSpPr>
            <p:nvPr/>
          </p:nvSpPr>
          <p:spPr bwMode="auto">
            <a:xfrm flipH="1">
              <a:off x="14478322" y="24644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1" name="Line 1108">
              <a:extLst>
                <a:ext uri="{FF2B5EF4-FFF2-40B4-BE49-F238E27FC236}">
                  <a16:creationId xmlns:a16="http://schemas.microsoft.com/office/drawing/2014/main" id="{CB73215F-ADEE-4746-8A26-1B9D913120DC}"/>
                </a:ext>
              </a:extLst>
            </p:cNvPr>
            <p:cNvSpPr>
              <a:spLocks noChangeShapeType="1"/>
            </p:cNvSpPr>
            <p:nvPr/>
          </p:nvSpPr>
          <p:spPr bwMode="auto">
            <a:xfrm>
              <a:off x="14525947"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2" name="Line 1109">
              <a:extLst>
                <a:ext uri="{FF2B5EF4-FFF2-40B4-BE49-F238E27FC236}">
                  <a16:creationId xmlns:a16="http://schemas.microsoft.com/office/drawing/2014/main" id="{A8E3D337-FE92-4469-918C-60B341308317}"/>
                </a:ext>
              </a:extLst>
            </p:cNvPr>
            <p:cNvSpPr>
              <a:spLocks noChangeShapeType="1"/>
            </p:cNvSpPr>
            <p:nvPr/>
          </p:nvSpPr>
          <p:spPr bwMode="auto">
            <a:xfrm flipH="1">
              <a:off x="14465622"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3" name="Line 1110">
              <a:extLst>
                <a:ext uri="{FF2B5EF4-FFF2-40B4-BE49-F238E27FC236}">
                  <a16:creationId xmlns:a16="http://schemas.microsoft.com/office/drawing/2014/main" id="{7829391E-373F-4F62-8FFB-7AB5693747DC}"/>
                </a:ext>
              </a:extLst>
            </p:cNvPr>
            <p:cNvSpPr>
              <a:spLocks noChangeShapeType="1"/>
            </p:cNvSpPr>
            <p:nvPr/>
          </p:nvSpPr>
          <p:spPr bwMode="auto">
            <a:xfrm>
              <a:off x="14514835"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4" name="Line 1111">
              <a:extLst>
                <a:ext uri="{FF2B5EF4-FFF2-40B4-BE49-F238E27FC236}">
                  <a16:creationId xmlns:a16="http://schemas.microsoft.com/office/drawing/2014/main" id="{C5DCD927-E2C2-4238-AA09-72E9035A60B4}"/>
                </a:ext>
              </a:extLst>
            </p:cNvPr>
            <p:cNvSpPr>
              <a:spLocks noChangeShapeType="1"/>
            </p:cNvSpPr>
            <p:nvPr/>
          </p:nvSpPr>
          <p:spPr bwMode="auto">
            <a:xfrm flipH="1">
              <a:off x="14460860" y="24644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5" name="Line 1112">
              <a:extLst>
                <a:ext uri="{FF2B5EF4-FFF2-40B4-BE49-F238E27FC236}">
                  <a16:creationId xmlns:a16="http://schemas.microsoft.com/office/drawing/2014/main" id="{8CE58B53-927C-4B1D-A2A5-E6A8AD386105}"/>
                </a:ext>
              </a:extLst>
            </p:cNvPr>
            <p:cNvSpPr>
              <a:spLocks noChangeShapeType="1"/>
            </p:cNvSpPr>
            <p:nvPr/>
          </p:nvSpPr>
          <p:spPr bwMode="auto">
            <a:xfrm>
              <a:off x="14510072" y="24184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6" name="Line 1113">
              <a:extLst>
                <a:ext uri="{FF2B5EF4-FFF2-40B4-BE49-F238E27FC236}">
                  <a16:creationId xmlns:a16="http://schemas.microsoft.com/office/drawing/2014/main" id="{D03B7BF8-45C8-4950-B5AC-1A9C84160F37}"/>
                </a:ext>
              </a:extLst>
            </p:cNvPr>
            <p:cNvSpPr>
              <a:spLocks noChangeShapeType="1"/>
            </p:cNvSpPr>
            <p:nvPr/>
          </p:nvSpPr>
          <p:spPr bwMode="auto">
            <a:xfrm flipH="1">
              <a:off x="14454510" y="244861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7" name="Line 1114">
              <a:extLst>
                <a:ext uri="{FF2B5EF4-FFF2-40B4-BE49-F238E27FC236}">
                  <a16:creationId xmlns:a16="http://schemas.microsoft.com/office/drawing/2014/main" id="{86D6E96F-E4AA-49D6-9B04-F8840F1A9525}"/>
                </a:ext>
              </a:extLst>
            </p:cNvPr>
            <p:cNvSpPr>
              <a:spLocks noChangeShapeType="1"/>
            </p:cNvSpPr>
            <p:nvPr/>
          </p:nvSpPr>
          <p:spPr bwMode="auto">
            <a:xfrm>
              <a:off x="14503722" y="240257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8" name="Line 1115">
              <a:extLst>
                <a:ext uri="{FF2B5EF4-FFF2-40B4-BE49-F238E27FC236}">
                  <a16:creationId xmlns:a16="http://schemas.microsoft.com/office/drawing/2014/main" id="{A0C5C4C5-7BE2-441A-917A-75F976BBED4C}"/>
                </a:ext>
              </a:extLst>
            </p:cNvPr>
            <p:cNvSpPr>
              <a:spLocks noChangeShapeType="1"/>
            </p:cNvSpPr>
            <p:nvPr/>
          </p:nvSpPr>
          <p:spPr bwMode="auto">
            <a:xfrm flipH="1">
              <a:off x="14444985" y="2448610"/>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79" name="Line 1116">
              <a:extLst>
                <a:ext uri="{FF2B5EF4-FFF2-40B4-BE49-F238E27FC236}">
                  <a16:creationId xmlns:a16="http://schemas.microsoft.com/office/drawing/2014/main" id="{AEE17287-1201-4073-892B-31FA7819443F}"/>
                </a:ext>
              </a:extLst>
            </p:cNvPr>
            <p:cNvSpPr>
              <a:spLocks noChangeShapeType="1"/>
            </p:cNvSpPr>
            <p:nvPr/>
          </p:nvSpPr>
          <p:spPr bwMode="auto">
            <a:xfrm>
              <a:off x="14494197" y="240257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0" name="Line 1117">
              <a:extLst>
                <a:ext uri="{FF2B5EF4-FFF2-40B4-BE49-F238E27FC236}">
                  <a16:creationId xmlns:a16="http://schemas.microsoft.com/office/drawing/2014/main" id="{936DED3B-46CF-4660-93DF-B6232626A048}"/>
                </a:ext>
              </a:extLst>
            </p:cNvPr>
            <p:cNvSpPr>
              <a:spLocks noChangeShapeType="1"/>
            </p:cNvSpPr>
            <p:nvPr/>
          </p:nvSpPr>
          <p:spPr bwMode="auto">
            <a:xfrm flipH="1">
              <a:off x="14435460" y="2437498"/>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1" name="Line 1118">
              <a:extLst>
                <a:ext uri="{FF2B5EF4-FFF2-40B4-BE49-F238E27FC236}">
                  <a16:creationId xmlns:a16="http://schemas.microsoft.com/office/drawing/2014/main" id="{C172F922-A61B-47A2-8A47-FB1C99FD5A47}"/>
                </a:ext>
              </a:extLst>
            </p:cNvPr>
            <p:cNvSpPr>
              <a:spLocks noChangeShapeType="1"/>
            </p:cNvSpPr>
            <p:nvPr/>
          </p:nvSpPr>
          <p:spPr bwMode="auto">
            <a:xfrm>
              <a:off x="14484672" y="2389873"/>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2" name="Line 1119">
              <a:extLst>
                <a:ext uri="{FF2B5EF4-FFF2-40B4-BE49-F238E27FC236}">
                  <a16:creationId xmlns:a16="http://schemas.microsoft.com/office/drawing/2014/main" id="{B23F6C4A-7CEF-473F-80B5-5F1D6ED4A8DA}"/>
                </a:ext>
              </a:extLst>
            </p:cNvPr>
            <p:cNvSpPr>
              <a:spLocks noChangeShapeType="1"/>
            </p:cNvSpPr>
            <p:nvPr/>
          </p:nvSpPr>
          <p:spPr bwMode="auto">
            <a:xfrm flipH="1">
              <a:off x="14430697" y="243114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3" name="Line 1120">
              <a:extLst>
                <a:ext uri="{FF2B5EF4-FFF2-40B4-BE49-F238E27FC236}">
                  <a16:creationId xmlns:a16="http://schemas.microsoft.com/office/drawing/2014/main" id="{2BD1F42F-06C9-4F04-9379-456373509FBD}"/>
                </a:ext>
              </a:extLst>
            </p:cNvPr>
            <p:cNvSpPr>
              <a:spLocks noChangeShapeType="1"/>
            </p:cNvSpPr>
            <p:nvPr/>
          </p:nvSpPr>
          <p:spPr bwMode="auto">
            <a:xfrm>
              <a:off x="14478322" y="2385110"/>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4" name="Line 1121">
              <a:extLst>
                <a:ext uri="{FF2B5EF4-FFF2-40B4-BE49-F238E27FC236}">
                  <a16:creationId xmlns:a16="http://schemas.microsoft.com/office/drawing/2014/main" id="{325236BC-AF27-43AE-8380-6F09E71ACD26}"/>
                </a:ext>
              </a:extLst>
            </p:cNvPr>
            <p:cNvSpPr>
              <a:spLocks noChangeShapeType="1"/>
            </p:cNvSpPr>
            <p:nvPr/>
          </p:nvSpPr>
          <p:spPr bwMode="auto">
            <a:xfrm flipH="1">
              <a:off x="14419585" y="2431148"/>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5" name="Line 1122">
              <a:extLst>
                <a:ext uri="{FF2B5EF4-FFF2-40B4-BE49-F238E27FC236}">
                  <a16:creationId xmlns:a16="http://schemas.microsoft.com/office/drawing/2014/main" id="{D8639410-7808-46C8-850A-C5BCBBCBB786}"/>
                </a:ext>
              </a:extLst>
            </p:cNvPr>
            <p:cNvSpPr>
              <a:spLocks noChangeShapeType="1"/>
            </p:cNvSpPr>
            <p:nvPr/>
          </p:nvSpPr>
          <p:spPr bwMode="auto">
            <a:xfrm>
              <a:off x="14468797" y="2385110"/>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6" name="Line 1123">
              <a:extLst>
                <a:ext uri="{FF2B5EF4-FFF2-40B4-BE49-F238E27FC236}">
                  <a16:creationId xmlns:a16="http://schemas.microsoft.com/office/drawing/2014/main" id="{47E9FEC0-D41B-48E6-AC26-2CAD7C28C5EC}"/>
                </a:ext>
              </a:extLst>
            </p:cNvPr>
            <p:cNvSpPr>
              <a:spLocks noChangeShapeType="1"/>
            </p:cNvSpPr>
            <p:nvPr/>
          </p:nvSpPr>
          <p:spPr bwMode="auto">
            <a:xfrm flipH="1">
              <a:off x="14413235" y="2431148"/>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7" name="Line 1124">
              <a:extLst>
                <a:ext uri="{FF2B5EF4-FFF2-40B4-BE49-F238E27FC236}">
                  <a16:creationId xmlns:a16="http://schemas.microsoft.com/office/drawing/2014/main" id="{D1A5D38A-3964-4822-B524-31363AB2EA3F}"/>
                </a:ext>
              </a:extLst>
            </p:cNvPr>
            <p:cNvSpPr>
              <a:spLocks noChangeShapeType="1"/>
            </p:cNvSpPr>
            <p:nvPr/>
          </p:nvSpPr>
          <p:spPr bwMode="auto">
            <a:xfrm>
              <a:off x="14460860" y="2385110"/>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8" name="Line 1125">
              <a:extLst>
                <a:ext uri="{FF2B5EF4-FFF2-40B4-BE49-F238E27FC236}">
                  <a16:creationId xmlns:a16="http://schemas.microsoft.com/office/drawing/2014/main" id="{934168B6-432F-407E-9139-AD68EDA05CA4}"/>
                </a:ext>
              </a:extLst>
            </p:cNvPr>
            <p:cNvSpPr>
              <a:spLocks noChangeShapeType="1"/>
            </p:cNvSpPr>
            <p:nvPr/>
          </p:nvSpPr>
          <p:spPr bwMode="auto">
            <a:xfrm flipH="1">
              <a:off x="14406885" y="24263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89" name="Line 1126">
              <a:extLst>
                <a:ext uri="{FF2B5EF4-FFF2-40B4-BE49-F238E27FC236}">
                  <a16:creationId xmlns:a16="http://schemas.microsoft.com/office/drawing/2014/main" id="{8B657D25-2650-4C2A-8C57-EB683E345AB5}"/>
                </a:ext>
              </a:extLst>
            </p:cNvPr>
            <p:cNvSpPr>
              <a:spLocks noChangeShapeType="1"/>
            </p:cNvSpPr>
            <p:nvPr/>
          </p:nvSpPr>
          <p:spPr bwMode="auto">
            <a:xfrm>
              <a:off x="14456097" y="23803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0" name="Line 1127">
              <a:extLst>
                <a:ext uri="{FF2B5EF4-FFF2-40B4-BE49-F238E27FC236}">
                  <a16:creationId xmlns:a16="http://schemas.microsoft.com/office/drawing/2014/main" id="{188A0694-A8A7-40AF-AB52-141A4046FB3E}"/>
                </a:ext>
              </a:extLst>
            </p:cNvPr>
            <p:cNvSpPr>
              <a:spLocks noChangeShapeType="1"/>
            </p:cNvSpPr>
            <p:nvPr/>
          </p:nvSpPr>
          <p:spPr bwMode="auto">
            <a:xfrm flipH="1">
              <a:off x="14398947" y="24263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1" name="Line 1128">
              <a:extLst>
                <a:ext uri="{FF2B5EF4-FFF2-40B4-BE49-F238E27FC236}">
                  <a16:creationId xmlns:a16="http://schemas.microsoft.com/office/drawing/2014/main" id="{A20EE368-1A64-4D71-A8C5-FEFFDC9E5761}"/>
                </a:ext>
              </a:extLst>
            </p:cNvPr>
            <p:cNvSpPr>
              <a:spLocks noChangeShapeType="1"/>
            </p:cNvSpPr>
            <p:nvPr/>
          </p:nvSpPr>
          <p:spPr bwMode="auto">
            <a:xfrm>
              <a:off x="14446572" y="23803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2" name="Line 1129">
              <a:extLst>
                <a:ext uri="{FF2B5EF4-FFF2-40B4-BE49-F238E27FC236}">
                  <a16:creationId xmlns:a16="http://schemas.microsoft.com/office/drawing/2014/main" id="{78C48823-ADC8-4A48-85FB-4E254A69A208}"/>
                </a:ext>
              </a:extLst>
            </p:cNvPr>
            <p:cNvSpPr>
              <a:spLocks noChangeShapeType="1"/>
            </p:cNvSpPr>
            <p:nvPr/>
          </p:nvSpPr>
          <p:spPr bwMode="auto">
            <a:xfrm flipH="1">
              <a:off x="14389422" y="24263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3" name="Line 1130">
              <a:extLst>
                <a:ext uri="{FF2B5EF4-FFF2-40B4-BE49-F238E27FC236}">
                  <a16:creationId xmlns:a16="http://schemas.microsoft.com/office/drawing/2014/main" id="{0508EA29-B6CB-49E4-92A0-8E2270E41AA2}"/>
                </a:ext>
              </a:extLst>
            </p:cNvPr>
            <p:cNvSpPr>
              <a:spLocks noChangeShapeType="1"/>
            </p:cNvSpPr>
            <p:nvPr/>
          </p:nvSpPr>
          <p:spPr bwMode="auto">
            <a:xfrm>
              <a:off x="14438635" y="23803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4" name="Line 1131">
              <a:extLst>
                <a:ext uri="{FF2B5EF4-FFF2-40B4-BE49-F238E27FC236}">
                  <a16:creationId xmlns:a16="http://schemas.microsoft.com/office/drawing/2014/main" id="{8D032EB6-0C2C-43B4-89AC-8B7424CE4B42}"/>
                </a:ext>
              </a:extLst>
            </p:cNvPr>
            <p:cNvSpPr>
              <a:spLocks noChangeShapeType="1"/>
            </p:cNvSpPr>
            <p:nvPr/>
          </p:nvSpPr>
          <p:spPr bwMode="auto">
            <a:xfrm flipH="1">
              <a:off x="14386247" y="24263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5" name="Line 1132">
              <a:extLst>
                <a:ext uri="{FF2B5EF4-FFF2-40B4-BE49-F238E27FC236}">
                  <a16:creationId xmlns:a16="http://schemas.microsoft.com/office/drawing/2014/main" id="{4202670D-7DCD-4DDC-BD9B-8B7A108ED699}"/>
                </a:ext>
              </a:extLst>
            </p:cNvPr>
            <p:cNvSpPr>
              <a:spLocks noChangeShapeType="1"/>
            </p:cNvSpPr>
            <p:nvPr/>
          </p:nvSpPr>
          <p:spPr bwMode="auto">
            <a:xfrm>
              <a:off x="14435460" y="238034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6" name="Line 1133">
              <a:extLst>
                <a:ext uri="{FF2B5EF4-FFF2-40B4-BE49-F238E27FC236}">
                  <a16:creationId xmlns:a16="http://schemas.microsoft.com/office/drawing/2014/main" id="{660C8993-207A-499E-B3B3-9837C15D1A92}"/>
                </a:ext>
              </a:extLst>
            </p:cNvPr>
            <p:cNvSpPr>
              <a:spLocks noChangeShapeType="1"/>
            </p:cNvSpPr>
            <p:nvPr/>
          </p:nvSpPr>
          <p:spPr bwMode="auto">
            <a:xfrm flipH="1">
              <a:off x="14373547"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7" name="Line 1134">
              <a:extLst>
                <a:ext uri="{FF2B5EF4-FFF2-40B4-BE49-F238E27FC236}">
                  <a16:creationId xmlns:a16="http://schemas.microsoft.com/office/drawing/2014/main" id="{DDC630C2-8A2A-4DC4-B744-FC5EA7E63830}"/>
                </a:ext>
              </a:extLst>
            </p:cNvPr>
            <p:cNvSpPr>
              <a:spLocks noChangeShapeType="1"/>
            </p:cNvSpPr>
            <p:nvPr/>
          </p:nvSpPr>
          <p:spPr bwMode="auto">
            <a:xfrm>
              <a:off x="1442117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8" name="Line 1135">
              <a:extLst>
                <a:ext uri="{FF2B5EF4-FFF2-40B4-BE49-F238E27FC236}">
                  <a16:creationId xmlns:a16="http://schemas.microsoft.com/office/drawing/2014/main" id="{5E24136F-D460-48B8-A1C7-EFDE77029318}"/>
                </a:ext>
              </a:extLst>
            </p:cNvPr>
            <p:cNvSpPr>
              <a:spLocks noChangeShapeType="1"/>
            </p:cNvSpPr>
            <p:nvPr/>
          </p:nvSpPr>
          <p:spPr bwMode="auto">
            <a:xfrm flipH="1">
              <a:off x="14368785"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899" name="Line 1136">
              <a:extLst>
                <a:ext uri="{FF2B5EF4-FFF2-40B4-BE49-F238E27FC236}">
                  <a16:creationId xmlns:a16="http://schemas.microsoft.com/office/drawing/2014/main" id="{64501B4B-DEB7-4FD3-8222-8058582D91DE}"/>
                </a:ext>
              </a:extLst>
            </p:cNvPr>
            <p:cNvSpPr>
              <a:spLocks noChangeShapeType="1"/>
            </p:cNvSpPr>
            <p:nvPr/>
          </p:nvSpPr>
          <p:spPr bwMode="auto">
            <a:xfrm>
              <a:off x="14417997"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0" name="Line 1137">
              <a:extLst>
                <a:ext uri="{FF2B5EF4-FFF2-40B4-BE49-F238E27FC236}">
                  <a16:creationId xmlns:a16="http://schemas.microsoft.com/office/drawing/2014/main" id="{7F3DA052-F95E-4FDC-A0EB-775A268BD365}"/>
                </a:ext>
              </a:extLst>
            </p:cNvPr>
            <p:cNvSpPr>
              <a:spLocks noChangeShapeType="1"/>
            </p:cNvSpPr>
            <p:nvPr/>
          </p:nvSpPr>
          <p:spPr bwMode="auto">
            <a:xfrm flipH="1">
              <a:off x="14360847"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1" name="Line 1138">
              <a:extLst>
                <a:ext uri="{FF2B5EF4-FFF2-40B4-BE49-F238E27FC236}">
                  <a16:creationId xmlns:a16="http://schemas.microsoft.com/office/drawing/2014/main" id="{C88488E1-D545-45FA-825E-91CB2A76082F}"/>
                </a:ext>
              </a:extLst>
            </p:cNvPr>
            <p:cNvSpPr>
              <a:spLocks noChangeShapeType="1"/>
            </p:cNvSpPr>
            <p:nvPr/>
          </p:nvSpPr>
          <p:spPr bwMode="auto">
            <a:xfrm>
              <a:off x="14410060"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2" name="Line 1139">
              <a:extLst>
                <a:ext uri="{FF2B5EF4-FFF2-40B4-BE49-F238E27FC236}">
                  <a16:creationId xmlns:a16="http://schemas.microsoft.com/office/drawing/2014/main" id="{AAAC2E2B-DC5F-4013-9C29-8ED1B8EF184B}"/>
                </a:ext>
              </a:extLst>
            </p:cNvPr>
            <p:cNvSpPr>
              <a:spLocks noChangeShapeType="1"/>
            </p:cNvSpPr>
            <p:nvPr/>
          </p:nvSpPr>
          <p:spPr bwMode="auto">
            <a:xfrm flipH="1">
              <a:off x="14352910"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3" name="Line 1140">
              <a:extLst>
                <a:ext uri="{FF2B5EF4-FFF2-40B4-BE49-F238E27FC236}">
                  <a16:creationId xmlns:a16="http://schemas.microsoft.com/office/drawing/2014/main" id="{99BEF8A9-89CB-437F-B1F5-D5B85100CFB6}"/>
                </a:ext>
              </a:extLst>
            </p:cNvPr>
            <p:cNvSpPr>
              <a:spLocks noChangeShapeType="1"/>
            </p:cNvSpPr>
            <p:nvPr/>
          </p:nvSpPr>
          <p:spPr bwMode="auto">
            <a:xfrm>
              <a:off x="1440053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4" name="Line 1141">
              <a:extLst>
                <a:ext uri="{FF2B5EF4-FFF2-40B4-BE49-F238E27FC236}">
                  <a16:creationId xmlns:a16="http://schemas.microsoft.com/office/drawing/2014/main" id="{762836AD-84D6-48BA-9194-5C18B00C744F}"/>
                </a:ext>
              </a:extLst>
            </p:cNvPr>
            <p:cNvSpPr>
              <a:spLocks noChangeShapeType="1"/>
            </p:cNvSpPr>
            <p:nvPr/>
          </p:nvSpPr>
          <p:spPr bwMode="auto">
            <a:xfrm flipH="1">
              <a:off x="14346560"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5" name="Line 1142">
              <a:extLst>
                <a:ext uri="{FF2B5EF4-FFF2-40B4-BE49-F238E27FC236}">
                  <a16:creationId xmlns:a16="http://schemas.microsoft.com/office/drawing/2014/main" id="{FCE19DBA-765F-41D0-9087-89CBED25D898}"/>
                </a:ext>
              </a:extLst>
            </p:cNvPr>
            <p:cNvSpPr>
              <a:spLocks noChangeShapeType="1"/>
            </p:cNvSpPr>
            <p:nvPr/>
          </p:nvSpPr>
          <p:spPr bwMode="auto">
            <a:xfrm>
              <a:off x="1439418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6" name="Line 1143">
              <a:extLst>
                <a:ext uri="{FF2B5EF4-FFF2-40B4-BE49-F238E27FC236}">
                  <a16:creationId xmlns:a16="http://schemas.microsoft.com/office/drawing/2014/main" id="{C8884F3F-0E90-4B2B-AFFB-19ECBDDDACA9}"/>
                </a:ext>
              </a:extLst>
            </p:cNvPr>
            <p:cNvSpPr>
              <a:spLocks noChangeShapeType="1"/>
            </p:cNvSpPr>
            <p:nvPr/>
          </p:nvSpPr>
          <p:spPr bwMode="auto">
            <a:xfrm flipH="1">
              <a:off x="14317985"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7" name="Line 1144">
              <a:extLst>
                <a:ext uri="{FF2B5EF4-FFF2-40B4-BE49-F238E27FC236}">
                  <a16:creationId xmlns:a16="http://schemas.microsoft.com/office/drawing/2014/main" id="{B525FEA2-F057-4D2A-BA0A-03FA3E8A6DCD}"/>
                </a:ext>
              </a:extLst>
            </p:cNvPr>
            <p:cNvSpPr>
              <a:spLocks noChangeShapeType="1"/>
            </p:cNvSpPr>
            <p:nvPr/>
          </p:nvSpPr>
          <p:spPr bwMode="auto">
            <a:xfrm>
              <a:off x="14365610"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8" name="Line 1145">
              <a:extLst>
                <a:ext uri="{FF2B5EF4-FFF2-40B4-BE49-F238E27FC236}">
                  <a16:creationId xmlns:a16="http://schemas.microsoft.com/office/drawing/2014/main" id="{9F096BC6-CEDA-43A0-ABB1-D2E76FD65C88}"/>
                </a:ext>
              </a:extLst>
            </p:cNvPr>
            <p:cNvSpPr>
              <a:spLocks noChangeShapeType="1"/>
            </p:cNvSpPr>
            <p:nvPr/>
          </p:nvSpPr>
          <p:spPr bwMode="auto">
            <a:xfrm flipH="1">
              <a:off x="14308460"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09" name="Line 1146">
              <a:extLst>
                <a:ext uri="{FF2B5EF4-FFF2-40B4-BE49-F238E27FC236}">
                  <a16:creationId xmlns:a16="http://schemas.microsoft.com/office/drawing/2014/main" id="{438FED0A-E7B3-440B-95F9-5FD007BC8EA0}"/>
                </a:ext>
              </a:extLst>
            </p:cNvPr>
            <p:cNvSpPr>
              <a:spLocks noChangeShapeType="1"/>
            </p:cNvSpPr>
            <p:nvPr/>
          </p:nvSpPr>
          <p:spPr bwMode="auto">
            <a:xfrm>
              <a:off x="1435608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0" name="Line 1147">
              <a:extLst>
                <a:ext uri="{FF2B5EF4-FFF2-40B4-BE49-F238E27FC236}">
                  <a16:creationId xmlns:a16="http://schemas.microsoft.com/office/drawing/2014/main" id="{0FD36936-6FB1-4CF0-BCE1-E1B2F62A5F26}"/>
                </a:ext>
              </a:extLst>
            </p:cNvPr>
            <p:cNvSpPr>
              <a:spLocks noChangeShapeType="1"/>
            </p:cNvSpPr>
            <p:nvPr/>
          </p:nvSpPr>
          <p:spPr bwMode="auto">
            <a:xfrm flipH="1">
              <a:off x="14298935"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1" name="Line 1148">
              <a:extLst>
                <a:ext uri="{FF2B5EF4-FFF2-40B4-BE49-F238E27FC236}">
                  <a16:creationId xmlns:a16="http://schemas.microsoft.com/office/drawing/2014/main" id="{B9D7ABD5-FB8C-484F-BD9E-418A88DDFFBB}"/>
                </a:ext>
              </a:extLst>
            </p:cNvPr>
            <p:cNvSpPr>
              <a:spLocks noChangeShapeType="1"/>
            </p:cNvSpPr>
            <p:nvPr/>
          </p:nvSpPr>
          <p:spPr bwMode="auto">
            <a:xfrm>
              <a:off x="14346560"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2" name="Line 1149">
              <a:extLst>
                <a:ext uri="{FF2B5EF4-FFF2-40B4-BE49-F238E27FC236}">
                  <a16:creationId xmlns:a16="http://schemas.microsoft.com/office/drawing/2014/main" id="{EE72596E-0EB7-4A4A-A33C-1DBE528D9C1F}"/>
                </a:ext>
              </a:extLst>
            </p:cNvPr>
            <p:cNvSpPr>
              <a:spLocks noChangeShapeType="1"/>
            </p:cNvSpPr>
            <p:nvPr/>
          </p:nvSpPr>
          <p:spPr bwMode="auto">
            <a:xfrm flipH="1">
              <a:off x="14290997"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3" name="Line 1150">
              <a:extLst>
                <a:ext uri="{FF2B5EF4-FFF2-40B4-BE49-F238E27FC236}">
                  <a16:creationId xmlns:a16="http://schemas.microsoft.com/office/drawing/2014/main" id="{7DAA29D2-4D40-4B32-B461-0D84E60535D7}"/>
                </a:ext>
              </a:extLst>
            </p:cNvPr>
            <p:cNvSpPr>
              <a:spLocks noChangeShapeType="1"/>
            </p:cNvSpPr>
            <p:nvPr/>
          </p:nvSpPr>
          <p:spPr bwMode="auto">
            <a:xfrm>
              <a:off x="1433862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4" name="Line 1151">
              <a:extLst>
                <a:ext uri="{FF2B5EF4-FFF2-40B4-BE49-F238E27FC236}">
                  <a16:creationId xmlns:a16="http://schemas.microsoft.com/office/drawing/2014/main" id="{8A528320-76BA-463E-BCE5-22E16664C985}"/>
                </a:ext>
              </a:extLst>
            </p:cNvPr>
            <p:cNvSpPr>
              <a:spLocks noChangeShapeType="1"/>
            </p:cNvSpPr>
            <p:nvPr/>
          </p:nvSpPr>
          <p:spPr bwMode="auto">
            <a:xfrm flipH="1">
              <a:off x="14281472"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5" name="Line 1152">
              <a:extLst>
                <a:ext uri="{FF2B5EF4-FFF2-40B4-BE49-F238E27FC236}">
                  <a16:creationId xmlns:a16="http://schemas.microsoft.com/office/drawing/2014/main" id="{1632803D-76BA-469C-B44C-D13DE5FF2258}"/>
                </a:ext>
              </a:extLst>
            </p:cNvPr>
            <p:cNvSpPr>
              <a:spLocks noChangeShapeType="1"/>
            </p:cNvSpPr>
            <p:nvPr/>
          </p:nvSpPr>
          <p:spPr bwMode="auto">
            <a:xfrm>
              <a:off x="1433068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6" name="Line 1153">
              <a:extLst>
                <a:ext uri="{FF2B5EF4-FFF2-40B4-BE49-F238E27FC236}">
                  <a16:creationId xmlns:a16="http://schemas.microsoft.com/office/drawing/2014/main" id="{E73BBD15-E9FB-4576-ADCF-49A508BB89D7}"/>
                </a:ext>
              </a:extLst>
            </p:cNvPr>
            <p:cNvSpPr>
              <a:spLocks noChangeShapeType="1"/>
            </p:cNvSpPr>
            <p:nvPr/>
          </p:nvSpPr>
          <p:spPr bwMode="auto">
            <a:xfrm flipH="1">
              <a:off x="14275122"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7" name="Line 1154">
              <a:extLst>
                <a:ext uri="{FF2B5EF4-FFF2-40B4-BE49-F238E27FC236}">
                  <a16:creationId xmlns:a16="http://schemas.microsoft.com/office/drawing/2014/main" id="{1089E637-F71E-4E03-9672-C596490FCC9D}"/>
                </a:ext>
              </a:extLst>
            </p:cNvPr>
            <p:cNvSpPr>
              <a:spLocks noChangeShapeType="1"/>
            </p:cNvSpPr>
            <p:nvPr/>
          </p:nvSpPr>
          <p:spPr bwMode="auto">
            <a:xfrm>
              <a:off x="1432433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8" name="Line 1155">
              <a:extLst>
                <a:ext uri="{FF2B5EF4-FFF2-40B4-BE49-F238E27FC236}">
                  <a16:creationId xmlns:a16="http://schemas.microsoft.com/office/drawing/2014/main" id="{3A6AF210-3A5E-4455-9A2B-CA6EA904B175}"/>
                </a:ext>
              </a:extLst>
            </p:cNvPr>
            <p:cNvSpPr>
              <a:spLocks noChangeShapeType="1"/>
            </p:cNvSpPr>
            <p:nvPr/>
          </p:nvSpPr>
          <p:spPr bwMode="auto">
            <a:xfrm flipH="1">
              <a:off x="14257660"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19" name="Line 1156">
              <a:extLst>
                <a:ext uri="{FF2B5EF4-FFF2-40B4-BE49-F238E27FC236}">
                  <a16:creationId xmlns:a16="http://schemas.microsoft.com/office/drawing/2014/main" id="{A76537B7-AB36-4151-9BA6-BAEF2A22E1A6}"/>
                </a:ext>
              </a:extLst>
            </p:cNvPr>
            <p:cNvSpPr>
              <a:spLocks noChangeShapeType="1"/>
            </p:cNvSpPr>
            <p:nvPr/>
          </p:nvSpPr>
          <p:spPr bwMode="auto">
            <a:xfrm>
              <a:off x="14308460"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0" name="Line 1157">
              <a:extLst>
                <a:ext uri="{FF2B5EF4-FFF2-40B4-BE49-F238E27FC236}">
                  <a16:creationId xmlns:a16="http://schemas.microsoft.com/office/drawing/2014/main" id="{A562E4C5-DD8E-48A6-947B-739C8EEDDD60}"/>
                </a:ext>
              </a:extLst>
            </p:cNvPr>
            <p:cNvSpPr>
              <a:spLocks noChangeShapeType="1"/>
            </p:cNvSpPr>
            <p:nvPr/>
          </p:nvSpPr>
          <p:spPr bwMode="auto">
            <a:xfrm flipH="1">
              <a:off x="14256072"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1" name="Line 1158">
              <a:extLst>
                <a:ext uri="{FF2B5EF4-FFF2-40B4-BE49-F238E27FC236}">
                  <a16:creationId xmlns:a16="http://schemas.microsoft.com/office/drawing/2014/main" id="{EF75A447-DAA7-4A9C-B1F8-755552681D7F}"/>
                </a:ext>
              </a:extLst>
            </p:cNvPr>
            <p:cNvSpPr>
              <a:spLocks noChangeShapeType="1"/>
            </p:cNvSpPr>
            <p:nvPr/>
          </p:nvSpPr>
          <p:spPr bwMode="auto">
            <a:xfrm>
              <a:off x="14303697"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2" name="Line 1159">
              <a:extLst>
                <a:ext uri="{FF2B5EF4-FFF2-40B4-BE49-F238E27FC236}">
                  <a16:creationId xmlns:a16="http://schemas.microsoft.com/office/drawing/2014/main" id="{EE242203-EF2C-46BE-9D9E-37AD64D11A8D}"/>
                </a:ext>
              </a:extLst>
            </p:cNvPr>
            <p:cNvSpPr>
              <a:spLocks noChangeShapeType="1"/>
            </p:cNvSpPr>
            <p:nvPr/>
          </p:nvSpPr>
          <p:spPr bwMode="auto">
            <a:xfrm flipH="1">
              <a:off x="14244960"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3" name="Line 1160">
              <a:extLst>
                <a:ext uri="{FF2B5EF4-FFF2-40B4-BE49-F238E27FC236}">
                  <a16:creationId xmlns:a16="http://schemas.microsoft.com/office/drawing/2014/main" id="{45AA6274-762C-4936-BEFB-5F9A85C5B64C}"/>
                </a:ext>
              </a:extLst>
            </p:cNvPr>
            <p:cNvSpPr>
              <a:spLocks noChangeShapeType="1"/>
            </p:cNvSpPr>
            <p:nvPr/>
          </p:nvSpPr>
          <p:spPr bwMode="auto">
            <a:xfrm>
              <a:off x="1429417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4" name="Line 1161">
              <a:extLst>
                <a:ext uri="{FF2B5EF4-FFF2-40B4-BE49-F238E27FC236}">
                  <a16:creationId xmlns:a16="http://schemas.microsoft.com/office/drawing/2014/main" id="{D2BAB3B0-827E-4765-8605-83434A33BD14}"/>
                </a:ext>
              </a:extLst>
            </p:cNvPr>
            <p:cNvSpPr>
              <a:spLocks noChangeShapeType="1"/>
            </p:cNvSpPr>
            <p:nvPr/>
          </p:nvSpPr>
          <p:spPr bwMode="auto">
            <a:xfrm flipH="1">
              <a:off x="14237022"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5" name="Line 1162">
              <a:extLst>
                <a:ext uri="{FF2B5EF4-FFF2-40B4-BE49-F238E27FC236}">
                  <a16:creationId xmlns:a16="http://schemas.microsoft.com/office/drawing/2014/main" id="{92C13159-DF28-4880-8C32-81D7969F0C14}"/>
                </a:ext>
              </a:extLst>
            </p:cNvPr>
            <p:cNvSpPr>
              <a:spLocks noChangeShapeType="1"/>
            </p:cNvSpPr>
            <p:nvPr/>
          </p:nvSpPr>
          <p:spPr bwMode="auto">
            <a:xfrm>
              <a:off x="1428623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6" name="Line 1163">
              <a:extLst>
                <a:ext uri="{FF2B5EF4-FFF2-40B4-BE49-F238E27FC236}">
                  <a16:creationId xmlns:a16="http://schemas.microsoft.com/office/drawing/2014/main" id="{5C8BB622-D292-4230-BD31-61F483B51AF7}"/>
                </a:ext>
              </a:extLst>
            </p:cNvPr>
            <p:cNvSpPr>
              <a:spLocks noChangeShapeType="1"/>
            </p:cNvSpPr>
            <p:nvPr/>
          </p:nvSpPr>
          <p:spPr bwMode="auto">
            <a:xfrm flipH="1">
              <a:off x="14229085"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7" name="Line 1164">
              <a:extLst>
                <a:ext uri="{FF2B5EF4-FFF2-40B4-BE49-F238E27FC236}">
                  <a16:creationId xmlns:a16="http://schemas.microsoft.com/office/drawing/2014/main" id="{E7738384-7CFA-4EEF-8EED-DB556625855F}"/>
                </a:ext>
              </a:extLst>
            </p:cNvPr>
            <p:cNvSpPr>
              <a:spLocks noChangeShapeType="1"/>
            </p:cNvSpPr>
            <p:nvPr/>
          </p:nvSpPr>
          <p:spPr bwMode="auto">
            <a:xfrm>
              <a:off x="14278297"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8" name="Line 1165">
              <a:extLst>
                <a:ext uri="{FF2B5EF4-FFF2-40B4-BE49-F238E27FC236}">
                  <a16:creationId xmlns:a16="http://schemas.microsoft.com/office/drawing/2014/main" id="{4AAF9921-ABD5-434A-A48E-DD528B43226F}"/>
                </a:ext>
              </a:extLst>
            </p:cNvPr>
            <p:cNvSpPr>
              <a:spLocks noChangeShapeType="1"/>
            </p:cNvSpPr>
            <p:nvPr/>
          </p:nvSpPr>
          <p:spPr bwMode="auto">
            <a:xfrm flipH="1">
              <a:off x="14213210"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29" name="Line 1166">
              <a:extLst>
                <a:ext uri="{FF2B5EF4-FFF2-40B4-BE49-F238E27FC236}">
                  <a16:creationId xmlns:a16="http://schemas.microsoft.com/office/drawing/2014/main" id="{F47A48F2-A10C-41D5-BE14-1090D17174E7}"/>
                </a:ext>
              </a:extLst>
            </p:cNvPr>
            <p:cNvSpPr>
              <a:spLocks noChangeShapeType="1"/>
            </p:cNvSpPr>
            <p:nvPr/>
          </p:nvSpPr>
          <p:spPr bwMode="auto">
            <a:xfrm>
              <a:off x="1426242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0" name="Line 1167">
              <a:extLst>
                <a:ext uri="{FF2B5EF4-FFF2-40B4-BE49-F238E27FC236}">
                  <a16:creationId xmlns:a16="http://schemas.microsoft.com/office/drawing/2014/main" id="{793CACD3-605E-428F-8C30-1A8810B63EE6}"/>
                </a:ext>
              </a:extLst>
            </p:cNvPr>
            <p:cNvSpPr>
              <a:spLocks noChangeShapeType="1"/>
            </p:cNvSpPr>
            <p:nvPr/>
          </p:nvSpPr>
          <p:spPr bwMode="auto">
            <a:xfrm flipH="1">
              <a:off x="14178285"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1" name="Line 1168">
              <a:extLst>
                <a:ext uri="{FF2B5EF4-FFF2-40B4-BE49-F238E27FC236}">
                  <a16:creationId xmlns:a16="http://schemas.microsoft.com/office/drawing/2014/main" id="{45576EA6-A1BA-457D-A208-D1109E347B7B}"/>
                </a:ext>
              </a:extLst>
            </p:cNvPr>
            <p:cNvSpPr>
              <a:spLocks noChangeShapeType="1"/>
            </p:cNvSpPr>
            <p:nvPr/>
          </p:nvSpPr>
          <p:spPr bwMode="auto">
            <a:xfrm>
              <a:off x="14225910"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2" name="Line 1169">
              <a:extLst>
                <a:ext uri="{FF2B5EF4-FFF2-40B4-BE49-F238E27FC236}">
                  <a16:creationId xmlns:a16="http://schemas.microsoft.com/office/drawing/2014/main" id="{B36B3F6E-ED9D-4456-BF05-F3A5864A7E0A}"/>
                </a:ext>
              </a:extLst>
            </p:cNvPr>
            <p:cNvSpPr>
              <a:spLocks noChangeShapeType="1"/>
            </p:cNvSpPr>
            <p:nvPr/>
          </p:nvSpPr>
          <p:spPr bwMode="auto">
            <a:xfrm flipH="1">
              <a:off x="14167172"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3" name="Line 1170">
              <a:extLst>
                <a:ext uri="{FF2B5EF4-FFF2-40B4-BE49-F238E27FC236}">
                  <a16:creationId xmlns:a16="http://schemas.microsoft.com/office/drawing/2014/main" id="{43C0777F-F4E3-42A7-9E88-28A55844D531}"/>
                </a:ext>
              </a:extLst>
            </p:cNvPr>
            <p:cNvSpPr>
              <a:spLocks noChangeShapeType="1"/>
            </p:cNvSpPr>
            <p:nvPr/>
          </p:nvSpPr>
          <p:spPr bwMode="auto">
            <a:xfrm>
              <a:off x="14216385"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4" name="Line 1171">
              <a:extLst>
                <a:ext uri="{FF2B5EF4-FFF2-40B4-BE49-F238E27FC236}">
                  <a16:creationId xmlns:a16="http://schemas.microsoft.com/office/drawing/2014/main" id="{D88A3391-E68D-42CE-AEA4-8C6A20F1DF70}"/>
                </a:ext>
              </a:extLst>
            </p:cNvPr>
            <p:cNvSpPr>
              <a:spLocks noChangeShapeType="1"/>
            </p:cNvSpPr>
            <p:nvPr/>
          </p:nvSpPr>
          <p:spPr bwMode="auto">
            <a:xfrm flipH="1">
              <a:off x="14137010"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5" name="Line 1172">
              <a:extLst>
                <a:ext uri="{FF2B5EF4-FFF2-40B4-BE49-F238E27FC236}">
                  <a16:creationId xmlns:a16="http://schemas.microsoft.com/office/drawing/2014/main" id="{5BDE18FA-0D8D-43E5-BA16-83A586C237EE}"/>
                </a:ext>
              </a:extLst>
            </p:cNvPr>
            <p:cNvSpPr>
              <a:spLocks noChangeShapeType="1"/>
            </p:cNvSpPr>
            <p:nvPr/>
          </p:nvSpPr>
          <p:spPr bwMode="auto">
            <a:xfrm>
              <a:off x="1418622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6" name="Line 1173">
              <a:extLst>
                <a:ext uri="{FF2B5EF4-FFF2-40B4-BE49-F238E27FC236}">
                  <a16:creationId xmlns:a16="http://schemas.microsoft.com/office/drawing/2014/main" id="{97DEE43D-BD1C-494D-B55E-2EB6F148FFF0}"/>
                </a:ext>
              </a:extLst>
            </p:cNvPr>
            <p:cNvSpPr>
              <a:spLocks noChangeShapeType="1"/>
            </p:cNvSpPr>
            <p:nvPr/>
          </p:nvSpPr>
          <p:spPr bwMode="auto">
            <a:xfrm flipH="1">
              <a:off x="14081447"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7" name="Line 1174">
              <a:extLst>
                <a:ext uri="{FF2B5EF4-FFF2-40B4-BE49-F238E27FC236}">
                  <a16:creationId xmlns:a16="http://schemas.microsoft.com/office/drawing/2014/main" id="{CB6AF524-2656-48DA-B90B-75DEC041F447}"/>
                </a:ext>
              </a:extLst>
            </p:cNvPr>
            <p:cNvSpPr>
              <a:spLocks noChangeShapeType="1"/>
            </p:cNvSpPr>
            <p:nvPr/>
          </p:nvSpPr>
          <p:spPr bwMode="auto">
            <a:xfrm>
              <a:off x="14130660"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8" name="Line 1175">
              <a:extLst>
                <a:ext uri="{FF2B5EF4-FFF2-40B4-BE49-F238E27FC236}">
                  <a16:creationId xmlns:a16="http://schemas.microsoft.com/office/drawing/2014/main" id="{6324FE0F-92AF-4D94-B119-830065573B4C}"/>
                </a:ext>
              </a:extLst>
            </p:cNvPr>
            <p:cNvSpPr>
              <a:spLocks noChangeShapeType="1"/>
            </p:cNvSpPr>
            <p:nvPr/>
          </p:nvSpPr>
          <p:spPr bwMode="auto">
            <a:xfrm flipH="1">
              <a:off x="14043347"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39" name="Line 1176">
              <a:extLst>
                <a:ext uri="{FF2B5EF4-FFF2-40B4-BE49-F238E27FC236}">
                  <a16:creationId xmlns:a16="http://schemas.microsoft.com/office/drawing/2014/main" id="{D4378A57-8581-4884-A9D0-65554DFDBFB8}"/>
                </a:ext>
              </a:extLst>
            </p:cNvPr>
            <p:cNvSpPr>
              <a:spLocks noChangeShapeType="1"/>
            </p:cNvSpPr>
            <p:nvPr/>
          </p:nvSpPr>
          <p:spPr bwMode="auto">
            <a:xfrm>
              <a:off x="1409097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0" name="Line 1177">
              <a:extLst>
                <a:ext uri="{FF2B5EF4-FFF2-40B4-BE49-F238E27FC236}">
                  <a16:creationId xmlns:a16="http://schemas.microsoft.com/office/drawing/2014/main" id="{B77B2A6F-64A7-461F-B65F-50F10EF12760}"/>
                </a:ext>
              </a:extLst>
            </p:cNvPr>
            <p:cNvSpPr>
              <a:spLocks noChangeShapeType="1"/>
            </p:cNvSpPr>
            <p:nvPr/>
          </p:nvSpPr>
          <p:spPr bwMode="auto">
            <a:xfrm flipH="1">
              <a:off x="14036997"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1" name="Line 1178">
              <a:extLst>
                <a:ext uri="{FF2B5EF4-FFF2-40B4-BE49-F238E27FC236}">
                  <a16:creationId xmlns:a16="http://schemas.microsoft.com/office/drawing/2014/main" id="{1A9CF09A-A79D-45B0-9B50-491A08FC7429}"/>
                </a:ext>
              </a:extLst>
            </p:cNvPr>
            <p:cNvSpPr>
              <a:spLocks noChangeShapeType="1"/>
            </p:cNvSpPr>
            <p:nvPr/>
          </p:nvSpPr>
          <p:spPr bwMode="auto">
            <a:xfrm>
              <a:off x="1408462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2" name="Line 1179">
              <a:extLst>
                <a:ext uri="{FF2B5EF4-FFF2-40B4-BE49-F238E27FC236}">
                  <a16:creationId xmlns:a16="http://schemas.microsoft.com/office/drawing/2014/main" id="{6F622EC5-FB53-42C6-B3EB-841ECD1E17D6}"/>
                </a:ext>
              </a:extLst>
            </p:cNvPr>
            <p:cNvSpPr>
              <a:spLocks noChangeShapeType="1"/>
            </p:cNvSpPr>
            <p:nvPr/>
          </p:nvSpPr>
          <p:spPr bwMode="auto">
            <a:xfrm flipH="1">
              <a:off x="14000485"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3" name="Line 1180">
              <a:extLst>
                <a:ext uri="{FF2B5EF4-FFF2-40B4-BE49-F238E27FC236}">
                  <a16:creationId xmlns:a16="http://schemas.microsoft.com/office/drawing/2014/main" id="{52281204-7B31-4A5B-9D09-59E45E5D52FF}"/>
                </a:ext>
              </a:extLst>
            </p:cNvPr>
            <p:cNvSpPr>
              <a:spLocks noChangeShapeType="1"/>
            </p:cNvSpPr>
            <p:nvPr/>
          </p:nvSpPr>
          <p:spPr bwMode="auto">
            <a:xfrm>
              <a:off x="14049697"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4" name="Line 1181">
              <a:extLst>
                <a:ext uri="{FF2B5EF4-FFF2-40B4-BE49-F238E27FC236}">
                  <a16:creationId xmlns:a16="http://schemas.microsoft.com/office/drawing/2014/main" id="{80514BAC-239F-4788-8F64-5EBC2551A9A5}"/>
                </a:ext>
              </a:extLst>
            </p:cNvPr>
            <p:cNvSpPr>
              <a:spLocks noChangeShapeType="1"/>
            </p:cNvSpPr>
            <p:nvPr/>
          </p:nvSpPr>
          <p:spPr bwMode="auto">
            <a:xfrm flipH="1">
              <a:off x="13956035"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5" name="Line 1182">
              <a:extLst>
                <a:ext uri="{FF2B5EF4-FFF2-40B4-BE49-F238E27FC236}">
                  <a16:creationId xmlns:a16="http://schemas.microsoft.com/office/drawing/2014/main" id="{3677BCD7-D34C-4883-BFAD-AC18BA7A5CE3}"/>
                </a:ext>
              </a:extLst>
            </p:cNvPr>
            <p:cNvSpPr>
              <a:spLocks noChangeShapeType="1"/>
            </p:cNvSpPr>
            <p:nvPr/>
          </p:nvSpPr>
          <p:spPr bwMode="auto">
            <a:xfrm>
              <a:off x="14005247"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6" name="Line 1183">
              <a:extLst>
                <a:ext uri="{FF2B5EF4-FFF2-40B4-BE49-F238E27FC236}">
                  <a16:creationId xmlns:a16="http://schemas.microsoft.com/office/drawing/2014/main" id="{1D68B5A8-DF81-4086-AFA4-B2D95C91068E}"/>
                </a:ext>
              </a:extLst>
            </p:cNvPr>
            <p:cNvSpPr>
              <a:spLocks noChangeShapeType="1"/>
            </p:cNvSpPr>
            <p:nvPr/>
          </p:nvSpPr>
          <p:spPr bwMode="auto">
            <a:xfrm flipH="1">
              <a:off x="13883010" y="242797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7" name="Line 1184">
              <a:extLst>
                <a:ext uri="{FF2B5EF4-FFF2-40B4-BE49-F238E27FC236}">
                  <a16:creationId xmlns:a16="http://schemas.microsoft.com/office/drawing/2014/main" id="{38156EEB-4AEE-4BC7-81DC-82EC4FA8B5D8}"/>
                </a:ext>
              </a:extLst>
            </p:cNvPr>
            <p:cNvSpPr>
              <a:spLocks noChangeShapeType="1"/>
            </p:cNvSpPr>
            <p:nvPr/>
          </p:nvSpPr>
          <p:spPr bwMode="auto">
            <a:xfrm>
              <a:off x="13932222"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8" name="Line 1185">
              <a:extLst>
                <a:ext uri="{FF2B5EF4-FFF2-40B4-BE49-F238E27FC236}">
                  <a16:creationId xmlns:a16="http://schemas.microsoft.com/office/drawing/2014/main" id="{F66EBBB6-581C-49FC-AF23-CF99CA959504}"/>
                </a:ext>
              </a:extLst>
            </p:cNvPr>
            <p:cNvSpPr>
              <a:spLocks noChangeShapeType="1"/>
            </p:cNvSpPr>
            <p:nvPr/>
          </p:nvSpPr>
          <p:spPr bwMode="auto">
            <a:xfrm flipH="1">
              <a:off x="13854435" y="2427973"/>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49" name="Line 1186">
              <a:extLst>
                <a:ext uri="{FF2B5EF4-FFF2-40B4-BE49-F238E27FC236}">
                  <a16:creationId xmlns:a16="http://schemas.microsoft.com/office/drawing/2014/main" id="{05249C63-B7CB-47FA-A1F6-16D9FCB84EA8}"/>
                </a:ext>
              </a:extLst>
            </p:cNvPr>
            <p:cNvSpPr>
              <a:spLocks noChangeShapeType="1"/>
            </p:cNvSpPr>
            <p:nvPr/>
          </p:nvSpPr>
          <p:spPr bwMode="auto">
            <a:xfrm>
              <a:off x="13903647" y="23819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0" name="Line 1187">
              <a:extLst>
                <a:ext uri="{FF2B5EF4-FFF2-40B4-BE49-F238E27FC236}">
                  <a16:creationId xmlns:a16="http://schemas.microsoft.com/office/drawing/2014/main" id="{D25D5F58-95EF-4CE9-BD65-BA54FC26CE69}"/>
                </a:ext>
              </a:extLst>
            </p:cNvPr>
            <p:cNvSpPr>
              <a:spLocks noChangeShapeType="1"/>
            </p:cNvSpPr>
            <p:nvPr/>
          </p:nvSpPr>
          <p:spPr bwMode="auto">
            <a:xfrm flipH="1">
              <a:off x="13663935" y="242003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1" name="Line 1188">
              <a:extLst>
                <a:ext uri="{FF2B5EF4-FFF2-40B4-BE49-F238E27FC236}">
                  <a16:creationId xmlns:a16="http://schemas.microsoft.com/office/drawing/2014/main" id="{11AB33C7-D5DA-46A2-A6B1-15765FBB0850}"/>
                </a:ext>
              </a:extLst>
            </p:cNvPr>
            <p:cNvSpPr>
              <a:spLocks noChangeShapeType="1"/>
            </p:cNvSpPr>
            <p:nvPr/>
          </p:nvSpPr>
          <p:spPr bwMode="auto">
            <a:xfrm>
              <a:off x="13711560" y="237399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2" name="Line 1189">
              <a:extLst>
                <a:ext uri="{FF2B5EF4-FFF2-40B4-BE49-F238E27FC236}">
                  <a16:creationId xmlns:a16="http://schemas.microsoft.com/office/drawing/2014/main" id="{CF45838F-3EBD-470D-8C53-14526BAF2563}"/>
                </a:ext>
              </a:extLst>
            </p:cNvPr>
            <p:cNvSpPr>
              <a:spLocks noChangeShapeType="1"/>
            </p:cNvSpPr>
            <p:nvPr/>
          </p:nvSpPr>
          <p:spPr bwMode="auto">
            <a:xfrm flipH="1">
              <a:off x="13648060" y="242003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3" name="Line 1190">
              <a:extLst>
                <a:ext uri="{FF2B5EF4-FFF2-40B4-BE49-F238E27FC236}">
                  <a16:creationId xmlns:a16="http://schemas.microsoft.com/office/drawing/2014/main" id="{86BAE421-D343-4C56-8B71-9BAB361307C8}"/>
                </a:ext>
              </a:extLst>
            </p:cNvPr>
            <p:cNvSpPr>
              <a:spLocks noChangeShapeType="1"/>
            </p:cNvSpPr>
            <p:nvPr/>
          </p:nvSpPr>
          <p:spPr bwMode="auto">
            <a:xfrm>
              <a:off x="13695685" y="237399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4" name="Line 1191">
              <a:extLst>
                <a:ext uri="{FF2B5EF4-FFF2-40B4-BE49-F238E27FC236}">
                  <a16:creationId xmlns:a16="http://schemas.microsoft.com/office/drawing/2014/main" id="{8011EF4B-48D8-4EF8-8ECB-E3278A15118A}"/>
                </a:ext>
              </a:extLst>
            </p:cNvPr>
            <p:cNvSpPr>
              <a:spLocks noChangeShapeType="1"/>
            </p:cNvSpPr>
            <p:nvPr/>
          </p:nvSpPr>
          <p:spPr bwMode="auto">
            <a:xfrm flipH="1">
              <a:off x="13592497" y="242003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5" name="Line 1192">
              <a:extLst>
                <a:ext uri="{FF2B5EF4-FFF2-40B4-BE49-F238E27FC236}">
                  <a16:creationId xmlns:a16="http://schemas.microsoft.com/office/drawing/2014/main" id="{6BDFF731-F5EE-4674-8CFC-CA264A4D8C83}"/>
                </a:ext>
              </a:extLst>
            </p:cNvPr>
            <p:cNvSpPr>
              <a:spLocks noChangeShapeType="1"/>
            </p:cNvSpPr>
            <p:nvPr/>
          </p:nvSpPr>
          <p:spPr bwMode="auto">
            <a:xfrm>
              <a:off x="13641710" y="237399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6" name="Line 1193">
              <a:extLst>
                <a:ext uri="{FF2B5EF4-FFF2-40B4-BE49-F238E27FC236}">
                  <a16:creationId xmlns:a16="http://schemas.microsoft.com/office/drawing/2014/main" id="{AAE7F4A8-9A32-4FC8-A614-7E7342FC595E}"/>
                </a:ext>
              </a:extLst>
            </p:cNvPr>
            <p:cNvSpPr>
              <a:spLocks noChangeShapeType="1"/>
            </p:cNvSpPr>
            <p:nvPr/>
          </p:nvSpPr>
          <p:spPr bwMode="auto">
            <a:xfrm flipH="1">
              <a:off x="13584560" y="242003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7" name="Line 1194">
              <a:extLst>
                <a:ext uri="{FF2B5EF4-FFF2-40B4-BE49-F238E27FC236}">
                  <a16:creationId xmlns:a16="http://schemas.microsoft.com/office/drawing/2014/main" id="{B0D75E28-E62E-4676-93A3-6B5AE9B96CD2}"/>
                </a:ext>
              </a:extLst>
            </p:cNvPr>
            <p:cNvSpPr>
              <a:spLocks noChangeShapeType="1"/>
            </p:cNvSpPr>
            <p:nvPr/>
          </p:nvSpPr>
          <p:spPr bwMode="auto">
            <a:xfrm>
              <a:off x="13633772" y="2373998"/>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8" name="Line 1195">
              <a:extLst>
                <a:ext uri="{FF2B5EF4-FFF2-40B4-BE49-F238E27FC236}">
                  <a16:creationId xmlns:a16="http://schemas.microsoft.com/office/drawing/2014/main" id="{52F5CCB6-ABEA-4461-8A33-81CFCF0CD387}"/>
                </a:ext>
              </a:extLst>
            </p:cNvPr>
            <p:cNvSpPr>
              <a:spLocks noChangeShapeType="1"/>
            </p:cNvSpPr>
            <p:nvPr/>
          </p:nvSpPr>
          <p:spPr bwMode="auto">
            <a:xfrm flipH="1">
              <a:off x="13527410" y="240733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59" name="Line 1196">
              <a:extLst>
                <a:ext uri="{FF2B5EF4-FFF2-40B4-BE49-F238E27FC236}">
                  <a16:creationId xmlns:a16="http://schemas.microsoft.com/office/drawing/2014/main" id="{CBF2F1C0-D7CF-445D-9474-C711DAC13A35}"/>
                </a:ext>
              </a:extLst>
            </p:cNvPr>
            <p:cNvSpPr>
              <a:spLocks noChangeShapeType="1"/>
            </p:cNvSpPr>
            <p:nvPr/>
          </p:nvSpPr>
          <p:spPr bwMode="auto">
            <a:xfrm>
              <a:off x="13576622" y="236129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0" name="Line 1197">
              <a:extLst>
                <a:ext uri="{FF2B5EF4-FFF2-40B4-BE49-F238E27FC236}">
                  <a16:creationId xmlns:a16="http://schemas.microsoft.com/office/drawing/2014/main" id="{7B19150B-6463-44B0-8A13-88E8D6E108DD}"/>
                </a:ext>
              </a:extLst>
            </p:cNvPr>
            <p:cNvSpPr>
              <a:spLocks noChangeShapeType="1"/>
            </p:cNvSpPr>
            <p:nvPr/>
          </p:nvSpPr>
          <p:spPr bwMode="auto">
            <a:xfrm flipH="1">
              <a:off x="13514710" y="240733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1" name="Line 1198">
              <a:extLst>
                <a:ext uri="{FF2B5EF4-FFF2-40B4-BE49-F238E27FC236}">
                  <a16:creationId xmlns:a16="http://schemas.microsoft.com/office/drawing/2014/main" id="{2BF08F9D-BF0D-4542-BC26-632ED5C151E8}"/>
                </a:ext>
              </a:extLst>
            </p:cNvPr>
            <p:cNvSpPr>
              <a:spLocks noChangeShapeType="1"/>
            </p:cNvSpPr>
            <p:nvPr/>
          </p:nvSpPr>
          <p:spPr bwMode="auto">
            <a:xfrm>
              <a:off x="13563922" y="236129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2" name="Line 1199">
              <a:extLst>
                <a:ext uri="{FF2B5EF4-FFF2-40B4-BE49-F238E27FC236}">
                  <a16:creationId xmlns:a16="http://schemas.microsoft.com/office/drawing/2014/main" id="{5C878FB4-D94F-4F3D-983C-A3876EB64614}"/>
                </a:ext>
              </a:extLst>
            </p:cNvPr>
            <p:cNvSpPr>
              <a:spLocks noChangeShapeType="1"/>
            </p:cNvSpPr>
            <p:nvPr/>
          </p:nvSpPr>
          <p:spPr bwMode="auto">
            <a:xfrm flipH="1">
              <a:off x="13395647" y="234701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3" name="Line 1200">
              <a:extLst>
                <a:ext uri="{FF2B5EF4-FFF2-40B4-BE49-F238E27FC236}">
                  <a16:creationId xmlns:a16="http://schemas.microsoft.com/office/drawing/2014/main" id="{EECBFBC3-752F-42F1-94B5-FE2054947DAC}"/>
                </a:ext>
              </a:extLst>
            </p:cNvPr>
            <p:cNvSpPr>
              <a:spLocks noChangeShapeType="1"/>
            </p:cNvSpPr>
            <p:nvPr/>
          </p:nvSpPr>
          <p:spPr bwMode="auto">
            <a:xfrm>
              <a:off x="13443272" y="229938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4" name="Line 1201">
              <a:extLst>
                <a:ext uri="{FF2B5EF4-FFF2-40B4-BE49-F238E27FC236}">
                  <a16:creationId xmlns:a16="http://schemas.microsoft.com/office/drawing/2014/main" id="{87B4130C-BDC6-4EDB-AA1B-39A5A4A5389D}"/>
                </a:ext>
              </a:extLst>
            </p:cNvPr>
            <p:cNvSpPr>
              <a:spLocks noChangeShapeType="1"/>
            </p:cNvSpPr>
            <p:nvPr/>
          </p:nvSpPr>
          <p:spPr bwMode="auto">
            <a:xfrm flipH="1">
              <a:off x="13348022" y="2302560"/>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5" name="Line 1202">
              <a:extLst>
                <a:ext uri="{FF2B5EF4-FFF2-40B4-BE49-F238E27FC236}">
                  <a16:creationId xmlns:a16="http://schemas.microsoft.com/office/drawing/2014/main" id="{8ECD8EAA-D0EF-4F73-96A2-F4FBE71D5125}"/>
                </a:ext>
              </a:extLst>
            </p:cNvPr>
            <p:cNvSpPr>
              <a:spLocks noChangeShapeType="1"/>
            </p:cNvSpPr>
            <p:nvPr/>
          </p:nvSpPr>
          <p:spPr bwMode="auto">
            <a:xfrm>
              <a:off x="13397235" y="225652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6" name="Line 1203">
              <a:extLst>
                <a:ext uri="{FF2B5EF4-FFF2-40B4-BE49-F238E27FC236}">
                  <a16:creationId xmlns:a16="http://schemas.microsoft.com/office/drawing/2014/main" id="{E49D672A-240D-475A-A110-4744BA8B1525}"/>
                </a:ext>
              </a:extLst>
            </p:cNvPr>
            <p:cNvSpPr>
              <a:spLocks noChangeShapeType="1"/>
            </p:cNvSpPr>
            <p:nvPr/>
          </p:nvSpPr>
          <p:spPr bwMode="auto">
            <a:xfrm flipH="1">
              <a:off x="13228960" y="230256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7" name="Line 1204">
              <a:extLst>
                <a:ext uri="{FF2B5EF4-FFF2-40B4-BE49-F238E27FC236}">
                  <a16:creationId xmlns:a16="http://schemas.microsoft.com/office/drawing/2014/main" id="{419B1297-17AD-4E75-A3DA-1F221E7839FB}"/>
                </a:ext>
              </a:extLst>
            </p:cNvPr>
            <p:cNvSpPr>
              <a:spLocks noChangeShapeType="1"/>
            </p:cNvSpPr>
            <p:nvPr/>
          </p:nvSpPr>
          <p:spPr bwMode="auto">
            <a:xfrm>
              <a:off x="13278172" y="2256523"/>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8" name="Line 1205">
              <a:extLst>
                <a:ext uri="{FF2B5EF4-FFF2-40B4-BE49-F238E27FC236}">
                  <a16:creationId xmlns:a16="http://schemas.microsoft.com/office/drawing/2014/main" id="{7AA4712D-E3EF-420B-BE74-CE3138F17C06}"/>
                </a:ext>
              </a:extLst>
            </p:cNvPr>
            <p:cNvSpPr>
              <a:spLocks noChangeShapeType="1"/>
            </p:cNvSpPr>
            <p:nvPr/>
          </p:nvSpPr>
          <p:spPr bwMode="auto">
            <a:xfrm flipH="1">
              <a:off x="13157522" y="227716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69" name="Line 1206">
              <a:extLst>
                <a:ext uri="{FF2B5EF4-FFF2-40B4-BE49-F238E27FC236}">
                  <a16:creationId xmlns:a16="http://schemas.microsoft.com/office/drawing/2014/main" id="{69F29932-118C-465B-B9B4-DB94123FA111}"/>
                </a:ext>
              </a:extLst>
            </p:cNvPr>
            <p:cNvSpPr>
              <a:spLocks noChangeShapeType="1"/>
            </p:cNvSpPr>
            <p:nvPr/>
          </p:nvSpPr>
          <p:spPr bwMode="auto">
            <a:xfrm>
              <a:off x="13205147" y="22295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0" name="Line 1207">
              <a:extLst>
                <a:ext uri="{FF2B5EF4-FFF2-40B4-BE49-F238E27FC236}">
                  <a16:creationId xmlns:a16="http://schemas.microsoft.com/office/drawing/2014/main" id="{46DCDC68-8686-49D2-9652-CFC798495122}"/>
                </a:ext>
              </a:extLst>
            </p:cNvPr>
            <p:cNvSpPr>
              <a:spLocks noChangeShapeType="1"/>
            </p:cNvSpPr>
            <p:nvPr/>
          </p:nvSpPr>
          <p:spPr bwMode="auto">
            <a:xfrm flipH="1">
              <a:off x="12895585" y="22485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1" name="Line 1208">
              <a:extLst>
                <a:ext uri="{FF2B5EF4-FFF2-40B4-BE49-F238E27FC236}">
                  <a16:creationId xmlns:a16="http://schemas.microsoft.com/office/drawing/2014/main" id="{7EA3669F-141C-42F7-B9D0-251D5AAD39AC}"/>
                </a:ext>
              </a:extLst>
            </p:cNvPr>
            <p:cNvSpPr>
              <a:spLocks noChangeShapeType="1"/>
            </p:cNvSpPr>
            <p:nvPr/>
          </p:nvSpPr>
          <p:spPr bwMode="auto">
            <a:xfrm>
              <a:off x="12943210" y="22025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2" name="Line 1209">
              <a:extLst>
                <a:ext uri="{FF2B5EF4-FFF2-40B4-BE49-F238E27FC236}">
                  <a16:creationId xmlns:a16="http://schemas.microsoft.com/office/drawing/2014/main" id="{BE337584-3B41-4D8F-84B8-6424DCEA4C96}"/>
                </a:ext>
              </a:extLst>
            </p:cNvPr>
            <p:cNvSpPr>
              <a:spLocks noChangeShapeType="1"/>
            </p:cNvSpPr>
            <p:nvPr/>
          </p:nvSpPr>
          <p:spPr bwMode="auto">
            <a:xfrm flipH="1">
              <a:off x="12857485" y="22485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3" name="Line 1210">
              <a:extLst>
                <a:ext uri="{FF2B5EF4-FFF2-40B4-BE49-F238E27FC236}">
                  <a16:creationId xmlns:a16="http://schemas.microsoft.com/office/drawing/2014/main" id="{54969324-B5B7-42A9-A073-586DA1AC5811}"/>
                </a:ext>
              </a:extLst>
            </p:cNvPr>
            <p:cNvSpPr>
              <a:spLocks noChangeShapeType="1"/>
            </p:cNvSpPr>
            <p:nvPr/>
          </p:nvSpPr>
          <p:spPr bwMode="auto">
            <a:xfrm>
              <a:off x="12906697" y="22025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4" name="Line 1211">
              <a:extLst>
                <a:ext uri="{FF2B5EF4-FFF2-40B4-BE49-F238E27FC236}">
                  <a16:creationId xmlns:a16="http://schemas.microsoft.com/office/drawing/2014/main" id="{F7FA96B7-7FFE-463E-BBD8-3F42A9ADE14B}"/>
                </a:ext>
              </a:extLst>
            </p:cNvPr>
            <p:cNvSpPr>
              <a:spLocks noChangeShapeType="1"/>
            </p:cNvSpPr>
            <p:nvPr/>
          </p:nvSpPr>
          <p:spPr bwMode="auto">
            <a:xfrm flipH="1">
              <a:off x="12741597" y="22485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5" name="Line 1212">
              <a:extLst>
                <a:ext uri="{FF2B5EF4-FFF2-40B4-BE49-F238E27FC236}">
                  <a16:creationId xmlns:a16="http://schemas.microsoft.com/office/drawing/2014/main" id="{F79A0304-0A5C-4CA5-8891-435F15F5C76E}"/>
                </a:ext>
              </a:extLst>
            </p:cNvPr>
            <p:cNvSpPr>
              <a:spLocks noChangeShapeType="1"/>
            </p:cNvSpPr>
            <p:nvPr/>
          </p:nvSpPr>
          <p:spPr bwMode="auto">
            <a:xfrm>
              <a:off x="12790810" y="2202548"/>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6" name="Line 1213">
              <a:extLst>
                <a:ext uri="{FF2B5EF4-FFF2-40B4-BE49-F238E27FC236}">
                  <a16:creationId xmlns:a16="http://schemas.microsoft.com/office/drawing/2014/main" id="{366A8386-6D0E-4DC7-A4E9-F641496006B9}"/>
                </a:ext>
              </a:extLst>
            </p:cNvPr>
            <p:cNvSpPr>
              <a:spLocks noChangeShapeType="1"/>
            </p:cNvSpPr>
            <p:nvPr/>
          </p:nvSpPr>
          <p:spPr bwMode="auto">
            <a:xfrm flipH="1">
              <a:off x="12620947" y="223906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7" name="Line 1214">
              <a:extLst>
                <a:ext uri="{FF2B5EF4-FFF2-40B4-BE49-F238E27FC236}">
                  <a16:creationId xmlns:a16="http://schemas.microsoft.com/office/drawing/2014/main" id="{F81906B9-EEAB-4825-9BA3-4ADB2E191844}"/>
                </a:ext>
              </a:extLst>
            </p:cNvPr>
            <p:cNvSpPr>
              <a:spLocks noChangeShapeType="1"/>
            </p:cNvSpPr>
            <p:nvPr/>
          </p:nvSpPr>
          <p:spPr bwMode="auto">
            <a:xfrm>
              <a:off x="12670160" y="219143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8" name="Line 1215">
              <a:extLst>
                <a:ext uri="{FF2B5EF4-FFF2-40B4-BE49-F238E27FC236}">
                  <a16:creationId xmlns:a16="http://schemas.microsoft.com/office/drawing/2014/main" id="{1AD329DB-BFC4-4776-BC73-0E35C0686A68}"/>
                </a:ext>
              </a:extLst>
            </p:cNvPr>
            <p:cNvSpPr>
              <a:spLocks noChangeShapeType="1"/>
            </p:cNvSpPr>
            <p:nvPr/>
          </p:nvSpPr>
          <p:spPr bwMode="auto">
            <a:xfrm flipH="1">
              <a:off x="12535222" y="2218423"/>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79" name="Line 1217">
              <a:extLst>
                <a:ext uri="{FF2B5EF4-FFF2-40B4-BE49-F238E27FC236}">
                  <a16:creationId xmlns:a16="http://schemas.microsoft.com/office/drawing/2014/main" id="{F4514551-B008-4DD0-A264-DFC465242581}"/>
                </a:ext>
              </a:extLst>
            </p:cNvPr>
            <p:cNvSpPr>
              <a:spLocks noChangeShapeType="1"/>
            </p:cNvSpPr>
            <p:nvPr/>
          </p:nvSpPr>
          <p:spPr bwMode="auto">
            <a:xfrm>
              <a:off x="12582847" y="217079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0" name="Line 1218">
              <a:extLst>
                <a:ext uri="{FF2B5EF4-FFF2-40B4-BE49-F238E27FC236}">
                  <a16:creationId xmlns:a16="http://schemas.microsoft.com/office/drawing/2014/main" id="{67E8A812-9247-4AD0-A582-98C6303B4BF3}"/>
                </a:ext>
              </a:extLst>
            </p:cNvPr>
            <p:cNvSpPr>
              <a:spLocks noChangeShapeType="1"/>
            </p:cNvSpPr>
            <p:nvPr/>
          </p:nvSpPr>
          <p:spPr bwMode="auto">
            <a:xfrm flipH="1">
              <a:off x="12243122" y="2031097"/>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1" name="Line 1219">
              <a:extLst>
                <a:ext uri="{FF2B5EF4-FFF2-40B4-BE49-F238E27FC236}">
                  <a16:creationId xmlns:a16="http://schemas.microsoft.com/office/drawing/2014/main" id="{1676C1B9-CC01-4759-B79F-366A3C3DDD75}"/>
                </a:ext>
              </a:extLst>
            </p:cNvPr>
            <p:cNvSpPr>
              <a:spLocks noChangeShapeType="1"/>
            </p:cNvSpPr>
            <p:nvPr/>
          </p:nvSpPr>
          <p:spPr bwMode="auto">
            <a:xfrm>
              <a:off x="12292334" y="198506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2" name="Line 1220">
              <a:extLst>
                <a:ext uri="{FF2B5EF4-FFF2-40B4-BE49-F238E27FC236}">
                  <a16:creationId xmlns:a16="http://schemas.microsoft.com/office/drawing/2014/main" id="{D9A549C3-2125-4B5E-B91E-4989C23471EF}"/>
                </a:ext>
              </a:extLst>
            </p:cNvPr>
            <p:cNvSpPr>
              <a:spLocks noChangeShapeType="1"/>
            </p:cNvSpPr>
            <p:nvPr/>
          </p:nvSpPr>
          <p:spPr bwMode="auto">
            <a:xfrm flipH="1">
              <a:off x="11439847" y="18675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3" name="Line 1221">
              <a:extLst>
                <a:ext uri="{FF2B5EF4-FFF2-40B4-BE49-F238E27FC236}">
                  <a16:creationId xmlns:a16="http://schemas.microsoft.com/office/drawing/2014/main" id="{5689F0F8-960A-4643-BBF8-4CCB2C4DCC47}"/>
                </a:ext>
              </a:extLst>
            </p:cNvPr>
            <p:cNvSpPr>
              <a:spLocks noChangeShapeType="1"/>
            </p:cNvSpPr>
            <p:nvPr/>
          </p:nvSpPr>
          <p:spPr bwMode="auto">
            <a:xfrm>
              <a:off x="11487472" y="18215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4" name="Line 1222">
              <a:extLst>
                <a:ext uri="{FF2B5EF4-FFF2-40B4-BE49-F238E27FC236}">
                  <a16:creationId xmlns:a16="http://schemas.microsoft.com/office/drawing/2014/main" id="{DE89A200-7548-4402-B0F4-BBCC7B856189}"/>
                </a:ext>
              </a:extLst>
            </p:cNvPr>
            <p:cNvSpPr>
              <a:spLocks noChangeShapeType="1"/>
            </p:cNvSpPr>
            <p:nvPr/>
          </p:nvSpPr>
          <p:spPr bwMode="auto">
            <a:xfrm flipH="1">
              <a:off x="11422384" y="1851710"/>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5" name="Line 1223">
              <a:extLst>
                <a:ext uri="{FF2B5EF4-FFF2-40B4-BE49-F238E27FC236}">
                  <a16:creationId xmlns:a16="http://schemas.microsoft.com/office/drawing/2014/main" id="{0E9EC5C9-4886-42A6-9F20-4B484BFC57EE}"/>
                </a:ext>
              </a:extLst>
            </p:cNvPr>
            <p:cNvSpPr>
              <a:spLocks noChangeShapeType="1"/>
            </p:cNvSpPr>
            <p:nvPr/>
          </p:nvSpPr>
          <p:spPr bwMode="auto">
            <a:xfrm>
              <a:off x="11470009" y="1805672"/>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6" name="Line 1224">
              <a:extLst>
                <a:ext uri="{FF2B5EF4-FFF2-40B4-BE49-F238E27FC236}">
                  <a16:creationId xmlns:a16="http://schemas.microsoft.com/office/drawing/2014/main" id="{E36BD418-A7B4-4522-933F-01C8783C3628}"/>
                </a:ext>
              </a:extLst>
            </p:cNvPr>
            <p:cNvSpPr>
              <a:spLocks noChangeShapeType="1"/>
            </p:cNvSpPr>
            <p:nvPr/>
          </p:nvSpPr>
          <p:spPr bwMode="auto">
            <a:xfrm flipH="1">
              <a:off x="11392222" y="177868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7" name="Line 1225">
              <a:extLst>
                <a:ext uri="{FF2B5EF4-FFF2-40B4-BE49-F238E27FC236}">
                  <a16:creationId xmlns:a16="http://schemas.microsoft.com/office/drawing/2014/main" id="{03EF2AE5-FDA6-42A6-BC36-E960EF8F5BB5}"/>
                </a:ext>
              </a:extLst>
            </p:cNvPr>
            <p:cNvSpPr>
              <a:spLocks noChangeShapeType="1"/>
            </p:cNvSpPr>
            <p:nvPr/>
          </p:nvSpPr>
          <p:spPr bwMode="auto">
            <a:xfrm>
              <a:off x="11441434" y="17326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8" name="Line 1226">
              <a:extLst>
                <a:ext uri="{FF2B5EF4-FFF2-40B4-BE49-F238E27FC236}">
                  <a16:creationId xmlns:a16="http://schemas.microsoft.com/office/drawing/2014/main" id="{C8CF5A3C-1FF4-411E-9651-8C0769B9ACF2}"/>
                </a:ext>
              </a:extLst>
            </p:cNvPr>
            <p:cNvSpPr>
              <a:spLocks noChangeShapeType="1"/>
            </p:cNvSpPr>
            <p:nvPr/>
          </p:nvSpPr>
          <p:spPr bwMode="auto">
            <a:xfrm flipH="1">
              <a:off x="11338247" y="1651685"/>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89" name="Line 1227">
              <a:extLst>
                <a:ext uri="{FF2B5EF4-FFF2-40B4-BE49-F238E27FC236}">
                  <a16:creationId xmlns:a16="http://schemas.microsoft.com/office/drawing/2014/main" id="{4CD59B24-C84F-4C2A-81E0-3B2C0F89FF72}"/>
                </a:ext>
              </a:extLst>
            </p:cNvPr>
            <p:cNvSpPr>
              <a:spLocks noChangeShapeType="1"/>
            </p:cNvSpPr>
            <p:nvPr/>
          </p:nvSpPr>
          <p:spPr bwMode="auto">
            <a:xfrm>
              <a:off x="11387459" y="1605647"/>
              <a:ext cx="0" cy="92075"/>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0" name="Line 1228">
              <a:extLst>
                <a:ext uri="{FF2B5EF4-FFF2-40B4-BE49-F238E27FC236}">
                  <a16:creationId xmlns:a16="http://schemas.microsoft.com/office/drawing/2014/main" id="{34F31815-BA09-4528-9FC6-1093D152489E}"/>
                </a:ext>
              </a:extLst>
            </p:cNvPr>
            <p:cNvSpPr>
              <a:spLocks noChangeShapeType="1"/>
            </p:cNvSpPr>
            <p:nvPr/>
          </p:nvSpPr>
          <p:spPr bwMode="auto">
            <a:xfrm flipH="1">
              <a:off x="11296972" y="1618347"/>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1" name="Line 1229">
              <a:extLst>
                <a:ext uri="{FF2B5EF4-FFF2-40B4-BE49-F238E27FC236}">
                  <a16:creationId xmlns:a16="http://schemas.microsoft.com/office/drawing/2014/main" id="{A443F359-5C7F-4952-831D-0AD4631F7983}"/>
                </a:ext>
              </a:extLst>
            </p:cNvPr>
            <p:cNvSpPr>
              <a:spLocks noChangeShapeType="1"/>
            </p:cNvSpPr>
            <p:nvPr/>
          </p:nvSpPr>
          <p:spPr bwMode="auto">
            <a:xfrm>
              <a:off x="11346184" y="157231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2" name="Line 1230">
              <a:extLst>
                <a:ext uri="{FF2B5EF4-FFF2-40B4-BE49-F238E27FC236}">
                  <a16:creationId xmlns:a16="http://schemas.microsoft.com/office/drawing/2014/main" id="{BD893DDD-5942-48E2-BCFD-EB108C4E8A99}"/>
                </a:ext>
              </a:extLst>
            </p:cNvPr>
            <p:cNvSpPr>
              <a:spLocks noChangeShapeType="1"/>
            </p:cNvSpPr>
            <p:nvPr/>
          </p:nvSpPr>
          <p:spPr bwMode="auto">
            <a:xfrm flipH="1">
              <a:off x="11276334" y="1594535"/>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3" name="Line 1231">
              <a:extLst>
                <a:ext uri="{FF2B5EF4-FFF2-40B4-BE49-F238E27FC236}">
                  <a16:creationId xmlns:a16="http://schemas.microsoft.com/office/drawing/2014/main" id="{348C47F0-D4AE-48A8-BFD5-C55EE25D7BCD}"/>
                </a:ext>
              </a:extLst>
            </p:cNvPr>
            <p:cNvSpPr>
              <a:spLocks noChangeShapeType="1"/>
            </p:cNvSpPr>
            <p:nvPr/>
          </p:nvSpPr>
          <p:spPr bwMode="auto">
            <a:xfrm>
              <a:off x="11325547" y="154691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4" name="Line 1232">
              <a:extLst>
                <a:ext uri="{FF2B5EF4-FFF2-40B4-BE49-F238E27FC236}">
                  <a16:creationId xmlns:a16="http://schemas.microsoft.com/office/drawing/2014/main" id="{05B4AE94-ECE3-4A97-A9EC-1D0CEBFF556E}"/>
                </a:ext>
              </a:extLst>
            </p:cNvPr>
            <p:cNvSpPr>
              <a:spLocks noChangeShapeType="1"/>
            </p:cNvSpPr>
            <p:nvPr/>
          </p:nvSpPr>
          <p:spPr bwMode="auto">
            <a:xfrm flipH="1">
              <a:off x="11201722" y="158342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5" name="Line 1233">
              <a:extLst>
                <a:ext uri="{FF2B5EF4-FFF2-40B4-BE49-F238E27FC236}">
                  <a16:creationId xmlns:a16="http://schemas.microsoft.com/office/drawing/2014/main" id="{47E358E1-2941-4892-A879-07507B067C39}"/>
                </a:ext>
              </a:extLst>
            </p:cNvPr>
            <p:cNvSpPr>
              <a:spLocks noChangeShapeType="1"/>
            </p:cNvSpPr>
            <p:nvPr/>
          </p:nvSpPr>
          <p:spPr bwMode="auto">
            <a:xfrm>
              <a:off x="11249347" y="1537385"/>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6" name="Line 1234">
              <a:extLst>
                <a:ext uri="{FF2B5EF4-FFF2-40B4-BE49-F238E27FC236}">
                  <a16:creationId xmlns:a16="http://schemas.microsoft.com/office/drawing/2014/main" id="{7108B6F0-979E-4164-A6FA-43BFCE48E4F4}"/>
                </a:ext>
              </a:extLst>
            </p:cNvPr>
            <p:cNvSpPr>
              <a:spLocks noChangeShapeType="1"/>
            </p:cNvSpPr>
            <p:nvPr/>
          </p:nvSpPr>
          <p:spPr bwMode="auto">
            <a:xfrm flipH="1">
              <a:off x="11176322" y="157707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7" name="Line 1235">
              <a:extLst>
                <a:ext uri="{FF2B5EF4-FFF2-40B4-BE49-F238E27FC236}">
                  <a16:creationId xmlns:a16="http://schemas.microsoft.com/office/drawing/2014/main" id="{791B54A9-2310-4661-A815-9E08E7CEF3F6}"/>
                </a:ext>
              </a:extLst>
            </p:cNvPr>
            <p:cNvSpPr>
              <a:spLocks noChangeShapeType="1"/>
            </p:cNvSpPr>
            <p:nvPr/>
          </p:nvSpPr>
          <p:spPr bwMode="auto">
            <a:xfrm>
              <a:off x="11225534" y="15294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8" name="Line 1236">
              <a:extLst>
                <a:ext uri="{FF2B5EF4-FFF2-40B4-BE49-F238E27FC236}">
                  <a16:creationId xmlns:a16="http://schemas.microsoft.com/office/drawing/2014/main" id="{3F723077-D0F7-49B9-8022-2F2EC9832A54}"/>
                </a:ext>
              </a:extLst>
            </p:cNvPr>
            <p:cNvSpPr>
              <a:spLocks noChangeShapeType="1"/>
            </p:cNvSpPr>
            <p:nvPr/>
          </p:nvSpPr>
          <p:spPr bwMode="auto">
            <a:xfrm flipH="1">
              <a:off x="10800084" y="1472297"/>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999" name="Line 1237">
              <a:extLst>
                <a:ext uri="{FF2B5EF4-FFF2-40B4-BE49-F238E27FC236}">
                  <a16:creationId xmlns:a16="http://schemas.microsoft.com/office/drawing/2014/main" id="{7BB6C179-35CB-48E3-A465-2DF99F3F4192}"/>
                </a:ext>
              </a:extLst>
            </p:cNvPr>
            <p:cNvSpPr>
              <a:spLocks noChangeShapeType="1"/>
            </p:cNvSpPr>
            <p:nvPr/>
          </p:nvSpPr>
          <p:spPr bwMode="auto">
            <a:xfrm>
              <a:off x="10849297" y="1424672"/>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0" name="Line 1238">
              <a:extLst>
                <a:ext uri="{FF2B5EF4-FFF2-40B4-BE49-F238E27FC236}">
                  <a16:creationId xmlns:a16="http://schemas.microsoft.com/office/drawing/2014/main" id="{373D6706-8A29-466D-89EE-3F3FD5BDE1C6}"/>
                </a:ext>
              </a:extLst>
            </p:cNvPr>
            <p:cNvSpPr>
              <a:spLocks noChangeShapeType="1"/>
            </p:cNvSpPr>
            <p:nvPr/>
          </p:nvSpPr>
          <p:spPr bwMode="auto">
            <a:xfrm flipH="1">
              <a:off x="10761984" y="1472297"/>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1" name="Line 1239">
              <a:extLst>
                <a:ext uri="{FF2B5EF4-FFF2-40B4-BE49-F238E27FC236}">
                  <a16:creationId xmlns:a16="http://schemas.microsoft.com/office/drawing/2014/main" id="{36417F57-749C-4B33-BAF0-D3458E1474D6}"/>
                </a:ext>
              </a:extLst>
            </p:cNvPr>
            <p:cNvSpPr>
              <a:spLocks noChangeShapeType="1"/>
            </p:cNvSpPr>
            <p:nvPr/>
          </p:nvSpPr>
          <p:spPr bwMode="auto">
            <a:xfrm>
              <a:off x="10809609" y="1424672"/>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2" name="Line 1240">
              <a:extLst>
                <a:ext uri="{FF2B5EF4-FFF2-40B4-BE49-F238E27FC236}">
                  <a16:creationId xmlns:a16="http://schemas.microsoft.com/office/drawing/2014/main" id="{23ECE99E-FF70-4F18-B20C-980F20AB9189}"/>
                </a:ext>
              </a:extLst>
            </p:cNvPr>
            <p:cNvSpPr>
              <a:spLocks noChangeShapeType="1"/>
            </p:cNvSpPr>
            <p:nvPr/>
          </p:nvSpPr>
          <p:spPr bwMode="auto">
            <a:xfrm flipH="1">
              <a:off x="10720709" y="1437372"/>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3" name="Line 1241">
              <a:extLst>
                <a:ext uri="{FF2B5EF4-FFF2-40B4-BE49-F238E27FC236}">
                  <a16:creationId xmlns:a16="http://schemas.microsoft.com/office/drawing/2014/main" id="{B784E13F-6413-461C-AD38-EB56C1C30139}"/>
                </a:ext>
              </a:extLst>
            </p:cNvPr>
            <p:cNvSpPr>
              <a:spLocks noChangeShapeType="1"/>
            </p:cNvSpPr>
            <p:nvPr/>
          </p:nvSpPr>
          <p:spPr bwMode="auto">
            <a:xfrm>
              <a:off x="10768334" y="1389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4" name="Line 1242">
              <a:extLst>
                <a:ext uri="{FF2B5EF4-FFF2-40B4-BE49-F238E27FC236}">
                  <a16:creationId xmlns:a16="http://schemas.microsoft.com/office/drawing/2014/main" id="{D7AA14C0-35EF-449E-B79F-B921CB970F78}"/>
                </a:ext>
              </a:extLst>
            </p:cNvPr>
            <p:cNvSpPr>
              <a:spLocks noChangeShapeType="1"/>
            </p:cNvSpPr>
            <p:nvPr/>
          </p:nvSpPr>
          <p:spPr bwMode="auto">
            <a:xfrm flipH="1">
              <a:off x="10695309" y="1437372"/>
              <a:ext cx="98425"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5" name="Line 1243">
              <a:extLst>
                <a:ext uri="{FF2B5EF4-FFF2-40B4-BE49-F238E27FC236}">
                  <a16:creationId xmlns:a16="http://schemas.microsoft.com/office/drawing/2014/main" id="{1B6E44F1-5C7E-4E1E-BAD0-1AB9A0CBF612}"/>
                </a:ext>
              </a:extLst>
            </p:cNvPr>
            <p:cNvSpPr>
              <a:spLocks noChangeShapeType="1"/>
            </p:cNvSpPr>
            <p:nvPr/>
          </p:nvSpPr>
          <p:spPr bwMode="auto">
            <a:xfrm>
              <a:off x="10744522" y="1389747"/>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6" name="Line 1244">
              <a:extLst>
                <a:ext uri="{FF2B5EF4-FFF2-40B4-BE49-F238E27FC236}">
                  <a16:creationId xmlns:a16="http://schemas.microsoft.com/office/drawing/2014/main" id="{A64713D0-31DC-41CD-B9CB-45358ACAB707}"/>
                </a:ext>
              </a:extLst>
            </p:cNvPr>
            <p:cNvSpPr>
              <a:spLocks noChangeShapeType="1"/>
            </p:cNvSpPr>
            <p:nvPr/>
          </p:nvSpPr>
          <p:spPr bwMode="auto">
            <a:xfrm flipH="1">
              <a:off x="10681022" y="1421497"/>
              <a:ext cx="96838" cy="0"/>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07" name="Line 1245">
              <a:extLst>
                <a:ext uri="{FF2B5EF4-FFF2-40B4-BE49-F238E27FC236}">
                  <a16:creationId xmlns:a16="http://schemas.microsoft.com/office/drawing/2014/main" id="{80D0A696-C6F8-4588-86F2-BCC662375B9B}"/>
                </a:ext>
              </a:extLst>
            </p:cNvPr>
            <p:cNvSpPr>
              <a:spLocks noChangeShapeType="1"/>
            </p:cNvSpPr>
            <p:nvPr/>
          </p:nvSpPr>
          <p:spPr bwMode="auto">
            <a:xfrm>
              <a:off x="10730234" y="1375460"/>
              <a:ext cx="0" cy="93663"/>
            </a:xfrm>
            <a:prstGeom prst="line">
              <a:avLst/>
            </a:prstGeom>
            <a:noFill/>
            <a:ln w="9525" cap="sq">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grpSp>
      <p:grpSp>
        <p:nvGrpSpPr>
          <p:cNvPr id="1008" name="Group 1007">
            <a:extLst>
              <a:ext uri="{FF2B5EF4-FFF2-40B4-BE49-F238E27FC236}">
                <a16:creationId xmlns:a16="http://schemas.microsoft.com/office/drawing/2014/main" id="{77A01D64-AAE9-478D-9A93-DAD8482F4131}"/>
              </a:ext>
            </a:extLst>
          </p:cNvPr>
          <p:cNvGrpSpPr/>
          <p:nvPr/>
        </p:nvGrpSpPr>
        <p:grpSpPr>
          <a:xfrm>
            <a:off x="2100371" y="1826148"/>
            <a:ext cx="4892000" cy="2213497"/>
            <a:chOff x="2360320" y="1253314"/>
            <a:chExt cx="4647783" cy="1542455"/>
          </a:xfrm>
        </p:grpSpPr>
        <p:sp>
          <p:nvSpPr>
            <p:cNvPr id="1009" name="Freeform 629">
              <a:extLst>
                <a:ext uri="{FF2B5EF4-FFF2-40B4-BE49-F238E27FC236}">
                  <a16:creationId xmlns:a16="http://schemas.microsoft.com/office/drawing/2014/main" id="{F3A7F1B4-FB9C-46C0-98C4-F915397D7F78}"/>
                </a:ext>
              </a:extLst>
            </p:cNvPr>
            <p:cNvSpPr>
              <a:spLocks/>
            </p:cNvSpPr>
            <p:nvPr/>
          </p:nvSpPr>
          <p:spPr bwMode="auto">
            <a:xfrm>
              <a:off x="2394959" y="1283195"/>
              <a:ext cx="4574794" cy="1481663"/>
            </a:xfrm>
            <a:custGeom>
              <a:avLst/>
              <a:gdLst>
                <a:gd name="T0" fmla="*/ 62 w 7724"/>
                <a:gd name="T1" fmla="*/ 12 h 3004"/>
                <a:gd name="T2" fmla="*/ 195 w 7724"/>
                <a:gd name="T3" fmla="*/ 23 h 3004"/>
                <a:gd name="T4" fmla="*/ 276 w 7724"/>
                <a:gd name="T5" fmla="*/ 52 h 3004"/>
                <a:gd name="T6" fmla="*/ 557 w 7724"/>
                <a:gd name="T7" fmla="*/ 62 h 3004"/>
                <a:gd name="T8" fmla="*/ 625 w 7724"/>
                <a:gd name="T9" fmla="*/ 96 h 3004"/>
                <a:gd name="T10" fmla="*/ 702 w 7724"/>
                <a:gd name="T11" fmla="*/ 102 h 3004"/>
                <a:gd name="T12" fmla="*/ 714 w 7724"/>
                <a:gd name="T13" fmla="*/ 120 h 3004"/>
                <a:gd name="T14" fmla="*/ 847 w 7724"/>
                <a:gd name="T15" fmla="*/ 142 h 3004"/>
                <a:gd name="T16" fmla="*/ 943 w 7724"/>
                <a:gd name="T17" fmla="*/ 176 h 3004"/>
                <a:gd name="T18" fmla="*/ 1154 w 7724"/>
                <a:gd name="T19" fmla="*/ 239 h 3004"/>
                <a:gd name="T20" fmla="*/ 1201 w 7724"/>
                <a:gd name="T21" fmla="*/ 285 h 3004"/>
                <a:gd name="T22" fmla="*/ 1374 w 7724"/>
                <a:gd name="T23" fmla="*/ 297 h 3004"/>
                <a:gd name="T24" fmla="*/ 1419 w 7724"/>
                <a:gd name="T25" fmla="*/ 364 h 3004"/>
                <a:gd name="T26" fmla="*/ 1434 w 7724"/>
                <a:gd name="T27" fmla="*/ 403 h 3004"/>
                <a:gd name="T28" fmla="*/ 1441 w 7724"/>
                <a:gd name="T29" fmla="*/ 505 h 3004"/>
                <a:gd name="T30" fmla="*/ 1464 w 7724"/>
                <a:gd name="T31" fmla="*/ 515 h 3004"/>
                <a:gd name="T32" fmla="*/ 1485 w 7724"/>
                <a:gd name="T33" fmla="*/ 558 h 3004"/>
                <a:gd name="T34" fmla="*/ 1601 w 7724"/>
                <a:gd name="T35" fmla="*/ 568 h 3004"/>
                <a:gd name="T36" fmla="*/ 1628 w 7724"/>
                <a:gd name="T37" fmla="*/ 592 h 3004"/>
                <a:gd name="T38" fmla="*/ 1875 w 7724"/>
                <a:gd name="T39" fmla="*/ 604 h 3004"/>
                <a:gd name="T40" fmla="*/ 2078 w 7724"/>
                <a:gd name="T41" fmla="*/ 631 h 3004"/>
                <a:gd name="T42" fmla="*/ 2345 w 7724"/>
                <a:gd name="T43" fmla="*/ 647 h 3004"/>
                <a:gd name="T44" fmla="*/ 2482 w 7724"/>
                <a:gd name="T45" fmla="*/ 687 h 3004"/>
                <a:gd name="T46" fmla="*/ 2635 w 7724"/>
                <a:gd name="T47" fmla="*/ 709 h 3004"/>
                <a:gd name="T48" fmla="*/ 2720 w 7724"/>
                <a:gd name="T49" fmla="*/ 770 h 3004"/>
                <a:gd name="T50" fmla="*/ 2764 w 7724"/>
                <a:gd name="T51" fmla="*/ 785 h 3004"/>
                <a:gd name="T52" fmla="*/ 2776 w 7724"/>
                <a:gd name="T53" fmla="*/ 813 h 3004"/>
                <a:gd name="T54" fmla="*/ 2895 w 7724"/>
                <a:gd name="T55" fmla="*/ 826 h 3004"/>
                <a:gd name="T56" fmla="*/ 2916 w 7724"/>
                <a:gd name="T57" fmla="*/ 851 h 3004"/>
                <a:gd name="T58" fmla="*/ 3187 w 7724"/>
                <a:gd name="T59" fmla="*/ 860 h 3004"/>
                <a:gd name="T60" fmla="*/ 3369 w 7724"/>
                <a:gd name="T61" fmla="*/ 887 h 3004"/>
                <a:gd name="T62" fmla="*/ 3769 w 7724"/>
                <a:gd name="T63" fmla="*/ 897 h 3004"/>
                <a:gd name="T64" fmla="*/ 3835 w 7724"/>
                <a:gd name="T65" fmla="*/ 915 h 3004"/>
                <a:gd name="T66" fmla="*/ 4028 w 7724"/>
                <a:gd name="T67" fmla="*/ 929 h 3004"/>
                <a:gd name="T68" fmla="*/ 4095 w 7724"/>
                <a:gd name="T69" fmla="*/ 958 h 3004"/>
                <a:gd name="T70" fmla="*/ 4269 w 7724"/>
                <a:gd name="T71" fmla="*/ 982 h 3004"/>
                <a:gd name="T72" fmla="*/ 4295 w 7724"/>
                <a:gd name="T73" fmla="*/ 1007 h 3004"/>
                <a:gd name="T74" fmla="*/ 4593 w 7724"/>
                <a:gd name="T75" fmla="*/ 1019 h 3004"/>
                <a:gd name="T76" fmla="*/ 4627 w 7724"/>
                <a:gd name="T77" fmla="*/ 1037 h 3004"/>
                <a:gd name="T78" fmla="*/ 4819 w 7724"/>
                <a:gd name="T79" fmla="*/ 1042 h 3004"/>
                <a:gd name="T80" fmla="*/ 5166 w 7724"/>
                <a:gd name="T81" fmla="*/ 1069 h 3004"/>
                <a:gd name="T82" fmla="*/ 5418 w 7724"/>
                <a:gd name="T83" fmla="*/ 1085 h 3004"/>
                <a:gd name="T84" fmla="*/ 5547 w 7724"/>
                <a:gd name="T85" fmla="*/ 1116 h 3004"/>
                <a:gd name="T86" fmla="*/ 5672 w 7724"/>
                <a:gd name="T87" fmla="*/ 1139 h 3004"/>
                <a:gd name="T88" fmla="*/ 5751 w 7724"/>
                <a:gd name="T89" fmla="*/ 1159 h 3004"/>
                <a:gd name="T90" fmla="*/ 5783 w 7724"/>
                <a:gd name="T91" fmla="*/ 1217 h 3004"/>
                <a:gd name="T92" fmla="*/ 5898 w 7724"/>
                <a:gd name="T93" fmla="*/ 1243 h 3004"/>
                <a:gd name="T94" fmla="*/ 6435 w 7724"/>
                <a:gd name="T95" fmla="*/ 1297 h 3004"/>
                <a:gd name="T96" fmla="*/ 7724 w 7724"/>
                <a:gd name="T97" fmla="*/ 3004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24" h="3004">
                  <a:moveTo>
                    <a:pt x="0" y="0"/>
                  </a:moveTo>
                  <a:lnTo>
                    <a:pt x="62" y="0"/>
                  </a:lnTo>
                  <a:lnTo>
                    <a:pt x="62" y="12"/>
                  </a:lnTo>
                  <a:lnTo>
                    <a:pt x="77" y="12"/>
                  </a:lnTo>
                  <a:lnTo>
                    <a:pt x="77" y="23"/>
                  </a:lnTo>
                  <a:lnTo>
                    <a:pt x="195" y="23"/>
                  </a:lnTo>
                  <a:lnTo>
                    <a:pt x="195" y="43"/>
                  </a:lnTo>
                  <a:lnTo>
                    <a:pt x="276" y="43"/>
                  </a:lnTo>
                  <a:lnTo>
                    <a:pt x="276" y="52"/>
                  </a:lnTo>
                  <a:lnTo>
                    <a:pt x="505" y="52"/>
                  </a:lnTo>
                  <a:lnTo>
                    <a:pt x="505" y="62"/>
                  </a:lnTo>
                  <a:lnTo>
                    <a:pt x="557" y="62"/>
                  </a:lnTo>
                  <a:lnTo>
                    <a:pt x="557" y="74"/>
                  </a:lnTo>
                  <a:lnTo>
                    <a:pt x="625" y="74"/>
                  </a:lnTo>
                  <a:lnTo>
                    <a:pt x="625" y="96"/>
                  </a:lnTo>
                  <a:lnTo>
                    <a:pt x="680" y="96"/>
                  </a:lnTo>
                  <a:lnTo>
                    <a:pt x="680" y="102"/>
                  </a:lnTo>
                  <a:lnTo>
                    <a:pt x="702" y="102"/>
                  </a:lnTo>
                  <a:lnTo>
                    <a:pt x="702" y="111"/>
                  </a:lnTo>
                  <a:lnTo>
                    <a:pt x="714" y="111"/>
                  </a:lnTo>
                  <a:lnTo>
                    <a:pt x="714" y="120"/>
                  </a:lnTo>
                  <a:lnTo>
                    <a:pt x="806" y="120"/>
                  </a:lnTo>
                  <a:lnTo>
                    <a:pt x="806" y="142"/>
                  </a:lnTo>
                  <a:lnTo>
                    <a:pt x="847" y="142"/>
                  </a:lnTo>
                  <a:lnTo>
                    <a:pt x="847" y="154"/>
                  </a:lnTo>
                  <a:lnTo>
                    <a:pt x="943" y="154"/>
                  </a:lnTo>
                  <a:lnTo>
                    <a:pt x="943" y="176"/>
                  </a:lnTo>
                  <a:lnTo>
                    <a:pt x="982" y="176"/>
                  </a:lnTo>
                  <a:lnTo>
                    <a:pt x="982" y="239"/>
                  </a:lnTo>
                  <a:lnTo>
                    <a:pt x="1154" y="239"/>
                  </a:lnTo>
                  <a:lnTo>
                    <a:pt x="1154" y="274"/>
                  </a:lnTo>
                  <a:lnTo>
                    <a:pt x="1201" y="274"/>
                  </a:lnTo>
                  <a:lnTo>
                    <a:pt x="1201" y="285"/>
                  </a:lnTo>
                  <a:lnTo>
                    <a:pt x="1248" y="285"/>
                  </a:lnTo>
                  <a:lnTo>
                    <a:pt x="1248" y="297"/>
                  </a:lnTo>
                  <a:lnTo>
                    <a:pt x="1374" y="297"/>
                  </a:lnTo>
                  <a:lnTo>
                    <a:pt x="1374" y="322"/>
                  </a:lnTo>
                  <a:lnTo>
                    <a:pt x="1419" y="322"/>
                  </a:lnTo>
                  <a:lnTo>
                    <a:pt x="1419" y="364"/>
                  </a:lnTo>
                  <a:lnTo>
                    <a:pt x="1424" y="364"/>
                  </a:lnTo>
                  <a:lnTo>
                    <a:pt x="1424" y="403"/>
                  </a:lnTo>
                  <a:lnTo>
                    <a:pt x="1434" y="403"/>
                  </a:lnTo>
                  <a:lnTo>
                    <a:pt x="1434" y="439"/>
                  </a:lnTo>
                  <a:lnTo>
                    <a:pt x="1441" y="439"/>
                  </a:lnTo>
                  <a:lnTo>
                    <a:pt x="1441" y="505"/>
                  </a:lnTo>
                  <a:lnTo>
                    <a:pt x="1450" y="505"/>
                  </a:lnTo>
                  <a:lnTo>
                    <a:pt x="1450" y="515"/>
                  </a:lnTo>
                  <a:lnTo>
                    <a:pt x="1464" y="515"/>
                  </a:lnTo>
                  <a:lnTo>
                    <a:pt x="1464" y="532"/>
                  </a:lnTo>
                  <a:lnTo>
                    <a:pt x="1485" y="532"/>
                  </a:lnTo>
                  <a:lnTo>
                    <a:pt x="1485" y="558"/>
                  </a:lnTo>
                  <a:lnTo>
                    <a:pt x="1558" y="558"/>
                  </a:lnTo>
                  <a:lnTo>
                    <a:pt x="1558" y="568"/>
                  </a:lnTo>
                  <a:lnTo>
                    <a:pt x="1601" y="568"/>
                  </a:lnTo>
                  <a:lnTo>
                    <a:pt x="1601" y="580"/>
                  </a:lnTo>
                  <a:lnTo>
                    <a:pt x="1628" y="580"/>
                  </a:lnTo>
                  <a:lnTo>
                    <a:pt x="1628" y="592"/>
                  </a:lnTo>
                  <a:lnTo>
                    <a:pt x="1693" y="592"/>
                  </a:lnTo>
                  <a:lnTo>
                    <a:pt x="1693" y="604"/>
                  </a:lnTo>
                  <a:lnTo>
                    <a:pt x="1875" y="604"/>
                  </a:lnTo>
                  <a:lnTo>
                    <a:pt x="1875" y="614"/>
                  </a:lnTo>
                  <a:lnTo>
                    <a:pt x="2078" y="614"/>
                  </a:lnTo>
                  <a:lnTo>
                    <a:pt x="2078" y="631"/>
                  </a:lnTo>
                  <a:lnTo>
                    <a:pt x="2192" y="631"/>
                  </a:lnTo>
                  <a:lnTo>
                    <a:pt x="2192" y="647"/>
                  </a:lnTo>
                  <a:lnTo>
                    <a:pt x="2345" y="647"/>
                  </a:lnTo>
                  <a:lnTo>
                    <a:pt x="2345" y="657"/>
                  </a:lnTo>
                  <a:lnTo>
                    <a:pt x="2482" y="657"/>
                  </a:lnTo>
                  <a:lnTo>
                    <a:pt x="2482" y="687"/>
                  </a:lnTo>
                  <a:lnTo>
                    <a:pt x="2527" y="687"/>
                  </a:lnTo>
                  <a:lnTo>
                    <a:pt x="2527" y="709"/>
                  </a:lnTo>
                  <a:lnTo>
                    <a:pt x="2635" y="709"/>
                  </a:lnTo>
                  <a:lnTo>
                    <a:pt x="2635" y="724"/>
                  </a:lnTo>
                  <a:lnTo>
                    <a:pt x="2720" y="724"/>
                  </a:lnTo>
                  <a:lnTo>
                    <a:pt x="2720" y="770"/>
                  </a:lnTo>
                  <a:lnTo>
                    <a:pt x="2752" y="770"/>
                  </a:lnTo>
                  <a:lnTo>
                    <a:pt x="2752" y="785"/>
                  </a:lnTo>
                  <a:lnTo>
                    <a:pt x="2764" y="785"/>
                  </a:lnTo>
                  <a:lnTo>
                    <a:pt x="2764" y="801"/>
                  </a:lnTo>
                  <a:lnTo>
                    <a:pt x="2776" y="801"/>
                  </a:lnTo>
                  <a:lnTo>
                    <a:pt x="2776" y="813"/>
                  </a:lnTo>
                  <a:lnTo>
                    <a:pt x="2789" y="813"/>
                  </a:lnTo>
                  <a:lnTo>
                    <a:pt x="2789" y="826"/>
                  </a:lnTo>
                  <a:lnTo>
                    <a:pt x="2895" y="826"/>
                  </a:lnTo>
                  <a:lnTo>
                    <a:pt x="2895" y="838"/>
                  </a:lnTo>
                  <a:lnTo>
                    <a:pt x="2916" y="838"/>
                  </a:lnTo>
                  <a:lnTo>
                    <a:pt x="2916" y="851"/>
                  </a:lnTo>
                  <a:lnTo>
                    <a:pt x="3060" y="851"/>
                  </a:lnTo>
                  <a:lnTo>
                    <a:pt x="3060" y="860"/>
                  </a:lnTo>
                  <a:lnTo>
                    <a:pt x="3187" y="860"/>
                  </a:lnTo>
                  <a:lnTo>
                    <a:pt x="3187" y="872"/>
                  </a:lnTo>
                  <a:lnTo>
                    <a:pt x="3369" y="872"/>
                  </a:lnTo>
                  <a:lnTo>
                    <a:pt x="3369" y="887"/>
                  </a:lnTo>
                  <a:lnTo>
                    <a:pt x="3507" y="887"/>
                  </a:lnTo>
                  <a:lnTo>
                    <a:pt x="3507" y="897"/>
                  </a:lnTo>
                  <a:lnTo>
                    <a:pt x="3769" y="897"/>
                  </a:lnTo>
                  <a:lnTo>
                    <a:pt x="3769" y="909"/>
                  </a:lnTo>
                  <a:lnTo>
                    <a:pt x="3835" y="909"/>
                  </a:lnTo>
                  <a:lnTo>
                    <a:pt x="3835" y="915"/>
                  </a:lnTo>
                  <a:lnTo>
                    <a:pt x="4017" y="915"/>
                  </a:lnTo>
                  <a:lnTo>
                    <a:pt x="4017" y="929"/>
                  </a:lnTo>
                  <a:lnTo>
                    <a:pt x="4028" y="929"/>
                  </a:lnTo>
                  <a:lnTo>
                    <a:pt x="4028" y="947"/>
                  </a:lnTo>
                  <a:lnTo>
                    <a:pt x="4095" y="947"/>
                  </a:lnTo>
                  <a:lnTo>
                    <a:pt x="4095" y="958"/>
                  </a:lnTo>
                  <a:lnTo>
                    <a:pt x="4177" y="958"/>
                  </a:lnTo>
                  <a:lnTo>
                    <a:pt x="4177" y="982"/>
                  </a:lnTo>
                  <a:lnTo>
                    <a:pt x="4269" y="982"/>
                  </a:lnTo>
                  <a:lnTo>
                    <a:pt x="4269" y="999"/>
                  </a:lnTo>
                  <a:lnTo>
                    <a:pt x="4295" y="999"/>
                  </a:lnTo>
                  <a:lnTo>
                    <a:pt x="4295" y="1007"/>
                  </a:lnTo>
                  <a:lnTo>
                    <a:pt x="4519" y="1007"/>
                  </a:lnTo>
                  <a:lnTo>
                    <a:pt x="4519" y="1019"/>
                  </a:lnTo>
                  <a:lnTo>
                    <a:pt x="4593" y="1019"/>
                  </a:lnTo>
                  <a:lnTo>
                    <a:pt x="4593" y="1031"/>
                  </a:lnTo>
                  <a:lnTo>
                    <a:pt x="4627" y="1031"/>
                  </a:lnTo>
                  <a:lnTo>
                    <a:pt x="4627" y="1037"/>
                  </a:lnTo>
                  <a:lnTo>
                    <a:pt x="4653" y="1037"/>
                  </a:lnTo>
                  <a:lnTo>
                    <a:pt x="4653" y="1042"/>
                  </a:lnTo>
                  <a:lnTo>
                    <a:pt x="4819" y="1042"/>
                  </a:lnTo>
                  <a:lnTo>
                    <a:pt x="4819" y="1057"/>
                  </a:lnTo>
                  <a:lnTo>
                    <a:pt x="5166" y="1057"/>
                  </a:lnTo>
                  <a:lnTo>
                    <a:pt x="5166" y="1069"/>
                  </a:lnTo>
                  <a:lnTo>
                    <a:pt x="5405" y="1069"/>
                  </a:lnTo>
                  <a:lnTo>
                    <a:pt x="5405" y="1085"/>
                  </a:lnTo>
                  <a:lnTo>
                    <a:pt x="5418" y="1085"/>
                  </a:lnTo>
                  <a:lnTo>
                    <a:pt x="5418" y="1095"/>
                  </a:lnTo>
                  <a:lnTo>
                    <a:pt x="5547" y="1095"/>
                  </a:lnTo>
                  <a:lnTo>
                    <a:pt x="5547" y="1116"/>
                  </a:lnTo>
                  <a:lnTo>
                    <a:pt x="5647" y="1116"/>
                  </a:lnTo>
                  <a:lnTo>
                    <a:pt x="5672" y="1116"/>
                  </a:lnTo>
                  <a:lnTo>
                    <a:pt x="5672" y="1139"/>
                  </a:lnTo>
                  <a:lnTo>
                    <a:pt x="5695" y="1139"/>
                  </a:lnTo>
                  <a:lnTo>
                    <a:pt x="5695" y="1159"/>
                  </a:lnTo>
                  <a:lnTo>
                    <a:pt x="5751" y="1159"/>
                  </a:lnTo>
                  <a:lnTo>
                    <a:pt x="5751" y="1188"/>
                  </a:lnTo>
                  <a:lnTo>
                    <a:pt x="5783" y="1188"/>
                  </a:lnTo>
                  <a:lnTo>
                    <a:pt x="5783" y="1217"/>
                  </a:lnTo>
                  <a:lnTo>
                    <a:pt x="5832" y="1217"/>
                  </a:lnTo>
                  <a:lnTo>
                    <a:pt x="5832" y="1243"/>
                  </a:lnTo>
                  <a:lnTo>
                    <a:pt x="5898" y="1243"/>
                  </a:lnTo>
                  <a:lnTo>
                    <a:pt x="5898" y="1271"/>
                  </a:lnTo>
                  <a:lnTo>
                    <a:pt x="6435" y="1271"/>
                  </a:lnTo>
                  <a:lnTo>
                    <a:pt x="6435" y="1297"/>
                  </a:lnTo>
                  <a:lnTo>
                    <a:pt x="7543" y="1297"/>
                  </a:lnTo>
                  <a:lnTo>
                    <a:pt x="7543" y="3004"/>
                  </a:lnTo>
                  <a:lnTo>
                    <a:pt x="7724" y="3004"/>
                  </a:lnTo>
                </a:path>
              </a:pathLst>
            </a:custGeom>
            <a:noFill/>
            <a:ln w="19050" cap="sq">
              <a:solidFill>
                <a:srgbClr val="0096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grpSp>
          <p:nvGrpSpPr>
            <p:cNvPr id="1010" name="Group 1009">
              <a:extLst>
                <a:ext uri="{FF2B5EF4-FFF2-40B4-BE49-F238E27FC236}">
                  <a16:creationId xmlns:a16="http://schemas.microsoft.com/office/drawing/2014/main" id="{6B910611-3C2D-4833-8028-2590F4214A10}"/>
                </a:ext>
              </a:extLst>
            </p:cNvPr>
            <p:cNvGrpSpPr/>
            <p:nvPr/>
          </p:nvGrpSpPr>
          <p:grpSpPr>
            <a:xfrm>
              <a:off x="2360320" y="1253314"/>
              <a:ext cx="4647783" cy="1542455"/>
              <a:chOff x="10271447" y="1313547"/>
              <a:chExt cx="5964238" cy="2376489"/>
            </a:xfrm>
          </p:grpSpPr>
          <p:sp>
            <p:nvSpPr>
              <p:cNvPr id="1011" name="Line 630">
                <a:extLst>
                  <a:ext uri="{FF2B5EF4-FFF2-40B4-BE49-F238E27FC236}">
                    <a16:creationId xmlns:a16="http://schemas.microsoft.com/office/drawing/2014/main" id="{7F0790C5-B482-4D45-995C-CF7422267BBA}"/>
                  </a:ext>
                </a:extLst>
              </p:cNvPr>
              <p:cNvSpPr>
                <a:spLocks noChangeShapeType="1"/>
              </p:cNvSpPr>
              <p:nvPr/>
            </p:nvSpPr>
            <p:spPr bwMode="auto">
              <a:xfrm flipH="1">
                <a:off x="16138847" y="36424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2" name="Line 631">
                <a:extLst>
                  <a:ext uri="{FF2B5EF4-FFF2-40B4-BE49-F238E27FC236}">
                    <a16:creationId xmlns:a16="http://schemas.microsoft.com/office/drawing/2014/main" id="{90459B80-768D-4AC7-94A9-CF9553A96B62}"/>
                  </a:ext>
                </a:extLst>
              </p:cNvPr>
              <p:cNvSpPr>
                <a:spLocks noChangeShapeType="1"/>
              </p:cNvSpPr>
              <p:nvPr/>
            </p:nvSpPr>
            <p:spPr bwMode="auto">
              <a:xfrm>
                <a:off x="16186472" y="3596373"/>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3" name="Line 632">
                <a:extLst>
                  <a:ext uri="{FF2B5EF4-FFF2-40B4-BE49-F238E27FC236}">
                    <a16:creationId xmlns:a16="http://schemas.microsoft.com/office/drawing/2014/main" id="{60DB6EF6-8619-450A-B53A-E8F2ACCAE39A}"/>
                  </a:ext>
                </a:extLst>
              </p:cNvPr>
              <p:cNvSpPr>
                <a:spLocks noChangeShapeType="1"/>
              </p:cNvSpPr>
              <p:nvPr/>
            </p:nvSpPr>
            <p:spPr bwMode="auto">
              <a:xfrm flipH="1">
                <a:off x="1583245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4" name="Line 633">
                <a:extLst>
                  <a:ext uri="{FF2B5EF4-FFF2-40B4-BE49-F238E27FC236}">
                    <a16:creationId xmlns:a16="http://schemas.microsoft.com/office/drawing/2014/main" id="{DA665F41-58A4-4BEF-9845-BF1951CAFB28}"/>
                  </a:ext>
                </a:extLst>
              </p:cNvPr>
              <p:cNvSpPr>
                <a:spLocks noChangeShapeType="1"/>
              </p:cNvSpPr>
              <p:nvPr/>
            </p:nvSpPr>
            <p:spPr bwMode="auto">
              <a:xfrm>
                <a:off x="158816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5" name="Line 634">
                <a:extLst>
                  <a:ext uri="{FF2B5EF4-FFF2-40B4-BE49-F238E27FC236}">
                    <a16:creationId xmlns:a16="http://schemas.microsoft.com/office/drawing/2014/main" id="{61D8A6DB-43A6-429C-A7F4-4C6EBE5C3B53}"/>
                  </a:ext>
                </a:extLst>
              </p:cNvPr>
              <p:cNvSpPr>
                <a:spLocks noChangeShapeType="1"/>
              </p:cNvSpPr>
              <p:nvPr/>
            </p:nvSpPr>
            <p:spPr bwMode="auto">
              <a:xfrm flipH="1">
                <a:off x="1582293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6" name="Line 635">
                <a:extLst>
                  <a:ext uri="{FF2B5EF4-FFF2-40B4-BE49-F238E27FC236}">
                    <a16:creationId xmlns:a16="http://schemas.microsoft.com/office/drawing/2014/main" id="{91224331-1B92-4824-B4B7-B8D14CFCAB92}"/>
                  </a:ext>
                </a:extLst>
              </p:cNvPr>
              <p:cNvSpPr>
                <a:spLocks noChangeShapeType="1"/>
              </p:cNvSpPr>
              <p:nvPr/>
            </p:nvSpPr>
            <p:spPr bwMode="auto">
              <a:xfrm>
                <a:off x="158721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7" name="Line 636">
                <a:extLst>
                  <a:ext uri="{FF2B5EF4-FFF2-40B4-BE49-F238E27FC236}">
                    <a16:creationId xmlns:a16="http://schemas.microsoft.com/office/drawing/2014/main" id="{3FEBC899-BF06-4FB5-8316-6A72737A13D4}"/>
                  </a:ext>
                </a:extLst>
              </p:cNvPr>
              <p:cNvSpPr>
                <a:spLocks noChangeShapeType="1"/>
              </p:cNvSpPr>
              <p:nvPr/>
            </p:nvSpPr>
            <p:spPr bwMode="auto">
              <a:xfrm flipH="1">
                <a:off x="1581340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8" name="Line 637">
                <a:extLst>
                  <a:ext uri="{FF2B5EF4-FFF2-40B4-BE49-F238E27FC236}">
                    <a16:creationId xmlns:a16="http://schemas.microsoft.com/office/drawing/2014/main" id="{638093CF-7294-435B-B32B-A4A7702200F7}"/>
                  </a:ext>
                </a:extLst>
              </p:cNvPr>
              <p:cNvSpPr>
                <a:spLocks noChangeShapeType="1"/>
              </p:cNvSpPr>
              <p:nvPr/>
            </p:nvSpPr>
            <p:spPr bwMode="auto">
              <a:xfrm>
                <a:off x="1586103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19" name="Line 638">
                <a:extLst>
                  <a:ext uri="{FF2B5EF4-FFF2-40B4-BE49-F238E27FC236}">
                    <a16:creationId xmlns:a16="http://schemas.microsoft.com/office/drawing/2014/main" id="{03BC9BDB-ED20-4C91-86A7-AF4098ECBEF6}"/>
                  </a:ext>
                </a:extLst>
              </p:cNvPr>
              <p:cNvSpPr>
                <a:spLocks noChangeShapeType="1"/>
              </p:cNvSpPr>
              <p:nvPr/>
            </p:nvSpPr>
            <p:spPr bwMode="auto">
              <a:xfrm flipH="1">
                <a:off x="15718159"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0" name="Line 639">
                <a:extLst>
                  <a:ext uri="{FF2B5EF4-FFF2-40B4-BE49-F238E27FC236}">
                    <a16:creationId xmlns:a16="http://schemas.microsoft.com/office/drawing/2014/main" id="{74624D82-38FB-4081-A969-38CA7DB77159}"/>
                  </a:ext>
                </a:extLst>
              </p:cNvPr>
              <p:cNvSpPr>
                <a:spLocks noChangeShapeType="1"/>
              </p:cNvSpPr>
              <p:nvPr/>
            </p:nvSpPr>
            <p:spPr bwMode="auto">
              <a:xfrm>
                <a:off x="157673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1" name="Line 640">
                <a:extLst>
                  <a:ext uri="{FF2B5EF4-FFF2-40B4-BE49-F238E27FC236}">
                    <a16:creationId xmlns:a16="http://schemas.microsoft.com/office/drawing/2014/main" id="{B96E3CE8-60C6-4E14-926D-342E4FF53A26}"/>
                  </a:ext>
                </a:extLst>
              </p:cNvPr>
              <p:cNvSpPr>
                <a:spLocks noChangeShapeType="1"/>
              </p:cNvSpPr>
              <p:nvPr/>
            </p:nvSpPr>
            <p:spPr bwMode="auto">
              <a:xfrm flipH="1">
                <a:off x="15703872"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2" name="Line 641">
                <a:extLst>
                  <a:ext uri="{FF2B5EF4-FFF2-40B4-BE49-F238E27FC236}">
                    <a16:creationId xmlns:a16="http://schemas.microsoft.com/office/drawing/2014/main" id="{50BA20EC-93BF-4E21-B68C-0BABAB111E61}"/>
                  </a:ext>
                </a:extLst>
              </p:cNvPr>
              <p:cNvSpPr>
                <a:spLocks noChangeShapeType="1"/>
              </p:cNvSpPr>
              <p:nvPr/>
            </p:nvSpPr>
            <p:spPr bwMode="auto">
              <a:xfrm>
                <a:off x="1575308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3" name="Line 642">
                <a:extLst>
                  <a:ext uri="{FF2B5EF4-FFF2-40B4-BE49-F238E27FC236}">
                    <a16:creationId xmlns:a16="http://schemas.microsoft.com/office/drawing/2014/main" id="{3F98E86F-420F-4E0F-AD3E-1A5B16C83DA0}"/>
                  </a:ext>
                </a:extLst>
              </p:cNvPr>
              <p:cNvSpPr>
                <a:spLocks noChangeShapeType="1"/>
              </p:cNvSpPr>
              <p:nvPr/>
            </p:nvSpPr>
            <p:spPr bwMode="auto">
              <a:xfrm flipH="1">
                <a:off x="15683234"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4" name="Line 643">
                <a:extLst>
                  <a:ext uri="{FF2B5EF4-FFF2-40B4-BE49-F238E27FC236}">
                    <a16:creationId xmlns:a16="http://schemas.microsoft.com/office/drawing/2014/main" id="{BFD5CB6D-2110-44FC-A8CB-ED596344CB43}"/>
                  </a:ext>
                </a:extLst>
              </p:cNvPr>
              <p:cNvSpPr>
                <a:spLocks noChangeShapeType="1"/>
              </p:cNvSpPr>
              <p:nvPr/>
            </p:nvSpPr>
            <p:spPr bwMode="auto">
              <a:xfrm>
                <a:off x="157324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5" name="Line 644">
                <a:extLst>
                  <a:ext uri="{FF2B5EF4-FFF2-40B4-BE49-F238E27FC236}">
                    <a16:creationId xmlns:a16="http://schemas.microsoft.com/office/drawing/2014/main" id="{18BC6049-7802-44A0-8A15-D86D23AF0F78}"/>
                  </a:ext>
                </a:extLst>
              </p:cNvPr>
              <p:cNvSpPr>
                <a:spLocks noChangeShapeType="1"/>
              </p:cNvSpPr>
              <p:nvPr/>
            </p:nvSpPr>
            <p:spPr bwMode="auto">
              <a:xfrm flipH="1">
                <a:off x="1565783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6" name="Line 645">
                <a:extLst>
                  <a:ext uri="{FF2B5EF4-FFF2-40B4-BE49-F238E27FC236}">
                    <a16:creationId xmlns:a16="http://schemas.microsoft.com/office/drawing/2014/main" id="{9DE68295-00CE-458D-AAD4-5C25CDCBB4B2}"/>
                  </a:ext>
                </a:extLst>
              </p:cNvPr>
              <p:cNvSpPr>
                <a:spLocks noChangeShapeType="1"/>
              </p:cNvSpPr>
              <p:nvPr/>
            </p:nvSpPr>
            <p:spPr bwMode="auto">
              <a:xfrm>
                <a:off x="157070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7" name="Line 646">
                <a:extLst>
                  <a:ext uri="{FF2B5EF4-FFF2-40B4-BE49-F238E27FC236}">
                    <a16:creationId xmlns:a16="http://schemas.microsoft.com/office/drawing/2014/main" id="{4C2BC649-C144-4A38-BB36-D8A9D88CED3B}"/>
                  </a:ext>
                </a:extLst>
              </p:cNvPr>
              <p:cNvSpPr>
                <a:spLocks noChangeShapeType="1"/>
              </p:cNvSpPr>
              <p:nvPr/>
            </p:nvSpPr>
            <p:spPr bwMode="auto">
              <a:xfrm flipH="1">
                <a:off x="1563719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8" name="Line 647">
                <a:extLst>
                  <a:ext uri="{FF2B5EF4-FFF2-40B4-BE49-F238E27FC236}">
                    <a16:creationId xmlns:a16="http://schemas.microsoft.com/office/drawing/2014/main" id="{5487649D-7700-48A4-9406-87932E9D84E3}"/>
                  </a:ext>
                </a:extLst>
              </p:cNvPr>
              <p:cNvSpPr>
                <a:spLocks noChangeShapeType="1"/>
              </p:cNvSpPr>
              <p:nvPr/>
            </p:nvSpPr>
            <p:spPr bwMode="auto">
              <a:xfrm>
                <a:off x="1568799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29" name="Line 648">
                <a:extLst>
                  <a:ext uri="{FF2B5EF4-FFF2-40B4-BE49-F238E27FC236}">
                    <a16:creationId xmlns:a16="http://schemas.microsoft.com/office/drawing/2014/main" id="{50611A59-32EF-4C83-AEE2-4CD9B64FF198}"/>
                  </a:ext>
                </a:extLst>
              </p:cNvPr>
              <p:cNvSpPr>
                <a:spLocks noChangeShapeType="1"/>
              </p:cNvSpPr>
              <p:nvPr/>
            </p:nvSpPr>
            <p:spPr bwMode="auto">
              <a:xfrm flipH="1">
                <a:off x="15621322"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0" name="Line 649">
                <a:extLst>
                  <a:ext uri="{FF2B5EF4-FFF2-40B4-BE49-F238E27FC236}">
                    <a16:creationId xmlns:a16="http://schemas.microsoft.com/office/drawing/2014/main" id="{376DD6D9-34F8-4A91-B314-242DAC3772F4}"/>
                  </a:ext>
                </a:extLst>
              </p:cNvPr>
              <p:cNvSpPr>
                <a:spLocks noChangeShapeType="1"/>
              </p:cNvSpPr>
              <p:nvPr/>
            </p:nvSpPr>
            <p:spPr bwMode="auto">
              <a:xfrm>
                <a:off x="1567053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1" name="Line 650">
                <a:extLst>
                  <a:ext uri="{FF2B5EF4-FFF2-40B4-BE49-F238E27FC236}">
                    <a16:creationId xmlns:a16="http://schemas.microsoft.com/office/drawing/2014/main" id="{802CF594-19EB-4E64-96EA-1371288E5338}"/>
                  </a:ext>
                </a:extLst>
              </p:cNvPr>
              <p:cNvSpPr>
                <a:spLocks noChangeShapeType="1"/>
              </p:cNvSpPr>
              <p:nvPr/>
            </p:nvSpPr>
            <p:spPr bwMode="auto">
              <a:xfrm flipH="1">
                <a:off x="1561179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2" name="Line 651">
                <a:extLst>
                  <a:ext uri="{FF2B5EF4-FFF2-40B4-BE49-F238E27FC236}">
                    <a16:creationId xmlns:a16="http://schemas.microsoft.com/office/drawing/2014/main" id="{A3FBAF8E-8A38-4CE5-A31E-734860C0664D}"/>
                  </a:ext>
                </a:extLst>
              </p:cNvPr>
              <p:cNvSpPr>
                <a:spLocks noChangeShapeType="1"/>
              </p:cNvSpPr>
              <p:nvPr/>
            </p:nvSpPr>
            <p:spPr bwMode="auto">
              <a:xfrm>
                <a:off x="156610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3" name="Line 652">
                <a:extLst>
                  <a:ext uri="{FF2B5EF4-FFF2-40B4-BE49-F238E27FC236}">
                    <a16:creationId xmlns:a16="http://schemas.microsoft.com/office/drawing/2014/main" id="{7904C51D-0BA7-47D2-B054-9E5901EE64B3}"/>
                  </a:ext>
                </a:extLst>
              </p:cNvPr>
              <p:cNvSpPr>
                <a:spLocks noChangeShapeType="1"/>
              </p:cNvSpPr>
              <p:nvPr/>
            </p:nvSpPr>
            <p:spPr bwMode="auto">
              <a:xfrm flipH="1">
                <a:off x="1560385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4" name="Line 653">
                <a:extLst>
                  <a:ext uri="{FF2B5EF4-FFF2-40B4-BE49-F238E27FC236}">
                    <a16:creationId xmlns:a16="http://schemas.microsoft.com/office/drawing/2014/main" id="{8B2B79A8-FA66-47CC-965E-750752237C6B}"/>
                  </a:ext>
                </a:extLst>
              </p:cNvPr>
              <p:cNvSpPr>
                <a:spLocks noChangeShapeType="1"/>
              </p:cNvSpPr>
              <p:nvPr/>
            </p:nvSpPr>
            <p:spPr bwMode="auto">
              <a:xfrm>
                <a:off x="156530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5" name="Line 654">
                <a:extLst>
                  <a:ext uri="{FF2B5EF4-FFF2-40B4-BE49-F238E27FC236}">
                    <a16:creationId xmlns:a16="http://schemas.microsoft.com/office/drawing/2014/main" id="{E7802A43-BAED-4266-B0B6-5BA30BFFA185}"/>
                  </a:ext>
                </a:extLst>
              </p:cNvPr>
              <p:cNvSpPr>
                <a:spLocks noChangeShapeType="1"/>
              </p:cNvSpPr>
              <p:nvPr/>
            </p:nvSpPr>
            <p:spPr bwMode="auto">
              <a:xfrm flipH="1">
                <a:off x="1559433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6" name="Line 655">
                <a:extLst>
                  <a:ext uri="{FF2B5EF4-FFF2-40B4-BE49-F238E27FC236}">
                    <a16:creationId xmlns:a16="http://schemas.microsoft.com/office/drawing/2014/main" id="{045A0736-E75E-4308-BE87-F95AEF8996DC}"/>
                  </a:ext>
                </a:extLst>
              </p:cNvPr>
              <p:cNvSpPr>
                <a:spLocks noChangeShapeType="1"/>
              </p:cNvSpPr>
              <p:nvPr/>
            </p:nvSpPr>
            <p:spPr bwMode="auto">
              <a:xfrm>
                <a:off x="156435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7" name="Line 656">
                <a:extLst>
                  <a:ext uri="{FF2B5EF4-FFF2-40B4-BE49-F238E27FC236}">
                    <a16:creationId xmlns:a16="http://schemas.microsoft.com/office/drawing/2014/main" id="{AAE07951-E2C3-443F-A9E9-44081B186963}"/>
                  </a:ext>
                </a:extLst>
              </p:cNvPr>
              <p:cNvSpPr>
                <a:spLocks noChangeShapeType="1"/>
              </p:cNvSpPr>
              <p:nvPr/>
            </p:nvSpPr>
            <p:spPr bwMode="auto">
              <a:xfrm flipH="1">
                <a:off x="1558639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8" name="Line 657">
                <a:extLst>
                  <a:ext uri="{FF2B5EF4-FFF2-40B4-BE49-F238E27FC236}">
                    <a16:creationId xmlns:a16="http://schemas.microsoft.com/office/drawing/2014/main" id="{B51E6E27-2E1F-4B61-9319-98C0825E6C03}"/>
                  </a:ext>
                </a:extLst>
              </p:cNvPr>
              <p:cNvSpPr>
                <a:spLocks noChangeShapeType="1"/>
              </p:cNvSpPr>
              <p:nvPr/>
            </p:nvSpPr>
            <p:spPr bwMode="auto">
              <a:xfrm>
                <a:off x="156356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39" name="Line 658">
                <a:extLst>
                  <a:ext uri="{FF2B5EF4-FFF2-40B4-BE49-F238E27FC236}">
                    <a16:creationId xmlns:a16="http://schemas.microsoft.com/office/drawing/2014/main" id="{DB941AAD-C439-4511-B185-A2912976E931}"/>
                  </a:ext>
                </a:extLst>
              </p:cNvPr>
              <p:cNvSpPr>
                <a:spLocks noChangeShapeType="1"/>
              </p:cNvSpPr>
              <p:nvPr/>
            </p:nvSpPr>
            <p:spPr bwMode="auto">
              <a:xfrm flipH="1">
                <a:off x="15580047"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0" name="Line 659">
                <a:extLst>
                  <a:ext uri="{FF2B5EF4-FFF2-40B4-BE49-F238E27FC236}">
                    <a16:creationId xmlns:a16="http://schemas.microsoft.com/office/drawing/2014/main" id="{299649D5-0604-410C-B47C-1512AA20A7BF}"/>
                  </a:ext>
                </a:extLst>
              </p:cNvPr>
              <p:cNvSpPr>
                <a:spLocks noChangeShapeType="1"/>
              </p:cNvSpPr>
              <p:nvPr/>
            </p:nvSpPr>
            <p:spPr bwMode="auto">
              <a:xfrm>
                <a:off x="156276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1" name="Line 660">
                <a:extLst>
                  <a:ext uri="{FF2B5EF4-FFF2-40B4-BE49-F238E27FC236}">
                    <a16:creationId xmlns:a16="http://schemas.microsoft.com/office/drawing/2014/main" id="{9304A90B-1A2C-4296-8CC7-41A35D256D20}"/>
                  </a:ext>
                </a:extLst>
              </p:cNvPr>
              <p:cNvSpPr>
                <a:spLocks noChangeShapeType="1"/>
              </p:cNvSpPr>
              <p:nvPr/>
            </p:nvSpPr>
            <p:spPr bwMode="auto">
              <a:xfrm flipH="1">
                <a:off x="15572109"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2" name="Line 661">
                <a:extLst>
                  <a:ext uri="{FF2B5EF4-FFF2-40B4-BE49-F238E27FC236}">
                    <a16:creationId xmlns:a16="http://schemas.microsoft.com/office/drawing/2014/main" id="{9AB2CB34-D647-4B34-ABAC-529956D2E9CE}"/>
                  </a:ext>
                </a:extLst>
              </p:cNvPr>
              <p:cNvSpPr>
                <a:spLocks noChangeShapeType="1"/>
              </p:cNvSpPr>
              <p:nvPr/>
            </p:nvSpPr>
            <p:spPr bwMode="auto">
              <a:xfrm>
                <a:off x="1562132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3" name="Line 662">
                <a:extLst>
                  <a:ext uri="{FF2B5EF4-FFF2-40B4-BE49-F238E27FC236}">
                    <a16:creationId xmlns:a16="http://schemas.microsoft.com/office/drawing/2014/main" id="{C804CBA7-46D8-46FA-BC4D-58C565AF144D}"/>
                  </a:ext>
                </a:extLst>
              </p:cNvPr>
              <p:cNvSpPr>
                <a:spLocks noChangeShapeType="1"/>
              </p:cNvSpPr>
              <p:nvPr/>
            </p:nvSpPr>
            <p:spPr bwMode="auto">
              <a:xfrm flipH="1">
                <a:off x="15567347"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4" name="Line 663">
                <a:extLst>
                  <a:ext uri="{FF2B5EF4-FFF2-40B4-BE49-F238E27FC236}">
                    <a16:creationId xmlns:a16="http://schemas.microsoft.com/office/drawing/2014/main" id="{7953EAE8-824D-4931-A8E7-A508C7EFEFC9}"/>
                  </a:ext>
                </a:extLst>
              </p:cNvPr>
              <p:cNvSpPr>
                <a:spLocks noChangeShapeType="1"/>
              </p:cNvSpPr>
              <p:nvPr/>
            </p:nvSpPr>
            <p:spPr bwMode="auto">
              <a:xfrm>
                <a:off x="156165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5" name="Line 664">
                <a:extLst>
                  <a:ext uri="{FF2B5EF4-FFF2-40B4-BE49-F238E27FC236}">
                    <a16:creationId xmlns:a16="http://schemas.microsoft.com/office/drawing/2014/main" id="{370D1F3C-EF9B-46C8-9E88-6D9DD8680A1D}"/>
                  </a:ext>
                </a:extLst>
              </p:cNvPr>
              <p:cNvSpPr>
                <a:spLocks noChangeShapeType="1"/>
              </p:cNvSpPr>
              <p:nvPr/>
            </p:nvSpPr>
            <p:spPr bwMode="auto">
              <a:xfrm flipH="1">
                <a:off x="15557822"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6" name="Line 665">
                <a:extLst>
                  <a:ext uri="{FF2B5EF4-FFF2-40B4-BE49-F238E27FC236}">
                    <a16:creationId xmlns:a16="http://schemas.microsoft.com/office/drawing/2014/main" id="{5D9DE4BB-52E6-4742-8FA1-279BB39F6195}"/>
                  </a:ext>
                </a:extLst>
              </p:cNvPr>
              <p:cNvSpPr>
                <a:spLocks noChangeShapeType="1"/>
              </p:cNvSpPr>
              <p:nvPr/>
            </p:nvSpPr>
            <p:spPr bwMode="auto">
              <a:xfrm>
                <a:off x="156054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7" name="Line 666">
                <a:extLst>
                  <a:ext uri="{FF2B5EF4-FFF2-40B4-BE49-F238E27FC236}">
                    <a16:creationId xmlns:a16="http://schemas.microsoft.com/office/drawing/2014/main" id="{BCEE7E41-975B-4FAA-9E9E-B6340AC4FCF7}"/>
                  </a:ext>
                </a:extLst>
              </p:cNvPr>
              <p:cNvSpPr>
                <a:spLocks noChangeShapeType="1"/>
              </p:cNvSpPr>
              <p:nvPr/>
            </p:nvSpPr>
            <p:spPr bwMode="auto">
              <a:xfrm flipH="1">
                <a:off x="1554988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8" name="Line 667">
                <a:extLst>
                  <a:ext uri="{FF2B5EF4-FFF2-40B4-BE49-F238E27FC236}">
                    <a16:creationId xmlns:a16="http://schemas.microsoft.com/office/drawing/2014/main" id="{F0FE725B-E94F-420F-8C5B-1F6819772949}"/>
                  </a:ext>
                </a:extLst>
              </p:cNvPr>
              <p:cNvSpPr>
                <a:spLocks noChangeShapeType="1"/>
              </p:cNvSpPr>
              <p:nvPr/>
            </p:nvSpPr>
            <p:spPr bwMode="auto">
              <a:xfrm>
                <a:off x="1560068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49" name="Line 668">
                <a:extLst>
                  <a:ext uri="{FF2B5EF4-FFF2-40B4-BE49-F238E27FC236}">
                    <a16:creationId xmlns:a16="http://schemas.microsoft.com/office/drawing/2014/main" id="{290DDCBC-0356-4DB6-8A82-2C9E532571CF}"/>
                  </a:ext>
                </a:extLst>
              </p:cNvPr>
              <p:cNvSpPr>
                <a:spLocks noChangeShapeType="1"/>
              </p:cNvSpPr>
              <p:nvPr/>
            </p:nvSpPr>
            <p:spPr bwMode="auto">
              <a:xfrm flipH="1">
                <a:off x="1554035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0" name="Line 669">
                <a:extLst>
                  <a:ext uri="{FF2B5EF4-FFF2-40B4-BE49-F238E27FC236}">
                    <a16:creationId xmlns:a16="http://schemas.microsoft.com/office/drawing/2014/main" id="{E8002365-33AF-4935-BF07-7877B7CF466D}"/>
                  </a:ext>
                </a:extLst>
              </p:cNvPr>
              <p:cNvSpPr>
                <a:spLocks noChangeShapeType="1"/>
              </p:cNvSpPr>
              <p:nvPr/>
            </p:nvSpPr>
            <p:spPr bwMode="auto">
              <a:xfrm>
                <a:off x="155895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1" name="Line 670">
                <a:extLst>
                  <a:ext uri="{FF2B5EF4-FFF2-40B4-BE49-F238E27FC236}">
                    <a16:creationId xmlns:a16="http://schemas.microsoft.com/office/drawing/2014/main" id="{0251FBC8-6652-4BC1-B4C1-DA9C9A98E3BA}"/>
                  </a:ext>
                </a:extLst>
              </p:cNvPr>
              <p:cNvSpPr>
                <a:spLocks noChangeShapeType="1"/>
              </p:cNvSpPr>
              <p:nvPr/>
            </p:nvSpPr>
            <p:spPr bwMode="auto">
              <a:xfrm flipH="1">
                <a:off x="15535597"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2" name="Line 671">
                <a:extLst>
                  <a:ext uri="{FF2B5EF4-FFF2-40B4-BE49-F238E27FC236}">
                    <a16:creationId xmlns:a16="http://schemas.microsoft.com/office/drawing/2014/main" id="{31CBBD6B-3AED-410E-9D13-4578224DBC63}"/>
                  </a:ext>
                </a:extLst>
              </p:cNvPr>
              <p:cNvSpPr>
                <a:spLocks noChangeShapeType="1"/>
              </p:cNvSpPr>
              <p:nvPr/>
            </p:nvSpPr>
            <p:spPr bwMode="auto">
              <a:xfrm>
                <a:off x="1558322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3" name="Line 672">
                <a:extLst>
                  <a:ext uri="{FF2B5EF4-FFF2-40B4-BE49-F238E27FC236}">
                    <a16:creationId xmlns:a16="http://schemas.microsoft.com/office/drawing/2014/main" id="{7ADDB151-71F9-4508-BC28-F75A8C555759}"/>
                  </a:ext>
                </a:extLst>
              </p:cNvPr>
              <p:cNvSpPr>
                <a:spLocks noChangeShapeType="1"/>
              </p:cNvSpPr>
              <p:nvPr/>
            </p:nvSpPr>
            <p:spPr bwMode="auto">
              <a:xfrm flipH="1">
                <a:off x="15526072"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4" name="Line 673">
                <a:extLst>
                  <a:ext uri="{FF2B5EF4-FFF2-40B4-BE49-F238E27FC236}">
                    <a16:creationId xmlns:a16="http://schemas.microsoft.com/office/drawing/2014/main" id="{1661F6F9-A33A-4142-97F5-9F3FDFA658C2}"/>
                  </a:ext>
                </a:extLst>
              </p:cNvPr>
              <p:cNvSpPr>
                <a:spLocks noChangeShapeType="1"/>
              </p:cNvSpPr>
              <p:nvPr/>
            </p:nvSpPr>
            <p:spPr bwMode="auto">
              <a:xfrm>
                <a:off x="1557369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5" name="Line 674">
                <a:extLst>
                  <a:ext uri="{FF2B5EF4-FFF2-40B4-BE49-F238E27FC236}">
                    <a16:creationId xmlns:a16="http://schemas.microsoft.com/office/drawing/2014/main" id="{E51A903D-D686-4E85-AB04-429B67C9D192}"/>
                  </a:ext>
                </a:extLst>
              </p:cNvPr>
              <p:cNvSpPr>
                <a:spLocks noChangeShapeType="1"/>
              </p:cNvSpPr>
              <p:nvPr/>
            </p:nvSpPr>
            <p:spPr bwMode="auto">
              <a:xfrm flipH="1">
                <a:off x="1552130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6" name="Line 675">
                <a:extLst>
                  <a:ext uri="{FF2B5EF4-FFF2-40B4-BE49-F238E27FC236}">
                    <a16:creationId xmlns:a16="http://schemas.microsoft.com/office/drawing/2014/main" id="{2F8CEF99-9183-4E8D-9488-AD0D3717DC44}"/>
                  </a:ext>
                </a:extLst>
              </p:cNvPr>
              <p:cNvSpPr>
                <a:spLocks noChangeShapeType="1"/>
              </p:cNvSpPr>
              <p:nvPr/>
            </p:nvSpPr>
            <p:spPr bwMode="auto">
              <a:xfrm>
                <a:off x="1556893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7" name="Line 676">
                <a:extLst>
                  <a:ext uri="{FF2B5EF4-FFF2-40B4-BE49-F238E27FC236}">
                    <a16:creationId xmlns:a16="http://schemas.microsoft.com/office/drawing/2014/main" id="{DB26AE5E-87A1-481A-A638-9FAA89A44FA3}"/>
                  </a:ext>
                </a:extLst>
              </p:cNvPr>
              <p:cNvSpPr>
                <a:spLocks noChangeShapeType="1"/>
              </p:cNvSpPr>
              <p:nvPr/>
            </p:nvSpPr>
            <p:spPr bwMode="auto">
              <a:xfrm flipH="1">
                <a:off x="15511784"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8" name="Line 677">
                <a:extLst>
                  <a:ext uri="{FF2B5EF4-FFF2-40B4-BE49-F238E27FC236}">
                    <a16:creationId xmlns:a16="http://schemas.microsoft.com/office/drawing/2014/main" id="{A78F49DE-DB65-43C6-BAE7-023729FEC36D}"/>
                  </a:ext>
                </a:extLst>
              </p:cNvPr>
              <p:cNvSpPr>
                <a:spLocks noChangeShapeType="1"/>
              </p:cNvSpPr>
              <p:nvPr/>
            </p:nvSpPr>
            <p:spPr bwMode="auto">
              <a:xfrm>
                <a:off x="155594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59" name="Line 678">
                <a:extLst>
                  <a:ext uri="{FF2B5EF4-FFF2-40B4-BE49-F238E27FC236}">
                    <a16:creationId xmlns:a16="http://schemas.microsoft.com/office/drawing/2014/main" id="{E32F12CB-12AC-4ADD-BA09-FDAADFFD7ACD}"/>
                  </a:ext>
                </a:extLst>
              </p:cNvPr>
              <p:cNvSpPr>
                <a:spLocks noChangeShapeType="1"/>
              </p:cNvSpPr>
              <p:nvPr/>
            </p:nvSpPr>
            <p:spPr bwMode="auto">
              <a:xfrm flipH="1">
                <a:off x="15503847"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0" name="Line 679">
                <a:extLst>
                  <a:ext uri="{FF2B5EF4-FFF2-40B4-BE49-F238E27FC236}">
                    <a16:creationId xmlns:a16="http://schemas.microsoft.com/office/drawing/2014/main" id="{8245F89C-1819-4AD4-AA41-455158B29218}"/>
                  </a:ext>
                </a:extLst>
              </p:cNvPr>
              <p:cNvSpPr>
                <a:spLocks noChangeShapeType="1"/>
              </p:cNvSpPr>
              <p:nvPr/>
            </p:nvSpPr>
            <p:spPr bwMode="auto">
              <a:xfrm>
                <a:off x="155530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1" name="Line 680">
                <a:extLst>
                  <a:ext uri="{FF2B5EF4-FFF2-40B4-BE49-F238E27FC236}">
                    <a16:creationId xmlns:a16="http://schemas.microsoft.com/office/drawing/2014/main" id="{9D1B7439-29A9-4E29-8C64-3F6121CC88AD}"/>
                  </a:ext>
                </a:extLst>
              </p:cNvPr>
              <p:cNvSpPr>
                <a:spLocks noChangeShapeType="1"/>
              </p:cNvSpPr>
              <p:nvPr/>
            </p:nvSpPr>
            <p:spPr bwMode="auto">
              <a:xfrm flipH="1">
                <a:off x="15494322"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2" name="Line 681">
                <a:extLst>
                  <a:ext uri="{FF2B5EF4-FFF2-40B4-BE49-F238E27FC236}">
                    <a16:creationId xmlns:a16="http://schemas.microsoft.com/office/drawing/2014/main" id="{A31F2363-D00A-4ABB-9843-1AE3AB0DA725}"/>
                  </a:ext>
                </a:extLst>
              </p:cNvPr>
              <p:cNvSpPr>
                <a:spLocks noChangeShapeType="1"/>
              </p:cNvSpPr>
              <p:nvPr/>
            </p:nvSpPr>
            <p:spPr bwMode="auto">
              <a:xfrm>
                <a:off x="1554353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3" name="Line 682">
                <a:extLst>
                  <a:ext uri="{FF2B5EF4-FFF2-40B4-BE49-F238E27FC236}">
                    <a16:creationId xmlns:a16="http://schemas.microsoft.com/office/drawing/2014/main" id="{BA423231-83B0-4624-8B51-57759C66C7C5}"/>
                  </a:ext>
                </a:extLst>
              </p:cNvPr>
              <p:cNvSpPr>
                <a:spLocks noChangeShapeType="1"/>
              </p:cNvSpPr>
              <p:nvPr/>
            </p:nvSpPr>
            <p:spPr bwMode="auto">
              <a:xfrm flipH="1">
                <a:off x="1548955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4" name="Line 683">
                <a:extLst>
                  <a:ext uri="{FF2B5EF4-FFF2-40B4-BE49-F238E27FC236}">
                    <a16:creationId xmlns:a16="http://schemas.microsoft.com/office/drawing/2014/main" id="{EFC66643-778F-4922-8F4D-A32C68CBBECC}"/>
                  </a:ext>
                </a:extLst>
              </p:cNvPr>
              <p:cNvSpPr>
                <a:spLocks noChangeShapeType="1"/>
              </p:cNvSpPr>
              <p:nvPr/>
            </p:nvSpPr>
            <p:spPr bwMode="auto">
              <a:xfrm>
                <a:off x="155387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5" name="Line 684">
                <a:extLst>
                  <a:ext uri="{FF2B5EF4-FFF2-40B4-BE49-F238E27FC236}">
                    <a16:creationId xmlns:a16="http://schemas.microsoft.com/office/drawing/2014/main" id="{8B53E1BD-FE24-470E-92ED-9A45EE6F9B2F}"/>
                  </a:ext>
                </a:extLst>
              </p:cNvPr>
              <p:cNvSpPr>
                <a:spLocks noChangeShapeType="1"/>
              </p:cNvSpPr>
              <p:nvPr/>
            </p:nvSpPr>
            <p:spPr bwMode="auto">
              <a:xfrm flipH="1">
                <a:off x="1547844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6" name="Line 685">
                <a:extLst>
                  <a:ext uri="{FF2B5EF4-FFF2-40B4-BE49-F238E27FC236}">
                    <a16:creationId xmlns:a16="http://schemas.microsoft.com/office/drawing/2014/main" id="{F9D2950B-E42E-4733-9092-CD2072EB586B}"/>
                  </a:ext>
                </a:extLst>
              </p:cNvPr>
              <p:cNvSpPr>
                <a:spLocks noChangeShapeType="1"/>
              </p:cNvSpPr>
              <p:nvPr/>
            </p:nvSpPr>
            <p:spPr bwMode="auto">
              <a:xfrm>
                <a:off x="155276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7" name="Line 686">
                <a:extLst>
                  <a:ext uri="{FF2B5EF4-FFF2-40B4-BE49-F238E27FC236}">
                    <a16:creationId xmlns:a16="http://schemas.microsoft.com/office/drawing/2014/main" id="{3C9ABD0B-73EB-4EF5-BB12-552AA51D6706}"/>
                  </a:ext>
                </a:extLst>
              </p:cNvPr>
              <p:cNvSpPr>
                <a:spLocks noChangeShapeType="1"/>
              </p:cNvSpPr>
              <p:nvPr/>
            </p:nvSpPr>
            <p:spPr bwMode="auto">
              <a:xfrm flipH="1">
                <a:off x="15475272"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8" name="Line 687">
                <a:extLst>
                  <a:ext uri="{FF2B5EF4-FFF2-40B4-BE49-F238E27FC236}">
                    <a16:creationId xmlns:a16="http://schemas.microsoft.com/office/drawing/2014/main" id="{2D88C1AF-E94B-4B84-A6BB-0322EC7DC53F}"/>
                  </a:ext>
                </a:extLst>
              </p:cNvPr>
              <p:cNvSpPr>
                <a:spLocks noChangeShapeType="1"/>
              </p:cNvSpPr>
              <p:nvPr/>
            </p:nvSpPr>
            <p:spPr bwMode="auto">
              <a:xfrm>
                <a:off x="1552289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69" name="Line 688">
                <a:extLst>
                  <a:ext uri="{FF2B5EF4-FFF2-40B4-BE49-F238E27FC236}">
                    <a16:creationId xmlns:a16="http://schemas.microsoft.com/office/drawing/2014/main" id="{843B5B41-1658-4B95-AF9F-1C167F2D81FA}"/>
                  </a:ext>
                </a:extLst>
              </p:cNvPr>
              <p:cNvSpPr>
                <a:spLocks noChangeShapeType="1"/>
              </p:cNvSpPr>
              <p:nvPr/>
            </p:nvSpPr>
            <p:spPr bwMode="auto">
              <a:xfrm flipH="1">
                <a:off x="1546574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0" name="Line 689">
                <a:extLst>
                  <a:ext uri="{FF2B5EF4-FFF2-40B4-BE49-F238E27FC236}">
                    <a16:creationId xmlns:a16="http://schemas.microsoft.com/office/drawing/2014/main" id="{D4861C82-A89C-4036-AF93-C6200D659B94}"/>
                  </a:ext>
                </a:extLst>
              </p:cNvPr>
              <p:cNvSpPr>
                <a:spLocks noChangeShapeType="1"/>
              </p:cNvSpPr>
              <p:nvPr/>
            </p:nvSpPr>
            <p:spPr bwMode="auto">
              <a:xfrm>
                <a:off x="155133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1" name="Line 690">
                <a:extLst>
                  <a:ext uri="{FF2B5EF4-FFF2-40B4-BE49-F238E27FC236}">
                    <a16:creationId xmlns:a16="http://schemas.microsoft.com/office/drawing/2014/main" id="{D6B062EB-03AC-494C-ADC7-700DD83B537C}"/>
                  </a:ext>
                </a:extLst>
              </p:cNvPr>
              <p:cNvSpPr>
                <a:spLocks noChangeShapeType="1"/>
              </p:cNvSpPr>
              <p:nvPr/>
            </p:nvSpPr>
            <p:spPr bwMode="auto">
              <a:xfrm flipH="1">
                <a:off x="1545939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2" name="Line 691">
                <a:extLst>
                  <a:ext uri="{FF2B5EF4-FFF2-40B4-BE49-F238E27FC236}">
                    <a16:creationId xmlns:a16="http://schemas.microsoft.com/office/drawing/2014/main" id="{39713C0E-7137-45E4-9291-4A5177A6EAE7}"/>
                  </a:ext>
                </a:extLst>
              </p:cNvPr>
              <p:cNvSpPr>
                <a:spLocks noChangeShapeType="1"/>
              </p:cNvSpPr>
              <p:nvPr/>
            </p:nvSpPr>
            <p:spPr bwMode="auto">
              <a:xfrm>
                <a:off x="155086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3" name="Line 692">
                <a:extLst>
                  <a:ext uri="{FF2B5EF4-FFF2-40B4-BE49-F238E27FC236}">
                    <a16:creationId xmlns:a16="http://schemas.microsoft.com/office/drawing/2014/main" id="{3D667372-F747-4814-905B-CE024C19EB0B}"/>
                  </a:ext>
                </a:extLst>
              </p:cNvPr>
              <p:cNvSpPr>
                <a:spLocks noChangeShapeType="1"/>
              </p:cNvSpPr>
              <p:nvPr/>
            </p:nvSpPr>
            <p:spPr bwMode="auto">
              <a:xfrm flipH="1">
                <a:off x="1544034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4" name="Line 693">
                <a:extLst>
                  <a:ext uri="{FF2B5EF4-FFF2-40B4-BE49-F238E27FC236}">
                    <a16:creationId xmlns:a16="http://schemas.microsoft.com/office/drawing/2014/main" id="{D711B0CC-E124-407C-9EE7-49E7CBB2ED44}"/>
                  </a:ext>
                </a:extLst>
              </p:cNvPr>
              <p:cNvSpPr>
                <a:spLocks noChangeShapeType="1"/>
              </p:cNvSpPr>
              <p:nvPr/>
            </p:nvSpPr>
            <p:spPr bwMode="auto">
              <a:xfrm>
                <a:off x="154895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5" name="Line 694">
                <a:extLst>
                  <a:ext uri="{FF2B5EF4-FFF2-40B4-BE49-F238E27FC236}">
                    <a16:creationId xmlns:a16="http://schemas.microsoft.com/office/drawing/2014/main" id="{85B1BA24-7A13-42B6-A7A5-0FD798B9DBBB}"/>
                  </a:ext>
                </a:extLst>
              </p:cNvPr>
              <p:cNvSpPr>
                <a:spLocks noChangeShapeType="1"/>
              </p:cNvSpPr>
              <p:nvPr/>
            </p:nvSpPr>
            <p:spPr bwMode="auto">
              <a:xfrm flipH="1">
                <a:off x="15433997"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6" name="Line 695">
                <a:extLst>
                  <a:ext uri="{FF2B5EF4-FFF2-40B4-BE49-F238E27FC236}">
                    <a16:creationId xmlns:a16="http://schemas.microsoft.com/office/drawing/2014/main" id="{573CA2EE-D21D-4F4B-81AF-32406E33FFE7}"/>
                  </a:ext>
                </a:extLst>
              </p:cNvPr>
              <p:cNvSpPr>
                <a:spLocks noChangeShapeType="1"/>
              </p:cNvSpPr>
              <p:nvPr/>
            </p:nvSpPr>
            <p:spPr bwMode="auto">
              <a:xfrm>
                <a:off x="1548162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7" name="Line 696">
                <a:extLst>
                  <a:ext uri="{FF2B5EF4-FFF2-40B4-BE49-F238E27FC236}">
                    <a16:creationId xmlns:a16="http://schemas.microsoft.com/office/drawing/2014/main" id="{F34E42FE-423A-4BFE-B3F6-E7B4858D75AB}"/>
                  </a:ext>
                </a:extLst>
              </p:cNvPr>
              <p:cNvSpPr>
                <a:spLocks noChangeShapeType="1"/>
              </p:cNvSpPr>
              <p:nvPr/>
            </p:nvSpPr>
            <p:spPr bwMode="auto">
              <a:xfrm flipH="1">
                <a:off x="1542923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8" name="Line 697">
                <a:extLst>
                  <a:ext uri="{FF2B5EF4-FFF2-40B4-BE49-F238E27FC236}">
                    <a16:creationId xmlns:a16="http://schemas.microsoft.com/office/drawing/2014/main" id="{21FC37CE-9CCB-40C1-B7EE-0458FE1A163D}"/>
                  </a:ext>
                </a:extLst>
              </p:cNvPr>
              <p:cNvSpPr>
                <a:spLocks noChangeShapeType="1"/>
              </p:cNvSpPr>
              <p:nvPr/>
            </p:nvSpPr>
            <p:spPr bwMode="auto">
              <a:xfrm>
                <a:off x="154784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79" name="Line 698">
                <a:extLst>
                  <a:ext uri="{FF2B5EF4-FFF2-40B4-BE49-F238E27FC236}">
                    <a16:creationId xmlns:a16="http://schemas.microsoft.com/office/drawing/2014/main" id="{34A3D02B-7E13-45E3-B65C-4A7B249D4AAE}"/>
                  </a:ext>
                </a:extLst>
              </p:cNvPr>
              <p:cNvSpPr>
                <a:spLocks noChangeShapeType="1"/>
              </p:cNvSpPr>
              <p:nvPr/>
            </p:nvSpPr>
            <p:spPr bwMode="auto">
              <a:xfrm flipH="1">
                <a:off x="15416534"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0" name="Line 699">
                <a:extLst>
                  <a:ext uri="{FF2B5EF4-FFF2-40B4-BE49-F238E27FC236}">
                    <a16:creationId xmlns:a16="http://schemas.microsoft.com/office/drawing/2014/main" id="{E68F9A5F-A951-4784-B23B-088EBAC84ED6}"/>
                  </a:ext>
                </a:extLst>
              </p:cNvPr>
              <p:cNvSpPr>
                <a:spLocks noChangeShapeType="1"/>
              </p:cNvSpPr>
              <p:nvPr/>
            </p:nvSpPr>
            <p:spPr bwMode="auto">
              <a:xfrm>
                <a:off x="154657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1" name="Line 700">
                <a:extLst>
                  <a:ext uri="{FF2B5EF4-FFF2-40B4-BE49-F238E27FC236}">
                    <a16:creationId xmlns:a16="http://schemas.microsoft.com/office/drawing/2014/main" id="{5FDC4BB6-1EC0-4F8B-94E9-D164FB9FA502}"/>
                  </a:ext>
                </a:extLst>
              </p:cNvPr>
              <p:cNvSpPr>
                <a:spLocks noChangeShapeType="1"/>
              </p:cNvSpPr>
              <p:nvPr/>
            </p:nvSpPr>
            <p:spPr bwMode="auto">
              <a:xfrm flipH="1">
                <a:off x="15413359"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2" name="Line 701">
                <a:extLst>
                  <a:ext uri="{FF2B5EF4-FFF2-40B4-BE49-F238E27FC236}">
                    <a16:creationId xmlns:a16="http://schemas.microsoft.com/office/drawing/2014/main" id="{32569D10-D3D3-4DB8-9209-3C79B19480F1}"/>
                  </a:ext>
                </a:extLst>
              </p:cNvPr>
              <p:cNvSpPr>
                <a:spLocks noChangeShapeType="1"/>
              </p:cNvSpPr>
              <p:nvPr/>
            </p:nvSpPr>
            <p:spPr bwMode="auto">
              <a:xfrm>
                <a:off x="1546098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3" name="Line 702">
                <a:extLst>
                  <a:ext uri="{FF2B5EF4-FFF2-40B4-BE49-F238E27FC236}">
                    <a16:creationId xmlns:a16="http://schemas.microsoft.com/office/drawing/2014/main" id="{829523F1-DD50-4B2F-B11F-859D5BDB4C9E}"/>
                  </a:ext>
                </a:extLst>
              </p:cNvPr>
              <p:cNvSpPr>
                <a:spLocks noChangeShapeType="1"/>
              </p:cNvSpPr>
              <p:nvPr/>
            </p:nvSpPr>
            <p:spPr bwMode="auto">
              <a:xfrm flipH="1">
                <a:off x="1540224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4" name="Line 703">
                <a:extLst>
                  <a:ext uri="{FF2B5EF4-FFF2-40B4-BE49-F238E27FC236}">
                    <a16:creationId xmlns:a16="http://schemas.microsoft.com/office/drawing/2014/main" id="{2EF49F1F-A035-4A6E-A578-745BE55A3EF5}"/>
                  </a:ext>
                </a:extLst>
              </p:cNvPr>
              <p:cNvSpPr>
                <a:spLocks noChangeShapeType="1"/>
              </p:cNvSpPr>
              <p:nvPr/>
            </p:nvSpPr>
            <p:spPr bwMode="auto">
              <a:xfrm>
                <a:off x="154514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5" name="Line 704">
                <a:extLst>
                  <a:ext uri="{FF2B5EF4-FFF2-40B4-BE49-F238E27FC236}">
                    <a16:creationId xmlns:a16="http://schemas.microsoft.com/office/drawing/2014/main" id="{EBC140C5-D6BD-4E11-8ADE-42CC98F13E09}"/>
                  </a:ext>
                </a:extLst>
              </p:cNvPr>
              <p:cNvSpPr>
                <a:spLocks noChangeShapeType="1"/>
              </p:cNvSpPr>
              <p:nvPr/>
            </p:nvSpPr>
            <p:spPr bwMode="auto">
              <a:xfrm flipH="1">
                <a:off x="15395897"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6" name="Line 705">
                <a:extLst>
                  <a:ext uri="{FF2B5EF4-FFF2-40B4-BE49-F238E27FC236}">
                    <a16:creationId xmlns:a16="http://schemas.microsoft.com/office/drawing/2014/main" id="{F3F7D306-8B2C-4CD7-A513-C59DE897830D}"/>
                  </a:ext>
                </a:extLst>
              </p:cNvPr>
              <p:cNvSpPr>
                <a:spLocks noChangeShapeType="1"/>
              </p:cNvSpPr>
              <p:nvPr/>
            </p:nvSpPr>
            <p:spPr bwMode="auto">
              <a:xfrm>
                <a:off x="1544352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7" name="Line 706">
                <a:extLst>
                  <a:ext uri="{FF2B5EF4-FFF2-40B4-BE49-F238E27FC236}">
                    <a16:creationId xmlns:a16="http://schemas.microsoft.com/office/drawing/2014/main" id="{6969E714-6771-4400-B507-098C19676AA0}"/>
                  </a:ext>
                </a:extLst>
              </p:cNvPr>
              <p:cNvSpPr>
                <a:spLocks noChangeShapeType="1"/>
              </p:cNvSpPr>
              <p:nvPr/>
            </p:nvSpPr>
            <p:spPr bwMode="auto">
              <a:xfrm flipH="1">
                <a:off x="15386372"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8" name="Line 707">
                <a:extLst>
                  <a:ext uri="{FF2B5EF4-FFF2-40B4-BE49-F238E27FC236}">
                    <a16:creationId xmlns:a16="http://schemas.microsoft.com/office/drawing/2014/main" id="{35B02D70-335F-4C8D-A851-509F67F83783}"/>
                  </a:ext>
                </a:extLst>
              </p:cNvPr>
              <p:cNvSpPr>
                <a:spLocks noChangeShapeType="1"/>
              </p:cNvSpPr>
              <p:nvPr/>
            </p:nvSpPr>
            <p:spPr bwMode="auto">
              <a:xfrm>
                <a:off x="15435584"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89" name="Line 708">
                <a:extLst>
                  <a:ext uri="{FF2B5EF4-FFF2-40B4-BE49-F238E27FC236}">
                    <a16:creationId xmlns:a16="http://schemas.microsoft.com/office/drawing/2014/main" id="{3B5846F0-34E9-4E54-B2D8-51210CF1A36A}"/>
                  </a:ext>
                </a:extLst>
              </p:cNvPr>
              <p:cNvSpPr>
                <a:spLocks noChangeShapeType="1"/>
              </p:cNvSpPr>
              <p:nvPr/>
            </p:nvSpPr>
            <p:spPr bwMode="auto">
              <a:xfrm flipH="1">
                <a:off x="1537049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0" name="Line 709">
                <a:extLst>
                  <a:ext uri="{FF2B5EF4-FFF2-40B4-BE49-F238E27FC236}">
                    <a16:creationId xmlns:a16="http://schemas.microsoft.com/office/drawing/2014/main" id="{6CAAF248-6F01-44A7-ACCC-ED4B108ED5DA}"/>
                  </a:ext>
                </a:extLst>
              </p:cNvPr>
              <p:cNvSpPr>
                <a:spLocks noChangeShapeType="1"/>
              </p:cNvSpPr>
              <p:nvPr/>
            </p:nvSpPr>
            <p:spPr bwMode="auto">
              <a:xfrm>
                <a:off x="154197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1" name="Line 710">
                <a:extLst>
                  <a:ext uri="{FF2B5EF4-FFF2-40B4-BE49-F238E27FC236}">
                    <a16:creationId xmlns:a16="http://schemas.microsoft.com/office/drawing/2014/main" id="{27EB7CB0-162B-4E16-BDE3-F445F2B25CFD}"/>
                  </a:ext>
                </a:extLst>
              </p:cNvPr>
              <p:cNvSpPr>
                <a:spLocks noChangeShapeType="1"/>
              </p:cNvSpPr>
              <p:nvPr/>
            </p:nvSpPr>
            <p:spPr bwMode="auto">
              <a:xfrm flipH="1">
                <a:off x="1535938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2" name="Line 711">
                <a:extLst>
                  <a:ext uri="{FF2B5EF4-FFF2-40B4-BE49-F238E27FC236}">
                    <a16:creationId xmlns:a16="http://schemas.microsoft.com/office/drawing/2014/main" id="{73A754A2-510C-4C1F-88AB-D04C65015D5C}"/>
                  </a:ext>
                </a:extLst>
              </p:cNvPr>
              <p:cNvSpPr>
                <a:spLocks noChangeShapeType="1"/>
              </p:cNvSpPr>
              <p:nvPr/>
            </p:nvSpPr>
            <p:spPr bwMode="auto">
              <a:xfrm>
                <a:off x="1540859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3" name="Line 712">
                <a:extLst>
                  <a:ext uri="{FF2B5EF4-FFF2-40B4-BE49-F238E27FC236}">
                    <a16:creationId xmlns:a16="http://schemas.microsoft.com/office/drawing/2014/main" id="{2A854A22-0E0F-42F1-A3FE-A3A07F3B5C0B}"/>
                  </a:ext>
                </a:extLst>
              </p:cNvPr>
              <p:cNvSpPr>
                <a:spLocks noChangeShapeType="1"/>
              </p:cNvSpPr>
              <p:nvPr/>
            </p:nvSpPr>
            <p:spPr bwMode="auto">
              <a:xfrm flipH="1">
                <a:off x="1535144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4" name="Line 713">
                <a:extLst>
                  <a:ext uri="{FF2B5EF4-FFF2-40B4-BE49-F238E27FC236}">
                    <a16:creationId xmlns:a16="http://schemas.microsoft.com/office/drawing/2014/main" id="{021CEB4E-EE4A-4C3B-BA93-E1031096B597}"/>
                  </a:ext>
                </a:extLst>
              </p:cNvPr>
              <p:cNvSpPr>
                <a:spLocks noChangeShapeType="1"/>
              </p:cNvSpPr>
              <p:nvPr/>
            </p:nvSpPr>
            <p:spPr bwMode="auto">
              <a:xfrm>
                <a:off x="154006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5" name="Line 714">
                <a:extLst>
                  <a:ext uri="{FF2B5EF4-FFF2-40B4-BE49-F238E27FC236}">
                    <a16:creationId xmlns:a16="http://schemas.microsoft.com/office/drawing/2014/main" id="{01507295-909F-4664-AFC3-9354544E8448}"/>
                  </a:ext>
                </a:extLst>
              </p:cNvPr>
              <p:cNvSpPr>
                <a:spLocks noChangeShapeType="1"/>
              </p:cNvSpPr>
              <p:nvPr/>
            </p:nvSpPr>
            <p:spPr bwMode="auto">
              <a:xfrm flipH="1">
                <a:off x="15324459"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6" name="Line 715">
                <a:extLst>
                  <a:ext uri="{FF2B5EF4-FFF2-40B4-BE49-F238E27FC236}">
                    <a16:creationId xmlns:a16="http://schemas.microsoft.com/office/drawing/2014/main" id="{568BD095-0309-4F9D-9B66-F07C14FC9CA9}"/>
                  </a:ext>
                </a:extLst>
              </p:cNvPr>
              <p:cNvSpPr>
                <a:spLocks noChangeShapeType="1"/>
              </p:cNvSpPr>
              <p:nvPr/>
            </p:nvSpPr>
            <p:spPr bwMode="auto">
              <a:xfrm>
                <a:off x="1537367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7" name="Line 716">
                <a:extLst>
                  <a:ext uri="{FF2B5EF4-FFF2-40B4-BE49-F238E27FC236}">
                    <a16:creationId xmlns:a16="http://schemas.microsoft.com/office/drawing/2014/main" id="{91AB7F59-F436-4877-8CEA-3C3AAD496273}"/>
                  </a:ext>
                </a:extLst>
              </p:cNvPr>
              <p:cNvSpPr>
                <a:spLocks noChangeShapeType="1"/>
              </p:cNvSpPr>
              <p:nvPr/>
            </p:nvSpPr>
            <p:spPr bwMode="auto">
              <a:xfrm flipH="1">
                <a:off x="1531969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8" name="Line 717">
                <a:extLst>
                  <a:ext uri="{FF2B5EF4-FFF2-40B4-BE49-F238E27FC236}">
                    <a16:creationId xmlns:a16="http://schemas.microsoft.com/office/drawing/2014/main" id="{1D212145-9B2A-40DE-BE52-E572138F6569}"/>
                  </a:ext>
                </a:extLst>
              </p:cNvPr>
              <p:cNvSpPr>
                <a:spLocks noChangeShapeType="1"/>
              </p:cNvSpPr>
              <p:nvPr/>
            </p:nvSpPr>
            <p:spPr bwMode="auto">
              <a:xfrm>
                <a:off x="153689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099" name="Line 718">
                <a:extLst>
                  <a:ext uri="{FF2B5EF4-FFF2-40B4-BE49-F238E27FC236}">
                    <a16:creationId xmlns:a16="http://schemas.microsoft.com/office/drawing/2014/main" id="{B8B54226-7161-4BBD-BA50-FBADA5523328}"/>
                  </a:ext>
                </a:extLst>
              </p:cNvPr>
              <p:cNvSpPr>
                <a:spLocks noChangeShapeType="1"/>
              </p:cNvSpPr>
              <p:nvPr/>
            </p:nvSpPr>
            <p:spPr bwMode="auto">
              <a:xfrm flipH="1">
                <a:off x="15295884"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0" name="Line 719">
                <a:extLst>
                  <a:ext uri="{FF2B5EF4-FFF2-40B4-BE49-F238E27FC236}">
                    <a16:creationId xmlns:a16="http://schemas.microsoft.com/office/drawing/2014/main" id="{A875FA96-FBFF-427D-8B69-A0C666B9391A}"/>
                  </a:ext>
                </a:extLst>
              </p:cNvPr>
              <p:cNvSpPr>
                <a:spLocks noChangeShapeType="1"/>
              </p:cNvSpPr>
              <p:nvPr/>
            </p:nvSpPr>
            <p:spPr bwMode="auto">
              <a:xfrm>
                <a:off x="1534350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1" name="Line 720">
                <a:extLst>
                  <a:ext uri="{FF2B5EF4-FFF2-40B4-BE49-F238E27FC236}">
                    <a16:creationId xmlns:a16="http://schemas.microsoft.com/office/drawing/2014/main" id="{362221B0-F193-41BF-820E-CAA7F71A4358}"/>
                  </a:ext>
                </a:extLst>
              </p:cNvPr>
              <p:cNvSpPr>
                <a:spLocks noChangeShapeType="1"/>
              </p:cNvSpPr>
              <p:nvPr/>
            </p:nvSpPr>
            <p:spPr bwMode="auto">
              <a:xfrm flipH="1">
                <a:off x="15289534"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2" name="Line 721">
                <a:extLst>
                  <a:ext uri="{FF2B5EF4-FFF2-40B4-BE49-F238E27FC236}">
                    <a16:creationId xmlns:a16="http://schemas.microsoft.com/office/drawing/2014/main" id="{B0C6F9B0-790B-41F2-BE9A-1BACEC45A984}"/>
                  </a:ext>
                </a:extLst>
              </p:cNvPr>
              <p:cNvSpPr>
                <a:spLocks noChangeShapeType="1"/>
              </p:cNvSpPr>
              <p:nvPr/>
            </p:nvSpPr>
            <p:spPr bwMode="auto">
              <a:xfrm>
                <a:off x="153371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3" name="Line 722">
                <a:extLst>
                  <a:ext uri="{FF2B5EF4-FFF2-40B4-BE49-F238E27FC236}">
                    <a16:creationId xmlns:a16="http://schemas.microsoft.com/office/drawing/2014/main" id="{9ACC3198-1BC5-4794-A7E7-F7629891D0E3}"/>
                  </a:ext>
                </a:extLst>
              </p:cNvPr>
              <p:cNvSpPr>
                <a:spLocks noChangeShapeType="1"/>
              </p:cNvSpPr>
              <p:nvPr/>
            </p:nvSpPr>
            <p:spPr bwMode="auto">
              <a:xfrm flipH="1">
                <a:off x="15276834" y="2347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4" name="Line 723">
                <a:extLst>
                  <a:ext uri="{FF2B5EF4-FFF2-40B4-BE49-F238E27FC236}">
                    <a16:creationId xmlns:a16="http://schemas.microsoft.com/office/drawing/2014/main" id="{B95082EC-C3CA-42F5-8F74-C91753E46A13}"/>
                  </a:ext>
                </a:extLst>
              </p:cNvPr>
              <p:cNvSpPr>
                <a:spLocks noChangeShapeType="1"/>
              </p:cNvSpPr>
              <p:nvPr/>
            </p:nvSpPr>
            <p:spPr bwMode="auto">
              <a:xfrm>
                <a:off x="153244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5" name="Line 724">
                <a:extLst>
                  <a:ext uri="{FF2B5EF4-FFF2-40B4-BE49-F238E27FC236}">
                    <a16:creationId xmlns:a16="http://schemas.microsoft.com/office/drawing/2014/main" id="{426F300E-DBB3-4FC1-85D5-9AA68A64DBE9}"/>
                  </a:ext>
                </a:extLst>
              </p:cNvPr>
              <p:cNvSpPr>
                <a:spLocks noChangeShapeType="1"/>
              </p:cNvSpPr>
              <p:nvPr/>
            </p:nvSpPr>
            <p:spPr bwMode="auto">
              <a:xfrm flipH="1">
                <a:off x="15241909"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6" name="Line 725">
                <a:extLst>
                  <a:ext uri="{FF2B5EF4-FFF2-40B4-BE49-F238E27FC236}">
                    <a16:creationId xmlns:a16="http://schemas.microsoft.com/office/drawing/2014/main" id="{E8A2FC95-69B5-4E6C-995D-E8B4DB70E249}"/>
                  </a:ext>
                </a:extLst>
              </p:cNvPr>
              <p:cNvSpPr>
                <a:spLocks noChangeShapeType="1"/>
              </p:cNvSpPr>
              <p:nvPr/>
            </p:nvSpPr>
            <p:spPr bwMode="auto">
              <a:xfrm>
                <a:off x="15291122"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7" name="Line 726">
                <a:extLst>
                  <a:ext uri="{FF2B5EF4-FFF2-40B4-BE49-F238E27FC236}">
                    <a16:creationId xmlns:a16="http://schemas.microsoft.com/office/drawing/2014/main" id="{DD2DC3F1-C28C-4E79-B26A-C7C88A77A18B}"/>
                  </a:ext>
                </a:extLst>
              </p:cNvPr>
              <p:cNvSpPr>
                <a:spLocks noChangeShapeType="1"/>
              </p:cNvSpPr>
              <p:nvPr/>
            </p:nvSpPr>
            <p:spPr bwMode="auto">
              <a:xfrm flipH="1">
                <a:off x="15232384"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8" name="Line 727">
                <a:extLst>
                  <a:ext uri="{FF2B5EF4-FFF2-40B4-BE49-F238E27FC236}">
                    <a16:creationId xmlns:a16="http://schemas.microsoft.com/office/drawing/2014/main" id="{5C67B9BB-7E16-4108-98D1-8CC0B210DB55}"/>
                  </a:ext>
                </a:extLst>
              </p:cNvPr>
              <p:cNvSpPr>
                <a:spLocks noChangeShapeType="1"/>
              </p:cNvSpPr>
              <p:nvPr/>
            </p:nvSpPr>
            <p:spPr bwMode="auto">
              <a:xfrm>
                <a:off x="1528159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09" name="Line 728">
                <a:extLst>
                  <a:ext uri="{FF2B5EF4-FFF2-40B4-BE49-F238E27FC236}">
                    <a16:creationId xmlns:a16="http://schemas.microsoft.com/office/drawing/2014/main" id="{17F97727-BB93-44B0-B2AB-B7172D53AEB7}"/>
                  </a:ext>
                </a:extLst>
              </p:cNvPr>
              <p:cNvSpPr>
                <a:spLocks noChangeShapeType="1"/>
              </p:cNvSpPr>
              <p:nvPr/>
            </p:nvSpPr>
            <p:spPr bwMode="auto">
              <a:xfrm flipH="1">
                <a:off x="15186347"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0" name="Line 729">
                <a:extLst>
                  <a:ext uri="{FF2B5EF4-FFF2-40B4-BE49-F238E27FC236}">
                    <a16:creationId xmlns:a16="http://schemas.microsoft.com/office/drawing/2014/main" id="{1DF65FB6-6D38-4D7A-9881-D0D85B79814E}"/>
                  </a:ext>
                </a:extLst>
              </p:cNvPr>
              <p:cNvSpPr>
                <a:spLocks noChangeShapeType="1"/>
              </p:cNvSpPr>
              <p:nvPr/>
            </p:nvSpPr>
            <p:spPr bwMode="auto">
              <a:xfrm>
                <a:off x="15235559"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1" name="Line 730">
                <a:extLst>
                  <a:ext uri="{FF2B5EF4-FFF2-40B4-BE49-F238E27FC236}">
                    <a16:creationId xmlns:a16="http://schemas.microsoft.com/office/drawing/2014/main" id="{B545C601-0A03-4F2E-A560-15B3689D376E}"/>
                  </a:ext>
                </a:extLst>
              </p:cNvPr>
              <p:cNvSpPr>
                <a:spLocks noChangeShapeType="1"/>
              </p:cNvSpPr>
              <p:nvPr/>
            </p:nvSpPr>
            <p:spPr bwMode="auto">
              <a:xfrm flipH="1">
                <a:off x="15176822" y="23470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2" name="Line 731">
                <a:extLst>
                  <a:ext uri="{FF2B5EF4-FFF2-40B4-BE49-F238E27FC236}">
                    <a16:creationId xmlns:a16="http://schemas.microsoft.com/office/drawing/2014/main" id="{F5799CC8-8B9C-4AEE-A1C1-DBB255D1D1E8}"/>
                  </a:ext>
                </a:extLst>
              </p:cNvPr>
              <p:cNvSpPr>
                <a:spLocks noChangeShapeType="1"/>
              </p:cNvSpPr>
              <p:nvPr/>
            </p:nvSpPr>
            <p:spPr bwMode="auto">
              <a:xfrm>
                <a:off x="15224447" y="2299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3" name="Line 732">
                <a:extLst>
                  <a:ext uri="{FF2B5EF4-FFF2-40B4-BE49-F238E27FC236}">
                    <a16:creationId xmlns:a16="http://schemas.microsoft.com/office/drawing/2014/main" id="{5B6E0AC7-FCE6-4313-9043-FF80A79AA12D}"/>
                  </a:ext>
                </a:extLst>
              </p:cNvPr>
              <p:cNvSpPr>
                <a:spLocks noChangeShapeType="1"/>
              </p:cNvSpPr>
              <p:nvPr/>
            </p:nvSpPr>
            <p:spPr bwMode="auto">
              <a:xfrm flipH="1">
                <a:off x="15099034"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4" name="Line 733">
                <a:extLst>
                  <a:ext uri="{FF2B5EF4-FFF2-40B4-BE49-F238E27FC236}">
                    <a16:creationId xmlns:a16="http://schemas.microsoft.com/office/drawing/2014/main" id="{257B4FEE-57EC-417A-A478-B644017A60BD}"/>
                  </a:ext>
                </a:extLst>
              </p:cNvPr>
              <p:cNvSpPr>
                <a:spLocks noChangeShapeType="1"/>
              </p:cNvSpPr>
              <p:nvPr/>
            </p:nvSpPr>
            <p:spPr bwMode="auto">
              <a:xfrm>
                <a:off x="15149834"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5" name="Line 734">
                <a:extLst>
                  <a:ext uri="{FF2B5EF4-FFF2-40B4-BE49-F238E27FC236}">
                    <a16:creationId xmlns:a16="http://schemas.microsoft.com/office/drawing/2014/main" id="{679573F2-B2ED-4C0B-9270-FE84CB2A43D1}"/>
                  </a:ext>
                </a:extLst>
              </p:cNvPr>
              <p:cNvSpPr>
                <a:spLocks noChangeShapeType="1"/>
              </p:cNvSpPr>
              <p:nvPr/>
            </p:nvSpPr>
            <p:spPr bwMode="auto">
              <a:xfrm flipH="1">
                <a:off x="15070459"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6" name="Line 735">
                <a:extLst>
                  <a:ext uri="{FF2B5EF4-FFF2-40B4-BE49-F238E27FC236}">
                    <a16:creationId xmlns:a16="http://schemas.microsoft.com/office/drawing/2014/main" id="{3F388FDE-6CD5-45DF-8E56-9AEF36111131}"/>
                  </a:ext>
                </a:extLst>
              </p:cNvPr>
              <p:cNvSpPr>
                <a:spLocks noChangeShapeType="1"/>
              </p:cNvSpPr>
              <p:nvPr/>
            </p:nvSpPr>
            <p:spPr bwMode="auto">
              <a:xfrm>
                <a:off x="15119672"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7" name="Line 736">
                <a:extLst>
                  <a:ext uri="{FF2B5EF4-FFF2-40B4-BE49-F238E27FC236}">
                    <a16:creationId xmlns:a16="http://schemas.microsoft.com/office/drawing/2014/main" id="{A656EA89-44B3-468B-8094-8C210E4D2B6C}"/>
                  </a:ext>
                </a:extLst>
              </p:cNvPr>
              <p:cNvSpPr>
                <a:spLocks noChangeShapeType="1"/>
              </p:cNvSpPr>
              <p:nvPr/>
            </p:nvSpPr>
            <p:spPr bwMode="auto">
              <a:xfrm flipH="1">
                <a:off x="15065697"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8" name="Line 737">
                <a:extLst>
                  <a:ext uri="{FF2B5EF4-FFF2-40B4-BE49-F238E27FC236}">
                    <a16:creationId xmlns:a16="http://schemas.microsoft.com/office/drawing/2014/main" id="{583079AC-8D6B-4668-8CA8-45DDA48B2A2F}"/>
                  </a:ext>
                </a:extLst>
              </p:cNvPr>
              <p:cNvSpPr>
                <a:spLocks noChangeShapeType="1"/>
              </p:cNvSpPr>
              <p:nvPr/>
            </p:nvSpPr>
            <p:spPr bwMode="auto">
              <a:xfrm>
                <a:off x="15116497"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19" name="Line 738">
                <a:extLst>
                  <a:ext uri="{FF2B5EF4-FFF2-40B4-BE49-F238E27FC236}">
                    <a16:creationId xmlns:a16="http://schemas.microsoft.com/office/drawing/2014/main" id="{4541C1C6-9A2A-4A2D-A7C3-E597473BD79C}"/>
                  </a:ext>
                </a:extLst>
              </p:cNvPr>
              <p:cNvSpPr>
                <a:spLocks noChangeShapeType="1"/>
              </p:cNvSpPr>
              <p:nvPr/>
            </p:nvSpPr>
            <p:spPr bwMode="auto">
              <a:xfrm flipH="1">
                <a:off x="15051409"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0" name="Line 739">
                <a:extLst>
                  <a:ext uri="{FF2B5EF4-FFF2-40B4-BE49-F238E27FC236}">
                    <a16:creationId xmlns:a16="http://schemas.microsoft.com/office/drawing/2014/main" id="{BA8782FE-36C7-4AE8-AD57-B38A246663FB}"/>
                  </a:ext>
                </a:extLst>
              </p:cNvPr>
              <p:cNvSpPr>
                <a:spLocks noChangeShapeType="1"/>
              </p:cNvSpPr>
              <p:nvPr/>
            </p:nvSpPr>
            <p:spPr bwMode="auto">
              <a:xfrm>
                <a:off x="15099034"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1" name="Line 740">
                <a:extLst>
                  <a:ext uri="{FF2B5EF4-FFF2-40B4-BE49-F238E27FC236}">
                    <a16:creationId xmlns:a16="http://schemas.microsoft.com/office/drawing/2014/main" id="{1DC0E772-1EBC-488D-A6C5-742BDAD4113C}"/>
                  </a:ext>
                </a:extLst>
              </p:cNvPr>
              <p:cNvSpPr>
                <a:spLocks noChangeShapeType="1"/>
              </p:cNvSpPr>
              <p:nvPr/>
            </p:nvSpPr>
            <p:spPr bwMode="auto">
              <a:xfrm flipH="1">
                <a:off x="15024422"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2" name="Line 741">
                <a:extLst>
                  <a:ext uri="{FF2B5EF4-FFF2-40B4-BE49-F238E27FC236}">
                    <a16:creationId xmlns:a16="http://schemas.microsoft.com/office/drawing/2014/main" id="{5686747A-9C2B-40F0-AD7A-3788B4DFCDF2}"/>
                  </a:ext>
                </a:extLst>
              </p:cNvPr>
              <p:cNvSpPr>
                <a:spLocks noChangeShapeType="1"/>
              </p:cNvSpPr>
              <p:nvPr/>
            </p:nvSpPr>
            <p:spPr bwMode="auto">
              <a:xfrm>
                <a:off x="15073634"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3" name="Line 742">
                <a:extLst>
                  <a:ext uri="{FF2B5EF4-FFF2-40B4-BE49-F238E27FC236}">
                    <a16:creationId xmlns:a16="http://schemas.microsoft.com/office/drawing/2014/main" id="{9389EA75-15C9-4EE8-834D-48D834B16BE8}"/>
                  </a:ext>
                </a:extLst>
              </p:cNvPr>
              <p:cNvSpPr>
                <a:spLocks noChangeShapeType="1"/>
              </p:cNvSpPr>
              <p:nvPr/>
            </p:nvSpPr>
            <p:spPr bwMode="auto">
              <a:xfrm flipH="1">
                <a:off x="15021247"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4" name="Line 743">
                <a:extLst>
                  <a:ext uri="{FF2B5EF4-FFF2-40B4-BE49-F238E27FC236}">
                    <a16:creationId xmlns:a16="http://schemas.microsoft.com/office/drawing/2014/main" id="{5A8381CE-87FB-4311-9CAE-17E87AC4DCF5}"/>
                  </a:ext>
                </a:extLst>
              </p:cNvPr>
              <p:cNvSpPr>
                <a:spLocks noChangeShapeType="1"/>
              </p:cNvSpPr>
              <p:nvPr/>
            </p:nvSpPr>
            <p:spPr bwMode="auto">
              <a:xfrm>
                <a:off x="15070459"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5" name="Line 744">
                <a:extLst>
                  <a:ext uri="{FF2B5EF4-FFF2-40B4-BE49-F238E27FC236}">
                    <a16:creationId xmlns:a16="http://schemas.microsoft.com/office/drawing/2014/main" id="{4E1E1B13-DD6D-4B66-B8E2-E12C90B391F1}"/>
                  </a:ext>
                </a:extLst>
              </p:cNvPr>
              <p:cNvSpPr>
                <a:spLocks noChangeShapeType="1"/>
              </p:cNvSpPr>
              <p:nvPr/>
            </p:nvSpPr>
            <p:spPr bwMode="auto">
              <a:xfrm flipH="1">
                <a:off x="14949809" y="232478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6" name="Line 745">
                <a:extLst>
                  <a:ext uri="{FF2B5EF4-FFF2-40B4-BE49-F238E27FC236}">
                    <a16:creationId xmlns:a16="http://schemas.microsoft.com/office/drawing/2014/main" id="{5D8CFCDB-839F-4892-98E7-032BADBE7469}"/>
                  </a:ext>
                </a:extLst>
              </p:cNvPr>
              <p:cNvSpPr>
                <a:spLocks noChangeShapeType="1"/>
              </p:cNvSpPr>
              <p:nvPr/>
            </p:nvSpPr>
            <p:spPr bwMode="auto">
              <a:xfrm>
                <a:off x="14997434"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7" name="Line 746">
                <a:extLst>
                  <a:ext uri="{FF2B5EF4-FFF2-40B4-BE49-F238E27FC236}">
                    <a16:creationId xmlns:a16="http://schemas.microsoft.com/office/drawing/2014/main" id="{ADB86711-B980-41AF-A0F7-86E07E6C7B23}"/>
                  </a:ext>
                </a:extLst>
              </p:cNvPr>
              <p:cNvSpPr>
                <a:spLocks noChangeShapeType="1"/>
              </p:cNvSpPr>
              <p:nvPr/>
            </p:nvSpPr>
            <p:spPr bwMode="auto">
              <a:xfrm flipH="1">
                <a:off x="14918059" y="232478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8" name="Line 747">
                <a:extLst>
                  <a:ext uri="{FF2B5EF4-FFF2-40B4-BE49-F238E27FC236}">
                    <a16:creationId xmlns:a16="http://schemas.microsoft.com/office/drawing/2014/main" id="{D8987E29-5E69-4B4D-BF0D-9065A88919A2}"/>
                  </a:ext>
                </a:extLst>
              </p:cNvPr>
              <p:cNvSpPr>
                <a:spLocks noChangeShapeType="1"/>
              </p:cNvSpPr>
              <p:nvPr/>
            </p:nvSpPr>
            <p:spPr bwMode="auto">
              <a:xfrm>
                <a:off x="14967272"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29" name="Line 748">
                <a:extLst>
                  <a:ext uri="{FF2B5EF4-FFF2-40B4-BE49-F238E27FC236}">
                    <a16:creationId xmlns:a16="http://schemas.microsoft.com/office/drawing/2014/main" id="{5B135C46-BD44-4D93-92B7-CAB86B4A0568}"/>
                  </a:ext>
                </a:extLst>
              </p:cNvPr>
              <p:cNvSpPr>
                <a:spLocks noChangeShapeType="1"/>
              </p:cNvSpPr>
              <p:nvPr/>
            </p:nvSpPr>
            <p:spPr bwMode="auto">
              <a:xfrm flipH="1">
                <a:off x="14897422" y="232478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0" name="Line 749">
                <a:extLst>
                  <a:ext uri="{FF2B5EF4-FFF2-40B4-BE49-F238E27FC236}">
                    <a16:creationId xmlns:a16="http://schemas.microsoft.com/office/drawing/2014/main" id="{1A210778-6381-4AA9-B92E-EE36D5473331}"/>
                  </a:ext>
                </a:extLst>
              </p:cNvPr>
              <p:cNvSpPr>
                <a:spLocks noChangeShapeType="1"/>
              </p:cNvSpPr>
              <p:nvPr/>
            </p:nvSpPr>
            <p:spPr bwMode="auto">
              <a:xfrm>
                <a:off x="14946634"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1" name="Line 750">
                <a:extLst>
                  <a:ext uri="{FF2B5EF4-FFF2-40B4-BE49-F238E27FC236}">
                    <a16:creationId xmlns:a16="http://schemas.microsoft.com/office/drawing/2014/main" id="{2E2B14DF-0140-4775-8D24-D6FDC622E65C}"/>
                  </a:ext>
                </a:extLst>
              </p:cNvPr>
              <p:cNvSpPr>
                <a:spLocks noChangeShapeType="1"/>
              </p:cNvSpPr>
              <p:nvPr/>
            </p:nvSpPr>
            <p:spPr bwMode="auto">
              <a:xfrm flipH="1">
                <a:off x="14867259"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2" name="Line 751">
                <a:extLst>
                  <a:ext uri="{FF2B5EF4-FFF2-40B4-BE49-F238E27FC236}">
                    <a16:creationId xmlns:a16="http://schemas.microsoft.com/office/drawing/2014/main" id="{6D5EEFF9-647A-492C-9FEE-CDF18AE93897}"/>
                  </a:ext>
                </a:extLst>
              </p:cNvPr>
              <p:cNvSpPr>
                <a:spLocks noChangeShapeType="1"/>
              </p:cNvSpPr>
              <p:nvPr/>
            </p:nvSpPr>
            <p:spPr bwMode="auto">
              <a:xfrm>
                <a:off x="14916472"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3" name="Line 752">
                <a:extLst>
                  <a:ext uri="{FF2B5EF4-FFF2-40B4-BE49-F238E27FC236}">
                    <a16:creationId xmlns:a16="http://schemas.microsoft.com/office/drawing/2014/main" id="{2A43E3FF-3F29-42CB-893C-A688A88BE283}"/>
                  </a:ext>
                </a:extLst>
              </p:cNvPr>
              <p:cNvSpPr>
                <a:spLocks noChangeShapeType="1"/>
              </p:cNvSpPr>
              <p:nvPr/>
            </p:nvSpPr>
            <p:spPr bwMode="auto">
              <a:xfrm flipH="1">
                <a:off x="14851384"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4" name="Line 753">
                <a:extLst>
                  <a:ext uri="{FF2B5EF4-FFF2-40B4-BE49-F238E27FC236}">
                    <a16:creationId xmlns:a16="http://schemas.microsoft.com/office/drawing/2014/main" id="{F47A2DBA-2C8E-4370-B854-4721781E4848}"/>
                  </a:ext>
                </a:extLst>
              </p:cNvPr>
              <p:cNvSpPr>
                <a:spLocks noChangeShapeType="1"/>
              </p:cNvSpPr>
              <p:nvPr/>
            </p:nvSpPr>
            <p:spPr bwMode="auto">
              <a:xfrm>
                <a:off x="14900597"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5" name="Line 754">
                <a:extLst>
                  <a:ext uri="{FF2B5EF4-FFF2-40B4-BE49-F238E27FC236}">
                    <a16:creationId xmlns:a16="http://schemas.microsoft.com/office/drawing/2014/main" id="{6F9DC79A-187E-4DCD-A566-81BADE0C212D}"/>
                  </a:ext>
                </a:extLst>
              </p:cNvPr>
              <p:cNvSpPr>
                <a:spLocks noChangeShapeType="1"/>
              </p:cNvSpPr>
              <p:nvPr/>
            </p:nvSpPr>
            <p:spPr bwMode="auto">
              <a:xfrm flipH="1">
                <a:off x="14841859" y="232478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6" name="Line 755">
                <a:extLst>
                  <a:ext uri="{FF2B5EF4-FFF2-40B4-BE49-F238E27FC236}">
                    <a16:creationId xmlns:a16="http://schemas.microsoft.com/office/drawing/2014/main" id="{67D0CDD5-E744-446B-A286-92ED1CD22E88}"/>
                  </a:ext>
                </a:extLst>
              </p:cNvPr>
              <p:cNvSpPr>
                <a:spLocks noChangeShapeType="1"/>
              </p:cNvSpPr>
              <p:nvPr/>
            </p:nvSpPr>
            <p:spPr bwMode="auto">
              <a:xfrm>
                <a:off x="14891072"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7" name="Line 756">
                <a:extLst>
                  <a:ext uri="{FF2B5EF4-FFF2-40B4-BE49-F238E27FC236}">
                    <a16:creationId xmlns:a16="http://schemas.microsoft.com/office/drawing/2014/main" id="{B8713617-475E-485B-B3B4-EE08CC0AD994}"/>
                  </a:ext>
                </a:extLst>
              </p:cNvPr>
              <p:cNvSpPr>
                <a:spLocks noChangeShapeType="1"/>
              </p:cNvSpPr>
              <p:nvPr/>
            </p:nvSpPr>
            <p:spPr bwMode="auto">
              <a:xfrm flipH="1">
                <a:off x="14798997" y="232478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8" name="Line 757">
                <a:extLst>
                  <a:ext uri="{FF2B5EF4-FFF2-40B4-BE49-F238E27FC236}">
                    <a16:creationId xmlns:a16="http://schemas.microsoft.com/office/drawing/2014/main" id="{450E5084-7F5C-4CFA-BCC7-AF8CB201861E}"/>
                  </a:ext>
                </a:extLst>
              </p:cNvPr>
              <p:cNvSpPr>
                <a:spLocks noChangeShapeType="1"/>
              </p:cNvSpPr>
              <p:nvPr/>
            </p:nvSpPr>
            <p:spPr bwMode="auto">
              <a:xfrm>
                <a:off x="14848209"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39" name="Line 758">
                <a:extLst>
                  <a:ext uri="{FF2B5EF4-FFF2-40B4-BE49-F238E27FC236}">
                    <a16:creationId xmlns:a16="http://schemas.microsoft.com/office/drawing/2014/main" id="{ABA7E1BA-2F1A-48F8-B1B3-2D1C05400F19}"/>
                  </a:ext>
                </a:extLst>
              </p:cNvPr>
              <p:cNvSpPr>
                <a:spLocks noChangeShapeType="1"/>
              </p:cNvSpPr>
              <p:nvPr/>
            </p:nvSpPr>
            <p:spPr bwMode="auto">
              <a:xfrm flipH="1">
                <a:off x="14791059" y="232478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0" name="Line 759">
                <a:extLst>
                  <a:ext uri="{FF2B5EF4-FFF2-40B4-BE49-F238E27FC236}">
                    <a16:creationId xmlns:a16="http://schemas.microsoft.com/office/drawing/2014/main" id="{E3141236-D0E6-434F-80A0-0F4A2E8C236F}"/>
                  </a:ext>
                </a:extLst>
              </p:cNvPr>
              <p:cNvSpPr>
                <a:spLocks noChangeShapeType="1"/>
              </p:cNvSpPr>
              <p:nvPr/>
            </p:nvSpPr>
            <p:spPr bwMode="auto">
              <a:xfrm>
                <a:off x="14840272" y="2278748"/>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1" name="Line 760">
                <a:extLst>
                  <a:ext uri="{FF2B5EF4-FFF2-40B4-BE49-F238E27FC236}">
                    <a16:creationId xmlns:a16="http://schemas.microsoft.com/office/drawing/2014/main" id="{BC3B6E58-F4AF-46A0-ABA4-3123D9D4FC32}"/>
                  </a:ext>
                </a:extLst>
              </p:cNvPr>
              <p:cNvSpPr>
                <a:spLocks noChangeShapeType="1"/>
              </p:cNvSpPr>
              <p:nvPr/>
            </p:nvSpPr>
            <p:spPr bwMode="auto">
              <a:xfrm flipH="1">
                <a:off x="14714859" y="2304148"/>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2" name="Line 761">
                <a:extLst>
                  <a:ext uri="{FF2B5EF4-FFF2-40B4-BE49-F238E27FC236}">
                    <a16:creationId xmlns:a16="http://schemas.microsoft.com/office/drawing/2014/main" id="{A3A25937-3747-4549-884C-FB9F16F6AF16}"/>
                  </a:ext>
                </a:extLst>
              </p:cNvPr>
              <p:cNvSpPr>
                <a:spLocks noChangeShapeType="1"/>
              </p:cNvSpPr>
              <p:nvPr/>
            </p:nvSpPr>
            <p:spPr bwMode="auto">
              <a:xfrm>
                <a:off x="14762484" y="22581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3" name="Line 762">
                <a:extLst>
                  <a:ext uri="{FF2B5EF4-FFF2-40B4-BE49-F238E27FC236}">
                    <a16:creationId xmlns:a16="http://schemas.microsoft.com/office/drawing/2014/main" id="{37A24078-DC41-4DC3-A058-092B5405DF7A}"/>
                  </a:ext>
                </a:extLst>
              </p:cNvPr>
              <p:cNvSpPr>
                <a:spLocks noChangeShapeType="1"/>
              </p:cNvSpPr>
              <p:nvPr/>
            </p:nvSpPr>
            <p:spPr bwMode="auto">
              <a:xfrm flipH="1">
                <a:off x="14706922" y="230414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4" name="Line 763">
                <a:extLst>
                  <a:ext uri="{FF2B5EF4-FFF2-40B4-BE49-F238E27FC236}">
                    <a16:creationId xmlns:a16="http://schemas.microsoft.com/office/drawing/2014/main" id="{7AA23FA5-A48F-48D8-9EA7-326ADA0FBAAB}"/>
                  </a:ext>
                </a:extLst>
              </p:cNvPr>
              <p:cNvSpPr>
                <a:spLocks noChangeShapeType="1"/>
              </p:cNvSpPr>
              <p:nvPr/>
            </p:nvSpPr>
            <p:spPr bwMode="auto">
              <a:xfrm>
                <a:off x="14756134" y="22581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5" name="Line 764">
                <a:extLst>
                  <a:ext uri="{FF2B5EF4-FFF2-40B4-BE49-F238E27FC236}">
                    <a16:creationId xmlns:a16="http://schemas.microsoft.com/office/drawing/2014/main" id="{F837FF1E-9E9B-4FA2-B1F2-752308D89E21}"/>
                  </a:ext>
                </a:extLst>
              </p:cNvPr>
              <p:cNvSpPr>
                <a:spLocks noChangeShapeType="1"/>
              </p:cNvSpPr>
              <p:nvPr/>
            </p:nvSpPr>
            <p:spPr bwMode="auto">
              <a:xfrm flipH="1">
                <a:off x="14676759" y="2281923"/>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6" name="Line 765">
                <a:extLst>
                  <a:ext uri="{FF2B5EF4-FFF2-40B4-BE49-F238E27FC236}">
                    <a16:creationId xmlns:a16="http://schemas.microsoft.com/office/drawing/2014/main" id="{41DDE8A0-C3EC-4597-B852-8752B9DF9F0E}"/>
                  </a:ext>
                </a:extLst>
              </p:cNvPr>
              <p:cNvSpPr>
                <a:spLocks noChangeShapeType="1"/>
              </p:cNvSpPr>
              <p:nvPr/>
            </p:nvSpPr>
            <p:spPr bwMode="auto">
              <a:xfrm>
                <a:off x="14724384" y="22358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7" name="Line 766">
                <a:extLst>
                  <a:ext uri="{FF2B5EF4-FFF2-40B4-BE49-F238E27FC236}">
                    <a16:creationId xmlns:a16="http://schemas.microsoft.com/office/drawing/2014/main" id="{4A200810-11DC-4E51-9CC3-35F6F16F7C92}"/>
                  </a:ext>
                </a:extLst>
              </p:cNvPr>
              <p:cNvSpPr>
                <a:spLocks noChangeShapeType="1"/>
              </p:cNvSpPr>
              <p:nvPr/>
            </p:nvSpPr>
            <p:spPr bwMode="auto">
              <a:xfrm flipH="1">
                <a:off x="14660884" y="2262873"/>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8" name="Line 767">
                <a:extLst>
                  <a:ext uri="{FF2B5EF4-FFF2-40B4-BE49-F238E27FC236}">
                    <a16:creationId xmlns:a16="http://schemas.microsoft.com/office/drawing/2014/main" id="{605DAF86-A7B2-4DD9-99D6-0CD8FEDC8830}"/>
                  </a:ext>
                </a:extLst>
              </p:cNvPr>
              <p:cNvSpPr>
                <a:spLocks noChangeShapeType="1"/>
              </p:cNvSpPr>
              <p:nvPr/>
            </p:nvSpPr>
            <p:spPr bwMode="auto">
              <a:xfrm>
                <a:off x="14710097" y="221683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49" name="Line 768">
                <a:extLst>
                  <a:ext uri="{FF2B5EF4-FFF2-40B4-BE49-F238E27FC236}">
                    <a16:creationId xmlns:a16="http://schemas.microsoft.com/office/drawing/2014/main" id="{1471F449-6D75-436A-9E36-CA2529141955}"/>
                  </a:ext>
                </a:extLst>
              </p:cNvPr>
              <p:cNvSpPr>
                <a:spLocks noChangeShapeType="1"/>
              </p:cNvSpPr>
              <p:nvPr/>
            </p:nvSpPr>
            <p:spPr bwMode="auto">
              <a:xfrm flipH="1">
                <a:off x="14651359" y="2262873"/>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0" name="Line 769">
                <a:extLst>
                  <a:ext uri="{FF2B5EF4-FFF2-40B4-BE49-F238E27FC236}">
                    <a16:creationId xmlns:a16="http://schemas.microsoft.com/office/drawing/2014/main" id="{A43919F0-7C00-463D-852F-0E997FAF98C6}"/>
                  </a:ext>
                </a:extLst>
              </p:cNvPr>
              <p:cNvSpPr>
                <a:spLocks noChangeShapeType="1"/>
              </p:cNvSpPr>
              <p:nvPr/>
            </p:nvSpPr>
            <p:spPr bwMode="auto">
              <a:xfrm>
                <a:off x="14700572" y="221683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1" name="Line 770">
                <a:extLst>
                  <a:ext uri="{FF2B5EF4-FFF2-40B4-BE49-F238E27FC236}">
                    <a16:creationId xmlns:a16="http://schemas.microsoft.com/office/drawing/2014/main" id="{E9822F79-A79C-4D60-9FA5-040F1E518954}"/>
                  </a:ext>
                </a:extLst>
              </p:cNvPr>
              <p:cNvSpPr>
                <a:spLocks noChangeShapeType="1"/>
              </p:cNvSpPr>
              <p:nvPr/>
            </p:nvSpPr>
            <p:spPr bwMode="auto">
              <a:xfrm flipH="1">
                <a:off x="14641834" y="2262873"/>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2" name="Line 771">
                <a:extLst>
                  <a:ext uri="{FF2B5EF4-FFF2-40B4-BE49-F238E27FC236}">
                    <a16:creationId xmlns:a16="http://schemas.microsoft.com/office/drawing/2014/main" id="{AD3C7CDE-460D-47BB-BD1F-C57ECF9FDE8E}"/>
                  </a:ext>
                </a:extLst>
              </p:cNvPr>
              <p:cNvSpPr>
                <a:spLocks noChangeShapeType="1"/>
              </p:cNvSpPr>
              <p:nvPr/>
            </p:nvSpPr>
            <p:spPr bwMode="auto">
              <a:xfrm>
                <a:off x="14689459" y="221683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3" name="Line 772">
                <a:extLst>
                  <a:ext uri="{FF2B5EF4-FFF2-40B4-BE49-F238E27FC236}">
                    <a16:creationId xmlns:a16="http://schemas.microsoft.com/office/drawing/2014/main" id="{50EFAF5F-5BB7-4D09-8898-93DF83F619A8}"/>
                  </a:ext>
                </a:extLst>
              </p:cNvPr>
              <p:cNvSpPr>
                <a:spLocks noChangeShapeType="1"/>
              </p:cNvSpPr>
              <p:nvPr/>
            </p:nvSpPr>
            <p:spPr bwMode="auto">
              <a:xfrm flipH="1">
                <a:off x="14632309" y="2243823"/>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4" name="Line 773">
                <a:extLst>
                  <a:ext uri="{FF2B5EF4-FFF2-40B4-BE49-F238E27FC236}">
                    <a16:creationId xmlns:a16="http://schemas.microsoft.com/office/drawing/2014/main" id="{9390A2CE-6C9A-4716-9965-8426925A7A9E}"/>
                  </a:ext>
                </a:extLst>
              </p:cNvPr>
              <p:cNvSpPr>
                <a:spLocks noChangeShapeType="1"/>
              </p:cNvSpPr>
              <p:nvPr/>
            </p:nvSpPr>
            <p:spPr bwMode="auto">
              <a:xfrm>
                <a:off x="14679934" y="2196198"/>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5" name="Line 774">
                <a:extLst>
                  <a:ext uri="{FF2B5EF4-FFF2-40B4-BE49-F238E27FC236}">
                    <a16:creationId xmlns:a16="http://schemas.microsoft.com/office/drawing/2014/main" id="{0B57ADE6-1DFA-41B5-AE3A-B5B5A8D17F63}"/>
                  </a:ext>
                </a:extLst>
              </p:cNvPr>
              <p:cNvSpPr>
                <a:spLocks noChangeShapeType="1"/>
              </p:cNvSpPr>
              <p:nvPr/>
            </p:nvSpPr>
            <p:spPr bwMode="auto">
              <a:xfrm flipH="1">
                <a:off x="14624372" y="2243823"/>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6" name="Line 775">
                <a:extLst>
                  <a:ext uri="{FF2B5EF4-FFF2-40B4-BE49-F238E27FC236}">
                    <a16:creationId xmlns:a16="http://schemas.microsoft.com/office/drawing/2014/main" id="{5B79EC79-173F-4D93-97C7-01E0A180DA1C}"/>
                  </a:ext>
                </a:extLst>
              </p:cNvPr>
              <p:cNvSpPr>
                <a:spLocks noChangeShapeType="1"/>
              </p:cNvSpPr>
              <p:nvPr/>
            </p:nvSpPr>
            <p:spPr bwMode="auto">
              <a:xfrm>
                <a:off x="14671997" y="2196198"/>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7" name="Line 776">
                <a:extLst>
                  <a:ext uri="{FF2B5EF4-FFF2-40B4-BE49-F238E27FC236}">
                    <a16:creationId xmlns:a16="http://schemas.microsoft.com/office/drawing/2014/main" id="{665DB0DD-FF35-4BA9-B9FA-346068C027DC}"/>
                  </a:ext>
                </a:extLst>
              </p:cNvPr>
              <p:cNvSpPr>
                <a:spLocks noChangeShapeType="1"/>
              </p:cNvSpPr>
              <p:nvPr/>
            </p:nvSpPr>
            <p:spPr bwMode="auto">
              <a:xfrm flipH="1">
                <a:off x="14614847" y="2243823"/>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8" name="Line 777">
                <a:extLst>
                  <a:ext uri="{FF2B5EF4-FFF2-40B4-BE49-F238E27FC236}">
                    <a16:creationId xmlns:a16="http://schemas.microsoft.com/office/drawing/2014/main" id="{5CB11A80-7B31-4B90-9D1D-1F504F00F295}"/>
                  </a:ext>
                </a:extLst>
              </p:cNvPr>
              <p:cNvSpPr>
                <a:spLocks noChangeShapeType="1"/>
              </p:cNvSpPr>
              <p:nvPr/>
            </p:nvSpPr>
            <p:spPr bwMode="auto">
              <a:xfrm>
                <a:off x="14664059" y="2196198"/>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59" name="Line 778">
                <a:extLst>
                  <a:ext uri="{FF2B5EF4-FFF2-40B4-BE49-F238E27FC236}">
                    <a16:creationId xmlns:a16="http://schemas.microsoft.com/office/drawing/2014/main" id="{D6787F09-F254-4499-A513-B8B95A21427D}"/>
                  </a:ext>
                </a:extLst>
              </p:cNvPr>
              <p:cNvSpPr>
                <a:spLocks noChangeShapeType="1"/>
              </p:cNvSpPr>
              <p:nvPr/>
            </p:nvSpPr>
            <p:spPr bwMode="auto">
              <a:xfrm flipH="1">
                <a:off x="14605322" y="2243823"/>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0" name="Line 779">
                <a:extLst>
                  <a:ext uri="{FF2B5EF4-FFF2-40B4-BE49-F238E27FC236}">
                    <a16:creationId xmlns:a16="http://schemas.microsoft.com/office/drawing/2014/main" id="{3EA2F2EA-EB70-4AB5-A9E5-7F228205D9CD}"/>
                  </a:ext>
                </a:extLst>
              </p:cNvPr>
              <p:cNvSpPr>
                <a:spLocks noChangeShapeType="1"/>
              </p:cNvSpPr>
              <p:nvPr/>
            </p:nvSpPr>
            <p:spPr bwMode="auto">
              <a:xfrm>
                <a:off x="14654534" y="2196198"/>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1" name="Line 780">
                <a:extLst>
                  <a:ext uri="{FF2B5EF4-FFF2-40B4-BE49-F238E27FC236}">
                    <a16:creationId xmlns:a16="http://schemas.microsoft.com/office/drawing/2014/main" id="{30D9DE3B-8BF7-4880-A08A-937870D6C7E6}"/>
                  </a:ext>
                </a:extLst>
              </p:cNvPr>
              <p:cNvSpPr>
                <a:spLocks noChangeShapeType="1"/>
              </p:cNvSpPr>
              <p:nvPr/>
            </p:nvSpPr>
            <p:spPr bwMode="auto">
              <a:xfrm flipH="1">
                <a:off x="14598972" y="2243823"/>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2" name="Line 781">
                <a:extLst>
                  <a:ext uri="{FF2B5EF4-FFF2-40B4-BE49-F238E27FC236}">
                    <a16:creationId xmlns:a16="http://schemas.microsoft.com/office/drawing/2014/main" id="{0630B9AB-6E96-4688-ACB1-FB06062FD9AF}"/>
                  </a:ext>
                </a:extLst>
              </p:cNvPr>
              <p:cNvSpPr>
                <a:spLocks noChangeShapeType="1"/>
              </p:cNvSpPr>
              <p:nvPr/>
            </p:nvSpPr>
            <p:spPr bwMode="auto">
              <a:xfrm>
                <a:off x="14648184" y="2196198"/>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3" name="Line 782">
                <a:extLst>
                  <a:ext uri="{FF2B5EF4-FFF2-40B4-BE49-F238E27FC236}">
                    <a16:creationId xmlns:a16="http://schemas.microsoft.com/office/drawing/2014/main" id="{6BAF4B8C-29E7-4FCA-8B75-EBAEE197D870}"/>
                  </a:ext>
                </a:extLst>
              </p:cNvPr>
              <p:cNvSpPr>
                <a:spLocks noChangeShapeType="1"/>
              </p:cNvSpPr>
              <p:nvPr/>
            </p:nvSpPr>
            <p:spPr bwMode="auto">
              <a:xfrm flipH="1">
                <a:off x="14589447" y="2227948"/>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4" name="Line 783">
                <a:extLst>
                  <a:ext uri="{FF2B5EF4-FFF2-40B4-BE49-F238E27FC236}">
                    <a16:creationId xmlns:a16="http://schemas.microsoft.com/office/drawing/2014/main" id="{EA9841F2-C9ED-4836-97F3-17892A464EC3}"/>
                  </a:ext>
                </a:extLst>
              </p:cNvPr>
              <p:cNvSpPr>
                <a:spLocks noChangeShapeType="1"/>
              </p:cNvSpPr>
              <p:nvPr/>
            </p:nvSpPr>
            <p:spPr bwMode="auto">
              <a:xfrm>
                <a:off x="14637072" y="218191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5" name="Line 784">
                <a:extLst>
                  <a:ext uri="{FF2B5EF4-FFF2-40B4-BE49-F238E27FC236}">
                    <a16:creationId xmlns:a16="http://schemas.microsoft.com/office/drawing/2014/main" id="{FA7AE2AE-1A70-4240-94CB-8A3221223E5C}"/>
                  </a:ext>
                </a:extLst>
              </p:cNvPr>
              <p:cNvSpPr>
                <a:spLocks noChangeShapeType="1"/>
              </p:cNvSpPr>
              <p:nvPr/>
            </p:nvSpPr>
            <p:spPr bwMode="auto">
              <a:xfrm flipH="1">
                <a:off x="14586272" y="222794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6" name="Line 785">
                <a:extLst>
                  <a:ext uri="{FF2B5EF4-FFF2-40B4-BE49-F238E27FC236}">
                    <a16:creationId xmlns:a16="http://schemas.microsoft.com/office/drawing/2014/main" id="{0F24BF87-BD3C-46C1-B7C5-BC181E2C0FFE}"/>
                  </a:ext>
                </a:extLst>
              </p:cNvPr>
              <p:cNvSpPr>
                <a:spLocks noChangeShapeType="1"/>
              </p:cNvSpPr>
              <p:nvPr/>
            </p:nvSpPr>
            <p:spPr bwMode="auto">
              <a:xfrm>
                <a:off x="14635484" y="218191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7" name="Line 786">
                <a:extLst>
                  <a:ext uri="{FF2B5EF4-FFF2-40B4-BE49-F238E27FC236}">
                    <a16:creationId xmlns:a16="http://schemas.microsoft.com/office/drawing/2014/main" id="{9CDF6F0F-B3CA-4C30-A54D-133E6218AA1A}"/>
                  </a:ext>
                </a:extLst>
              </p:cNvPr>
              <p:cNvSpPr>
                <a:spLocks noChangeShapeType="1"/>
              </p:cNvSpPr>
              <p:nvPr/>
            </p:nvSpPr>
            <p:spPr bwMode="auto">
              <a:xfrm flipH="1">
                <a:off x="14573572" y="2227948"/>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8" name="Line 787">
                <a:extLst>
                  <a:ext uri="{FF2B5EF4-FFF2-40B4-BE49-F238E27FC236}">
                    <a16:creationId xmlns:a16="http://schemas.microsoft.com/office/drawing/2014/main" id="{C1EE9CA8-9A1B-4C7A-B107-32E7859505D7}"/>
                  </a:ext>
                </a:extLst>
              </p:cNvPr>
              <p:cNvSpPr>
                <a:spLocks noChangeShapeType="1"/>
              </p:cNvSpPr>
              <p:nvPr/>
            </p:nvSpPr>
            <p:spPr bwMode="auto">
              <a:xfrm>
                <a:off x="14621197" y="218191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69" name="Line 788">
                <a:extLst>
                  <a:ext uri="{FF2B5EF4-FFF2-40B4-BE49-F238E27FC236}">
                    <a16:creationId xmlns:a16="http://schemas.microsoft.com/office/drawing/2014/main" id="{36FB2019-466C-4190-BE3C-A3CB5E09A698}"/>
                  </a:ext>
                </a:extLst>
              </p:cNvPr>
              <p:cNvSpPr>
                <a:spLocks noChangeShapeType="1"/>
              </p:cNvSpPr>
              <p:nvPr/>
            </p:nvSpPr>
            <p:spPr bwMode="auto">
              <a:xfrm flipH="1">
                <a:off x="14560872" y="2227948"/>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0" name="Line 789">
                <a:extLst>
                  <a:ext uri="{FF2B5EF4-FFF2-40B4-BE49-F238E27FC236}">
                    <a16:creationId xmlns:a16="http://schemas.microsoft.com/office/drawing/2014/main" id="{09C601D9-BB97-42F2-9F3F-073FCDADE3DF}"/>
                  </a:ext>
                </a:extLst>
              </p:cNvPr>
              <p:cNvSpPr>
                <a:spLocks noChangeShapeType="1"/>
              </p:cNvSpPr>
              <p:nvPr/>
            </p:nvSpPr>
            <p:spPr bwMode="auto">
              <a:xfrm>
                <a:off x="14610084" y="218191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1" name="Line 790">
                <a:extLst>
                  <a:ext uri="{FF2B5EF4-FFF2-40B4-BE49-F238E27FC236}">
                    <a16:creationId xmlns:a16="http://schemas.microsoft.com/office/drawing/2014/main" id="{FAD9668D-8E20-407D-9BBC-2B77BC5F122F}"/>
                  </a:ext>
                </a:extLst>
              </p:cNvPr>
              <p:cNvSpPr>
                <a:spLocks noChangeShapeType="1"/>
              </p:cNvSpPr>
              <p:nvPr/>
            </p:nvSpPr>
            <p:spPr bwMode="auto">
              <a:xfrm flipH="1">
                <a:off x="14556109"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2" name="Line 791">
                <a:extLst>
                  <a:ext uri="{FF2B5EF4-FFF2-40B4-BE49-F238E27FC236}">
                    <a16:creationId xmlns:a16="http://schemas.microsoft.com/office/drawing/2014/main" id="{FAA60380-C8CE-4986-A6E7-DFE47EBD9F01}"/>
                  </a:ext>
                </a:extLst>
              </p:cNvPr>
              <p:cNvSpPr>
                <a:spLocks noChangeShapeType="1"/>
              </p:cNvSpPr>
              <p:nvPr/>
            </p:nvSpPr>
            <p:spPr bwMode="auto">
              <a:xfrm>
                <a:off x="14605322"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3" name="Line 792">
                <a:extLst>
                  <a:ext uri="{FF2B5EF4-FFF2-40B4-BE49-F238E27FC236}">
                    <a16:creationId xmlns:a16="http://schemas.microsoft.com/office/drawing/2014/main" id="{5E968DE1-E995-4187-8610-D6AFD46BD2E4}"/>
                  </a:ext>
                </a:extLst>
              </p:cNvPr>
              <p:cNvSpPr>
                <a:spLocks noChangeShapeType="1"/>
              </p:cNvSpPr>
              <p:nvPr/>
            </p:nvSpPr>
            <p:spPr bwMode="auto">
              <a:xfrm flipH="1">
                <a:off x="14552934"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4" name="Line 793">
                <a:extLst>
                  <a:ext uri="{FF2B5EF4-FFF2-40B4-BE49-F238E27FC236}">
                    <a16:creationId xmlns:a16="http://schemas.microsoft.com/office/drawing/2014/main" id="{0D5CAC88-2352-4AAE-AB54-FC1B24420F41}"/>
                  </a:ext>
                </a:extLst>
              </p:cNvPr>
              <p:cNvSpPr>
                <a:spLocks noChangeShapeType="1"/>
              </p:cNvSpPr>
              <p:nvPr/>
            </p:nvSpPr>
            <p:spPr bwMode="auto">
              <a:xfrm>
                <a:off x="14602147"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5" name="Line 794">
                <a:extLst>
                  <a:ext uri="{FF2B5EF4-FFF2-40B4-BE49-F238E27FC236}">
                    <a16:creationId xmlns:a16="http://schemas.microsoft.com/office/drawing/2014/main" id="{EFDF0D1E-0E2B-4AD4-AFC0-82EE2EA10FFF}"/>
                  </a:ext>
                </a:extLst>
              </p:cNvPr>
              <p:cNvSpPr>
                <a:spLocks noChangeShapeType="1"/>
              </p:cNvSpPr>
              <p:nvPr/>
            </p:nvSpPr>
            <p:spPr bwMode="auto">
              <a:xfrm flipH="1">
                <a:off x="14543409"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6" name="Line 795">
                <a:extLst>
                  <a:ext uri="{FF2B5EF4-FFF2-40B4-BE49-F238E27FC236}">
                    <a16:creationId xmlns:a16="http://schemas.microsoft.com/office/drawing/2014/main" id="{32657A40-7287-4038-8E32-899B2E1190BF}"/>
                  </a:ext>
                </a:extLst>
              </p:cNvPr>
              <p:cNvSpPr>
                <a:spLocks noChangeShapeType="1"/>
              </p:cNvSpPr>
              <p:nvPr/>
            </p:nvSpPr>
            <p:spPr bwMode="auto">
              <a:xfrm>
                <a:off x="14592622"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7" name="Line 796">
                <a:extLst>
                  <a:ext uri="{FF2B5EF4-FFF2-40B4-BE49-F238E27FC236}">
                    <a16:creationId xmlns:a16="http://schemas.microsoft.com/office/drawing/2014/main" id="{8C787A9D-2B33-4E84-8F57-315E59F6EB77}"/>
                  </a:ext>
                </a:extLst>
              </p:cNvPr>
              <p:cNvSpPr>
                <a:spLocks noChangeShapeType="1"/>
              </p:cNvSpPr>
              <p:nvPr/>
            </p:nvSpPr>
            <p:spPr bwMode="auto">
              <a:xfrm flipH="1">
                <a:off x="14537059"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8" name="Line 797">
                <a:extLst>
                  <a:ext uri="{FF2B5EF4-FFF2-40B4-BE49-F238E27FC236}">
                    <a16:creationId xmlns:a16="http://schemas.microsoft.com/office/drawing/2014/main" id="{9F0F3EC8-B7AB-4427-B235-51F723D03706}"/>
                  </a:ext>
                </a:extLst>
              </p:cNvPr>
              <p:cNvSpPr>
                <a:spLocks noChangeShapeType="1"/>
              </p:cNvSpPr>
              <p:nvPr/>
            </p:nvSpPr>
            <p:spPr bwMode="auto">
              <a:xfrm>
                <a:off x="14586272"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79" name="Line 798">
                <a:extLst>
                  <a:ext uri="{FF2B5EF4-FFF2-40B4-BE49-F238E27FC236}">
                    <a16:creationId xmlns:a16="http://schemas.microsoft.com/office/drawing/2014/main" id="{B21016AD-EC9F-4A28-B356-950724EB3951}"/>
                  </a:ext>
                </a:extLst>
              </p:cNvPr>
              <p:cNvSpPr>
                <a:spLocks noChangeShapeType="1"/>
              </p:cNvSpPr>
              <p:nvPr/>
            </p:nvSpPr>
            <p:spPr bwMode="auto">
              <a:xfrm flipH="1">
                <a:off x="14527534"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0" name="Line 799">
                <a:extLst>
                  <a:ext uri="{FF2B5EF4-FFF2-40B4-BE49-F238E27FC236}">
                    <a16:creationId xmlns:a16="http://schemas.microsoft.com/office/drawing/2014/main" id="{34F29AA2-30EF-4476-8CE0-CB9BA81AE801}"/>
                  </a:ext>
                </a:extLst>
              </p:cNvPr>
              <p:cNvSpPr>
                <a:spLocks noChangeShapeType="1"/>
              </p:cNvSpPr>
              <p:nvPr/>
            </p:nvSpPr>
            <p:spPr bwMode="auto">
              <a:xfrm>
                <a:off x="14576747"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1" name="Line 800">
                <a:extLst>
                  <a:ext uri="{FF2B5EF4-FFF2-40B4-BE49-F238E27FC236}">
                    <a16:creationId xmlns:a16="http://schemas.microsoft.com/office/drawing/2014/main" id="{41F15705-F33A-41DE-8B6A-FFADFCD1D141}"/>
                  </a:ext>
                </a:extLst>
              </p:cNvPr>
              <p:cNvSpPr>
                <a:spLocks noChangeShapeType="1"/>
              </p:cNvSpPr>
              <p:nvPr/>
            </p:nvSpPr>
            <p:spPr bwMode="auto">
              <a:xfrm flipH="1">
                <a:off x="14511659"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2" name="Line 801">
                <a:extLst>
                  <a:ext uri="{FF2B5EF4-FFF2-40B4-BE49-F238E27FC236}">
                    <a16:creationId xmlns:a16="http://schemas.microsoft.com/office/drawing/2014/main" id="{33433768-EFA1-4D6A-9393-7B22DD5694D8}"/>
                  </a:ext>
                </a:extLst>
              </p:cNvPr>
              <p:cNvSpPr>
                <a:spLocks noChangeShapeType="1"/>
              </p:cNvSpPr>
              <p:nvPr/>
            </p:nvSpPr>
            <p:spPr bwMode="auto">
              <a:xfrm>
                <a:off x="14560872"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3" name="Line 802">
                <a:extLst>
                  <a:ext uri="{FF2B5EF4-FFF2-40B4-BE49-F238E27FC236}">
                    <a16:creationId xmlns:a16="http://schemas.microsoft.com/office/drawing/2014/main" id="{7B0FFF37-4DCD-4B26-922E-4D40F6DF9301}"/>
                  </a:ext>
                </a:extLst>
              </p:cNvPr>
              <p:cNvSpPr>
                <a:spLocks noChangeShapeType="1"/>
              </p:cNvSpPr>
              <p:nvPr/>
            </p:nvSpPr>
            <p:spPr bwMode="auto">
              <a:xfrm flipH="1">
                <a:off x="14508484" y="2208898"/>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4" name="Line 803">
                <a:extLst>
                  <a:ext uri="{FF2B5EF4-FFF2-40B4-BE49-F238E27FC236}">
                    <a16:creationId xmlns:a16="http://schemas.microsoft.com/office/drawing/2014/main" id="{6300BE23-0168-4B90-8984-24D3A46970EA}"/>
                  </a:ext>
                </a:extLst>
              </p:cNvPr>
              <p:cNvSpPr>
                <a:spLocks noChangeShapeType="1"/>
              </p:cNvSpPr>
              <p:nvPr/>
            </p:nvSpPr>
            <p:spPr bwMode="auto">
              <a:xfrm>
                <a:off x="14556109"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5" name="Line 804">
                <a:extLst>
                  <a:ext uri="{FF2B5EF4-FFF2-40B4-BE49-F238E27FC236}">
                    <a16:creationId xmlns:a16="http://schemas.microsoft.com/office/drawing/2014/main" id="{B0C19124-04FF-4381-A476-C752032FEF41}"/>
                  </a:ext>
                </a:extLst>
              </p:cNvPr>
              <p:cNvSpPr>
                <a:spLocks noChangeShapeType="1"/>
              </p:cNvSpPr>
              <p:nvPr/>
            </p:nvSpPr>
            <p:spPr bwMode="auto">
              <a:xfrm flipH="1">
                <a:off x="14494197"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6" name="Line 805">
                <a:extLst>
                  <a:ext uri="{FF2B5EF4-FFF2-40B4-BE49-F238E27FC236}">
                    <a16:creationId xmlns:a16="http://schemas.microsoft.com/office/drawing/2014/main" id="{15926A68-47B2-4112-BFD9-FF6A4B117661}"/>
                  </a:ext>
                </a:extLst>
              </p:cNvPr>
              <p:cNvSpPr>
                <a:spLocks noChangeShapeType="1"/>
              </p:cNvSpPr>
              <p:nvPr/>
            </p:nvSpPr>
            <p:spPr bwMode="auto">
              <a:xfrm>
                <a:off x="14543409"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7" name="Line 806">
                <a:extLst>
                  <a:ext uri="{FF2B5EF4-FFF2-40B4-BE49-F238E27FC236}">
                    <a16:creationId xmlns:a16="http://schemas.microsoft.com/office/drawing/2014/main" id="{11DC9BFC-3E9B-442E-BE8C-0D39189C37F8}"/>
                  </a:ext>
                </a:extLst>
              </p:cNvPr>
              <p:cNvSpPr>
                <a:spLocks noChangeShapeType="1"/>
              </p:cNvSpPr>
              <p:nvPr/>
            </p:nvSpPr>
            <p:spPr bwMode="auto">
              <a:xfrm flipH="1">
                <a:off x="14498959" y="22088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8" name="Line 807">
                <a:extLst>
                  <a:ext uri="{FF2B5EF4-FFF2-40B4-BE49-F238E27FC236}">
                    <a16:creationId xmlns:a16="http://schemas.microsoft.com/office/drawing/2014/main" id="{79281253-DB7C-42A3-A24B-9813119FBBF3}"/>
                  </a:ext>
                </a:extLst>
              </p:cNvPr>
              <p:cNvSpPr>
                <a:spLocks noChangeShapeType="1"/>
              </p:cNvSpPr>
              <p:nvPr/>
            </p:nvSpPr>
            <p:spPr bwMode="auto">
              <a:xfrm>
                <a:off x="14548172" y="2162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89" name="Line 808">
                <a:extLst>
                  <a:ext uri="{FF2B5EF4-FFF2-40B4-BE49-F238E27FC236}">
                    <a16:creationId xmlns:a16="http://schemas.microsoft.com/office/drawing/2014/main" id="{B6E5DF12-4C42-4878-BB93-F093CECB2E10}"/>
                  </a:ext>
                </a:extLst>
              </p:cNvPr>
              <p:cNvSpPr>
                <a:spLocks noChangeShapeType="1"/>
              </p:cNvSpPr>
              <p:nvPr/>
            </p:nvSpPr>
            <p:spPr bwMode="auto">
              <a:xfrm flipH="1">
                <a:off x="14481497" y="21946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0" name="Line 809">
                <a:extLst>
                  <a:ext uri="{FF2B5EF4-FFF2-40B4-BE49-F238E27FC236}">
                    <a16:creationId xmlns:a16="http://schemas.microsoft.com/office/drawing/2014/main" id="{ACA71448-7345-49BB-89C0-C8CB05D21825}"/>
                  </a:ext>
                </a:extLst>
              </p:cNvPr>
              <p:cNvSpPr>
                <a:spLocks noChangeShapeType="1"/>
              </p:cNvSpPr>
              <p:nvPr/>
            </p:nvSpPr>
            <p:spPr bwMode="auto">
              <a:xfrm>
                <a:off x="14530709" y="2148573"/>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1" name="Line 810">
                <a:extLst>
                  <a:ext uri="{FF2B5EF4-FFF2-40B4-BE49-F238E27FC236}">
                    <a16:creationId xmlns:a16="http://schemas.microsoft.com/office/drawing/2014/main" id="{02570AE3-456D-4673-9611-27BC09C219BB}"/>
                  </a:ext>
                </a:extLst>
              </p:cNvPr>
              <p:cNvSpPr>
                <a:spLocks noChangeShapeType="1"/>
              </p:cNvSpPr>
              <p:nvPr/>
            </p:nvSpPr>
            <p:spPr bwMode="auto">
              <a:xfrm flipH="1">
                <a:off x="14476734" y="21961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2" name="Line 811">
                <a:extLst>
                  <a:ext uri="{FF2B5EF4-FFF2-40B4-BE49-F238E27FC236}">
                    <a16:creationId xmlns:a16="http://schemas.microsoft.com/office/drawing/2014/main" id="{E4EE656B-29E0-4CAD-9C94-E6D62D5E3029}"/>
                  </a:ext>
                </a:extLst>
              </p:cNvPr>
              <p:cNvSpPr>
                <a:spLocks noChangeShapeType="1"/>
              </p:cNvSpPr>
              <p:nvPr/>
            </p:nvSpPr>
            <p:spPr bwMode="auto">
              <a:xfrm>
                <a:off x="14525947"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3" name="Line 812">
                <a:extLst>
                  <a:ext uri="{FF2B5EF4-FFF2-40B4-BE49-F238E27FC236}">
                    <a16:creationId xmlns:a16="http://schemas.microsoft.com/office/drawing/2014/main" id="{1F1E2B44-412C-4D1D-8112-F5889F8C469E}"/>
                  </a:ext>
                </a:extLst>
              </p:cNvPr>
              <p:cNvSpPr>
                <a:spLocks noChangeShapeType="1"/>
              </p:cNvSpPr>
              <p:nvPr/>
            </p:nvSpPr>
            <p:spPr bwMode="auto">
              <a:xfrm flipH="1">
                <a:off x="14465622" y="2196198"/>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4" name="Line 813">
                <a:extLst>
                  <a:ext uri="{FF2B5EF4-FFF2-40B4-BE49-F238E27FC236}">
                    <a16:creationId xmlns:a16="http://schemas.microsoft.com/office/drawing/2014/main" id="{ABFC32A5-D8F8-41F8-A33D-F47828721E6B}"/>
                  </a:ext>
                </a:extLst>
              </p:cNvPr>
              <p:cNvSpPr>
                <a:spLocks noChangeShapeType="1"/>
              </p:cNvSpPr>
              <p:nvPr/>
            </p:nvSpPr>
            <p:spPr bwMode="auto">
              <a:xfrm>
                <a:off x="14514834"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5" name="Line 815">
                <a:extLst>
                  <a:ext uri="{FF2B5EF4-FFF2-40B4-BE49-F238E27FC236}">
                    <a16:creationId xmlns:a16="http://schemas.microsoft.com/office/drawing/2014/main" id="{2F8FDFF0-2E93-475D-B4C1-545C849D65C7}"/>
                  </a:ext>
                </a:extLst>
              </p:cNvPr>
              <p:cNvSpPr>
                <a:spLocks noChangeShapeType="1"/>
              </p:cNvSpPr>
              <p:nvPr/>
            </p:nvSpPr>
            <p:spPr bwMode="auto">
              <a:xfrm flipH="1">
                <a:off x="14462447" y="21961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6" name="Line 816">
                <a:extLst>
                  <a:ext uri="{FF2B5EF4-FFF2-40B4-BE49-F238E27FC236}">
                    <a16:creationId xmlns:a16="http://schemas.microsoft.com/office/drawing/2014/main" id="{B0626EE1-ED35-40FE-BAFF-760A3197E998}"/>
                  </a:ext>
                </a:extLst>
              </p:cNvPr>
              <p:cNvSpPr>
                <a:spLocks noChangeShapeType="1"/>
              </p:cNvSpPr>
              <p:nvPr/>
            </p:nvSpPr>
            <p:spPr bwMode="auto">
              <a:xfrm>
                <a:off x="14511660"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7" name="Line 817">
                <a:extLst>
                  <a:ext uri="{FF2B5EF4-FFF2-40B4-BE49-F238E27FC236}">
                    <a16:creationId xmlns:a16="http://schemas.microsoft.com/office/drawing/2014/main" id="{48E7C723-3078-4E2B-8CF9-3E11184B3D97}"/>
                  </a:ext>
                </a:extLst>
              </p:cNvPr>
              <p:cNvSpPr>
                <a:spLocks noChangeShapeType="1"/>
              </p:cNvSpPr>
              <p:nvPr/>
            </p:nvSpPr>
            <p:spPr bwMode="auto">
              <a:xfrm flipH="1">
                <a:off x="14451335"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8" name="Line 818">
                <a:extLst>
                  <a:ext uri="{FF2B5EF4-FFF2-40B4-BE49-F238E27FC236}">
                    <a16:creationId xmlns:a16="http://schemas.microsoft.com/office/drawing/2014/main" id="{E2172E1C-7707-41D7-9638-D123032A3F7B}"/>
                  </a:ext>
                </a:extLst>
              </p:cNvPr>
              <p:cNvSpPr>
                <a:spLocks noChangeShapeType="1"/>
              </p:cNvSpPr>
              <p:nvPr/>
            </p:nvSpPr>
            <p:spPr bwMode="auto">
              <a:xfrm>
                <a:off x="14498960"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199" name="Line 819">
                <a:extLst>
                  <a:ext uri="{FF2B5EF4-FFF2-40B4-BE49-F238E27FC236}">
                    <a16:creationId xmlns:a16="http://schemas.microsoft.com/office/drawing/2014/main" id="{2438F9B3-AF29-43E5-97AE-2C7E8A20C5ED}"/>
                  </a:ext>
                </a:extLst>
              </p:cNvPr>
              <p:cNvSpPr>
                <a:spLocks noChangeShapeType="1"/>
              </p:cNvSpPr>
              <p:nvPr/>
            </p:nvSpPr>
            <p:spPr bwMode="auto">
              <a:xfrm flipH="1">
                <a:off x="14446572"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0" name="Line 820">
                <a:extLst>
                  <a:ext uri="{FF2B5EF4-FFF2-40B4-BE49-F238E27FC236}">
                    <a16:creationId xmlns:a16="http://schemas.microsoft.com/office/drawing/2014/main" id="{7D82A86B-6FCE-4234-98AC-E0A6176687AA}"/>
                  </a:ext>
                </a:extLst>
              </p:cNvPr>
              <p:cNvSpPr>
                <a:spLocks noChangeShapeType="1"/>
              </p:cNvSpPr>
              <p:nvPr/>
            </p:nvSpPr>
            <p:spPr bwMode="auto">
              <a:xfrm>
                <a:off x="14494197"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1" name="Line 821">
                <a:extLst>
                  <a:ext uri="{FF2B5EF4-FFF2-40B4-BE49-F238E27FC236}">
                    <a16:creationId xmlns:a16="http://schemas.microsoft.com/office/drawing/2014/main" id="{C3BF8993-AFE4-413C-A6F7-EFA5880ED94B}"/>
                  </a:ext>
                </a:extLst>
              </p:cNvPr>
              <p:cNvSpPr>
                <a:spLocks noChangeShapeType="1"/>
              </p:cNvSpPr>
              <p:nvPr/>
            </p:nvSpPr>
            <p:spPr bwMode="auto">
              <a:xfrm flipH="1">
                <a:off x="14433872"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2" name="Line 822">
                <a:extLst>
                  <a:ext uri="{FF2B5EF4-FFF2-40B4-BE49-F238E27FC236}">
                    <a16:creationId xmlns:a16="http://schemas.microsoft.com/office/drawing/2014/main" id="{74EB1AB9-1D18-43EF-B613-DAC2DB448ACD}"/>
                  </a:ext>
                </a:extLst>
              </p:cNvPr>
              <p:cNvSpPr>
                <a:spLocks noChangeShapeType="1"/>
              </p:cNvSpPr>
              <p:nvPr/>
            </p:nvSpPr>
            <p:spPr bwMode="auto">
              <a:xfrm>
                <a:off x="14481497"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3" name="Line 823">
                <a:extLst>
                  <a:ext uri="{FF2B5EF4-FFF2-40B4-BE49-F238E27FC236}">
                    <a16:creationId xmlns:a16="http://schemas.microsoft.com/office/drawing/2014/main" id="{20CBBA28-C1D6-462F-B330-A914967B6918}"/>
                  </a:ext>
                </a:extLst>
              </p:cNvPr>
              <p:cNvSpPr>
                <a:spLocks noChangeShapeType="1"/>
              </p:cNvSpPr>
              <p:nvPr/>
            </p:nvSpPr>
            <p:spPr bwMode="auto">
              <a:xfrm flipH="1">
                <a:off x="14437047"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4" name="Line 824">
                <a:extLst>
                  <a:ext uri="{FF2B5EF4-FFF2-40B4-BE49-F238E27FC236}">
                    <a16:creationId xmlns:a16="http://schemas.microsoft.com/office/drawing/2014/main" id="{F42BFFE0-6BA7-4A7F-A05E-E0251231F1A8}"/>
                  </a:ext>
                </a:extLst>
              </p:cNvPr>
              <p:cNvSpPr>
                <a:spLocks noChangeShapeType="1"/>
              </p:cNvSpPr>
              <p:nvPr/>
            </p:nvSpPr>
            <p:spPr bwMode="auto">
              <a:xfrm>
                <a:off x="14484672"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5" name="Line 825">
                <a:extLst>
                  <a:ext uri="{FF2B5EF4-FFF2-40B4-BE49-F238E27FC236}">
                    <a16:creationId xmlns:a16="http://schemas.microsoft.com/office/drawing/2014/main" id="{4140F0E9-D3B7-4E15-ABB8-29EDBA06BC5A}"/>
                  </a:ext>
                </a:extLst>
              </p:cNvPr>
              <p:cNvSpPr>
                <a:spLocks noChangeShapeType="1"/>
              </p:cNvSpPr>
              <p:nvPr/>
            </p:nvSpPr>
            <p:spPr bwMode="auto">
              <a:xfrm flipH="1">
                <a:off x="14419585" y="21961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6" name="Line 826">
                <a:extLst>
                  <a:ext uri="{FF2B5EF4-FFF2-40B4-BE49-F238E27FC236}">
                    <a16:creationId xmlns:a16="http://schemas.microsoft.com/office/drawing/2014/main" id="{7B2804CE-0650-4E45-8CE9-2BD4E2C8FA6A}"/>
                  </a:ext>
                </a:extLst>
              </p:cNvPr>
              <p:cNvSpPr>
                <a:spLocks noChangeShapeType="1"/>
              </p:cNvSpPr>
              <p:nvPr/>
            </p:nvSpPr>
            <p:spPr bwMode="auto">
              <a:xfrm>
                <a:off x="14468797"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7" name="Line 827">
                <a:extLst>
                  <a:ext uri="{FF2B5EF4-FFF2-40B4-BE49-F238E27FC236}">
                    <a16:creationId xmlns:a16="http://schemas.microsoft.com/office/drawing/2014/main" id="{7B82A8A5-521A-4CB0-91B0-0722C354525D}"/>
                  </a:ext>
                </a:extLst>
              </p:cNvPr>
              <p:cNvSpPr>
                <a:spLocks noChangeShapeType="1"/>
              </p:cNvSpPr>
              <p:nvPr/>
            </p:nvSpPr>
            <p:spPr bwMode="auto">
              <a:xfrm flipH="1">
                <a:off x="14417997"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8" name="Line 828">
                <a:extLst>
                  <a:ext uri="{FF2B5EF4-FFF2-40B4-BE49-F238E27FC236}">
                    <a16:creationId xmlns:a16="http://schemas.microsoft.com/office/drawing/2014/main" id="{A187C898-C4DF-49D6-85FA-898F405FC22D}"/>
                  </a:ext>
                </a:extLst>
              </p:cNvPr>
              <p:cNvSpPr>
                <a:spLocks noChangeShapeType="1"/>
              </p:cNvSpPr>
              <p:nvPr/>
            </p:nvSpPr>
            <p:spPr bwMode="auto">
              <a:xfrm>
                <a:off x="14465622"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09" name="Line 829">
                <a:extLst>
                  <a:ext uri="{FF2B5EF4-FFF2-40B4-BE49-F238E27FC236}">
                    <a16:creationId xmlns:a16="http://schemas.microsoft.com/office/drawing/2014/main" id="{482D0F69-92AC-4089-91DC-5DD7D8AECCAA}"/>
                  </a:ext>
                </a:extLst>
              </p:cNvPr>
              <p:cNvSpPr>
                <a:spLocks noChangeShapeType="1"/>
              </p:cNvSpPr>
              <p:nvPr/>
            </p:nvSpPr>
            <p:spPr bwMode="auto">
              <a:xfrm flipH="1">
                <a:off x="14405297" y="21961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0" name="Line 830">
                <a:extLst>
                  <a:ext uri="{FF2B5EF4-FFF2-40B4-BE49-F238E27FC236}">
                    <a16:creationId xmlns:a16="http://schemas.microsoft.com/office/drawing/2014/main" id="{4B5E4320-1017-4F01-9C7A-54BCE4648DB0}"/>
                  </a:ext>
                </a:extLst>
              </p:cNvPr>
              <p:cNvSpPr>
                <a:spLocks noChangeShapeType="1"/>
              </p:cNvSpPr>
              <p:nvPr/>
            </p:nvSpPr>
            <p:spPr bwMode="auto">
              <a:xfrm>
                <a:off x="14454510"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1" name="Line 831">
                <a:extLst>
                  <a:ext uri="{FF2B5EF4-FFF2-40B4-BE49-F238E27FC236}">
                    <a16:creationId xmlns:a16="http://schemas.microsoft.com/office/drawing/2014/main" id="{00D2AA07-9625-49B6-87EA-A0C7129DCBD9}"/>
                  </a:ext>
                </a:extLst>
              </p:cNvPr>
              <p:cNvSpPr>
                <a:spLocks noChangeShapeType="1"/>
              </p:cNvSpPr>
              <p:nvPr/>
            </p:nvSpPr>
            <p:spPr bwMode="auto">
              <a:xfrm flipH="1">
                <a:off x="14400535"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2" name="Line 832">
                <a:extLst>
                  <a:ext uri="{FF2B5EF4-FFF2-40B4-BE49-F238E27FC236}">
                    <a16:creationId xmlns:a16="http://schemas.microsoft.com/office/drawing/2014/main" id="{A6F965FC-8592-447F-A932-376937B8D253}"/>
                  </a:ext>
                </a:extLst>
              </p:cNvPr>
              <p:cNvSpPr>
                <a:spLocks noChangeShapeType="1"/>
              </p:cNvSpPr>
              <p:nvPr/>
            </p:nvSpPr>
            <p:spPr bwMode="auto">
              <a:xfrm>
                <a:off x="14449747"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3" name="Line 833">
                <a:extLst>
                  <a:ext uri="{FF2B5EF4-FFF2-40B4-BE49-F238E27FC236}">
                    <a16:creationId xmlns:a16="http://schemas.microsoft.com/office/drawing/2014/main" id="{35D19C42-4252-494A-922D-829575047509}"/>
                  </a:ext>
                </a:extLst>
              </p:cNvPr>
              <p:cNvSpPr>
                <a:spLocks noChangeShapeType="1"/>
              </p:cNvSpPr>
              <p:nvPr/>
            </p:nvSpPr>
            <p:spPr bwMode="auto">
              <a:xfrm flipH="1">
                <a:off x="14387835"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4" name="Line 834">
                <a:extLst>
                  <a:ext uri="{FF2B5EF4-FFF2-40B4-BE49-F238E27FC236}">
                    <a16:creationId xmlns:a16="http://schemas.microsoft.com/office/drawing/2014/main" id="{289A66EA-EC4A-4A65-8302-23C8EDD608F1}"/>
                  </a:ext>
                </a:extLst>
              </p:cNvPr>
              <p:cNvSpPr>
                <a:spLocks noChangeShapeType="1"/>
              </p:cNvSpPr>
              <p:nvPr/>
            </p:nvSpPr>
            <p:spPr bwMode="auto">
              <a:xfrm>
                <a:off x="14437047"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5" name="Line 835">
                <a:extLst>
                  <a:ext uri="{FF2B5EF4-FFF2-40B4-BE49-F238E27FC236}">
                    <a16:creationId xmlns:a16="http://schemas.microsoft.com/office/drawing/2014/main" id="{67286A2B-70EF-4B32-A088-A0E3A9F98E2A}"/>
                  </a:ext>
                </a:extLst>
              </p:cNvPr>
              <p:cNvSpPr>
                <a:spLocks noChangeShapeType="1"/>
              </p:cNvSpPr>
              <p:nvPr/>
            </p:nvSpPr>
            <p:spPr bwMode="auto">
              <a:xfrm flipH="1">
                <a:off x="14375135" y="21961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6" name="Line 836">
                <a:extLst>
                  <a:ext uri="{FF2B5EF4-FFF2-40B4-BE49-F238E27FC236}">
                    <a16:creationId xmlns:a16="http://schemas.microsoft.com/office/drawing/2014/main" id="{415A0440-C86E-4342-B771-0FFF151471BD}"/>
                  </a:ext>
                </a:extLst>
              </p:cNvPr>
              <p:cNvSpPr>
                <a:spLocks noChangeShapeType="1"/>
              </p:cNvSpPr>
              <p:nvPr/>
            </p:nvSpPr>
            <p:spPr bwMode="auto">
              <a:xfrm>
                <a:off x="14422760" y="2150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7" name="Line 837">
                <a:extLst>
                  <a:ext uri="{FF2B5EF4-FFF2-40B4-BE49-F238E27FC236}">
                    <a16:creationId xmlns:a16="http://schemas.microsoft.com/office/drawing/2014/main" id="{D994B90F-650C-4E17-A400-AC43846AFF90}"/>
                  </a:ext>
                </a:extLst>
              </p:cNvPr>
              <p:cNvSpPr>
                <a:spLocks noChangeShapeType="1"/>
              </p:cNvSpPr>
              <p:nvPr/>
            </p:nvSpPr>
            <p:spPr bwMode="auto">
              <a:xfrm flipH="1">
                <a:off x="14362435"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8" name="Line 838">
                <a:extLst>
                  <a:ext uri="{FF2B5EF4-FFF2-40B4-BE49-F238E27FC236}">
                    <a16:creationId xmlns:a16="http://schemas.microsoft.com/office/drawing/2014/main" id="{07DF1975-E940-4972-B3E5-578DAFFCE92A}"/>
                  </a:ext>
                </a:extLst>
              </p:cNvPr>
              <p:cNvSpPr>
                <a:spLocks noChangeShapeType="1"/>
              </p:cNvSpPr>
              <p:nvPr/>
            </p:nvSpPr>
            <p:spPr bwMode="auto">
              <a:xfrm>
                <a:off x="14411647"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19" name="Line 839">
                <a:extLst>
                  <a:ext uri="{FF2B5EF4-FFF2-40B4-BE49-F238E27FC236}">
                    <a16:creationId xmlns:a16="http://schemas.microsoft.com/office/drawing/2014/main" id="{E55BFBF7-2D88-44C4-A608-C6499FE2D908}"/>
                  </a:ext>
                </a:extLst>
              </p:cNvPr>
              <p:cNvSpPr>
                <a:spLocks noChangeShapeType="1"/>
              </p:cNvSpPr>
              <p:nvPr/>
            </p:nvSpPr>
            <p:spPr bwMode="auto">
              <a:xfrm flipH="1">
                <a:off x="14351322" y="21739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0" name="Line 840">
                <a:extLst>
                  <a:ext uri="{FF2B5EF4-FFF2-40B4-BE49-F238E27FC236}">
                    <a16:creationId xmlns:a16="http://schemas.microsoft.com/office/drawing/2014/main" id="{55255F68-38BC-4715-8D9F-7D94CD9B5B9E}"/>
                  </a:ext>
                </a:extLst>
              </p:cNvPr>
              <p:cNvSpPr>
                <a:spLocks noChangeShapeType="1"/>
              </p:cNvSpPr>
              <p:nvPr/>
            </p:nvSpPr>
            <p:spPr bwMode="auto">
              <a:xfrm>
                <a:off x="14400535"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1" name="Line 841">
                <a:extLst>
                  <a:ext uri="{FF2B5EF4-FFF2-40B4-BE49-F238E27FC236}">
                    <a16:creationId xmlns:a16="http://schemas.microsoft.com/office/drawing/2014/main" id="{462D212D-F8A9-4787-B987-0EFB5338E5AC}"/>
                  </a:ext>
                </a:extLst>
              </p:cNvPr>
              <p:cNvSpPr>
                <a:spLocks noChangeShapeType="1"/>
              </p:cNvSpPr>
              <p:nvPr/>
            </p:nvSpPr>
            <p:spPr bwMode="auto">
              <a:xfrm flipH="1">
                <a:off x="14344972"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2" name="Line 842">
                <a:extLst>
                  <a:ext uri="{FF2B5EF4-FFF2-40B4-BE49-F238E27FC236}">
                    <a16:creationId xmlns:a16="http://schemas.microsoft.com/office/drawing/2014/main" id="{9E909BD4-F201-4325-A629-D986A7387FA9}"/>
                  </a:ext>
                </a:extLst>
              </p:cNvPr>
              <p:cNvSpPr>
                <a:spLocks noChangeShapeType="1"/>
              </p:cNvSpPr>
              <p:nvPr/>
            </p:nvSpPr>
            <p:spPr bwMode="auto">
              <a:xfrm>
                <a:off x="14394185"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3" name="Line 843">
                <a:extLst>
                  <a:ext uri="{FF2B5EF4-FFF2-40B4-BE49-F238E27FC236}">
                    <a16:creationId xmlns:a16="http://schemas.microsoft.com/office/drawing/2014/main" id="{2302B3AD-23D7-4BC8-B517-CB10FADF37CF}"/>
                  </a:ext>
                </a:extLst>
              </p:cNvPr>
              <p:cNvSpPr>
                <a:spLocks noChangeShapeType="1"/>
              </p:cNvSpPr>
              <p:nvPr/>
            </p:nvSpPr>
            <p:spPr bwMode="auto">
              <a:xfrm flipH="1">
                <a:off x="14338622" y="21739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4" name="Line 844">
                <a:extLst>
                  <a:ext uri="{FF2B5EF4-FFF2-40B4-BE49-F238E27FC236}">
                    <a16:creationId xmlns:a16="http://schemas.microsoft.com/office/drawing/2014/main" id="{00C0A496-45D0-4ADF-92EE-4160DDE07DC3}"/>
                  </a:ext>
                </a:extLst>
              </p:cNvPr>
              <p:cNvSpPr>
                <a:spLocks noChangeShapeType="1"/>
              </p:cNvSpPr>
              <p:nvPr/>
            </p:nvSpPr>
            <p:spPr bwMode="auto">
              <a:xfrm>
                <a:off x="14387835"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5" name="Line 845">
                <a:extLst>
                  <a:ext uri="{FF2B5EF4-FFF2-40B4-BE49-F238E27FC236}">
                    <a16:creationId xmlns:a16="http://schemas.microsoft.com/office/drawing/2014/main" id="{781530F9-72A8-4984-8B97-495E7EA68DD9}"/>
                  </a:ext>
                </a:extLst>
              </p:cNvPr>
              <p:cNvSpPr>
                <a:spLocks noChangeShapeType="1"/>
              </p:cNvSpPr>
              <p:nvPr/>
            </p:nvSpPr>
            <p:spPr bwMode="auto">
              <a:xfrm flipH="1">
                <a:off x="14322747"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6" name="Line 846">
                <a:extLst>
                  <a:ext uri="{FF2B5EF4-FFF2-40B4-BE49-F238E27FC236}">
                    <a16:creationId xmlns:a16="http://schemas.microsoft.com/office/drawing/2014/main" id="{21075E4C-9E98-4738-A172-24BD8CDBAA70}"/>
                  </a:ext>
                </a:extLst>
              </p:cNvPr>
              <p:cNvSpPr>
                <a:spLocks noChangeShapeType="1"/>
              </p:cNvSpPr>
              <p:nvPr/>
            </p:nvSpPr>
            <p:spPr bwMode="auto">
              <a:xfrm>
                <a:off x="14370372"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7" name="Line 847">
                <a:extLst>
                  <a:ext uri="{FF2B5EF4-FFF2-40B4-BE49-F238E27FC236}">
                    <a16:creationId xmlns:a16="http://schemas.microsoft.com/office/drawing/2014/main" id="{DFBFBEF5-75E9-40CD-88C5-09C7A1DDC727}"/>
                  </a:ext>
                </a:extLst>
              </p:cNvPr>
              <p:cNvSpPr>
                <a:spLocks noChangeShapeType="1"/>
              </p:cNvSpPr>
              <p:nvPr/>
            </p:nvSpPr>
            <p:spPr bwMode="auto">
              <a:xfrm flipH="1">
                <a:off x="14314810" y="21739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8" name="Line 848">
                <a:extLst>
                  <a:ext uri="{FF2B5EF4-FFF2-40B4-BE49-F238E27FC236}">
                    <a16:creationId xmlns:a16="http://schemas.microsoft.com/office/drawing/2014/main" id="{1121B057-D581-4547-AF12-E30F2D4B22D1}"/>
                  </a:ext>
                </a:extLst>
              </p:cNvPr>
              <p:cNvSpPr>
                <a:spLocks noChangeShapeType="1"/>
              </p:cNvSpPr>
              <p:nvPr/>
            </p:nvSpPr>
            <p:spPr bwMode="auto">
              <a:xfrm>
                <a:off x="14365610"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29" name="Line 849">
                <a:extLst>
                  <a:ext uri="{FF2B5EF4-FFF2-40B4-BE49-F238E27FC236}">
                    <a16:creationId xmlns:a16="http://schemas.microsoft.com/office/drawing/2014/main" id="{D14F11F1-CD16-4554-A9C6-D8913709EA7E}"/>
                  </a:ext>
                </a:extLst>
              </p:cNvPr>
              <p:cNvSpPr>
                <a:spLocks noChangeShapeType="1"/>
              </p:cNvSpPr>
              <p:nvPr/>
            </p:nvSpPr>
            <p:spPr bwMode="auto">
              <a:xfrm flipH="1">
                <a:off x="14302110" y="21739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0" name="Line 850">
                <a:extLst>
                  <a:ext uri="{FF2B5EF4-FFF2-40B4-BE49-F238E27FC236}">
                    <a16:creationId xmlns:a16="http://schemas.microsoft.com/office/drawing/2014/main" id="{EC8A3E22-A377-4E83-900E-52DDBE0F7FEB}"/>
                  </a:ext>
                </a:extLst>
              </p:cNvPr>
              <p:cNvSpPr>
                <a:spLocks noChangeShapeType="1"/>
              </p:cNvSpPr>
              <p:nvPr/>
            </p:nvSpPr>
            <p:spPr bwMode="auto">
              <a:xfrm>
                <a:off x="14351322"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1" name="Line 851">
                <a:extLst>
                  <a:ext uri="{FF2B5EF4-FFF2-40B4-BE49-F238E27FC236}">
                    <a16:creationId xmlns:a16="http://schemas.microsoft.com/office/drawing/2014/main" id="{D089BA06-5D94-42EA-A056-3CBCC1545510}"/>
                  </a:ext>
                </a:extLst>
              </p:cNvPr>
              <p:cNvSpPr>
                <a:spLocks noChangeShapeType="1"/>
              </p:cNvSpPr>
              <p:nvPr/>
            </p:nvSpPr>
            <p:spPr bwMode="auto">
              <a:xfrm flipH="1">
                <a:off x="14273535"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2" name="Line 852">
                <a:extLst>
                  <a:ext uri="{FF2B5EF4-FFF2-40B4-BE49-F238E27FC236}">
                    <a16:creationId xmlns:a16="http://schemas.microsoft.com/office/drawing/2014/main" id="{00778823-A518-406E-B78E-ED56AF7BDD17}"/>
                  </a:ext>
                </a:extLst>
              </p:cNvPr>
              <p:cNvSpPr>
                <a:spLocks noChangeShapeType="1"/>
              </p:cNvSpPr>
              <p:nvPr/>
            </p:nvSpPr>
            <p:spPr bwMode="auto">
              <a:xfrm>
                <a:off x="14322747"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3" name="Line 853">
                <a:extLst>
                  <a:ext uri="{FF2B5EF4-FFF2-40B4-BE49-F238E27FC236}">
                    <a16:creationId xmlns:a16="http://schemas.microsoft.com/office/drawing/2014/main" id="{6ACD0B8D-DDA8-48E2-B60D-CE78D393914B}"/>
                  </a:ext>
                </a:extLst>
              </p:cNvPr>
              <p:cNvSpPr>
                <a:spLocks noChangeShapeType="1"/>
              </p:cNvSpPr>
              <p:nvPr/>
            </p:nvSpPr>
            <p:spPr bwMode="auto">
              <a:xfrm flipH="1">
                <a:off x="14270360"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4" name="Line 854">
                <a:extLst>
                  <a:ext uri="{FF2B5EF4-FFF2-40B4-BE49-F238E27FC236}">
                    <a16:creationId xmlns:a16="http://schemas.microsoft.com/office/drawing/2014/main" id="{CBD5F232-16B8-4DB1-9B91-2F7B5B3F131D}"/>
                  </a:ext>
                </a:extLst>
              </p:cNvPr>
              <p:cNvSpPr>
                <a:spLocks noChangeShapeType="1"/>
              </p:cNvSpPr>
              <p:nvPr/>
            </p:nvSpPr>
            <p:spPr bwMode="auto">
              <a:xfrm>
                <a:off x="14317985"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5" name="Line 855">
                <a:extLst>
                  <a:ext uri="{FF2B5EF4-FFF2-40B4-BE49-F238E27FC236}">
                    <a16:creationId xmlns:a16="http://schemas.microsoft.com/office/drawing/2014/main" id="{C9BD6BB6-35EE-4BB5-9BEA-B5D152A0F6BA}"/>
                  </a:ext>
                </a:extLst>
              </p:cNvPr>
              <p:cNvSpPr>
                <a:spLocks noChangeShapeType="1"/>
              </p:cNvSpPr>
              <p:nvPr/>
            </p:nvSpPr>
            <p:spPr bwMode="auto">
              <a:xfrm flipH="1">
                <a:off x="14235435"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6" name="Line 856">
                <a:extLst>
                  <a:ext uri="{FF2B5EF4-FFF2-40B4-BE49-F238E27FC236}">
                    <a16:creationId xmlns:a16="http://schemas.microsoft.com/office/drawing/2014/main" id="{DE6C2085-92C6-48C0-AAF3-DEF17AB1E24F}"/>
                  </a:ext>
                </a:extLst>
              </p:cNvPr>
              <p:cNvSpPr>
                <a:spLocks noChangeShapeType="1"/>
              </p:cNvSpPr>
              <p:nvPr/>
            </p:nvSpPr>
            <p:spPr bwMode="auto">
              <a:xfrm>
                <a:off x="14284647"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7" name="Line 857">
                <a:extLst>
                  <a:ext uri="{FF2B5EF4-FFF2-40B4-BE49-F238E27FC236}">
                    <a16:creationId xmlns:a16="http://schemas.microsoft.com/office/drawing/2014/main" id="{00010970-EF0D-4A66-89FA-66FD374CE1DC}"/>
                  </a:ext>
                </a:extLst>
              </p:cNvPr>
              <p:cNvSpPr>
                <a:spLocks noChangeShapeType="1"/>
              </p:cNvSpPr>
              <p:nvPr/>
            </p:nvSpPr>
            <p:spPr bwMode="auto">
              <a:xfrm flipH="1">
                <a:off x="14224322" y="21739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8" name="Line 858">
                <a:extLst>
                  <a:ext uri="{FF2B5EF4-FFF2-40B4-BE49-F238E27FC236}">
                    <a16:creationId xmlns:a16="http://schemas.microsoft.com/office/drawing/2014/main" id="{3E3A1BBE-E3FE-488A-AE10-BD51AE022E36}"/>
                  </a:ext>
                </a:extLst>
              </p:cNvPr>
              <p:cNvSpPr>
                <a:spLocks noChangeShapeType="1"/>
              </p:cNvSpPr>
              <p:nvPr/>
            </p:nvSpPr>
            <p:spPr bwMode="auto">
              <a:xfrm>
                <a:off x="14273535"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39" name="Line 859">
                <a:extLst>
                  <a:ext uri="{FF2B5EF4-FFF2-40B4-BE49-F238E27FC236}">
                    <a16:creationId xmlns:a16="http://schemas.microsoft.com/office/drawing/2014/main" id="{5A519551-5064-40EF-81C4-8477BDDB7BE8}"/>
                  </a:ext>
                </a:extLst>
              </p:cNvPr>
              <p:cNvSpPr>
                <a:spLocks noChangeShapeType="1"/>
              </p:cNvSpPr>
              <p:nvPr/>
            </p:nvSpPr>
            <p:spPr bwMode="auto">
              <a:xfrm flipH="1">
                <a:off x="14217972" y="21739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0" name="Line 860">
                <a:extLst>
                  <a:ext uri="{FF2B5EF4-FFF2-40B4-BE49-F238E27FC236}">
                    <a16:creationId xmlns:a16="http://schemas.microsoft.com/office/drawing/2014/main" id="{A231F4D7-E376-4B32-8262-D7DBB6453AB4}"/>
                  </a:ext>
                </a:extLst>
              </p:cNvPr>
              <p:cNvSpPr>
                <a:spLocks noChangeShapeType="1"/>
              </p:cNvSpPr>
              <p:nvPr/>
            </p:nvSpPr>
            <p:spPr bwMode="auto">
              <a:xfrm>
                <a:off x="14267185" y="21279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1" name="Line 861">
                <a:extLst>
                  <a:ext uri="{FF2B5EF4-FFF2-40B4-BE49-F238E27FC236}">
                    <a16:creationId xmlns:a16="http://schemas.microsoft.com/office/drawing/2014/main" id="{5783FD27-5A08-4913-A596-ED3F964D35DF}"/>
                  </a:ext>
                </a:extLst>
              </p:cNvPr>
              <p:cNvSpPr>
                <a:spLocks noChangeShapeType="1"/>
              </p:cNvSpPr>
              <p:nvPr/>
            </p:nvSpPr>
            <p:spPr bwMode="auto">
              <a:xfrm flipH="1">
                <a:off x="14192572"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2" name="Line 862">
                <a:extLst>
                  <a:ext uri="{FF2B5EF4-FFF2-40B4-BE49-F238E27FC236}">
                    <a16:creationId xmlns:a16="http://schemas.microsoft.com/office/drawing/2014/main" id="{1E329038-FD6E-47B5-B95D-75CA50FF3AED}"/>
                  </a:ext>
                </a:extLst>
              </p:cNvPr>
              <p:cNvSpPr>
                <a:spLocks noChangeShapeType="1"/>
              </p:cNvSpPr>
              <p:nvPr/>
            </p:nvSpPr>
            <p:spPr bwMode="auto">
              <a:xfrm>
                <a:off x="14241785"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3" name="Line 863">
                <a:extLst>
                  <a:ext uri="{FF2B5EF4-FFF2-40B4-BE49-F238E27FC236}">
                    <a16:creationId xmlns:a16="http://schemas.microsoft.com/office/drawing/2014/main" id="{F8E61D2E-F4DF-4BD4-A532-ECE482EEAE83}"/>
                  </a:ext>
                </a:extLst>
              </p:cNvPr>
              <p:cNvSpPr>
                <a:spLocks noChangeShapeType="1"/>
              </p:cNvSpPr>
              <p:nvPr/>
            </p:nvSpPr>
            <p:spPr bwMode="auto">
              <a:xfrm flipH="1">
                <a:off x="14168760" y="216444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4" name="Line 864">
                <a:extLst>
                  <a:ext uri="{FF2B5EF4-FFF2-40B4-BE49-F238E27FC236}">
                    <a16:creationId xmlns:a16="http://schemas.microsoft.com/office/drawing/2014/main" id="{6FD72E04-8B8E-4FAC-AC8D-42A7B060EB1B}"/>
                  </a:ext>
                </a:extLst>
              </p:cNvPr>
              <p:cNvSpPr>
                <a:spLocks noChangeShapeType="1"/>
              </p:cNvSpPr>
              <p:nvPr/>
            </p:nvSpPr>
            <p:spPr bwMode="auto">
              <a:xfrm>
                <a:off x="14216385"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5" name="Line 865">
                <a:extLst>
                  <a:ext uri="{FF2B5EF4-FFF2-40B4-BE49-F238E27FC236}">
                    <a16:creationId xmlns:a16="http://schemas.microsoft.com/office/drawing/2014/main" id="{EB878661-3B4C-4EF7-AB1B-D38299530C93}"/>
                  </a:ext>
                </a:extLst>
              </p:cNvPr>
              <p:cNvSpPr>
                <a:spLocks noChangeShapeType="1"/>
              </p:cNvSpPr>
              <p:nvPr/>
            </p:nvSpPr>
            <p:spPr bwMode="auto">
              <a:xfrm flipH="1">
                <a:off x="14121135"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6" name="Line 866">
                <a:extLst>
                  <a:ext uri="{FF2B5EF4-FFF2-40B4-BE49-F238E27FC236}">
                    <a16:creationId xmlns:a16="http://schemas.microsoft.com/office/drawing/2014/main" id="{D00F6CE8-3569-495D-9464-A4F52C2E0620}"/>
                  </a:ext>
                </a:extLst>
              </p:cNvPr>
              <p:cNvSpPr>
                <a:spLocks noChangeShapeType="1"/>
              </p:cNvSpPr>
              <p:nvPr/>
            </p:nvSpPr>
            <p:spPr bwMode="auto">
              <a:xfrm>
                <a:off x="14170347"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7" name="Line 867">
                <a:extLst>
                  <a:ext uri="{FF2B5EF4-FFF2-40B4-BE49-F238E27FC236}">
                    <a16:creationId xmlns:a16="http://schemas.microsoft.com/office/drawing/2014/main" id="{CBBF7CE4-73BA-4AC8-87CA-5EB583BA4BBD}"/>
                  </a:ext>
                </a:extLst>
              </p:cNvPr>
              <p:cNvSpPr>
                <a:spLocks noChangeShapeType="1"/>
              </p:cNvSpPr>
              <p:nvPr/>
            </p:nvSpPr>
            <p:spPr bwMode="auto">
              <a:xfrm flipH="1">
                <a:off x="14116372"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8" name="Line 868">
                <a:extLst>
                  <a:ext uri="{FF2B5EF4-FFF2-40B4-BE49-F238E27FC236}">
                    <a16:creationId xmlns:a16="http://schemas.microsoft.com/office/drawing/2014/main" id="{65E697BF-7AF7-4B8C-B839-AD65DBEDC3FF}"/>
                  </a:ext>
                </a:extLst>
              </p:cNvPr>
              <p:cNvSpPr>
                <a:spLocks noChangeShapeType="1"/>
              </p:cNvSpPr>
              <p:nvPr/>
            </p:nvSpPr>
            <p:spPr bwMode="auto">
              <a:xfrm>
                <a:off x="14165585"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49" name="Line 869">
                <a:extLst>
                  <a:ext uri="{FF2B5EF4-FFF2-40B4-BE49-F238E27FC236}">
                    <a16:creationId xmlns:a16="http://schemas.microsoft.com/office/drawing/2014/main" id="{D8050BD8-B29C-4B46-A040-7F7C247F55FA}"/>
                  </a:ext>
                </a:extLst>
              </p:cNvPr>
              <p:cNvSpPr>
                <a:spLocks noChangeShapeType="1"/>
              </p:cNvSpPr>
              <p:nvPr/>
            </p:nvSpPr>
            <p:spPr bwMode="auto">
              <a:xfrm flipH="1">
                <a:off x="14090972" y="216444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0" name="Line 870">
                <a:extLst>
                  <a:ext uri="{FF2B5EF4-FFF2-40B4-BE49-F238E27FC236}">
                    <a16:creationId xmlns:a16="http://schemas.microsoft.com/office/drawing/2014/main" id="{176CE10E-58C5-49C4-A287-A97E1B9BB315}"/>
                  </a:ext>
                </a:extLst>
              </p:cNvPr>
              <p:cNvSpPr>
                <a:spLocks noChangeShapeType="1"/>
              </p:cNvSpPr>
              <p:nvPr/>
            </p:nvSpPr>
            <p:spPr bwMode="auto">
              <a:xfrm>
                <a:off x="14140185"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1" name="Line 871">
                <a:extLst>
                  <a:ext uri="{FF2B5EF4-FFF2-40B4-BE49-F238E27FC236}">
                    <a16:creationId xmlns:a16="http://schemas.microsoft.com/office/drawing/2014/main" id="{69B5121C-B162-4767-8617-06098B821835}"/>
                  </a:ext>
                </a:extLst>
              </p:cNvPr>
              <p:cNvSpPr>
                <a:spLocks noChangeShapeType="1"/>
              </p:cNvSpPr>
              <p:nvPr/>
            </p:nvSpPr>
            <p:spPr bwMode="auto">
              <a:xfrm flipH="1">
                <a:off x="14081447"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2" name="Line 872">
                <a:extLst>
                  <a:ext uri="{FF2B5EF4-FFF2-40B4-BE49-F238E27FC236}">
                    <a16:creationId xmlns:a16="http://schemas.microsoft.com/office/drawing/2014/main" id="{667A799E-0F8B-46B2-A1D4-A4286F386DE8}"/>
                  </a:ext>
                </a:extLst>
              </p:cNvPr>
              <p:cNvSpPr>
                <a:spLocks noChangeShapeType="1"/>
              </p:cNvSpPr>
              <p:nvPr/>
            </p:nvSpPr>
            <p:spPr bwMode="auto">
              <a:xfrm>
                <a:off x="14130660"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3" name="Line 873">
                <a:extLst>
                  <a:ext uri="{FF2B5EF4-FFF2-40B4-BE49-F238E27FC236}">
                    <a16:creationId xmlns:a16="http://schemas.microsoft.com/office/drawing/2014/main" id="{F10215B0-F013-4B30-8C07-B215B1545D3C}"/>
                  </a:ext>
                </a:extLst>
              </p:cNvPr>
              <p:cNvSpPr>
                <a:spLocks noChangeShapeType="1"/>
              </p:cNvSpPr>
              <p:nvPr/>
            </p:nvSpPr>
            <p:spPr bwMode="auto">
              <a:xfrm flipH="1">
                <a:off x="14019535"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4" name="Line 874">
                <a:extLst>
                  <a:ext uri="{FF2B5EF4-FFF2-40B4-BE49-F238E27FC236}">
                    <a16:creationId xmlns:a16="http://schemas.microsoft.com/office/drawing/2014/main" id="{F906FEC7-4215-4298-8A2C-D727D7B96D22}"/>
                  </a:ext>
                </a:extLst>
              </p:cNvPr>
              <p:cNvSpPr>
                <a:spLocks noChangeShapeType="1"/>
              </p:cNvSpPr>
              <p:nvPr/>
            </p:nvSpPr>
            <p:spPr bwMode="auto">
              <a:xfrm>
                <a:off x="14068747"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5" name="Line 875">
                <a:extLst>
                  <a:ext uri="{FF2B5EF4-FFF2-40B4-BE49-F238E27FC236}">
                    <a16:creationId xmlns:a16="http://schemas.microsoft.com/office/drawing/2014/main" id="{DAC3AD5A-6B45-4E1D-9383-501A455B5A89}"/>
                  </a:ext>
                </a:extLst>
              </p:cNvPr>
              <p:cNvSpPr>
                <a:spLocks noChangeShapeType="1"/>
              </p:cNvSpPr>
              <p:nvPr/>
            </p:nvSpPr>
            <p:spPr bwMode="auto">
              <a:xfrm flipH="1">
                <a:off x="13978260"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6" name="Line 876">
                <a:extLst>
                  <a:ext uri="{FF2B5EF4-FFF2-40B4-BE49-F238E27FC236}">
                    <a16:creationId xmlns:a16="http://schemas.microsoft.com/office/drawing/2014/main" id="{AB49B368-DB56-4357-B81F-EF788B5D6D55}"/>
                  </a:ext>
                </a:extLst>
              </p:cNvPr>
              <p:cNvSpPr>
                <a:spLocks noChangeShapeType="1"/>
              </p:cNvSpPr>
              <p:nvPr/>
            </p:nvSpPr>
            <p:spPr bwMode="auto">
              <a:xfrm>
                <a:off x="14027472"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7" name="Line 877">
                <a:extLst>
                  <a:ext uri="{FF2B5EF4-FFF2-40B4-BE49-F238E27FC236}">
                    <a16:creationId xmlns:a16="http://schemas.microsoft.com/office/drawing/2014/main" id="{7E12E0DB-3C53-4BBC-8388-B0C32C0BD70E}"/>
                  </a:ext>
                </a:extLst>
              </p:cNvPr>
              <p:cNvSpPr>
                <a:spLocks noChangeShapeType="1"/>
              </p:cNvSpPr>
              <p:nvPr/>
            </p:nvSpPr>
            <p:spPr bwMode="auto">
              <a:xfrm flipH="1">
                <a:off x="13960797"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8" name="Line 878">
                <a:extLst>
                  <a:ext uri="{FF2B5EF4-FFF2-40B4-BE49-F238E27FC236}">
                    <a16:creationId xmlns:a16="http://schemas.microsoft.com/office/drawing/2014/main" id="{438B8E1B-4F1A-4716-AF53-BB2662DCCFB2}"/>
                  </a:ext>
                </a:extLst>
              </p:cNvPr>
              <p:cNvSpPr>
                <a:spLocks noChangeShapeType="1"/>
              </p:cNvSpPr>
              <p:nvPr/>
            </p:nvSpPr>
            <p:spPr bwMode="auto">
              <a:xfrm>
                <a:off x="14010010"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59" name="Line 879">
                <a:extLst>
                  <a:ext uri="{FF2B5EF4-FFF2-40B4-BE49-F238E27FC236}">
                    <a16:creationId xmlns:a16="http://schemas.microsoft.com/office/drawing/2014/main" id="{35BF0194-64B0-4EC6-A83D-AC8423CF4B56}"/>
                  </a:ext>
                </a:extLst>
              </p:cNvPr>
              <p:cNvSpPr>
                <a:spLocks noChangeShapeType="1"/>
              </p:cNvSpPr>
              <p:nvPr/>
            </p:nvSpPr>
            <p:spPr bwMode="auto">
              <a:xfrm flipH="1">
                <a:off x="13952860" y="21644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0" name="Line 880">
                <a:extLst>
                  <a:ext uri="{FF2B5EF4-FFF2-40B4-BE49-F238E27FC236}">
                    <a16:creationId xmlns:a16="http://schemas.microsoft.com/office/drawing/2014/main" id="{B44647DD-1368-4384-8743-C75BAE6EBB4A}"/>
                  </a:ext>
                </a:extLst>
              </p:cNvPr>
              <p:cNvSpPr>
                <a:spLocks noChangeShapeType="1"/>
              </p:cNvSpPr>
              <p:nvPr/>
            </p:nvSpPr>
            <p:spPr bwMode="auto">
              <a:xfrm>
                <a:off x="14002072" y="21184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1" name="Line 881">
                <a:extLst>
                  <a:ext uri="{FF2B5EF4-FFF2-40B4-BE49-F238E27FC236}">
                    <a16:creationId xmlns:a16="http://schemas.microsoft.com/office/drawing/2014/main" id="{792C17F4-FE4D-4177-8D19-72C11B55F341}"/>
                  </a:ext>
                </a:extLst>
              </p:cNvPr>
              <p:cNvSpPr>
                <a:spLocks noChangeShapeType="1"/>
              </p:cNvSpPr>
              <p:nvPr/>
            </p:nvSpPr>
            <p:spPr bwMode="auto">
              <a:xfrm flipH="1">
                <a:off x="13909997" y="215174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2" name="Line 882">
                <a:extLst>
                  <a:ext uri="{FF2B5EF4-FFF2-40B4-BE49-F238E27FC236}">
                    <a16:creationId xmlns:a16="http://schemas.microsoft.com/office/drawing/2014/main" id="{94B31379-F293-4D85-B756-DDE92E3F9335}"/>
                  </a:ext>
                </a:extLst>
              </p:cNvPr>
              <p:cNvSpPr>
                <a:spLocks noChangeShapeType="1"/>
              </p:cNvSpPr>
              <p:nvPr/>
            </p:nvSpPr>
            <p:spPr bwMode="auto">
              <a:xfrm>
                <a:off x="13959210" y="21057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3" name="Line 883">
                <a:extLst>
                  <a:ext uri="{FF2B5EF4-FFF2-40B4-BE49-F238E27FC236}">
                    <a16:creationId xmlns:a16="http://schemas.microsoft.com/office/drawing/2014/main" id="{8AA9B317-CE78-492B-A635-7CE3EDC847F5}"/>
                  </a:ext>
                </a:extLst>
              </p:cNvPr>
              <p:cNvSpPr>
                <a:spLocks noChangeShapeType="1"/>
              </p:cNvSpPr>
              <p:nvPr/>
            </p:nvSpPr>
            <p:spPr bwMode="auto">
              <a:xfrm flipH="1">
                <a:off x="13865547" y="21517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4" name="Line 884">
                <a:extLst>
                  <a:ext uri="{FF2B5EF4-FFF2-40B4-BE49-F238E27FC236}">
                    <a16:creationId xmlns:a16="http://schemas.microsoft.com/office/drawing/2014/main" id="{3CAC0B14-DCE1-4699-8689-DC3969D698CC}"/>
                  </a:ext>
                </a:extLst>
              </p:cNvPr>
              <p:cNvSpPr>
                <a:spLocks noChangeShapeType="1"/>
              </p:cNvSpPr>
              <p:nvPr/>
            </p:nvSpPr>
            <p:spPr bwMode="auto">
              <a:xfrm>
                <a:off x="13916347" y="21057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5" name="Line 885">
                <a:extLst>
                  <a:ext uri="{FF2B5EF4-FFF2-40B4-BE49-F238E27FC236}">
                    <a16:creationId xmlns:a16="http://schemas.microsoft.com/office/drawing/2014/main" id="{0A6EDEDD-BD5B-4046-A322-49ECF3B8D656}"/>
                  </a:ext>
                </a:extLst>
              </p:cNvPr>
              <p:cNvSpPr>
                <a:spLocks noChangeShapeType="1"/>
              </p:cNvSpPr>
              <p:nvPr/>
            </p:nvSpPr>
            <p:spPr bwMode="auto">
              <a:xfrm flipH="1">
                <a:off x="13838560" y="215174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6" name="Line 886">
                <a:extLst>
                  <a:ext uri="{FF2B5EF4-FFF2-40B4-BE49-F238E27FC236}">
                    <a16:creationId xmlns:a16="http://schemas.microsoft.com/office/drawing/2014/main" id="{E9B070A4-CBCF-4A70-8974-3F6D47FC09A6}"/>
                  </a:ext>
                </a:extLst>
              </p:cNvPr>
              <p:cNvSpPr>
                <a:spLocks noChangeShapeType="1"/>
              </p:cNvSpPr>
              <p:nvPr/>
            </p:nvSpPr>
            <p:spPr bwMode="auto">
              <a:xfrm>
                <a:off x="13886185" y="21057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7" name="Line 887">
                <a:extLst>
                  <a:ext uri="{FF2B5EF4-FFF2-40B4-BE49-F238E27FC236}">
                    <a16:creationId xmlns:a16="http://schemas.microsoft.com/office/drawing/2014/main" id="{B905BCDA-DA2C-4F5D-B16C-231EFB2ABA79}"/>
                  </a:ext>
                </a:extLst>
              </p:cNvPr>
              <p:cNvSpPr>
                <a:spLocks noChangeShapeType="1"/>
              </p:cNvSpPr>
              <p:nvPr/>
            </p:nvSpPr>
            <p:spPr bwMode="auto">
              <a:xfrm flipH="1">
                <a:off x="13808397" y="215174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8" name="Line 888">
                <a:extLst>
                  <a:ext uri="{FF2B5EF4-FFF2-40B4-BE49-F238E27FC236}">
                    <a16:creationId xmlns:a16="http://schemas.microsoft.com/office/drawing/2014/main" id="{8E4785D4-F084-40BB-BDC7-B621FEE0683E}"/>
                  </a:ext>
                </a:extLst>
              </p:cNvPr>
              <p:cNvSpPr>
                <a:spLocks noChangeShapeType="1"/>
              </p:cNvSpPr>
              <p:nvPr/>
            </p:nvSpPr>
            <p:spPr bwMode="auto">
              <a:xfrm>
                <a:off x="13856022" y="21057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69" name="Line 889">
                <a:extLst>
                  <a:ext uri="{FF2B5EF4-FFF2-40B4-BE49-F238E27FC236}">
                    <a16:creationId xmlns:a16="http://schemas.microsoft.com/office/drawing/2014/main" id="{09EC3415-11C7-4BBF-A857-8AF5BEC13DBF}"/>
                  </a:ext>
                </a:extLst>
              </p:cNvPr>
              <p:cNvSpPr>
                <a:spLocks noChangeShapeType="1"/>
              </p:cNvSpPr>
              <p:nvPr/>
            </p:nvSpPr>
            <p:spPr bwMode="auto">
              <a:xfrm flipH="1">
                <a:off x="13782997" y="21453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0" name="Line 890">
                <a:extLst>
                  <a:ext uri="{FF2B5EF4-FFF2-40B4-BE49-F238E27FC236}">
                    <a16:creationId xmlns:a16="http://schemas.microsoft.com/office/drawing/2014/main" id="{EBA1B4CF-463B-47FD-8E06-87A342971F12}"/>
                  </a:ext>
                </a:extLst>
              </p:cNvPr>
              <p:cNvSpPr>
                <a:spLocks noChangeShapeType="1"/>
              </p:cNvSpPr>
              <p:nvPr/>
            </p:nvSpPr>
            <p:spPr bwMode="auto">
              <a:xfrm>
                <a:off x="13832210" y="209777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1" name="Line 891">
                <a:extLst>
                  <a:ext uri="{FF2B5EF4-FFF2-40B4-BE49-F238E27FC236}">
                    <a16:creationId xmlns:a16="http://schemas.microsoft.com/office/drawing/2014/main" id="{1A26C2F0-F283-4758-9AAF-6F6D9596DAFE}"/>
                  </a:ext>
                </a:extLst>
              </p:cNvPr>
              <p:cNvSpPr>
                <a:spLocks noChangeShapeType="1"/>
              </p:cNvSpPr>
              <p:nvPr/>
            </p:nvSpPr>
            <p:spPr bwMode="auto">
              <a:xfrm flipH="1">
                <a:off x="13756010" y="213746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2" name="Line 892">
                <a:extLst>
                  <a:ext uri="{FF2B5EF4-FFF2-40B4-BE49-F238E27FC236}">
                    <a16:creationId xmlns:a16="http://schemas.microsoft.com/office/drawing/2014/main" id="{527CAB1A-E278-4A87-93DC-D28F5A5F817F}"/>
                  </a:ext>
                </a:extLst>
              </p:cNvPr>
              <p:cNvSpPr>
                <a:spLocks noChangeShapeType="1"/>
              </p:cNvSpPr>
              <p:nvPr/>
            </p:nvSpPr>
            <p:spPr bwMode="auto">
              <a:xfrm>
                <a:off x="13805222" y="20914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3" name="Line 893">
                <a:extLst>
                  <a:ext uri="{FF2B5EF4-FFF2-40B4-BE49-F238E27FC236}">
                    <a16:creationId xmlns:a16="http://schemas.microsoft.com/office/drawing/2014/main" id="{C5C25813-C18C-47D4-BD2A-891CC8523D0B}"/>
                  </a:ext>
                </a:extLst>
              </p:cNvPr>
              <p:cNvSpPr>
                <a:spLocks noChangeShapeType="1"/>
              </p:cNvSpPr>
              <p:nvPr/>
            </p:nvSpPr>
            <p:spPr bwMode="auto">
              <a:xfrm flipH="1">
                <a:off x="13736960" y="213746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4" name="Line 894">
                <a:extLst>
                  <a:ext uri="{FF2B5EF4-FFF2-40B4-BE49-F238E27FC236}">
                    <a16:creationId xmlns:a16="http://schemas.microsoft.com/office/drawing/2014/main" id="{6CD34F4A-3CCA-4632-B652-D93F288E9E1A}"/>
                  </a:ext>
                </a:extLst>
              </p:cNvPr>
              <p:cNvSpPr>
                <a:spLocks noChangeShapeType="1"/>
              </p:cNvSpPr>
              <p:nvPr/>
            </p:nvSpPr>
            <p:spPr bwMode="auto">
              <a:xfrm>
                <a:off x="13786172" y="20914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5" name="Line 895">
                <a:extLst>
                  <a:ext uri="{FF2B5EF4-FFF2-40B4-BE49-F238E27FC236}">
                    <a16:creationId xmlns:a16="http://schemas.microsoft.com/office/drawing/2014/main" id="{08F4DDF9-96D2-4FD4-AD57-94A37025BBEB}"/>
                  </a:ext>
                </a:extLst>
              </p:cNvPr>
              <p:cNvSpPr>
                <a:spLocks noChangeShapeType="1"/>
              </p:cNvSpPr>
              <p:nvPr/>
            </p:nvSpPr>
            <p:spPr bwMode="auto">
              <a:xfrm flipH="1">
                <a:off x="13725847" y="213746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6" name="Line 896">
                <a:extLst>
                  <a:ext uri="{FF2B5EF4-FFF2-40B4-BE49-F238E27FC236}">
                    <a16:creationId xmlns:a16="http://schemas.microsoft.com/office/drawing/2014/main" id="{E5BBF6C8-19DE-4E5E-BF4F-664DEC85A800}"/>
                  </a:ext>
                </a:extLst>
              </p:cNvPr>
              <p:cNvSpPr>
                <a:spLocks noChangeShapeType="1"/>
              </p:cNvSpPr>
              <p:nvPr/>
            </p:nvSpPr>
            <p:spPr bwMode="auto">
              <a:xfrm>
                <a:off x="13775060" y="20914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7" name="Line 897">
                <a:extLst>
                  <a:ext uri="{FF2B5EF4-FFF2-40B4-BE49-F238E27FC236}">
                    <a16:creationId xmlns:a16="http://schemas.microsoft.com/office/drawing/2014/main" id="{189C4010-FABD-468A-8ACD-CA9B9A9D16B0}"/>
                  </a:ext>
                </a:extLst>
              </p:cNvPr>
              <p:cNvSpPr>
                <a:spLocks noChangeShapeType="1"/>
              </p:cNvSpPr>
              <p:nvPr/>
            </p:nvSpPr>
            <p:spPr bwMode="auto">
              <a:xfrm flipH="1">
                <a:off x="13679810" y="212952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8" name="Line 898">
                <a:extLst>
                  <a:ext uri="{FF2B5EF4-FFF2-40B4-BE49-F238E27FC236}">
                    <a16:creationId xmlns:a16="http://schemas.microsoft.com/office/drawing/2014/main" id="{F7165A2E-2E81-4B2E-AA48-6C8C89865B85}"/>
                  </a:ext>
                </a:extLst>
              </p:cNvPr>
              <p:cNvSpPr>
                <a:spLocks noChangeShapeType="1"/>
              </p:cNvSpPr>
              <p:nvPr/>
            </p:nvSpPr>
            <p:spPr bwMode="auto">
              <a:xfrm>
                <a:off x="13729022" y="2081897"/>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79" name="Line 899">
                <a:extLst>
                  <a:ext uri="{FF2B5EF4-FFF2-40B4-BE49-F238E27FC236}">
                    <a16:creationId xmlns:a16="http://schemas.microsoft.com/office/drawing/2014/main" id="{A8D16C84-C1F8-4B79-98B1-AC629226168F}"/>
                  </a:ext>
                </a:extLst>
              </p:cNvPr>
              <p:cNvSpPr>
                <a:spLocks noChangeShapeType="1"/>
              </p:cNvSpPr>
              <p:nvPr/>
            </p:nvSpPr>
            <p:spPr bwMode="auto">
              <a:xfrm flipH="1">
                <a:off x="13622660" y="212952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0" name="Line 900">
                <a:extLst>
                  <a:ext uri="{FF2B5EF4-FFF2-40B4-BE49-F238E27FC236}">
                    <a16:creationId xmlns:a16="http://schemas.microsoft.com/office/drawing/2014/main" id="{4CE3E943-E037-40F5-A003-E6E263356C48}"/>
                  </a:ext>
                </a:extLst>
              </p:cNvPr>
              <p:cNvSpPr>
                <a:spLocks noChangeShapeType="1"/>
              </p:cNvSpPr>
              <p:nvPr/>
            </p:nvSpPr>
            <p:spPr bwMode="auto">
              <a:xfrm>
                <a:off x="13671872" y="2081897"/>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1" name="Line 901">
                <a:extLst>
                  <a:ext uri="{FF2B5EF4-FFF2-40B4-BE49-F238E27FC236}">
                    <a16:creationId xmlns:a16="http://schemas.microsoft.com/office/drawing/2014/main" id="{8AD88C4B-3BD2-4139-9740-567B23E606E9}"/>
                  </a:ext>
                </a:extLst>
              </p:cNvPr>
              <p:cNvSpPr>
                <a:spLocks noChangeShapeType="1"/>
              </p:cNvSpPr>
              <p:nvPr/>
            </p:nvSpPr>
            <p:spPr bwMode="auto">
              <a:xfrm flipH="1">
                <a:off x="13594085" y="212952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2" name="Line 902">
                <a:extLst>
                  <a:ext uri="{FF2B5EF4-FFF2-40B4-BE49-F238E27FC236}">
                    <a16:creationId xmlns:a16="http://schemas.microsoft.com/office/drawing/2014/main" id="{3029E55E-0ABE-4414-8DC1-2065B433A9A2}"/>
                  </a:ext>
                </a:extLst>
              </p:cNvPr>
              <p:cNvSpPr>
                <a:spLocks noChangeShapeType="1"/>
              </p:cNvSpPr>
              <p:nvPr/>
            </p:nvSpPr>
            <p:spPr bwMode="auto">
              <a:xfrm>
                <a:off x="13643297" y="2081897"/>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3" name="Line 903">
                <a:extLst>
                  <a:ext uri="{FF2B5EF4-FFF2-40B4-BE49-F238E27FC236}">
                    <a16:creationId xmlns:a16="http://schemas.microsoft.com/office/drawing/2014/main" id="{BB926C9D-6A0F-4F51-939B-D05F95D3C18E}"/>
                  </a:ext>
                </a:extLst>
              </p:cNvPr>
              <p:cNvSpPr>
                <a:spLocks noChangeShapeType="1"/>
              </p:cNvSpPr>
              <p:nvPr/>
            </p:nvSpPr>
            <p:spPr bwMode="auto">
              <a:xfrm flipH="1">
                <a:off x="13573447" y="21311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4" name="Line 904">
                <a:extLst>
                  <a:ext uri="{FF2B5EF4-FFF2-40B4-BE49-F238E27FC236}">
                    <a16:creationId xmlns:a16="http://schemas.microsoft.com/office/drawing/2014/main" id="{CF6A32AA-7FA6-4C1A-8038-068AABC3704A}"/>
                  </a:ext>
                </a:extLst>
              </p:cNvPr>
              <p:cNvSpPr>
                <a:spLocks noChangeShapeType="1"/>
              </p:cNvSpPr>
              <p:nvPr/>
            </p:nvSpPr>
            <p:spPr bwMode="auto">
              <a:xfrm>
                <a:off x="13622660" y="20834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5" name="Line 905">
                <a:extLst>
                  <a:ext uri="{FF2B5EF4-FFF2-40B4-BE49-F238E27FC236}">
                    <a16:creationId xmlns:a16="http://schemas.microsoft.com/office/drawing/2014/main" id="{8BF7ABEF-4CA6-4AE6-A870-1EF2611C32DB}"/>
                  </a:ext>
                </a:extLst>
              </p:cNvPr>
              <p:cNvSpPr>
                <a:spLocks noChangeShapeType="1"/>
              </p:cNvSpPr>
              <p:nvPr/>
            </p:nvSpPr>
            <p:spPr bwMode="auto">
              <a:xfrm flipH="1">
                <a:off x="13559160" y="213111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6" name="Line 906">
                <a:extLst>
                  <a:ext uri="{FF2B5EF4-FFF2-40B4-BE49-F238E27FC236}">
                    <a16:creationId xmlns:a16="http://schemas.microsoft.com/office/drawing/2014/main" id="{35318C76-EAC3-4889-A383-7EAAB9269133}"/>
                  </a:ext>
                </a:extLst>
              </p:cNvPr>
              <p:cNvSpPr>
                <a:spLocks noChangeShapeType="1"/>
              </p:cNvSpPr>
              <p:nvPr/>
            </p:nvSpPr>
            <p:spPr bwMode="auto">
              <a:xfrm>
                <a:off x="13608372" y="20834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7" name="Line 907">
                <a:extLst>
                  <a:ext uri="{FF2B5EF4-FFF2-40B4-BE49-F238E27FC236}">
                    <a16:creationId xmlns:a16="http://schemas.microsoft.com/office/drawing/2014/main" id="{CBE507FB-DD16-46A2-AD2F-704E9AAFD874}"/>
                  </a:ext>
                </a:extLst>
              </p:cNvPr>
              <p:cNvSpPr>
                <a:spLocks noChangeShapeType="1"/>
              </p:cNvSpPr>
              <p:nvPr/>
            </p:nvSpPr>
            <p:spPr bwMode="auto">
              <a:xfrm flipH="1">
                <a:off x="13540110" y="21311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8" name="Line 908">
                <a:extLst>
                  <a:ext uri="{FF2B5EF4-FFF2-40B4-BE49-F238E27FC236}">
                    <a16:creationId xmlns:a16="http://schemas.microsoft.com/office/drawing/2014/main" id="{FDF627C3-2F9A-4A50-9ED4-BD92C0C81513}"/>
                  </a:ext>
                </a:extLst>
              </p:cNvPr>
              <p:cNvSpPr>
                <a:spLocks noChangeShapeType="1"/>
              </p:cNvSpPr>
              <p:nvPr/>
            </p:nvSpPr>
            <p:spPr bwMode="auto">
              <a:xfrm>
                <a:off x="13587735" y="20834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89" name="Line 909">
                <a:extLst>
                  <a:ext uri="{FF2B5EF4-FFF2-40B4-BE49-F238E27FC236}">
                    <a16:creationId xmlns:a16="http://schemas.microsoft.com/office/drawing/2014/main" id="{7A3751A4-2438-406F-BCD8-510B2B4A5965}"/>
                  </a:ext>
                </a:extLst>
              </p:cNvPr>
              <p:cNvSpPr>
                <a:spLocks noChangeShapeType="1"/>
              </p:cNvSpPr>
              <p:nvPr/>
            </p:nvSpPr>
            <p:spPr bwMode="auto">
              <a:xfrm flipH="1">
                <a:off x="13527410" y="2119997"/>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0" name="Line 910">
                <a:extLst>
                  <a:ext uri="{FF2B5EF4-FFF2-40B4-BE49-F238E27FC236}">
                    <a16:creationId xmlns:a16="http://schemas.microsoft.com/office/drawing/2014/main" id="{F2DEFB3C-7CC0-4092-BC6C-7311FFBF7051}"/>
                  </a:ext>
                </a:extLst>
              </p:cNvPr>
              <p:cNvSpPr>
                <a:spLocks noChangeShapeType="1"/>
              </p:cNvSpPr>
              <p:nvPr/>
            </p:nvSpPr>
            <p:spPr bwMode="auto">
              <a:xfrm>
                <a:off x="13576622" y="20739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1" name="Line 911">
                <a:extLst>
                  <a:ext uri="{FF2B5EF4-FFF2-40B4-BE49-F238E27FC236}">
                    <a16:creationId xmlns:a16="http://schemas.microsoft.com/office/drawing/2014/main" id="{C9AFB7F9-CF0F-4E65-90F9-056BCC49FE01}"/>
                  </a:ext>
                </a:extLst>
              </p:cNvPr>
              <p:cNvSpPr>
                <a:spLocks noChangeShapeType="1"/>
              </p:cNvSpPr>
              <p:nvPr/>
            </p:nvSpPr>
            <p:spPr bwMode="auto">
              <a:xfrm flipH="1">
                <a:off x="13475022" y="21104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2" name="Line 912">
                <a:extLst>
                  <a:ext uri="{FF2B5EF4-FFF2-40B4-BE49-F238E27FC236}">
                    <a16:creationId xmlns:a16="http://schemas.microsoft.com/office/drawing/2014/main" id="{6B4CF133-6FB3-4E65-9554-B39EB192D354}"/>
                  </a:ext>
                </a:extLst>
              </p:cNvPr>
              <p:cNvSpPr>
                <a:spLocks noChangeShapeType="1"/>
              </p:cNvSpPr>
              <p:nvPr/>
            </p:nvSpPr>
            <p:spPr bwMode="auto">
              <a:xfrm>
                <a:off x="13524235" y="2062847"/>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3" name="Line 913">
                <a:extLst>
                  <a:ext uri="{FF2B5EF4-FFF2-40B4-BE49-F238E27FC236}">
                    <a16:creationId xmlns:a16="http://schemas.microsoft.com/office/drawing/2014/main" id="{4AA475FD-A479-4314-93CA-8B4F2BE4DEF1}"/>
                  </a:ext>
                </a:extLst>
              </p:cNvPr>
              <p:cNvSpPr>
                <a:spLocks noChangeShapeType="1"/>
              </p:cNvSpPr>
              <p:nvPr/>
            </p:nvSpPr>
            <p:spPr bwMode="auto">
              <a:xfrm flipH="1">
                <a:off x="13414697" y="208666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4" name="Line 914">
                <a:extLst>
                  <a:ext uri="{FF2B5EF4-FFF2-40B4-BE49-F238E27FC236}">
                    <a16:creationId xmlns:a16="http://schemas.microsoft.com/office/drawing/2014/main" id="{CA020835-9392-4546-A8B9-37DD540F5509}"/>
                  </a:ext>
                </a:extLst>
              </p:cNvPr>
              <p:cNvSpPr>
                <a:spLocks noChangeShapeType="1"/>
              </p:cNvSpPr>
              <p:nvPr/>
            </p:nvSpPr>
            <p:spPr bwMode="auto">
              <a:xfrm>
                <a:off x="13463910" y="20406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5" name="Line 915">
                <a:extLst>
                  <a:ext uri="{FF2B5EF4-FFF2-40B4-BE49-F238E27FC236}">
                    <a16:creationId xmlns:a16="http://schemas.microsoft.com/office/drawing/2014/main" id="{B53F601A-E026-4E5C-82ED-259747ECB43F}"/>
                  </a:ext>
                </a:extLst>
              </p:cNvPr>
              <p:cNvSpPr>
                <a:spLocks noChangeShapeType="1"/>
              </p:cNvSpPr>
              <p:nvPr/>
            </p:nvSpPr>
            <p:spPr bwMode="auto">
              <a:xfrm flipH="1">
                <a:off x="13400410" y="2086660"/>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6" name="Line 916">
                <a:extLst>
                  <a:ext uri="{FF2B5EF4-FFF2-40B4-BE49-F238E27FC236}">
                    <a16:creationId xmlns:a16="http://schemas.microsoft.com/office/drawing/2014/main" id="{8097E1FD-3E77-43E3-93F6-12AD0E1F38B8}"/>
                  </a:ext>
                </a:extLst>
              </p:cNvPr>
              <p:cNvSpPr>
                <a:spLocks noChangeShapeType="1"/>
              </p:cNvSpPr>
              <p:nvPr/>
            </p:nvSpPr>
            <p:spPr bwMode="auto">
              <a:xfrm>
                <a:off x="13449622" y="20406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7" name="Line 917">
                <a:extLst>
                  <a:ext uri="{FF2B5EF4-FFF2-40B4-BE49-F238E27FC236}">
                    <a16:creationId xmlns:a16="http://schemas.microsoft.com/office/drawing/2014/main" id="{BBA73B72-E0B7-4D92-B620-CBAD38DB7963}"/>
                  </a:ext>
                </a:extLst>
              </p:cNvPr>
              <p:cNvSpPr>
                <a:spLocks noChangeShapeType="1"/>
              </p:cNvSpPr>
              <p:nvPr/>
            </p:nvSpPr>
            <p:spPr bwMode="auto">
              <a:xfrm flipH="1">
                <a:off x="13390885" y="208666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8" name="Line 918">
                <a:extLst>
                  <a:ext uri="{FF2B5EF4-FFF2-40B4-BE49-F238E27FC236}">
                    <a16:creationId xmlns:a16="http://schemas.microsoft.com/office/drawing/2014/main" id="{948CEACF-4DEF-4EF9-9221-F6661018292A}"/>
                  </a:ext>
                </a:extLst>
              </p:cNvPr>
              <p:cNvSpPr>
                <a:spLocks noChangeShapeType="1"/>
              </p:cNvSpPr>
              <p:nvPr/>
            </p:nvSpPr>
            <p:spPr bwMode="auto">
              <a:xfrm>
                <a:off x="13440097" y="20406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299" name="Line 919">
                <a:extLst>
                  <a:ext uri="{FF2B5EF4-FFF2-40B4-BE49-F238E27FC236}">
                    <a16:creationId xmlns:a16="http://schemas.microsoft.com/office/drawing/2014/main" id="{34DC313B-2FB7-4EF6-84A3-E360C3F3DB08}"/>
                  </a:ext>
                </a:extLst>
              </p:cNvPr>
              <p:cNvSpPr>
                <a:spLocks noChangeShapeType="1"/>
              </p:cNvSpPr>
              <p:nvPr/>
            </p:nvSpPr>
            <p:spPr bwMode="auto">
              <a:xfrm flipH="1">
                <a:off x="13375010" y="208666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0" name="Line 920">
                <a:extLst>
                  <a:ext uri="{FF2B5EF4-FFF2-40B4-BE49-F238E27FC236}">
                    <a16:creationId xmlns:a16="http://schemas.microsoft.com/office/drawing/2014/main" id="{A6BA5973-E656-460A-847E-5E76D014698A}"/>
                  </a:ext>
                </a:extLst>
              </p:cNvPr>
              <p:cNvSpPr>
                <a:spLocks noChangeShapeType="1"/>
              </p:cNvSpPr>
              <p:nvPr/>
            </p:nvSpPr>
            <p:spPr bwMode="auto">
              <a:xfrm>
                <a:off x="13424222" y="20406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1" name="Line 921">
                <a:extLst>
                  <a:ext uri="{FF2B5EF4-FFF2-40B4-BE49-F238E27FC236}">
                    <a16:creationId xmlns:a16="http://schemas.microsoft.com/office/drawing/2014/main" id="{DB43DAE1-49AA-47F1-B7C9-3D3D83505499}"/>
                  </a:ext>
                </a:extLst>
              </p:cNvPr>
              <p:cNvSpPr>
                <a:spLocks noChangeShapeType="1"/>
              </p:cNvSpPr>
              <p:nvPr/>
            </p:nvSpPr>
            <p:spPr bwMode="auto">
              <a:xfrm flipH="1">
                <a:off x="13365485" y="20818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2" name="Line 922">
                <a:extLst>
                  <a:ext uri="{FF2B5EF4-FFF2-40B4-BE49-F238E27FC236}">
                    <a16:creationId xmlns:a16="http://schemas.microsoft.com/office/drawing/2014/main" id="{6EAFD1FF-1A28-4203-B4A8-456D48D4713A}"/>
                  </a:ext>
                </a:extLst>
              </p:cNvPr>
              <p:cNvSpPr>
                <a:spLocks noChangeShapeType="1"/>
              </p:cNvSpPr>
              <p:nvPr/>
            </p:nvSpPr>
            <p:spPr bwMode="auto">
              <a:xfrm>
                <a:off x="13414697" y="2035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3" name="Line 923">
                <a:extLst>
                  <a:ext uri="{FF2B5EF4-FFF2-40B4-BE49-F238E27FC236}">
                    <a16:creationId xmlns:a16="http://schemas.microsoft.com/office/drawing/2014/main" id="{1296A8E6-B03E-4FA1-96B9-01D961F23EB0}"/>
                  </a:ext>
                </a:extLst>
              </p:cNvPr>
              <p:cNvSpPr>
                <a:spLocks noChangeShapeType="1"/>
              </p:cNvSpPr>
              <p:nvPr/>
            </p:nvSpPr>
            <p:spPr bwMode="auto">
              <a:xfrm flipH="1">
                <a:off x="13340085" y="20818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4" name="Line 924">
                <a:extLst>
                  <a:ext uri="{FF2B5EF4-FFF2-40B4-BE49-F238E27FC236}">
                    <a16:creationId xmlns:a16="http://schemas.microsoft.com/office/drawing/2014/main" id="{015F57DE-4C7F-47FF-9EBD-7EA5FDF381DC}"/>
                  </a:ext>
                </a:extLst>
              </p:cNvPr>
              <p:cNvSpPr>
                <a:spLocks noChangeShapeType="1"/>
              </p:cNvSpPr>
              <p:nvPr/>
            </p:nvSpPr>
            <p:spPr bwMode="auto">
              <a:xfrm>
                <a:off x="13389297" y="2035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5" name="Line 925">
                <a:extLst>
                  <a:ext uri="{FF2B5EF4-FFF2-40B4-BE49-F238E27FC236}">
                    <a16:creationId xmlns:a16="http://schemas.microsoft.com/office/drawing/2014/main" id="{2D11CD3E-E6AF-4F7F-965B-7CA45F3CCE63}"/>
                  </a:ext>
                </a:extLst>
              </p:cNvPr>
              <p:cNvSpPr>
                <a:spLocks noChangeShapeType="1"/>
              </p:cNvSpPr>
              <p:nvPr/>
            </p:nvSpPr>
            <p:spPr bwMode="auto">
              <a:xfrm flipH="1">
                <a:off x="13328972" y="20818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6" name="Line 926">
                <a:extLst>
                  <a:ext uri="{FF2B5EF4-FFF2-40B4-BE49-F238E27FC236}">
                    <a16:creationId xmlns:a16="http://schemas.microsoft.com/office/drawing/2014/main" id="{13F9BD8E-1535-4080-A89F-57F1C31FE581}"/>
                  </a:ext>
                </a:extLst>
              </p:cNvPr>
              <p:cNvSpPr>
                <a:spLocks noChangeShapeType="1"/>
              </p:cNvSpPr>
              <p:nvPr/>
            </p:nvSpPr>
            <p:spPr bwMode="auto">
              <a:xfrm>
                <a:off x="13378185" y="203586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7" name="Line 927">
                <a:extLst>
                  <a:ext uri="{FF2B5EF4-FFF2-40B4-BE49-F238E27FC236}">
                    <a16:creationId xmlns:a16="http://schemas.microsoft.com/office/drawing/2014/main" id="{3E206A2A-94E5-4B64-86F8-97BE3AE733FF}"/>
                  </a:ext>
                </a:extLst>
              </p:cNvPr>
              <p:cNvSpPr>
                <a:spLocks noChangeShapeType="1"/>
              </p:cNvSpPr>
              <p:nvPr/>
            </p:nvSpPr>
            <p:spPr bwMode="auto">
              <a:xfrm flipH="1">
                <a:off x="12814622" y="20215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8" name="Line 928">
                <a:extLst>
                  <a:ext uri="{FF2B5EF4-FFF2-40B4-BE49-F238E27FC236}">
                    <a16:creationId xmlns:a16="http://schemas.microsoft.com/office/drawing/2014/main" id="{78A81469-A42C-4738-ACE4-EF3C7330E960}"/>
                  </a:ext>
                </a:extLst>
              </p:cNvPr>
              <p:cNvSpPr>
                <a:spLocks noChangeShapeType="1"/>
              </p:cNvSpPr>
              <p:nvPr/>
            </p:nvSpPr>
            <p:spPr bwMode="auto">
              <a:xfrm>
                <a:off x="12862247" y="19755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09" name="Line 929">
                <a:extLst>
                  <a:ext uri="{FF2B5EF4-FFF2-40B4-BE49-F238E27FC236}">
                    <a16:creationId xmlns:a16="http://schemas.microsoft.com/office/drawing/2014/main" id="{12C6130C-AF1A-4D1D-856B-FC627188AE4C}"/>
                  </a:ext>
                </a:extLst>
              </p:cNvPr>
              <p:cNvSpPr>
                <a:spLocks noChangeShapeType="1"/>
              </p:cNvSpPr>
              <p:nvPr/>
            </p:nvSpPr>
            <p:spPr bwMode="auto">
              <a:xfrm flipH="1">
                <a:off x="12803510" y="20215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0" name="Line 930">
                <a:extLst>
                  <a:ext uri="{FF2B5EF4-FFF2-40B4-BE49-F238E27FC236}">
                    <a16:creationId xmlns:a16="http://schemas.microsoft.com/office/drawing/2014/main" id="{EDFAD5BC-C92B-4C63-ABF6-7F3FAA485221}"/>
                  </a:ext>
                </a:extLst>
              </p:cNvPr>
              <p:cNvSpPr>
                <a:spLocks noChangeShapeType="1"/>
              </p:cNvSpPr>
              <p:nvPr/>
            </p:nvSpPr>
            <p:spPr bwMode="auto">
              <a:xfrm>
                <a:off x="12852722" y="197553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1" name="Line 931">
                <a:extLst>
                  <a:ext uri="{FF2B5EF4-FFF2-40B4-BE49-F238E27FC236}">
                    <a16:creationId xmlns:a16="http://schemas.microsoft.com/office/drawing/2014/main" id="{945FDE5A-7DE6-48C1-A55C-7EF12509AF33}"/>
                  </a:ext>
                </a:extLst>
              </p:cNvPr>
              <p:cNvSpPr>
                <a:spLocks noChangeShapeType="1"/>
              </p:cNvSpPr>
              <p:nvPr/>
            </p:nvSpPr>
            <p:spPr bwMode="auto">
              <a:xfrm flipH="1">
                <a:off x="12614597" y="201363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2" name="Line 932">
                <a:extLst>
                  <a:ext uri="{FF2B5EF4-FFF2-40B4-BE49-F238E27FC236}">
                    <a16:creationId xmlns:a16="http://schemas.microsoft.com/office/drawing/2014/main" id="{25AD2DA7-B8D1-4B5F-B375-4A1F76BD0BFA}"/>
                  </a:ext>
                </a:extLst>
              </p:cNvPr>
              <p:cNvSpPr>
                <a:spLocks noChangeShapeType="1"/>
              </p:cNvSpPr>
              <p:nvPr/>
            </p:nvSpPr>
            <p:spPr bwMode="auto">
              <a:xfrm>
                <a:off x="12663810" y="1967597"/>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3" name="Line 933">
                <a:extLst>
                  <a:ext uri="{FF2B5EF4-FFF2-40B4-BE49-F238E27FC236}">
                    <a16:creationId xmlns:a16="http://schemas.microsoft.com/office/drawing/2014/main" id="{C6F86E50-997E-4B10-85D1-E7ACDAC29EDF}"/>
                  </a:ext>
                </a:extLst>
              </p:cNvPr>
              <p:cNvSpPr>
                <a:spLocks noChangeShapeType="1"/>
              </p:cNvSpPr>
              <p:nvPr/>
            </p:nvSpPr>
            <p:spPr bwMode="auto">
              <a:xfrm flipH="1">
                <a:off x="12541572" y="20056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4" name="Line 934">
                <a:extLst>
                  <a:ext uri="{FF2B5EF4-FFF2-40B4-BE49-F238E27FC236}">
                    <a16:creationId xmlns:a16="http://schemas.microsoft.com/office/drawing/2014/main" id="{824CAB9E-4437-4E03-BDF9-D9A7EBBC0B04}"/>
                  </a:ext>
                </a:extLst>
              </p:cNvPr>
              <p:cNvSpPr>
                <a:spLocks noChangeShapeType="1"/>
              </p:cNvSpPr>
              <p:nvPr/>
            </p:nvSpPr>
            <p:spPr bwMode="auto">
              <a:xfrm>
                <a:off x="12592372" y="195807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5" name="Line 935">
                <a:extLst>
                  <a:ext uri="{FF2B5EF4-FFF2-40B4-BE49-F238E27FC236}">
                    <a16:creationId xmlns:a16="http://schemas.microsoft.com/office/drawing/2014/main" id="{F4F85128-D171-49D3-A200-330D56326497}"/>
                  </a:ext>
                </a:extLst>
              </p:cNvPr>
              <p:cNvSpPr>
                <a:spLocks noChangeShapeType="1"/>
              </p:cNvSpPr>
              <p:nvPr/>
            </p:nvSpPr>
            <p:spPr bwMode="auto">
              <a:xfrm flipH="1">
                <a:off x="12412985" y="1988235"/>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6" name="Line 936">
                <a:extLst>
                  <a:ext uri="{FF2B5EF4-FFF2-40B4-BE49-F238E27FC236}">
                    <a16:creationId xmlns:a16="http://schemas.microsoft.com/office/drawing/2014/main" id="{D5237965-F74B-4DBF-A7AF-67BA98D49F93}"/>
                  </a:ext>
                </a:extLst>
              </p:cNvPr>
              <p:cNvSpPr>
                <a:spLocks noChangeShapeType="1"/>
              </p:cNvSpPr>
              <p:nvPr/>
            </p:nvSpPr>
            <p:spPr bwMode="auto">
              <a:xfrm>
                <a:off x="12463785" y="194061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7" name="Line 937">
                <a:extLst>
                  <a:ext uri="{FF2B5EF4-FFF2-40B4-BE49-F238E27FC236}">
                    <a16:creationId xmlns:a16="http://schemas.microsoft.com/office/drawing/2014/main" id="{41E6762B-1A5A-450F-B52C-A495CD0A3F0B}"/>
                  </a:ext>
                </a:extLst>
              </p:cNvPr>
              <p:cNvSpPr>
                <a:spLocks noChangeShapeType="1"/>
              </p:cNvSpPr>
              <p:nvPr/>
            </p:nvSpPr>
            <p:spPr bwMode="auto">
              <a:xfrm flipH="1">
                <a:off x="12333610" y="193743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8" name="Line 938">
                <a:extLst>
                  <a:ext uri="{FF2B5EF4-FFF2-40B4-BE49-F238E27FC236}">
                    <a16:creationId xmlns:a16="http://schemas.microsoft.com/office/drawing/2014/main" id="{72E42A97-19B0-4B6B-8069-551D10E2140C}"/>
                  </a:ext>
                </a:extLst>
              </p:cNvPr>
              <p:cNvSpPr>
                <a:spLocks noChangeShapeType="1"/>
              </p:cNvSpPr>
              <p:nvPr/>
            </p:nvSpPr>
            <p:spPr bwMode="auto">
              <a:xfrm>
                <a:off x="12381235" y="188981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19" name="Line 939">
                <a:extLst>
                  <a:ext uri="{FF2B5EF4-FFF2-40B4-BE49-F238E27FC236}">
                    <a16:creationId xmlns:a16="http://schemas.microsoft.com/office/drawing/2014/main" id="{35C29885-0B39-4E63-8245-39A23C9C8A1E}"/>
                  </a:ext>
                </a:extLst>
              </p:cNvPr>
              <p:cNvSpPr>
                <a:spLocks noChangeShapeType="1"/>
              </p:cNvSpPr>
              <p:nvPr/>
            </p:nvSpPr>
            <p:spPr bwMode="auto">
              <a:xfrm flipH="1">
                <a:off x="11684322" y="181519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0" name="Line 940">
                <a:extLst>
                  <a:ext uri="{FF2B5EF4-FFF2-40B4-BE49-F238E27FC236}">
                    <a16:creationId xmlns:a16="http://schemas.microsoft.com/office/drawing/2014/main" id="{FFB7BFF4-CFA7-428B-8479-FAC8FD001153}"/>
                  </a:ext>
                </a:extLst>
              </p:cNvPr>
              <p:cNvSpPr>
                <a:spLocks noChangeShapeType="1"/>
              </p:cNvSpPr>
              <p:nvPr/>
            </p:nvSpPr>
            <p:spPr bwMode="auto">
              <a:xfrm>
                <a:off x="11733535" y="1769160"/>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1" name="Line 941">
                <a:extLst>
                  <a:ext uri="{FF2B5EF4-FFF2-40B4-BE49-F238E27FC236}">
                    <a16:creationId xmlns:a16="http://schemas.microsoft.com/office/drawing/2014/main" id="{5AAF7B2E-046B-4B17-822F-B11FF463F622}"/>
                  </a:ext>
                </a:extLst>
              </p:cNvPr>
              <p:cNvSpPr>
                <a:spLocks noChangeShapeType="1"/>
              </p:cNvSpPr>
              <p:nvPr/>
            </p:nvSpPr>
            <p:spPr bwMode="auto">
              <a:xfrm flipH="1">
                <a:off x="11444610" y="178503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2" name="Line 942">
                <a:extLst>
                  <a:ext uri="{FF2B5EF4-FFF2-40B4-BE49-F238E27FC236}">
                    <a16:creationId xmlns:a16="http://schemas.microsoft.com/office/drawing/2014/main" id="{0DF27D8E-A8CB-4546-ACE1-F7455E880A4F}"/>
                  </a:ext>
                </a:extLst>
              </p:cNvPr>
              <p:cNvSpPr>
                <a:spLocks noChangeShapeType="1"/>
              </p:cNvSpPr>
              <p:nvPr/>
            </p:nvSpPr>
            <p:spPr bwMode="auto">
              <a:xfrm>
                <a:off x="11492235" y="1738997"/>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3" name="Line 943">
                <a:extLst>
                  <a:ext uri="{FF2B5EF4-FFF2-40B4-BE49-F238E27FC236}">
                    <a16:creationId xmlns:a16="http://schemas.microsoft.com/office/drawing/2014/main" id="{48AC6C54-EDA1-4AD6-BD21-1158CE56430A}"/>
                  </a:ext>
                </a:extLst>
              </p:cNvPr>
              <p:cNvSpPr>
                <a:spLocks noChangeShapeType="1"/>
              </p:cNvSpPr>
              <p:nvPr/>
            </p:nvSpPr>
            <p:spPr bwMode="auto">
              <a:xfrm flipH="1">
                <a:off x="11438260" y="17802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4" name="Line 944">
                <a:extLst>
                  <a:ext uri="{FF2B5EF4-FFF2-40B4-BE49-F238E27FC236}">
                    <a16:creationId xmlns:a16="http://schemas.microsoft.com/office/drawing/2014/main" id="{917B569D-589D-420B-A654-091BF979BCA0}"/>
                  </a:ext>
                </a:extLst>
              </p:cNvPr>
              <p:cNvSpPr>
                <a:spLocks noChangeShapeType="1"/>
              </p:cNvSpPr>
              <p:nvPr/>
            </p:nvSpPr>
            <p:spPr bwMode="auto">
              <a:xfrm>
                <a:off x="11485885" y="173423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5" name="Line 945">
                <a:extLst>
                  <a:ext uri="{FF2B5EF4-FFF2-40B4-BE49-F238E27FC236}">
                    <a16:creationId xmlns:a16="http://schemas.microsoft.com/office/drawing/2014/main" id="{48B49215-008E-4571-8610-5A34EF8DF202}"/>
                  </a:ext>
                </a:extLst>
              </p:cNvPr>
              <p:cNvSpPr>
                <a:spLocks noChangeShapeType="1"/>
              </p:cNvSpPr>
              <p:nvPr/>
            </p:nvSpPr>
            <p:spPr bwMode="auto">
              <a:xfrm flipH="1">
                <a:off x="11427147" y="178027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6" name="Line 946">
                <a:extLst>
                  <a:ext uri="{FF2B5EF4-FFF2-40B4-BE49-F238E27FC236}">
                    <a16:creationId xmlns:a16="http://schemas.microsoft.com/office/drawing/2014/main" id="{16F5F7C5-E4E4-4D95-90BE-842CC7D86942}"/>
                  </a:ext>
                </a:extLst>
              </p:cNvPr>
              <p:cNvSpPr>
                <a:spLocks noChangeShapeType="1"/>
              </p:cNvSpPr>
              <p:nvPr/>
            </p:nvSpPr>
            <p:spPr bwMode="auto">
              <a:xfrm>
                <a:off x="11476360" y="173423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7" name="Line 947">
                <a:extLst>
                  <a:ext uri="{FF2B5EF4-FFF2-40B4-BE49-F238E27FC236}">
                    <a16:creationId xmlns:a16="http://schemas.microsoft.com/office/drawing/2014/main" id="{5A0B5501-2D6A-4A88-BF4D-4D54CCAAEE20}"/>
                  </a:ext>
                </a:extLst>
              </p:cNvPr>
              <p:cNvSpPr>
                <a:spLocks noChangeShapeType="1"/>
              </p:cNvSpPr>
              <p:nvPr/>
            </p:nvSpPr>
            <p:spPr bwMode="auto">
              <a:xfrm flipH="1">
                <a:off x="11358885" y="17072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8" name="Line 948">
                <a:extLst>
                  <a:ext uri="{FF2B5EF4-FFF2-40B4-BE49-F238E27FC236}">
                    <a16:creationId xmlns:a16="http://schemas.microsoft.com/office/drawing/2014/main" id="{3393FA3F-42B6-4335-B9D2-C602DC5C8E89}"/>
                  </a:ext>
                </a:extLst>
              </p:cNvPr>
              <p:cNvSpPr>
                <a:spLocks noChangeShapeType="1"/>
              </p:cNvSpPr>
              <p:nvPr/>
            </p:nvSpPr>
            <p:spPr bwMode="auto">
              <a:xfrm>
                <a:off x="11408097" y="1661210"/>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29" name="Line 949">
                <a:extLst>
                  <a:ext uri="{FF2B5EF4-FFF2-40B4-BE49-F238E27FC236}">
                    <a16:creationId xmlns:a16="http://schemas.microsoft.com/office/drawing/2014/main" id="{4BD54B3B-8B9A-49EA-B429-D14B014D0F7D}"/>
                  </a:ext>
                </a:extLst>
              </p:cNvPr>
              <p:cNvSpPr>
                <a:spLocks noChangeShapeType="1"/>
              </p:cNvSpPr>
              <p:nvPr/>
            </p:nvSpPr>
            <p:spPr bwMode="auto">
              <a:xfrm flipH="1">
                <a:off x="11352535" y="169137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0" name="Line 950">
                <a:extLst>
                  <a:ext uri="{FF2B5EF4-FFF2-40B4-BE49-F238E27FC236}">
                    <a16:creationId xmlns:a16="http://schemas.microsoft.com/office/drawing/2014/main" id="{071C8647-65F0-4F52-9636-7ECD8B608B89}"/>
                  </a:ext>
                </a:extLst>
              </p:cNvPr>
              <p:cNvSpPr>
                <a:spLocks noChangeShapeType="1"/>
              </p:cNvSpPr>
              <p:nvPr/>
            </p:nvSpPr>
            <p:spPr bwMode="auto">
              <a:xfrm>
                <a:off x="11400160" y="164533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1" name="Line 951">
                <a:extLst>
                  <a:ext uri="{FF2B5EF4-FFF2-40B4-BE49-F238E27FC236}">
                    <a16:creationId xmlns:a16="http://schemas.microsoft.com/office/drawing/2014/main" id="{122FC751-973D-4551-9B43-BCB94E9E8381}"/>
                  </a:ext>
                </a:extLst>
              </p:cNvPr>
              <p:cNvSpPr>
                <a:spLocks noChangeShapeType="1"/>
              </p:cNvSpPr>
              <p:nvPr/>
            </p:nvSpPr>
            <p:spPr bwMode="auto">
              <a:xfrm flipH="1">
                <a:off x="11346185" y="1669147"/>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2" name="Line 952">
                <a:extLst>
                  <a:ext uri="{FF2B5EF4-FFF2-40B4-BE49-F238E27FC236}">
                    <a16:creationId xmlns:a16="http://schemas.microsoft.com/office/drawing/2014/main" id="{B8392B70-AA15-4BEB-8F2E-F810B755A130}"/>
                  </a:ext>
                </a:extLst>
              </p:cNvPr>
              <p:cNvSpPr>
                <a:spLocks noChangeShapeType="1"/>
              </p:cNvSpPr>
              <p:nvPr/>
            </p:nvSpPr>
            <p:spPr bwMode="auto">
              <a:xfrm>
                <a:off x="11395397" y="1621522"/>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3" name="Line 953">
                <a:extLst>
                  <a:ext uri="{FF2B5EF4-FFF2-40B4-BE49-F238E27FC236}">
                    <a16:creationId xmlns:a16="http://schemas.microsoft.com/office/drawing/2014/main" id="{4A7B0FA2-E467-4F5D-93F1-31D2FEF16A08}"/>
                  </a:ext>
                </a:extLst>
              </p:cNvPr>
              <p:cNvSpPr>
                <a:spLocks noChangeShapeType="1"/>
              </p:cNvSpPr>
              <p:nvPr/>
            </p:nvSpPr>
            <p:spPr bwMode="auto">
              <a:xfrm flipH="1">
                <a:off x="11277922" y="1585010"/>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4" name="Line 954">
                <a:extLst>
                  <a:ext uri="{FF2B5EF4-FFF2-40B4-BE49-F238E27FC236}">
                    <a16:creationId xmlns:a16="http://schemas.microsoft.com/office/drawing/2014/main" id="{AA4DDDAF-84BA-4CD6-A2B1-43363ACA5E7D}"/>
                  </a:ext>
                </a:extLst>
              </p:cNvPr>
              <p:cNvSpPr>
                <a:spLocks noChangeShapeType="1"/>
              </p:cNvSpPr>
              <p:nvPr/>
            </p:nvSpPr>
            <p:spPr bwMode="auto">
              <a:xfrm>
                <a:off x="11325547" y="1537385"/>
                <a:ext cx="0" cy="93663"/>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5" name="Line 955">
                <a:extLst>
                  <a:ext uri="{FF2B5EF4-FFF2-40B4-BE49-F238E27FC236}">
                    <a16:creationId xmlns:a16="http://schemas.microsoft.com/office/drawing/2014/main" id="{0C1A7B97-98E5-4534-B0CC-2B5400E06AC3}"/>
                  </a:ext>
                </a:extLst>
              </p:cNvPr>
              <p:cNvSpPr>
                <a:spLocks noChangeShapeType="1"/>
              </p:cNvSpPr>
              <p:nvPr/>
            </p:nvSpPr>
            <p:spPr bwMode="auto">
              <a:xfrm flipH="1">
                <a:off x="10798497" y="144213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6" name="Line 956">
                <a:extLst>
                  <a:ext uri="{FF2B5EF4-FFF2-40B4-BE49-F238E27FC236}">
                    <a16:creationId xmlns:a16="http://schemas.microsoft.com/office/drawing/2014/main" id="{2A243057-EF30-4764-AF8B-7FDA8CE8F71F}"/>
                  </a:ext>
                </a:extLst>
              </p:cNvPr>
              <p:cNvSpPr>
                <a:spLocks noChangeShapeType="1"/>
              </p:cNvSpPr>
              <p:nvPr/>
            </p:nvSpPr>
            <p:spPr bwMode="auto">
              <a:xfrm>
                <a:off x="10847710" y="1396097"/>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7" name="Line 957">
                <a:extLst>
                  <a:ext uri="{FF2B5EF4-FFF2-40B4-BE49-F238E27FC236}">
                    <a16:creationId xmlns:a16="http://schemas.microsoft.com/office/drawing/2014/main" id="{9892066F-8AE8-48F3-8B6A-EB9257EE932F}"/>
                  </a:ext>
                </a:extLst>
              </p:cNvPr>
              <p:cNvSpPr>
                <a:spLocks noChangeShapeType="1"/>
              </p:cNvSpPr>
              <p:nvPr/>
            </p:nvSpPr>
            <p:spPr bwMode="auto">
              <a:xfrm flipH="1">
                <a:off x="10760397" y="1431022"/>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8" name="Line 958">
                <a:extLst>
                  <a:ext uri="{FF2B5EF4-FFF2-40B4-BE49-F238E27FC236}">
                    <a16:creationId xmlns:a16="http://schemas.microsoft.com/office/drawing/2014/main" id="{0B5790CF-A0B1-4BCC-98C3-0DB434DE57EE}"/>
                  </a:ext>
                </a:extLst>
              </p:cNvPr>
              <p:cNvSpPr>
                <a:spLocks noChangeShapeType="1"/>
              </p:cNvSpPr>
              <p:nvPr/>
            </p:nvSpPr>
            <p:spPr bwMode="auto">
              <a:xfrm>
                <a:off x="10808022" y="138498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39" name="Line 959">
                <a:extLst>
                  <a:ext uri="{FF2B5EF4-FFF2-40B4-BE49-F238E27FC236}">
                    <a16:creationId xmlns:a16="http://schemas.microsoft.com/office/drawing/2014/main" id="{03168A9F-FE64-4BE4-B45E-10818CEE4B7D}"/>
                  </a:ext>
                </a:extLst>
              </p:cNvPr>
              <p:cNvSpPr>
                <a:spLocks noChangeShapeType="1"/>
              </p:cNvSpPr>
              <p:nvPr/>
            </p:nvSpPr>
            <p:spPr bwMode="auto">
              <a:xfrm flipH="1">
                <a:off x="10715947" y="1418322"/>
                <a:ext cx="98425"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40" name="Line 960">
                <a:extLst>
                  <a:ext uri="{FF2B5EF4-FFF2-40B4-BE49-F238E27FC236}">
                    <a16:creationId xmlns:a16="http://schemas.microsoft.com/office/drawing/2014/main" id="{118C2373-206B-444B-B837-F1ED6B713FEB}"/>
                  </a:ext>
                </a:extLst>
              </p:cNvPr>
              <p:cNvSpPr>
                <a:spLocks noChangeShapeType="1"/>
              </p:cNvSpPr>
              <p:nvPr/>
            </p:nvSpPr>
            <p:spPr bwMode="auto">
              <a:xfrm>
                <a:off x="10765160" y="1372285"/>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41" name="Line 961">
                <a:extLst>
                  <a:ext uri="{FF2B5EF4-FFF2-40B4-BE49-F238E27FC236}">
                    <a16:creationId xmlns:a16="http://schemas.microsoft.com/office/drawing/2014/main" id="{3CB14EC1-5367-4AEB-9C2B-BA1C38FE4F42}"/>
                  </a:ext>
                </a:extLst>
              </p:cNvPr>
              <p:cNvSpPr>
                <a:spLocks noChangeShapeType="1"/>
              </p:cNvSpPr>
              <p:nvPr/>
            </p:nvSpPr>
            <p:spPr bwMode="auto">
              <a:xfrm flipH="1">
                <a:off x="10271447" y="1359585"/>
                <a:ext cx="96838" cy="0"/>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1342" name="Line 962">
                <a:extLst>
                  <a:ext uri="{FF2B5EF4-FFF2-40B4-BE49-F238E27FC236}">
                    <a16:creationId xmlns:a16="http://schemas.microsoft.com/office/drawing/2014/main" id="{06A9411F-43CF-4EF7-8405-013D2E692021}"/>
                  </a:ext>
                </a:extLst>
              </p:cNvPr>
              <p:cNvSpPr>
                <a:spLocks noChangeShapeType="1"/>
              </p:cNvSpPr>
              <p:nvPr/>
            </p:nvSpPr>
            <p:spPr bwMode="auto">
              <a:xfrm>
                <a:off x="10319072" y="1313547"/>
                <a:ext cx="0" cy="92075"/>
              </a:xfrm>
              <a:prstGeom prst="line">
                <a:avLst/>
              </a:prstGeom>
              <a:noFill/>
              <a:ln w="9525" cap="sq">
                <a:solidFill>
                  <a:srgbClr val="00965E"/>
                </a:solidFill>
                <a:prstDash val="solid"/>
                <a:miter lim="800000"/>
                <a:headEnd/>
                <a:tailEnd/>
              </a:ln>
              <a:extLst>
                <a:ext uri="{909E8E84-426E-40DD-AFC4-6F175D3DCCD1}">
                  <a14:hiddenFill xmlns:a14="http://schemas.microsoft.com/office/drawing/2010/main">
                    <a:noFill/>
                  </a14:hiddenFill>
                </a:ext>
              </a:extLst>
            </p:spPr>
            <p:txBody>
              <a:bodyPr vert="horz" wrap="square" lIns="109728" tIns="54864" rIns="109728" bIns="54864"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grpSp>
      </p:grpSp>
      <p:sp>
        <p:nvSpPr>
          <p:cNvPr id="1343" name="Rectangle 1342">
            <a:extLst>
              <a:ext uri="{FF2B5EF4-FFF2-40B4-BE49-F238E27FC236}">
                <a16:creationId xmlns:a16="http://schemas.microsoft.com/office/drawing/2014/main" id="{445B8575-A161-4029-AF9B-DE0BA4BB4DB0}"/>
              </a:ext>
            </a:extLst>
          </p:cNvPr>
          <p:cNvSpPr/>
          <p:nvPr/>
        </p:nvSpPr>
        <p:spPr>
          <a:xfrm>
            <a:off x="9474835" y="6191023"/>
            <a:ext cx="2171172" cy="58477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Tilly et al. </a:t>
            </a:r>
            <a:r>
              <a:rPr kumimoji="0" lang="da-DK" sz="1600" b="0" i="1"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NEJM</a:t>
            </a:r>
            <a:r>
              <a:rPr kumimoji="0" lang="da-DK" sz="16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2021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Salles ASH 2024</a:t>
            </a:r>
          </a:p>
        </p:txBody>
      </p:sp>
    </p:spTree>
    <p:extLst>
      <p:ext uri="{BB962C8B-B14F-4D97-AF65-F5344CB8AC3E}">
        <p14:creationId xmlns:p14="http://schemas.microsoft.com/office/powerpoint/2010/main" val="3262928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9CF4A89-6964-574B-A003-6C5255CEB781}"/>
              </a:ext>
            </a:extLst>
          </p:cNvPr>
          <p:cNvSpPr txBox="1">
            <a:spLocks/>
          </p:cNvSpPr>
          <p:nvPr/>
        </p:nvSpPr>
        <p:spPr>
          <a:xfrm>
            <a:off x="613881" y="6472550"/>
            <a:ext cx="6931240" cy="376767"/>
          </a:xfrm>
          <a:prstGeom prst="rect">
            <a:avLst/>
          </a:prstGeom>
        </p:spPr>
        <p:txBody>
          <a:bodyPr>
            <a:normAutofit fontScale="32500" lnSpcReduction="20000"/>
          </a:bodyPr>
          <a:lstStyle>
            <a:lvl1pPr marL="257175" indent="-257175" algn="l" rtl="0" eaLnBrk="0" fontAlgn="base" hangingPunct="0">
              <a:spcBef>
                <a:spcPct val="20000"/>
              </a:spcBef>
              <a:spcAft>
                <a:spcPct val="0"/>
              </a:spcAft>
              <a:buFont typeface="Arial" pitchFamily="34"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a:solidFill>
                  <a:schemeClr val="tx1"/>
                </a:solidFill>
                <a:latin typeface="+mn-lt"/>
              </a:defRPr>
            </a:lvl2pPr>
            <a:lvl3pPr marL="857250" indent="-171450" algn="l" rtl="0" eaLnBrk="0" fontAlgn="base" hangingPunct="0">
              <a:spcBef>
                <a:spcPct val="20000"/>
              </a:spcBef>
              <a:spcAft>
                <a:spcPct val="0"/>
              </a:spcAft>
              <a:buFont typeface="Arial" pitchFamily="34" charset="0"/>
              <a:buChar char="•"/>
              <a:defRPr sz="1800">
                <a:solidFill>
                  <a:schemeClr val="tx1"/>
                </a:solidFill>
                <a:latin typeface="+mn-lt"/>
              </a:defRPr>
            </a:lvl3pPr>
            <a:lvl4pPr marL="1200150" indent="-171450" algn="l" rtl="0" eaLnBrk="0" fontAlgn="base" hangingPunct="0">
              <a:spcBef>
                <a:spcPct val="20000"/>
              </a:spcBef>
              <a:spcAft>
                <a:spcPct val="0"/>
              </a:spcAft>
              <a:buFont typeface="Arial" pitchFamily="34" charset="0"/>
              <a:buChar char="–"/>
              <a:defRPr sz="1500">
                <a:solidFill>
                  <a:schemeClr val="tx1"/>
                </a:solidFill>
                <a:latin typeface="+mn-lt"/>
              </a:defRPr>
            </a:lvl4pPr>
            <a:lvl5pPr marL="1543050" indent="-171450" algn="l" rtl="0" eaLnBrk="0" fontAlgn="base" hangingPunct="0">
              <a:spcBef>
                <a:spcPct val="20000"/>
              </a:spcBef>
              <a:spcAft>
                <a:spcPct val="0"/>
              </a:spcAft>
              <a:buFont typeface="Arial" pitchFamily="34" charset="0"/>
              <a:buChar char="»"/>
              <a:defRPr sz="1500">
                <a:solidFill>
                  <a:schemeClr val="tx1"/>
                </a:solidFill>
                <a:latin typeface="+mn-lt"/>
              </a:defRPr>
            </a:lvl5pPr>
            <a:lvl6pPr marL="1885950" indent="-171450" algn="l" rtl="0" eaLnBrk="0" fontAlgn="base" hangingPunct="0">
              <a:spcBef>
                <a:spcPct val="20000"/>
              </a:spcBef>
              <a:spcAft>
                <a:spcPct val="0"/>
              </a:spcAft>
              <a:buFont typeface="Arial" pitchFamily="34" charset="0"/>
              <a:buChar char="»"/>
              <a:defRPr sz="1500">
                <a:solidFill>
                  <a:schemeClr val="tx1"/>
                </a:solidFill>
                <a:latin typeface="+mn-lt"/>
              </a:defRPr>
            </a:lvl6pPr>
            <a:lvl7pPr marL="2228850" indent="-171450" algn="l" rtl="0" eaLnBrk="0" fontAlgn="base" hangingPunct="0">
              <a:spcBef>
                <a:spcPct val="20000"/>
              </a:spcBef>
              <a:spcAft>
                <a:spcPct val="0"/>
              </a:spcAft>
              <a:buFont typeface="Arial" pitchFamily="34" charset="0"/>
              <a:buChar char="»"/>
              <a:defRPr sz="1500">
                <a:solidFill>
                  <a:schemeClr val="tx1"/>
                </a:solidFill>
                <a:latin typeface="+mn-lt"/>
              </a:defRPr>
            </a:lvl7pPr>
            <a:lvl8pPr marL="2571750" indent="-171450" algn="l" rtl="0" eaLnBrk="0" fontAlgn="base" hangingPunct="0">
              <a:spcBef>
                <a:spcPct val="20000"/>
              </a:spcBef>
              <a:spcAft>
                <a:spcPct val="0"/>
              </a:spcAft>
              <a:buFont typeface="Arial" pitchFamily="34" charset="0"/>
              <a:buChar char="»"/>
              <a:defRPr sz="1500">
                <a:solidFill>
                  <a:schemeClr val="tx1"/>
                </a:solidFill>
                <a:latin typeface="+mn-lt"/>
              </a:defRPr>
            </a:lvl8pPr>
            <a:lvl9pPr marL="2914650" indent="-171450" algn="l" rtl="0" eaLnBrk="0" fontAlgn="base" hangingPunct="0">
              <a:spcBef>
                <a:spcPct val="20000"/>
              </a:spcBef>
              <a:spcAft>
                <a:spcPct val="0"/>
              </a:spcAft>
              <a:buFont typeface="Arial" pitchFamily="34" charset="0"/>
              <a:buChar char="»"/>
              <a:defRPr sz="1500">
                <a:solidFill>
                  <a:schemeClr val="tx1"/>
                </a:solidFill>
                <a:latin typeface="+mn-lt"/>
              </a:defRPr>
            </a:lvl9pPr>
          </a:lstStyle>
          <a:p>
            <a:pPr marL="257175" marR="0" lvl="0" indent="-257175" algn="l" defTabSz="1219170" rtl="0" eaLnBrk="0" fontAlgn="base" latinLnBrk="0" hangingPunct="0">
              <a:lnSpc>
                <a:spcPct val="100000"/>
              </a:lnSpc>
              <a:spcBef>
                <a:spcPct val="20000"/>
              </a:spcBef>
              <a:spcAft>
                <a:spcPct val="0"/>
              </a:spcAft>
              <a:buClrTx/>
              <a:buSzTx/>
              <a:buFont typeface="Arial" pitchFamily="34" charset="0"/>
              <a:buChar char="•"/>
              <a:tabLst/>
              <a:defRPr/>
            </a:pPr>
            <a:r>
              <a:rPr kumimoji="0" lang="en-GB" sz="3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ITT population. Data cut-off: June 28, 2021; median 28.2 months’ follow-up.</a:t>
            </a:r>
            <a:br>
              <a:rPr kumimoji="0" lang="en-GB" sz="3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3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 confidence interval; HR, hazard ratio; NE, not evaluable; PFS, progression-free survival.</a:t>
            </a:r>
          </a:p>
        </p:txBody>
      </p:sp>
      <p:sp>
        <p:nvSpPr>
          <p:cNvPr id="672" name="Title 1">
            <a:extLst>
              <a:ext uri="{FF2B5EF4-FFF2-40B4-BE49-F238E27FC236}">
                <a16:creationId xmlns:a16="http://schemas.microsoft.com/office/drawing/2014/main" id="{99067CA9-742F-4A36-8C07-D2B0F2915AFE}"/>
              </a:ext>
            </a:extLst>
          </p:cNvPr>
          <p:cNvSpPr txBox="1">
            <a:spLocks/>
          </p:cNvSpPr>
          <p:nvPr/>
        </p:nvSpPr>
        <p:spPr>
          <a:xfrm>
            <a:off x="457200" y="-21864"/>
            <a:ext cx="11516139" cy="636588"/>
          </a:xfrm>
          <a:prstGeom prst="rect">
            <a:avLst/>
          </a:prstGeom>
        </p:spPr>
        <p:txBody>
          <a:bodyPr/>
          <a:lst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eaLnBrk="0" fontAlgn="base" hangingPunct="0">
              <a:spcBef>
                <a:spcPct val="0"/>
              </a:spcBef>
              <a:spcAft>
                <a:spcPct val="0"/>
              </a:spcAft>
              <a:defRPr sz="3300">
                <a:solidFill>
                  <a:schemeClr val="tx1"/>
                </a:solidFill>
                <a:latin typeface="Calibri" pitchFamily="34" charset="0"/>
              </a:defRPr>
            </a:lvl6pPr>
            <a:lvl7pPr marL="685800" algn="ctr" rtl="0" eaLnBrk="0" fontAlgn="base" hangingPunct="0">
              <a:spcBef>
                <a:spcPct val="0"/>
              </a:spcBef>
              <a:spcAft>
                <a:spcPct val="0"/>
              </a:spcAft>
              <a:defRPr sz="3300">
                <a:solidFill>
                  <a:schemeClr val="tx1"/>
                </a:solidFill>
                <a:latin typeface="Calibri" pitchFamily="34" charset="0"/>
              </a:defRPr>
            </a:lvl7pPr>
            <a:lvl8pPr marL="1028700" algn="ctr" rtl="0" eaLnBrk="0" fontAlgn="base" hangingPunct="0">
              <a:spcBef>
                <a:spcPct val="0"/>
              </a:spcBef>
              <a:spcAft>
                <a:spcPct val="0"/>
              </a:spcAft>
              <a:defRPr sz="3300">
                <a:solidFill>
                  <a:schemeClr val="tx1"/>
                </a:solidFill>
                <a:latin typeface="Calibri" pitchFamily="34" charset="0"/>
              </a:defRPr>
            </a:lvl8pPr>
            <a:lvl9pPr marL="1371600" algn="ctr" rtl="0" eaLnBrk="0" fontAlgn="base" hangingPunct="0">
              <a:spcBef>
                <a:spcPct val="0"/>
              </a:spcBef>
              <a:spcAft>
                <a:spcPct val="0"/>
              </a:spcAft>
              <a:defRPr sz="3300">
                <a:solidFill>
                  <a:schemeClr val="tx1"/>
                </a:solidFill>
                <a:latin typeface="Calibri"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Safety summary</a:t>
            </a:r>
            <a:b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Safety profiles were similar with Pola-R-CHP and R-CHOP</a:t>
            </a:r>
            <a:endParaRPr kumimoji="0" lang="en-US" sz="1600" b="0" i="1"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aphicFrame>
        <p:nvGraphicFramePr>
          <p:cNvPr id="674" name="Table 14">
            <a:extLst>
              <a:ext uri="{FF2B5EF4-FFF2-40B4-BE49-F238E27FC236}">
                <a16:creationId xmlns:a16="http://schemas.microsoft.com/office/drawing/2014/main" id="{19666095-FA89-4ED6-A5B0-99EA0BF5F815}"/>
              </a:ext>
            </a:extLst>
          </p:cNvPr>
          <p:cNvGraphicFramePr>
            <a:graphicFrameLocks noGrp="1"/>
          </p:cNvGraphicFramePr>
          <p:nvPr/>
        </p:nvGraphicFramePr>
        <p:xfrm>
          <a:off x="457200" y="1187547"/>
          <a:ext cx="5158723" cy="5014253"/>
        </p:xfrm>
        <a:graphic>
          <a:graphicData uri="http://schemas.openxmlformats.org/drawingml/2006/table">
            <a:tbl>
              <a:tblPr firstRow="1" bandRow="1">
                <a:tableStyleId>{5C22544A-7EE6-4342-B048-85BDC9FD1C3A}</a:tableStyleId>
              </a:tblPr>
              <a:tblGrid>
                <a:gridCol w="2630265">
                  <a:extLst>
                    <a:ext uri="{9D8B030D-6E8A-4147-A177-3AD203B41FA5}">
                      <a16:colId xmlns:a16="http://schemas.microsoft.com/office/drawing/2014/main" val="3842469949"/>
                    </a:ext>
                  </a:extLst>
                </a:gridCol>
                <a:gridCol w="1295647">
                  <a:extLst>
                    <a:ext uri="{9D8B030D-6E8A-4147-A177-3AD203B41FA5}">
                      <a16:colId xmlns:a16="http://schemas.microsoft.com/office/drawing/2014/main" val="2512760193"/>
                    </a:ext>
                  </a:extLst>
                </a:gridCol>
                <a:gridCol w="1232811">
                  <a:extLst>
                    <a:ext uri="{9D8B030D-6E8A-4147-A177-3AD203B41FA5}">
                      <a16:colId xmlns:a16="http://schemas.microsoft.com/office/drawing/2014/main" val="3683982668"/>
                    </a:ext>
                  </a:extLst>
                </a:gridCol>
              </a:tblGrid>
              <a:tr h="668229">
                <a:tc>
                  <a:txBody>
                    <a:bodyPr/>
                    <a:lstStyle/>
                    <a:p>
                      <a:r>
                        <a:rPr lang="en-GB" sz="1500">
                          <a:latin typeface="Arial" panose="020B0604020202020204" pitchFamily="34" charset="0"/>
                          <a:cs typeface="Arial" panose="020B0604020202020204" pitchFamily="34" charset="0"/>
                        </a:rPr>
                        <a:t>n (%)</a:t>
                      </a:r>
                    </a:p>
                  </a:txBody>
                  <a:tcPr marL="109728" marR="109728" marT="54864" marB="54864"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6A6A6"/>
                    </a:solidFill>
                  </a:tcPr>
                </a:tc>
                <a:tc>
                  <a:txBody>
                    <a:bodyPr/>
                    <a:lstStyle/>
                    <a:p>
                      <a:pPr algn="ctr"/>
                      <a:r>
                        <a:rPr lang="en-GB" sz="1500">
                          <a:latin typeface="Arial" panose="020B0604020202020204" pitchFamily="34" charset="0"/>
                          <a:cs typeface="Arial" panose="020B0604020202020204" pitchFamily="34" charset="0"/>
                        </a:rPr>
                        <a:t>Pola-R-CHP </a:t>
                      </a:r>
                      <a:br>
                        <a:rPr lang="en-GB" sz="1500">
                          <a:latin typeface="Arial" panose="020B0604020202020204" pitchFamily="34" charset="0"/>
                          <a:cs typeface="Arial" panose="020B0604020202020204" pitchFamily="34" charset="0"/>
                        </a:rPr>
                      </a:br>
                      <a:r>
                        <a:rPr lang="en-GB" sz="1500">
                          <a:latin typeface="Arial" panose="020B0604020202020204" pitchFamily="34" charset="0"/>
                          <a:cs typeface="Arial" panose="020B0604020202020204" pitchFamily="34" charset="0"/>
                        </a:rPr>
                        <a:t>(N=435)</a:t>
                      </a:r>
                    </a:p>
                  </a:txBody>
                  <a:tcPr marL="109728" marR="109728" marT="54864" marB="54864"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solidFill>
                  </a:tcPr>
                </a:tc>
                <a:tc>
                  <a:txBody>
                    <a:bodyPr/>
                    <a:lstStyle/>
                    <a:p>
                      <a:pPr algn="ctr"/>
                      <a:r>
                        <a:rPr lang="en-GB" sz="1500">
                          <a:latin typeface="Arial" panose="020B0604020202020204" pitchFamily="34" charset="0"/>
                          <a:cs typeface="Arial" panose="020B0604020202020204" pitchFamily="34" charset="0"/>
                        </a:rPr>
                        <a:t>R-CHOP </a:t>
                      </a:r>
                      <a:br>
                        <a:rPr lang="en-GB" sz="1500">
                          <a:latin typeface="Arial" panose="020B0604020202020204" pitchFamily="34" charset="0"/>
                          <a:cs typeface="Arial" panose="020B0604020202020204" pitchFamily="34" charset="0"/>
                        </a:rPr>
                      </a:br>
                      <a:r>
                        <a:rPr lang="en-GB" sz="1500">
                          <a:latin typeface="Arial" panose="020B0604020202020204" pitchFamily="34" charset="0"/>
                          <a:cs typeface="Arial" panose="020B0604020202020204" pitchFamily="34" charset="0"/>
                        </a:rPr>
                        <a:t>(N=438)</a:t>
                      </a:r>
                    </a:p>
                  </a:txBody>
                  <a:tcPr marL="109728" marR="109728" marT="54864" marB="54864"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CC"/>
                    </a:solidFill>
                  </a:tcPr>
                </a:tc>
                <a:extLst>
                  <a:ext uri="{0D108BD9-81ED-4DB2-BD59-A6C34878D82A}">
                    <a16:rowId xmlns:a16="http://schemas.microsoft.com/office/drawing/2014/main" val="467040531"/>
                  </a:ext>
                </a:extLst>
              </a:tr>
              <a:tr h="529048">
                <a:tc>
                  <a:txBody>
                    <a:bodyPr/>
                    <a:lstStyle/>
                    <a:p>
                      <a:pPr marL="0" marR="0" lvl="0" indent="0" algn="l"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Any-grade adverse events</a:t>
                      </a:r>
                    </a:p>
                  </a:txBody>
                  <a:tcPr marL="109728" marR="109728" marT="54864" marB="5486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426 (97.9)</a:t>
                      </a:r>
                    </a:p>
                  </a:txBody>
                  <a:tcPr marL="109728" marR="109728" marT="54864" marB="5486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6F6EF"/>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431 (98.4)</a:t>
                      </a:r>
                    </a:p>
                  </a:txBody>
                  <a:tcPr marL="109728" marR="109728" marT="54864" marB="5486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045312231"/>
                  </a:ext>
                </a:extLst>
              </a:tr>
              <a:tr h="529048">
                <a:tc>
                  <a:txBody>
                    <a:bodyPr/>
                    <a:lstStyle/>
                    <a:p>
                      <a:pPr marL="180000"/>
                      <a:r>
                        <a:rPr lang="en-GB" sz="1500">
                          <a:latin typeface="Arial" panose="020B0604020202020204" pitchFamily="34" charset="0"/>
                          <a:cs typeface="Arial" panose="020B0604020202020204" pitchFamily="34" charset="0"/>
                        </a:rPr>
                        <a:t>Grade 3–4</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GB" sz="1500">
                          <a:latin typeface="Arial" panose="020B0604020202020204" pitchFamily="34" charset="0"/>
                          <a:cs typeface="Arial" panose="020B0604020202020204" pitchFamily="34" charset="0"/>
                        </a:rPr>
                        <a:t>251 (57.7)</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AECDD"/>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252 (57.5)</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1016249051"/>
                  </a:ext>
                </a:extLst>
              </a:tr>
              <a:tr h="529048">
                <a:tc>
                  <a:txBody>
                    <a:bodyPr/>
                    <a:lstStyle/>
                    <a:p>
                      <a:pPr marL="180000"/>
                      <a:r>
                        <a:rPr lang="en-GB" sz="1500">
                          <a:latin typeface="Arial" panose="020B0604020202020204" pitchFamily="34" charset="0"/>
                          <a:cs typeface="Arial" panose="020B0604020202020204" pitchFamily="34" charset="0"/>
                        </a:rPr>
                        <a:t>Grade 5</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500">
                          <a:latin typeface="Arial" panose="020B0604020202020204" pitchFamily="34" charset="0"/>
                          <a:cs typeface="Arial" panose="020B0604020202020204" pitchFamily="34" charset="0"/>
                        </a:rPr>
                        <a:t>13 (3.0)</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F6EF"/>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10 (2.3)</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853549743"/>
                  </a:ext>
                </a:extLst>
              </a:tr>
              <a:tr h="529048">
                <a:tc>
                  <a:txBody>
                    <a:bodyPr/>
                    <a:lstStyle/>
                    <a:p>
                      <a:pPr marL="0"/>
                      <a:r>
                        <a:rPr lang="en-GB" sz="1500">
                          <a:latin typeface="Arial" panose="020B0604020202020204" pitchFamily="34" charset="0"/>
                          <a:cs typeface="Arial" panose="020B0604020202020204" pitchFamily="34" charset="0"/>
                        </a:rPr>
                        <a:t>Serious adverse events</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GB" sz="1500">
                          <a:latin typeface="Arial" panose="020B0604020202020204" pitchFamily="34" charset="0"/>
                          <a:cs typeface="Arial" panose="020B0604020202020204" pitchFamily="34" charset="0"/>
                        </a:rPr>
                        <a:t>148 (34.0)</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AECDD"/>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134 (30.6)</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2691825722"/>
                  </a:ext>
                </a:extLst>
              </a:tr>
              <a:tr h="529048">
                <a:tc>
                  <a:txBody>
                    <a:bodyPr/>
                    <a:lstStyle/>
                    <a:p>
                      <a:pPr marL="0"/>
                      <a:r>
                        <a:rPr lang="en-GB" sz="1500" dirty="0">
                          <a:latin typeface="Arial" panose="020B0604020202020204" pitchFamily="34" charset="0"/>
                          <a:cs typeface="Arial" panose="020B0604020202020204" pitchFamily="34" charset="0"/>
                        </a:rPr>
                        <a:t>Adverse events leading to:</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GB" sz="1500">
                        <a:latin typeface="Arial" panose="020B0604020202020204" pitchFamily="34" charset="0"/>
                        <a:cs typeface="Arial" panose="020B0604020202020204" pitchFamily="34" charset="0"/>
                      </a:endParaRP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F6EF"/>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endParaRPr lang="en-GB" sz="1500">
                        <a:latin typeface="Arial" panose="020B0604020202020204" pitchFamily="34" charset="0"/>
                        <a:cs typeface="Arial" panose="020B0604020202020204" pitchFamily="34" charset="0"/>
                      </a:endParaRP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609297067"/>
                  </a:ext>
                </a:extLst>
              </a:tr>
              <a:tr h="556768">
                <a:tc>
                  <a:txBody>
                    <a:bodyPr/>
                    <a:lstStyle/>
                    <a:p>
                      <a:pPr marL="180000"/>
                      <a:r>
                        <a:rPr lang="en-GB" sz="1500" baseline="0">
                          <a:latin typeface="Arial" panose="020B0604020202020204" pitchFamily="34" charset="0"/>
                          <a:cs typeface="Arial" panose="020B0604020202020204" pitchFamily="34" charset="0"/>
                        </a:rPr>
                        <a:t>Discontinuation of any study drug</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GB" sz="1500">
                          <a:latin typeface="Arial" panose="020B0604020202020204" pitchFamily="34" charset="0"/>
                          <a:cs typeface="Arial" panose="020B0604020202020204" pitchFamily="34" charset="0"/>
                        </a:rPr>
                        <a:t>27 (6.2)</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AECDD"/>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29 (6.6)</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1485147796"/>
                  </a:ext>
                </a:extLst>
              </a:tr>
              <a:tr h="566539">
                <a:tc>
                  <a:txBody>
                    <a:bodyPr/>
                    <a:lstStyle/>
                    <a:p>
                      <a:pPr marL="360000"/>
                      <a:r>
                        <a:rPr lang="en-GB" sz="1500" baseline="0" err="1">
                          <a:latin typeface="Arial" panose="020B0604020202020204" pitchFamily="34" charset="0"/>
                          <a:cs typeface="Arial" panose="020B0604020202020204" pitchFamily="34" charset="0"/>
                        </a:rPr>
                        <a:t>Polatuzumab</a:t>
                      </a:r>
                      <a:r>
                        <a:rPr lang="en-GB" sz="1500" baseline="0">
                          <a:latin typeface="Arial" panose="020B0604020202020204" pitchFamily="34" charset="0"/>
                          <a:cs typeface="Arial" panose="020B0604020202020204" pitchFamily="34" charset="0"/>
                        </a:rPr>
                        <a:t> </a:t>
                      </a:r>
                      <a:r>
                        <a:rPr lang="en-GB" sz="1500" baseline="0" err="1">
                          <a:latin typeface="Arial" panose="020B0604020202020204" pitchFamily="34" charset="0"/>
                          <a:cs typeface="Arial" panose="020B0604020202020204" pitchFamily="34" charset="0"/>
                        </a:rPr>
                        <a:t>vedotin</a:t>
                      </a:r>
                      <a:r>
                        <a:rPr lang="en-GB" sz="1500" baseline="0">
                          <a:latin typeface="Arial" panose="020B0604020202020204" pitchFamily="34" charset="0"/>
                          <a:cs typeface="Arial" panose="020B0604020202020204" pitchFamily="34" charset="0"/>
                        </a:rPr>
                        <a:t> / vincristine</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GB" sz="1500">
                          <a:latin typeface="Arial" panose="020B0604020202020204" pitchFamily="34" charset="0"/>
                          <a:cs typeface="Arial" panose="020B0604020202020204" pitchFamily="34" charset="0"/>
                        </a:rPr>
                        <a:t>19 (4.4)</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AECDD"/>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a:latin typeface="Arial" panose="020B0604020202020204" pitchFamily="34" charset="0"/>
                          <a:cs typeface="Arial" panose="020B0604020202020204" pitchFamily="34" charset="0"/>
                        </a:rPr>
                        <a:t>22 (5.0)</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3661183180"/>
                  </a:ext>
                </a:extLst>
              </a:tr>
              <a:tr h="556768">
                <a:tc>
                  <a:txBody>
                    <a:bodyPr/>
                    <a:lstStyle/>
                    <a:p>
                      <a:pPr marL="180000"/>
                      <a:r>
                        <a:rPr lang="en-GB" sz="1500">
                          <a:latin typeface="Arial" panose="020B0604020202020204" pitchFamily="34" charset="0"/>
                          <a:cs typeface="Arial" panose="020B0604020202020204" pitchFamily="34" charset="0"/>
                        </a:rPr>
                        <a:t>Dose reduction of any study drug</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500">
                          <a:latin typeface="Arial" panose="020B0604020202020204" pitchFamily="34" charset="0"/>
                          <a:cs typeface="Arial" panose="020B0604020202020204" pitchFamily="34" charset="0"/>
                        </a:rPr>
                        <a:t>40 (9.2)</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F6EF"/>
                    </a:solidFill>
                  </a:tcPr>
                </a:tc>
                <a:tc>
                  <a:txBody>
                    <a:bodyPr/>
                    <a:lstStyle/>
                    <a:p>
                      <a:pPr marL="0" marR="0" lvl="0" indent="0" algn="ctr" defTabSz="760622" rtl="0" eaLnBrk="1" fontAlgn="auto" latinLnBrk="0" hangingPunct="1">
                        <a:lnSpc>
                          <a:spcPct val="100000"/>
                        </a:lnSpc>
                        <a:spcBef>
                          <a:spcPts val="0"/>
                        </a:spcBef>
                        <a:spcAft>
                          <a:spcPts val="0"/>
                        </a:spcAft>
                        <a:buClrTx/>
                        <a:buSzTx/>
                        <a:buFontTx/>
                        <a:buNone/>
                        <a:tabLst/>
                        <a:defRPr/>
                      </a:pPr>
                      <a:r>
                        <a:rPr lang="en-GB" sz="1500" dirty="0">
                          <a:latin typeface="Arial" panose="020B0604020202020204" pitchFamily="34" charset="0"/>
                          <a:cs typeface="Arial" panose="020B0604020202020204" pitchFamily="34" charset="0"/>
                        </a:rPr>
                        <a:t>  57 (13.0)</a:t>
                      </a:r>
                    </a:p>
                  </a:txBody>
                  <a:tcPr marL="109728" marR="109728" marT="54864" marB="5486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55396164"/>
                  </a:ext>
                </a:extLst>
              </a:tr>
            </a:tbl>
          </a:graphicData>
        </a:graphic>
      </p:graphicFrame>
      <p:grpSp>
        <p:nvGrpSpPr>
          <p:cNvPr id="675" name="Group 674">
            <a:extLst>
              <a:ext uri="{FF2B5EF4-FFF2-40B4-BE49-F238E27FC236}">
                <a16:creationId xmlns:a16="http://schemas.microsoft.com/office/drawing/2014/main" id="{A7F68AF4-9F74-4A21-A934-480701D0A157}"/>
              </a:ext>
            </a:extLst>
          </p:cNvPr>
          <p:cNvGrpSpPr/>
          <p:nvPr/>
        </p:nvGrpSpPr>
        <p:grpSpPr>
          <a:xfrm>
            <a:off x="5663243" y="1434534"/>
            <a:ext cx="6036202" cy="4623387"/>
            <a:chOff x="993660" y="1292246"/>
            <a:chExt cx="5030168" cy="3897374"/>
          </a:xfrm>
        </p:grpSpPr>
        <p:sp>
          <p:nvSpPr>
            <p:cNvPr id="676" name="TextBox 675">
              <a:extLst>
                <a:ext uri="{FF2B5EF4-FFF2-40B4-BE49-F238E27FC236}">
                  <a16:creationId xmlns:a16="http://schemas.microsoft.com/office/drawing/2014/main" id="{D8297A0A-4835-4BCF-9FE2-C726E1A80404}"/>
                </a:ext>
              </a:extLst>
            </p:cNvPr>
            <p:cNvSpPr txBox="1"/>
            <p:nvPr/>
          </p:nvSpPr>
          <p:spPr>
            <a:xfrm>
              <a:off x="3027028" y="1292246"/>
              <a:ext cx="780128" cy="168640"/>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Pola-R-CHP</a:t>
              </a:r>
            </a:p>
          </p:txBody>
        </p:sp>
        <p:sp>
          <p:nvSpPr>
            <p:cNvPr id="677" name="TextBox 676">
              <a:extLst>
                <a:ext uri="{FF2B5EF4-FFF2-40B4-BE49-F238E27FC236}">
                  <a16:creationId xmlns:a16="http://schemas.microsoft.com/office/drawing/2014/main" id="{1B2F5829-6C9E-4900-BD46-6AFC89396B13}"/>
                </a:ext>
              </a:extLst>
            </p:cNvPr>
            <p:cNvSpPr txBox="1"/>
            <p:nvPr/>
          </p:nvSpPr>
          <p:spPr>
            <a:xfrm>
              <a:off x="4504710" y="1292249"/>
              <a:ext cx="547692" cy="168640"/>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R-CHOP</a:t>
              </a:r>
            </a:p>
          </p:txBody>
        </p:sp>
        <p:grpSp>
          <p:nvGrpSpPr>
            <p:cNvPr id="678" name="Group 677">
              <a:extLst>
                <a:ext uri="{FF2B5EF4-FFF2-40B4-BE49-F238E27FC236}">
                  <a16:creationId xmlns:a16="http://schemas.microsoft.com/office/drawing/2014/main" id="{AAC59925-FA38-4601-9191-00CAE1556114}"/>
                </a:ext>
              </a:extLst>
            </p:cNvPr>
            <p:cNvGrpSpPr/>
            <p:nvPr/>
          </p:nvGrpSpPr>
          <p:grpSpPr>
            <a:xfrm>
              <a:off x="993660" y="1532593"/>
              <a:ext cx="1180879" cy="3323925"/>
              <a:chOff x="964806" y="1532593"/>
              <a:chExt cx="1180879" cy="3323925"/>
            </a:xfrm>
          </p:grpSpPr>
          <p:sp>
            <p:nvSpPr>
              <p:cNvPr id="718" name="TextBox 717">
                <a:extLst>
                  <a:ext uri="{FF2B5EF4-FFF2-40B4-BE49-F238E27FC236}">
                    <a16:creationId xmlns:a16="http://schemas.microsoft.com/office/drawing/2014/main" id="{66CA5303-3446-4AB8-9404-45A44FD6DAEE}"/>
                  </a:ext>
                </a:extLst>
              </p:cNvPr>
              <p:cNvSpPr txBox="1"/>
              <p:nvPr/>
            </p:nvSpPr>
            <p:spPr>
              <a:xfrm>
                <a:off x="1584793" y="4716417"/>
                <a:ext cx="537006"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Dysgeusia</a:t>
                </a:r>
              </a:p>
            </p:txBody>
          </p:sp>
          <p:sp>
            <p:nvSpPr>
              <p:cNvPr id="719" name="TextBox 718">
                <a:extLst>
                  <a:ext uri="{FF2B5EF4-FFF2-40B4-BE49-F238E27FC236}">
                    <a16:creationId xmlns:a16="http://schemas.microsoft.com/office/drawing/2014/main" id="{BD7E5BD2-AFD9-43EE-BDE0-9570E7EDDFC7}"/>
                  </a:ext>
                </a:extLst>
              </p:cNvPr>
              <p:cNvSpPr txBox="1"/>
              <p:nvPr/>
            </p:nvSpPr>
            <p:spPr>
              <a:xfrm>
                <a:off x="1672955" y="4525715"/>
                <a:ext cx="448841"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Asthenia</a:t>
                </a:r>
              </a:p>
            </p:txBody>
          </p:sp>
          <p:sp>
            <p:nvSpPr>
              <p:cNvPr id="720" name="TextBox 719">
                <a:extLst>
                  <a:ext uri="{FF2B5EF4-FFF2-40B4-BE49-F238E27FC236}">
                    <a16:creationId xmlns:a16="http://schemas.microsoft.com/office/drawing/2014/main" id="{DFDECF24-70DD-41E0-B0B3-3E641FD05153}"/>
                  </a:ext>
                </a:extLst>
              </p:cNvPr>
              <p:cNvSpPr txBox="1"/>
              <p:nvPr/>
            </p:nvSpPr>
            <p:spPr>
              <a:xfrm>
                <a:off x="1493954" y="2109123"/>
                <a:ext cx="627842"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Neutropenia</a:t>
                </a:r>
              </a:p>
            </p:txBody>
          </p:sp>
          <p:sp>
            <p:nvSpPr>
              <p:cNvPr id="721" name="TextBox 720">
                <a:extLst>
                  <a:ext uri="{FF2B5EF4-FFF2-40B4-BE49-F238E27FC236}">
                    <a16:creationId xmlns:a16="http://schemas.microsoft.com/office/drawing/2014/main" id="{F518D5E6-0988-472F-B910-DD4324C561F5}"/>
                  </a:ext>
                </a:extLst>
              </p:cNvPr>
              <p:cNvSpPr txBox="1"/>
              <p:nvPr/>
            </p:nvSpPr>
            <p:spPr>
              <a:xfrm>
                <a:off x="1679638" y="1923219"/>
                <a:ext cx="442162"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Diarrhea</a:t>
                </a:r>
                <a:endPar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2" name="TextBox 721">
                <a:extLst>
                  <a:ext uri="{FF2B5EF4-FFF2-40B4-BE49-F238E27FC236}">
                    <a16:creationId xmlns:a16="http://schemas.microsoft.com/office/drawing/2014/main" id="{8BD1BB69-CEF4-4AB2-AC62-FA1C3806CDAE}"/>
                  </a:ext>
                </a:extLst>
              </p:cNvPr>
              <p:cNvSpPr txBox="1"/>
              <p:nvPr/>
            </p:nvSpPr>
            <p:spPr>
              <a:xfrm>
                <a:off x="1725053" y="1730149"/>
                <a:ext cx="396743"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Nausea</a:t>
                </a:r>
              </a:p>
            </p:txBody>
          </p:sp>
          <p:sp>
            <p:nvSpPr>
              <p:cNvPr id="723" name="TextBox 722">
                <a:extLst>
                  <a:ext uri="{FF2B5EF4-FFF2-40B4-BE49-F238E27FC236}">
                    <a16:creationId xmlns:a16="http://schemas.microsoft.com/office/drawing/2014/main" id="{F50A8323-B022-48B2-87F0-01CD9EF8F664}"/>
                  </a:ext>
                </a:extLst>
              </p:cNvPr>
              <p:cNvSpPr txBox="1"/>
              <p:nvPr/>
            </p:nvSpPr>
            <p:spPr>
              <a:xfrm>
                <a:off x="1730398" y="2326831"/>
                <a:ext cx="391399"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Anemia</a:t>
                </a:r>
                <a:endPar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 name="TextBox 723">
                <a:extLst>
                  <a:ext uri="{FF2B5EF4-FFF2-40B4-BE49-F238E27FC236}">
                    <a16:creationId xmlns:a16="http://schemas.microsoft.com/office/drawing/2014/main" id="{A65DEE73-1712-4837-BDB4-D9233F316EEE}"/>
                  </a:ext>
                </a:extLst>
              </p:cNvPr>
              <p:cNvSpPr txBox="1"/>
              <p:nvPr/>
            </p:nvSpPr>
            <p:spPr>
              <a:xfrm>
                <a:off x="1737077" y="3337300"/>
                <a:ext cx="384721"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Pyrexia</a:t>
                </a:r>
              </a:p>
            </p:txBody>
          </p:sp>
          <p:sp>
            <p:nvSpPr>
              <p:cNvPr id="725" name="TextBox 724">
                <a:extLst>
                  <a:ext uri="{FF2B5EF4-FFF2-40B4-BE49-F238E27FC236}">
                    <a16:creationId xmlns:a16="http://schemas.microsoft.com/office/drawing/2014/main" id="{1460FAD0-DD82-43C3-90E8-03DBBBF8F21F}"/>
                  </a:ext>
                </a:extLst>
              </p:cNvPr>
              <p:cNvSpPr txBox="1"/>
              <p:nvPr/>
            </p:nvSpPr>
            <p:spPr>
              <a:xfrm>
                <a:off x="1782495" y="3931508"/>
                <a:ext cx="339302"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Cough</a:t>
                </a:r>
              </a:p>
            </p:txBody>
          </p:sp>
          <p:sp>
            <p:nvSpPr>
              <p:cNvPr id="726" name="TextBox 725">
                <a:extLst>
                  <a:ext uri="{FF2B5EF4-FFF2-40B4-BE49-F238E27FC236}">
                    <a16:creationId xmlns:a16="http://schemas.microsoft.com/office/drawing/2014/main" id="{13754BD6-7C0C-4B5F-8AEE-D34DAE55105A}"/>
                  </a:ext>
                </a:extLst>
              </p:cNvPr>
              <p:cNvSpPr txBox="1"/>
              <p:nvPr/>
            </p:nvSpPr>
            <p:spPr>
              <a:xfrm>
                <a:off x="1672955" y="3535369"/>
                <a:ext cx="448841"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Vomiting</a:t>
                </a:r>
              </a:p>
            </p:txBody>
          </p:sp>
          <p:sp>
            <p:nvSpPr>
              <p:cNvPr id="727" name="TextBox 726">
                <a:extLst>
                  <a:ext uri="{FF2B5EF4-FFF2-40B4-BE49-F238E27FC236}">
                    <a16:creationId xmlns:a16="http://schemas.microsoft.com/office/drawing/2014/main" id="{61461E5B-DE32-4F24-826E-821298A9C187}"/>
                  </a:ext>
                </a:extLst>
              </p:cNvPr>
              <p:cNvSpPr txBox="1"/>
              <p:nvPr/>
            </p:nvSpPr>
            <p:spPr>
              <a:xfrm>
                <a:off x="1127937" y="3733437"/>
                <a:ext cx="993861"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Febrile neutropenia</a:t>
                </a:r>
              </a:p>
            </p:txBody>
          </p:sp>
          <p:sp>
            <p:nvSpPr>
              <p:cNvPr id="728" name="TextBox 727">
                <a:extLst>
                  <a:ext uri="{FF2B5EF4-FFF2-40B4-BE49-F238E27FC236}">
                    <a16:creationId xmlns:a16="http://schemas.microsoft.com/office/drawing/2014/main" id="{A10C86DB-A0D0-4EE7-8ED7-F189D05B2B57}"/>
                  </a:ext>
                </a:extLst>
              </p:cNvPr>
              <p:cNvSpPr txBox="1"/>
              <p:nvPr/>
            </p:nvSpPr>
            <p:spPr>
              <a:xfrm>
                <a:off x="1596814" y="4129578"/>
                <a:ext cx="524984"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Headache</a:t>
                </a:r>
              </a:p>
            </p:txBody>
          </p:sp>
          <p:sp>
            <p:nvSpPr>
              <p:cNvPr id="729" name="TextBox 728">
                <a:extLst>
                  <a:ext uri="{FF2B5EF4-FFF2-40B4-BE49-F238E27FC236}">
                    <a16:creationId xmlns:a16="http://schemas.microsoft.com/office/drawing/2014/main" id="{6455F550-72B1-4F15-8E2F-84BB34408D6F}"/>
                  </a:ext>
                </a:extLst>
              </p:cNvPr>
              <p:cNvSpPr txBox="1"/>
              <p:nvPr/>
            </p:nvSpPr>
            <p:spPr>
              <a:xfrm>
                <a:off x="1200074" y="4327648"/>
                <a:ext cx="921726"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Decreased weight</a:t>
                </a:r>
              </a:p>
            </p:txBody>
          </p:sp>
          <p:sp>
            <p:nvSpPr>
              <p:cNvPr id="730" name="TextBox 729">
                <a:extLst>
                  <a:ext uri="{FF2B5EF4-FFF2-40B4-BE49-F238E27FC236}">
                    <a16:creationId xmlns:a16="http://schemas.microsoft.com/office/drawing/2014/main" id="{3DB24999-EBB5-4302-890D-AB00D7A0FF8E}"/>
                  </a:ext>
                </a:extLst>
              </p:cNvPr>
              <p:cNvSpPr txBox="1"/>
              <p:nvPr/>
            </p:nvSpPr>
            <p:spPr>
              <a:xfrm>
                <a:off x="1481935" y="2541121"/>
                <a:ext cx="639865"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Constipation</a:t>
                </a:r>
              </a:p>
            </p:txBody>
          </p:sp>
          <p:sp>
            <p:nvSpPr>
              <p:cNvPr id="731" name="TextBox 730">
                <a:extLst>
                  <a:ext uri="{FF2B5EF4-FFF2-40B4-BE49-F238E27FC236}">
                    <a16:creationId xmlns:a16="http://schemas.microsoft.com/office/drawing/2014/main" id="{2929F552-68D0-4E06-BC1D-448C6BB2E0C2}"/>
                  </a:ext>
                </a:extLst>
              </p:cNvPr>
              <p:cNvSpPr txBox="1"/>
              <p:nvPr/>
            </p:nvSpPr>
            <p:spPr>
              <a:xfrm>
                <a:off x="1737076" y="2744249"/>
                <a:ext cx="384721"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Fatigue</a:t>
                </a:r>
              </a:p>
            </p:txBody>
          </p:sp>
          <p:sp>
            <p:nvSpPr>
              <p:cNvPr id="732" name="TextBox 731">
                <a:extLst>
                  <a:ext uri="{FF2B5EF4-FFF2-40B4-BE49-F238E27FC236}">
                    <a16:creationId xmlns:a16="http://schemas.microsoft.com/office/drawing/2014/main" id="{2C33FFBD-EC52-42D4-8F0A-51EEF6B9DE26}"/>
                  </a:ext>
                </a:extLst>
              </p:cNvPr>
              <p:cNvSpPr txBox="1"/>
              <p:nvPr/>
            </p:nvSpPr>
            <p:spPr>
              <a:xfrm>
                <a:off x="1679634" y="2942319"/>
                <a:ext cx="442162"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Alopecia</a:t>
                </a:r>
              </a:p>
            </p:txBody>
          </p:sp>
          <p:sp>
            <p:nvSpPr>
              <p:cNvPr id="733" name="TextBox 732">
                <a:extLst>
                  <a:ext uri="{FF2B5EF4-FFF2-40B4-BE49-F238E27FC236}">
                    <a16:creationId xmlns:a16="http://schemas.microsoft.com/office/drawing/2014/main" id="{0CA40632-4D90-43E8-A6BF-CC8A6EDA4CE8}"/>
                  </a:ext>
                </a:extLst>
              </p:cNvPr>
              <p:cNvSpPr txBox="1"/>
              <p:nvPr/>
            </p:nvSpPr>
            <p:spPr>
              <a:xfrm>
                <a:off x="964806" y="1532593"/>
                <a:ext cx="1180879"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Peripheral neuropathy*</a:t>
                </a:r>
              </a:p>
            </p:txBody>
          </p:sp>
          <p:sp>
            <p:nvSpPr>
              <p:cNvPr id="734" name="TextBox 733">
                <a:extLst>
                  <a:ext uri="{FF2B5EF4-FFF2-40B4-BE49-F238E27FC236}">
                    <a16:creationId xmlns:a16="http://schemas.microsoft.com/office/drawing/2014/main" id="{58CA0B3B-6FF2-4A7F-AE33-0CBF45720F8E}"/>
                  </a:ext>
                </a:extLst>
              </p:cNvPr>
              <p:cNvSpPr txBox="1"/>
              <p:nvPr/>
            </p:nvSpPr>
            <p:spPr>
              <a:xfrm>
                <a:off x="1122590" y="3139231"/>
                <a:ext cx="999205" cy="140101"/>
              </a:xfrm>
              <a:prstGeom prst="rect">
                <a:avLst/>
              </a:prstGeom>
              <a:noFill/>
            </p:spPr>
            <p:txBody>
              <a:bodyPr wrap="non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Decreased appetite</a:t>
                </a:r>
              </a:p>
            </p:txBody>
          </p:sp>
        </p:grpSp>
        <p:grpSp>
          <p:nvGrpSpPr>
            <p:cNvPr id="679" name="Group 678">
              <a:extLst>
                <a:ext uri="{FF2B5EF4-FFF2-40B4-BE49-F238E27FC236}">
                  <a16:creationId xmlns:a16="http://schemas.microsoft.com/office/drawing/2014/main" id="{76AFDE7C-B46F-4DEA-9F94-10B8811267D4}"/>
                </a:ext>
              </a:extLst>
            </p:cNvPr>
            <p:cNvGrpSpPr/>
            <p:nvPr/>
          </p:nvGrpSpPr>
          <p:grpSpPr>
            <a:xfrm>
              <a:off x="2096952" y="1328843"/>
              <a:ext cx="3926876" cy="3860777"/>
              <a:chOff x="2096952" y="1328843"/>
              <a:chExt cx="3926876" cy="3860777"/>
            </a:xfrm>
          </p:grpSpPr>
          <p:graphicFrame>
            <p:nvGraphicFramePr>
              <p:cNvPr id="713" name="Chart 712">
                <a:extLst>
                  <a:ext uri="{FF2B5EF4-FFF2-40B4-BE49-F238E27FC236}">
                    <a16:creationId xmlns:a16="http://schemas.microsoft.com/office/drawing/2014/main" id="{701E7236-6CBA-4ABA-A413-630E26A9AE20}"/>
                  </a:ext>
                </a:extLst>
              </p:cNvPr>
              <p:cNvGraphicFramePr/>
              <p:nvPr/>
            </p:nvGraphicFramePr>
            <p:xfrm>
              <a:off x="2096952" y="1328843"/>
              <a:ext cx="3926876" cy="3860777"/>
            </p:xfrm>
            <a:graphic>
              <a:graphicData uri="http://schemas.openxmlformats.org/drawingml/2006/chart">
                <c:chart xmlns:c="http://schemas.openxmlformats.org/drawingml/2006/chart" xmlns:r="http://schemas.openxmlformats.org/officeDocument/2006/relationships" r:id="rId2"/>
              </a:graphicData>
            </a:graphic>
          </p:graphicFrame>
          <p:sp>
            <p:nvSpPr>
              <p:cNvPr id="714" name="Rectangle 713">
                <a:extLst>
                  <a:ext uri="{FF2B5EF4-FFF2-40B4-BE49-F238E27FC236}">
                    <a16:creationId xmlns:a16="http://schemas.microsoft.com/office/drawing/2014/main" id="{13591184-1B9E-49AF-B354-DC381403F7AC}"/>
                  </a:ext>
                </a:extLst>
              </p:cNvPr>
              <p:cNvSpPr/>
              <p:nvPr/>
            </p:nvSpPr>
            <p:spPr>
              <a:xfrm>
                <a:off x="2148312" y="5021201"/>
                <a:ext cx="77760" cy="10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5" name="Rectangle 714">
                <a:extLst>
                  <a:ext uri="{FF2B5EF4-FFF2-40B4-BE49-F238E27FC236}">
                    <a16:creationId xmlns:a16="http://schemas.microsoft.com/office/drawing/2014/main" id="{0526AF8E-36C9-4C5D-BFC0-F5A1FA3487A8}"/>
                  </a:ext>
                </a:extLst>
              </p:cNvPr>
              <p:cNvSpPr/>
              <p:nvPr/>
            </p:nvSpPr>
            <p:spPr>
              <a:xfrm>
                <a:off x="2558827" y="5016787"/>
                <a:ext cx="139103" cy="10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6" name="Rectangle 715">
                <a:extLst>
                  <a:ext uri="{FF2B5EF4-FFF2-40B4-BE49-F238E27FC236}">
                    <a16:creationId xmlns:a16="http://schemas.microsoft.com/office/drawing/2014/main" id="{9F29F81C-0791-4B3D-AFD5-7313F667CB9A}"/>
                  </a:ext>
                </a:extLst>
              </p:cNvPr>
              <p:cNvSpPr/>
              <p:nvPr/>
            </p:nvSpPr>
            <p:spPr>
              <a:xfrm>
                <a:off x="3069566" y="5022449"/>
                <a:ext cx="75601" cy="8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 name="Rectangle 716">
                <a:extLst>
                  <a:ext uri="{FF2B5EF4-FFF2-40B4-BE49-F238E27FC236}">
                    <a16:creationId xmlns:a16="http://schemas.microsoft.com/office/drawing/2014/main" id="{C75F0F96-AADE-4D6B-B99F-21B56C3D1AC5}"/>
                  </a:ext>
                </a:extLst>
              </p:cNvPr>
              <p:cNvSpPr/>
              <p:nvPr/>
            </p:nvSpPr>
            <p:spPr>
              <a:xfrm>
                <a:off x="3507852" y="5022449"/>
                <a:ext cx="75601" cy="8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80" name="Group 679">
              <a:extLst>
                <a:ext uri="{FF2B5EF4-FFF2-40B4-BE49-F238E27FC236}">
                  <a16:creationId xmlns:a16="http://schemas.microsoft.com/office/drawing/2014/main" id="{A79C158B-0493-4F92-B75B-E05C268FFD18}"/>
                </a:ext>
              </a:extLst>
            </p:cNvPr>
            <p:cNvGrpSpPr/>
            <p:nvPr/>
          </p:nvGrpSpPr>
          <p:grpSpPr>
            <a:xfrm>
              <a:off x="2237618" y="1547529"/>
              <a:ext cx="72703" cy="3383068"/>
              <a:chOff x="2237618" y="1547529"/>
              <a:chExt cx="72703" cy="3383068"/>
            </a:xfrm>
          </p:grpSpPr>
          <p:cxnSp>
            <p:nvCxnSpPr>
              <p:cNvPr id="695" name="Straight Connector 694">
                <a:extLst>
                  <a:ext uri="{FF2B5EF4-FFF2-40B4-BE49-F238E27FC236}">
                    <a16:creationId xmlns:a16="http://schemas.microsoft.com/office/drawing/2014/main" id="{803BA921-8586-4708-A416-51F2B50419B9}"/>
                  </a:ext>
                </a:extLst>
              </p:cNvPr>
              <p:cNvCxnSpPr>
                <a:cxnSpLocks/>
              </p:cNvCxnSpPr>
              <p:nvPr/>
            </p:nvCxnSpPr>
            <p:spPr>
              <a:xfrm>
                <a:off x="2298875" y="1547529"/>
                <a:ext cx="0" cy="3383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05A87E29-367F-40BF-8FB7-DFBE1F2CF29D}"/>
                  </a:ext>
                </a:extLst>
              </p:cNvPr>
              <p:cNvCxnSpPr>
                <a:cxnSpLocks/>
              </p:cNvCxnSpPr>
              <p:nvPr/>
            </p:nvCxnSpPr>
            <p:spPr>
              <a:xfrm flipH="1">
                <a:off x="2237618" y="1615122"/>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E9414736-CEA2-460D-90B1-5114F2A3347E}"/>
                  </a:ext>
                </a:extLst>
              </p:cNvPr>
              <p:cNvCxnSpPr>
                <a:cxnSpLocks/>
              </p:cNvCxnSpPr>
              <p:nvPr/>
            </p:nvCxnSpPr>
            <p:spPr>
              <a:xfrm flipH="1">
                <a:off x="2237618" y="480641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2601EF87-9C4C-4B7E-97CF-CBB41B911D55}"/>
                  </a:ext>
                </a:extLst>
              </p:cNvPr>
              <p:cNvCxnSpPr>
                <a:cxnSpLocks/>
              </p:cNvCxnSpPr>
              <p:nvPr/>
            </p:nvCxnSpPr>
            <p:spPr>
              <a:xfrm flipH="1">
                <a:off x="2237618" y="4608447"/>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E217A226-6E99-4F36-AF8F-CF471897BD25}"/>
                  </a:ext>
                </a:extLst>
              </p:cNvPr>
              <p:cNvCxnSpPr>
                <a:cxnSpLocks/>
              </p:cNvCxnSpPr>
              <p:nvPr/>
            </p:nvCxnSpPr>
            <p:spPr>
              <a:xfrm flipH="1">
                <a:off x="2237618" y="441047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D0EB1E7A-4030-4829-A574-D4B489957D54}"/>
                  </a:ext>
                </a:extLst>
              </p:cNvPr>
              <p:cNvCxnSpPr>
                <a:cxnSpLocks/>
              </p:cNvCxnSpPr>
              <p:nvPr/>
            </p:nvCxnSpPr>
            <p:spPr>
              <a:xfrm flipH="1">
                <a:off x="2237618" y="4212504"/>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3479A399-BE3D-471E-89CC-E10990D414EE}"/>
                  </a:ext>
                </a:extLst>
              </p:cNvPr>
              <p:cNvCxnSpPr>
                <a:cxnSpLocks/>
              </p:cNvCxnSpPr>
              <p:nvPr/>
            </p:nvCxnSpPr>
            <p:spPr>
              <a:xfrm flipH="1">
                <a:off x="2237618" y="4014533"/>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C217FA25-459E-4C8E-A096-59258E1D44DB}"/>
                  </a:ext>
                </a:extLst>
              </p:cNvPr>
              <p:cNvCxnSpPr>
                <a:cxnSpLocks/>
              </p:cNvCxnSpPr>
              <p:nvPr/>
            </p:nvCxnSpPr>
            <p:spPr>
              <a:xfrm flipH="1">
                <a:off x="2237618" y="3816561"/>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4BA993BB-8E84-420F-84FD-3DCC23389E3B}"/>
                  </a:ext>
                </a:extLst>
              </p:cNvPr>
              <p:cNvCxnSpPr>
                <a:cxnSpLocks/>
              </p:cNvCxnSpPr>
              <p:nvPr/>
            </p:nvCxnSpPr>
            <p:spPr>
              <a:xfrm flipH="1">
                <a:off x="2237618" y="3618590"/>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3D0C58C6-C1B4-4DD6-9345-D99BEEDE4B1D}"/>
                  </a:ext>
                </a:extLst>
              </p:cNvPr>
              <p:cNvCxnSpPr>
                <a:cxnSpLocks/>
              </p:cNvCxnSpPr>
              <p:nvPr/>
            </p:nvCxnSpPr>
            <p:spPr>
              <a:xfrm flipH="1">
                <a:off x="2237618" y="3420618"/>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E3E3F49-806E-4800-B709-06D3DF187E7C}"/>
                  </a:ext>
                </a:extLst>
              </p:cNvPr>
              <p:cNvCxnSpPr>
                <a:cxnSpLocks/>
              </p:cNvCxnSpPr>
              <p:nvPr/>
            </p:nvCxnSpPr>
            <p:spPr>
              <a:xfrm flipH="1">
                <a:off x="2237618" y="3222647"/>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5914591F-C7DF-4D6E-96AE-943BE37ACAF1}"/>
                  </a:ext>
                </a:extLst>
              </p:cNvPr>
              <p:cNvCxnSpPr>
                <a:cxnSpLocks/>
              </p:cNvCxnSpPr>
              <p:nvPr/>
            </p:nvCxnSpPr>
            <p:spPr>
              <a:xfrm flipH="1">
                <a:off x="2237618" y="302467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DFA5555C-1C49-4D70-B3E3-88E9AECB070E}"/>
                  </a:ext>
                </a:extLst>
              </p:cNvPr>
              <p:cNvCxnSpPr>
                <a:cxnSpLocks/>
              </p:cNvCxnSpPr>
              <p:nvPr/>
            </p:nvCxnSpPr>
            <p:spPr>
              <a:xfrm flipH="1">
                <a:off x="2237618" y="2826704"/>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CEAB0E70-3AD5-4DD6-88C2-875DDEAE63C3}"/>
                  </a:ext>
                </a:extLst>
              </p:cNvPr>
              <p:cNvCxnSpPr>
                <a:cxnSpLocks/>
              </p:cNvCxnSpPr>
              <p:nvPr/>
            </p:nvCxnSpPr>
            <p:spPr>
              <a:xfrm flipH="1">
                <a:off x="2237618" y="2628733"/>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286D187-113A-43EF-A5F5-A061731A6E43}"/>
                  </a:ext>
                </a:extLst>
              </p:cNvPr>
              <p:cNvCxnSpPr>
                <a:cxnSpLocks/>
              </p:cNvCxnSpPr>
              <p:nvPr/>
            </p:nvCxnSpPr>
            <p:spPr>
              <a:xfrm flipH="1">
                <a:off x="2237618" y="2425700"/>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5FF23643-2516-4FE7-AA8E-0EB4265B070F}"/>
                  </a:ext>
                </a:extLst>
              </p:cNvPr>
              <p:cNvCxnSpPr>
                <a:cxnSpLocks/>
              </p:cNvCxnSpPr>
              <p:nvPr/>
            </p:nvCxnSpPr>
            <p:spPr>
              <a:xfrm flipH="1">
                <a:off x="2237618" y="2211509"/>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1F803644-7B15-44C2-A0FF-4BB0F08EB40E}"/>
                  </a:ext>
                </a:extLst>
              </p:cNvPr>
              <p:cNvCxnSpPr>
                <a:cxnSpLocks/>
              </p:cNvCxnSpPr>
              <p:nvPr/>
            </p:nvCxnSpPr>
            <p:spPr>
              <a:xfrm flipH="1">
                <a:off x="2237618" y="1993900"/>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09CD9B96-4959-4E1E-80D0-E59AA503FBEE}"/>
                  </a:ext>
                </a:extLst>
              </p:cNvPr>
              <p:cNvCxnSpPr>
                <a:cxnSpLocks/>
              </p:cNvCxnSpPr>
              <p:nvPr/>
            </p:nvCxnSpPr>
            <p:spPr>
              <a:xfrm flipH="1">
                <a:off x="2237618" y="180809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8FE1B000-71A5-43BE-9EDF-2C9E02A7C141}"/>
                </a:ext>
              </a:extLst>
            </p:cNvPr>
            <p:cNvGrpSpPr/>
            <p:nvPr/>
          </p:nvGrpSpPr>
          <p:grpSpPr>
            <a:xfrm>
              <a:off x="5419666" y="1513502"/>
              <a:ext cx="403981" cy="925518"/>
              <a:chOff x="5160565" y="2200404"/>
              <a:chExt cx="403981" cy="925518"/>
            </a:xfrm>
          </p:grpSpPr>
          <p:sp>
            <p:nvSpPr>
              <p:cNvPr id="682" name="Rectangle 681">
                <a:extLst>
                  <a:ext uri="{FF2B5EF4-FFF2-40B4-BE49-F238E27FC236}">
                    <a16:creationId xmlns:a16="http://schemas.microsoft.com/office/drawing/2014/main" id="{F0AD35B1-900E-4A3A-904F-E95A0420ADE9}"/>
                  </a:ext>
                </a:extLst>
              </p:cNvPr>
              <p:cNvSpPr/>
              <p:nvPr/>
            </p:nvSpPr>
            <p:spPr>
              <a:xfrm>
                <a:off x="5285147" y="2989384"/>
                <a:ext cx="109055" cy="108000"/>
              </a:xfrm>
              <a:prstGeom prst="rect">
                <a:avLst/>
              </a:prstGeom>
              <a:solidFill>
                <a:srgbClr val="0073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3" name="Rectangle 682">
                <a:extLst>
                  <a:ext uri="{FF2B5EF4-FFF2-40B4-BE49-F238E27FC236}">
                    <a16:creationId xmlns:a16="http://schemas.microsoft.com/office/drawing/2014/main" id="{567DEED8-E20E-4810-97B3-EC773D873FF7}"/>
                  </a:ext>
                </a:extLst>
              </p:cNvPr>
              <p:cNvSpPr/>
              <p:nvPr/>
            </p:nvSpPr>
            <p:spPr>
              <a:xfrm>
                <a:off x="5285147" y="2801488"/>
                <a:ext cx="109055" cy="108000"/>
              </a:xfrm>
              <a:prstGeom prst="rect">
                <a:avLst/>
              </a:prstGeom>
              <a:solidFill>
                <a:srgbClr val="0099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4" name="Rectangle 683">
                <a:extLst>
                  <a:ext uri="{FF2B5EF4-FFF2-40B4-BE49-F238E27FC236}">
                    <a16:creationId xmlns:a16="http://schemas.microsoft.com/office/drawing/2014/main" id="{57EAA91B-9EDF-4436-AEBC-7947D3741C4C}"/>
                  </a:ext>
                </a:extLst>
              </p:cNvPr>
              <p:cNvSpPr/>
              <p:nvPr/>
            </p:nvSpPr>
            <p:spPr>
              <a:xfrm>
                <a:off x="5285147" y="2613591"/>
                <a:ext cx="109055" cy="108000"/>
              </a:xfrm>
              <a:prstGeom prst="rect">
                <a:avLst/>
              </a:prstGeom>
              <a:solidFill>
                <a:srgbClr val="43E6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5" name="Rectangle 684">
                <a:extLst>
                  <a:ext uri="{FF2B5EF4-FFF2-40B4-BE49-F238E27FC236}">
                    <a16:creationId xmlns:a16="http://schemas.microsoft.com/office/drawing/2014/main" id="{53DFF21C-09DB-4587-99C8-95E579DB30B7}"/>
                  </a:ext>
                </a:extLst>
              </p:cNvPr>
              <p:cNvSpPr/>
              <p:nvPr/>
            </p:nvSpPr>
            <p:spPr>
              <a:xfrm>
                <a:off x="5285146" y="2425693"/>
                <a:ext cx="109055" cy="108000"/>
              </a:xfrm>
              <a:prstGeom prst="rect">
                <a:avLst/>
              </a:prstGeom>
              <a:solidFill>
                <a:srgbClr val="C0F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6" name="TextBox 685">
                <a:extLst>
                  <a:ext uri="{FF2B5EF4-FFF2-40B4-BE49-F238E27FC236}">
                    <a16:creationId xmlns:a16="http://schemas.microsoft.com/office/drawing/2014/main" id="{4CB08040-9C82-40C3-A25A-EC9CD001174F}"/>
                  </a:ext>
                </a:extLst>
              </p:cNvPr>
              <p:cNvSpPr txBox="1"/>
              <p:nvPr/>
            </p:nvSpPr>
            <p:spPr>
              <a:xfrm>
                <a:off x="5165908" y="2391343"/>
                <a:ext cx="78815" cy="171235"/>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2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687" name="TextBox 686">
                <a:extLst>
                  <a:ext uri="{FF2B5EF4-FFF2-40B4-BE49-F238E27FC236}">
                    <a16:creationId xmlns:a16="http://schemas.microsoft.com/office/drawing/2014/main" id="{A6B03BBE-A57A-4016-BBBB-6E90F2FB004F}"/>
                  </a:ext>
                </a:extLst>
              </p:cNvPr>
              <p:cNvSpPr txBox="1"/>
              <p:nvPr/>
            </p:nvSpPr>
            <p:spPr>
              <a:xfrm>
                <a:off x="5165907" y="2579126"/>
                <a:ext cx="78815" cy="171235"/>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2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688" name="TextBox 687">
                <a:extLst>
                  <a:ext uri="{FF2B5EF4-FFF2-40B4-BE49-F238E27FC236}">
                    <a16:creationId xmlns:a16="http://schemas.microsoft.com/office/drawing/2014/main" id="{2EF6CDAE-1B20-4579-A54C-2DC91ECF990F}"/>
                  </a:ext>
                </a:extLst>
              </p:cNvPr>
              <p:cNvSpPr txBox="1"/>
              <p:nvPr/>
            </p:nvSpPr>
            <p:spPr>
              <a:xfrm>
                <a:off x="5165906" y="2766905"/>
                <a:ext cx="78815" cy="171235"/>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2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a:t>
                </a:r>
              </a:p>
            </p:txBody>
          </p:sp>
          <p:sp>
            <p:nvSpPr>
              <p:cNvPr id="689" name="TextBox 688">
                <a:extLst>
                  <a:ext uri="{FF2B5EF4-FFF2-40B4-BE49-F238E27FC236}">
                    <a16:creationId xmlns:a16="http://schemas.microsoft.com/office/drawing/2014/main" id="{9B72B155-D16C-4005-B632-4A68229FFAC5}"/>
                  </a:ext>
                </a:extLst>
              </p:cNvPr>
              <p:cNvSpPr txBox="1"/>
              <p:nvPr/>
            </p:nvSpPr>
            <p:spPr>
              <a:xfrm>
                <a:off x="5165906" y="2954687"/>
                <a:ext cx="78815" cy="171235"/>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2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690" name="TextBox 689">
                <a:extLst>
                  <a:ext uri="{FF2B5EF4-FFF2-40B4-BE49-F238E27FC236}">
                    <a16:creationId xmlns:a16="http://schemas.microsoft.com/office/drawing/2014/main" id="{00C77572-FD97-4798-8393-2F4169C815D8}"/>
                  </a:ext>
                </a:extLst>
              </p:cNvPr>
              <p:cNvSpPr txBox="1"/>
              <p:nvPr/>
            </p:nvSpPr>
            <p:spPr>
              <a:xfrm>
                <a:off x="5160565" y="2200404"/>
                <a:ext cx="402087" cy="168640"/>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Grade</a:t>
                </a:r>
              </a:p>
            </p:txBody>
          </p:sp>
          <p:sp>
            <p:nvSpPr>
              <p:cNvPr id="691" name="Rectangle 690">
                <a:extLst>
                  <a:ext uri="{FF2B5EF4-FFF2-40B4-BE49-F238E27FC236}">
                    <a16:creationId xmlns:a16="http://schemas.microsoft.com/office/drawing/2014/main" id="{44D72156-4B00-4362-AF4F-3E8D104EC3A3}"/>
                  </a:ext>
                </a:extLst>
              </p:cNvPr>
              <p:cNvSpPr/>
              <p:nvPr/>
            </p:nvSpPr>
            <p:spPr>
              <a:xfrm>
                <a:off x="5455491" y="2989384"/>
                <a:ext cx="109055" cy="108000"/>
              </a:xfrm>
              <a:prstGeom prst="rect">
                <a:avLst/>
              </a:prstGeom>
              <a:solidFill>
                <a:srgbClr val="004D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2" name="Rectangle 691">
                <a:extLst>
                  <a:ext uri="{FF2B5EF4-FFF2-40B4-BE49-F238E27FC236}">
                    <a16:creationId xmlns:a16="http://schemas.microsoft.com/office/drawing/2014/main" id="{ADE464DD-3E22-4EF0-AC79-867B784D043D}"/>
                  </a:ext>
                </a:extLst>
              </p:cNvPr>
              <p:cNvSpPr/>
              <p:nvPr/>
            </p:nvSpPr>
            <p:spPr>
              <a:xfrm>
                <a:off x="5455491" y="2801488"/>
                <a:ext cx="109055" cy="108000"/>
              </a:xfrm>
              <a:prstGeom prst="rect">
                <a:avLst/>
              </a:prstGeom>
              <a:solidFill>
                <a:srgbClr val="0066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3" name="Rectangle 692">
                <a:extLst>
                  <a:ext uri="{FF2B5EF4-FFF2-40B4-BE49-F238E27FC236}">
                    <a16:creationId xmlns:a16="http://schemas.microsoft.com/office/drawing/2014/main" id="{44F7FFB4-4146-497A-A91E-08919C552750}"/>
                  </a:ext>
                </a:extLst>
              </p:cNvPr>
              <p:cNvSpPr/>
              <p:nvPr/>
            </p:nvSpPr>
            <p:spPr>
              <a:xfrm>
                <a:off x="5455491" y="2613591"/>
                <a:ext cx="109055" cy="108000"/>
              </a:xfrm>
              <a:prstGeom prst="rect">
                <a:avLst/>
              </a:prstGeom>
              <a:solidFill>
                <a:srgbClr val="47A3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4" name="Rectangle 693">
                <a:extLst>
                  <a:ext uri="{FF2B5EF4-FFF2-40B4-BE49-F238E27FC236}">
                    <a16:creationId xmlns:a16="http://schemas.microsoft.com/office/drawing/2014/main" id="{13178DB9-3CB3-42B6-B097-3EAACAD42F4E}"/>
                  </a:ext>
                </a:extLst>
              </p:cNvPr>
              <p:cNvSpPr/>
              <p:nvPr/>
            </p:nvSpPr>
            <p:spPr>
              <a:xfrm>
                <a:off x="5455491" y="2425693"/>
                <a:ext cx="109055" cy="108000"/>
              </a:xfrm>
              <a:prstGeom prst="rect">
                <a:avLst/>
              </a:prstGeom>
              <a:solidFill>
                <a:srgbClr val="C1D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735" name="TextBox 734">
            <a:extLst>
              <a:ext uri="{FF2B5EF4-FFF2-40B4-BE49-F238E27FC236}">
                <a16:creationId xmlns:a16="http://schemas.microsoft.com/office/drawing/2014/main" id="{9733D4D1-6AEC-4D20-A795-FC9162B31D1D}"/>
              </a:ext>
            </a:extLst>
          </p:cNvPr>
          <p:cNvSpPr txBox="1"/>
          <p:nvPr/>
        </p:nvSpPr>
        <p:spPr>
          <a:xfrm>
            <a:off x="7174405" y="6006801"/>
            <a:ext cx="4233384" cy="166199"/>
          </a:xfrm>
          <a:prstGeom prst="rect">
            <a:avLst/>
          </a:prstGeom>
          <a:noFill/>
        </p:spPr>
        <p:txBody>
          <a:bodyPr wrap="squar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8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Frequency (%)</a:t>
            </a:r>
          </a:p>
        </p:txBody>
      </p:sp>
      <p:sp>
        <p:nvSpPr>
          <p:cNvPr id="736" name="Rectangle 735">
            <a:extLst>
              <a:ext uri="{FF2B5EF4-FFF2-40B4-BE49-F238E27FC236}">
                <a16:creationId xmlns:a16="http://schemas.microsoft.com/office/drawing/2014/main" id="{F23A68E0-7B6B-4DDF-80E4-FA6DF069B179}"/>
              </a:ext>
            </a:extLst>
          </p:cNvPr>
          <p:cNvSpPr/>
          <p:nvPr/>
        </p:nvSpPr>
        <p:spPr>
          <a:xfrm>
            <a:off x="7506653" y="5850623"/>
            <a:ext cx="90721" cy="101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7" name="TextBox 736">
            <a:extLst>
              <a:ext uri="{FF2B5EF4-FFF2-40B4-BE49-F238E27FC236}">
                <a16:creationId xmlns:a16="http://schemas.microsoft.com/office/drawing/2014/main" id="{1D7EE747-D1C3-47FA-9721-7854341A24B5}"/>
              </a:ext>
            </a:extLst>
          </p:cNvPr>
          <p:cNvSpPr txBox="1"/>
          <p:nvPr/>
        </p:nvSpPr>
        <p:spPr>
          <a:xfrm>
            <a:off x="8059466" y="1192192"/>
            <a:ext cx="2553583" cy="258532"/>
          </a:xfrm>
          <a:prstGeom prst="rect">
            <a:avLst/>
          </a:prstGeom>
          <a:no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Common adverse events</a:t>
            </a:r>
          </a:p>
        </p:txBody>
      </p:sp>
      <p:sp>
        <p:nvSpPr>
          <p:cNvPr id="738" name="Rectangle 737">
            <a:extLst>
              <a:ext uri="{FF2B5EF4-FFF2-40B4-BE49-F238E27FC236}">
                <a16:creationId xmlns:a16="http://schemas.microsoft.com/office/drawing/2014/main" id="{1FE4D611-4A8A-4227-AE2C-CA8860E948B7}"/>
              </a:ext>
            </a:extLst>
          </p:cNvPr>
          <p:cNvSpPr/>
          <p:nvPr/>
        </p:nvSpPr>
        <p:spPr>
          <a:xfrm>
            <a:off x="9246405" y="6467242"/>
            <a:ext cx="2171172"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Tilly et al. </a:t>
            </a:r>
            <a:r>
              <a:rPr kumimoji="0" lang="da-DK"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NEJM</a:t>
            </a:r>
            <a:r>
              <a:rPr kumimoji="0" lang="da-DK"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2021</a:t>
            </a:r>
          </a:p>
        </p:txBody>
      </p:sp>
    </p:spTree>
    <p:extLst>
      <p:ext uri="{BB962C8B-B14F-4D97-AF65-F5344CB8AC3E}">
        <p14:creationId xmlns:p14="http://schemas.microsoft.com/office/powerpoint/2010/main" val="311015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A78E912-73B0-4375-81DE-674309075C0A}"/>
              </a:ext>
            </a:extLst>
          </p:cNvPr>
          <p:cNvSpPr/>
          <p:nvPr/>
        </p:nvSpPr>
        <p:spPr>
          <a:xfrm>
            <a:off x="8199334" y="985835"/>
            <a:ext cx="3787844" cy="5529572"/>
          </a:xfrm>
          <a:prstGeom prst="rect">
            <a:avLst/>
          </a:prstGeom>
          <a:solidFill>
            <a:srgbClr val="FDF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206743F3-D110-4FB7-A321-A3105B30A486}"/>
              </a:ext>
            </a:extLst>
          </p:cNvPr>
          <p:cNvSpPr/>
          <p:nvPr/>
        </p:nvSpPr>
        <p:spPr>
          <a:xfrm>
            <a:off x="4323161" y="966329"/>
            <a:ext cx="3877593" cy="5549079"/>
          </a:xfrm>
          <a:prstGeom prst="rect">
            <a:avLst/>
          </a:prstGeom>
          <a:solidFill>
            <a:srgbClr val="E9F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ectangle 17">
            <a:extLst>
              <a:ext uri="{FF2B5EF4-FFF2-40B4-BE49-F238E27FC236}">
                <a16:creationId xmlns:a16="http://schemas.microsoft.com/office/drawing/2014/main" id="{966613A7-FF12-4330-B55C-8C3AF4DB6D2B}"/>
              </a:ext>
            </a:extLst>
          </p:cNvPr>
          <p:cNvSpPr/>
          <p:nvPr/>
        </p:nvSpPr>
        <p:spPr>
          <a:xfrm>
            <a:off x="598548" y="966202"/>
            <a:ext cx="3736520" cy="5549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F0949339-78C0-414B-8CF2-A92074188BC3}"/>
              </a:ext>
            </a:extLst>
          </p:cNvPr>
          <p:cNvSpPr txBox="1"/>
          <p:nvPr/>
        </p:nvSpPr>
        <p:spPr>
          <a:xfrm>
            <a:off x="-91443" y="-893"/>
            <a:ext cx="12040781" cy="6667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113" normalizeH="0" baseline="0" noProof="0">
                <a:ln>
                  <a:noFill/>
                </a:ln>
                <a:solidFill>
                  <a:srgbClr val="413C38"/>
                </a:solidFill>
                <a:effectLst/>
                <a:uLnTx/>
                <a:uFillTx/>
                <a:latin typeface="Arial"/>
                <a:ea typeface="+mn-ea"/>
                <a:cs typeface="+mn-cs"/>
              </a:rPr>
              <a:t>Evolving Molecular Classification with Technology </a:t>
            </a:r>
            <a:endParaRPr kumimoji="0" lang="en-US" sz="3733" b="1" i="0" u="none" strike="noStrike" kern="1200" cap="none" spc="0" normalizeH="0" baseline="0" noProof="0">
              <a:ln>
                <a:noFill/>
              </a:ln>
              <a:solidFill>
                <a:srgbClr val="413C38"/>
              </a:solidFill>
              <a:effectLst/>
              <a:uLnTx/>
              <a:uFillTx/>
              <a:latin typeface="Arial"/>
              <a:ea typeface="+mn-ea"/>
              <a:cs typeface="Arial" panose="020B0604020202020204" pitchFamily="34" charset="0"/>
            </a:endParaRPr>
          </a:p>
        </p:txBody>
      </p:sp>
      <p:cxnSp>
        <p:nvCxnSpPr>
          <p:cNvPr id="3" name="Straight Arrow Connector 2">
            <a:extLst>
              <a:ext uri="{FF2B5EF4-FFF2-40B4-BE49-F238E27FC236}">
                <a16:creationId xmlns:a16="http://schemas.microsoft.com/office/drawing/2014/main" id="{13AC31FC-2CAC-42B1-A7C0-F077E60F5DEA}"/>
              </a:ext>
            </a:extLst>
          </p:cNvPr>
          <p:cNvCxnSpPr/>
          <p:nvPr/>
        </p:nvCxnSpPr>
        <p:spPr>
          <a:xfrm flipV="1">
            <a:off x="513203" y="1051768"/>
            <a:ext cx="0" cy="4900633"/>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6D07D14-1A31-444B-8C60-0FF8D799B26E}"/>
              </a:ext>
            </a:extLst>
          </p:cNvPr>
          <p:cNvCxnSpPr/>
          <p:nvPr/>
        </p:nvCxnSpPr>
        <p:spPr>
          <a:xfrm>
            <a:off x="667313" y="6032200"/>
            <a:ext cx="11216640"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DD2AF9-D4F1-403E-96EC-1AD6A0CA1006}"/>
              </a:ext>
            </a:extLst>
          </p:cNvPr>
          <p:cNvSpPr txBox="1"/>
          <p:nvPr/>
        </p:nvSpPr>
        <p:spPr>
          <a:xfrm rot="16200000">
            <a:off x="-1622282" y="3074104"/>
            <a:ext cx="368081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Technology wave </a:t>
            </a:r>
          </a:p>
        </p:txBody>
      </p:sp>
      <p:sp>
        <p:nvSpPr>
          <p:cNvPr id="31" name="TextBox 30">
            <a:extLst>
              <a:ext uri="{FF2B5EF4-FFF2-40B4-BE49-F238E27FC236}">
                <a16:creationId xmlns:a16="http://schemas.microsoft.com/office/drawing/2014/main" id="{B86944CB-BA48-425A-8CF4-1E7CE8161EAA}"/>
              </a:ext>
            </a:extLst>
          </p:cNvPr>
          <p:cNvSpPr txBox="1"/>
          <p:nvPr/>
        </p:nvSpPr>
        <p:spPr>
          <a:xfrm>
            <a:off x="2182282" y="5975119"/>
            <a:ext cx="9063700"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Past                        Present                     Future </a:t>
            </a:r>
          </a:p>
        </p:txBody>
      </p:sp>
      <p:sp>
        <p:nvSpPr>
          <p:cNvPr id="14" name="TextBox 13">
            <a:extLst>
              <a:ext uri="{FF2B5EF4-FFF2-40B4-BE49-F238E27FC236}">
                <a16:creationId xmlns:a16="http://schemas.microsoft.com/office/drawing/2014/main" id="{9929F7BA-3D4A-403B-B736-7CD9CDAED192}"/>
              </a:ext>
            </a:extLst>
          </p:cNvPr>
          <p:cNvSpPr txBox="1"/>
          <p:nvPr/>
        </p:nvSpPr>
        <p:spPr>
          <a:xfrm>
            <a:off x="698267" y="4921215"/>
            <a:ext cx="1470274"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Hodgkin 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Non-Hodgkin</a:t>
            </a:r>
          </a:p>
        </p:txBody>
      </p:sp>
      <p:sp>
        <p:nvSpPr>
          <p:cNvPr id="16" name="Arrow: Right 15">
            <a:extLst>
              <a:ext uri="{FF2B5EF4-FFF2-40B4-BE49-F238E27FC236}">
                <a16:creationId xmlns:a16="http://schemas.microsoft.com/office/drawing/2014/main" id="{7696BF08-05A8-4207-AE3F-726FB287562A}"/>
              </a:ext>
            </a:extLst>
          </p:cNvPr>
          <p:cNvSpPr/>
          <p:nvPr/>
        </p:nvSpPr>
        <p:spPr>
          <a:xfrm>
            <a:off x="826671" y="5361764"/>
            <a:ext cx="1614589" cy="552896"/>
          </a:xfrm>
          <a:prstGeom prst="rightArrow">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Microscopy </a:t>
            </a:r>
          </a:p>
        </p:txBody>
      </p:sp>
      <p:sp>
        <p:nvSpPr>
          <p:cNvPr id="40" name="TextBox 39">
            <a:extLst>
              <a:ext uri="{FF2B5EF4-FFF2-40B4-BE49-F238E27FC236}">
                <a16:creationId xmlns:a16="http://schemas.microsoft.com/office/drawing/2014/main" id="{4A4AF297-86BA-4DAC-A35E-290F9372DAD0}"/>
              </a:ext>
            </a:extLst>
          </p:cNvPr>
          <p:cNvSpPr txBox="1"/>
          <p:nvPr/>
        </p:nvSpPr>
        <p:spPr>
          <a:xfrm>
            <a:off x="2466809" y="4154844"/>
            <a:ext cx="2561351"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T- vs B-NHL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Morphologic Subtypes,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i.e. TCHRBCL, PCNSL</a:t>
            </a:r>
          </a:p>
        </p:txBody>
      </p:sp>
      <p:sp>
        <p:nvSpPr>
          <p:cNvPr id="41" name="TextBox 40">
            <a:extLst>
              <a:ext uri="{FF2B5EF4-FFF2-40B4-BE49-F238E27FC236}">
                <a16:creationId xmlns:a16="http://schemas.microsoft.com/office/drawing/2014/main" id="{CED3D492-9305-43FF-8BC1-1205C96B782E}"/>
              </a:ext>
            </a:extLst>
          </p:cNvPr>
          <p:cNvSpPr txBox="1"/>
          <p:nvPr/>
        </p:nvSpPr>
        <p:spPr>
          <a:xfrm>
            <a:off x="3850721" y="2822981"/>
            <a:ext cx="2247025"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PMBCL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GEP Subtypes, </a:t>
            </a:r>
            <a:r>
              <a:rPr kumimoji="0" lang="en-US" sz="1600" b="1" i="0" u="none" strike="noStrike" kern="1200" cap="none" spc="0" normalizeH="0" baseline="0" noProof="0" err="1">
                <a:ln>
                  <a:noFill/>
                </a:ln>
                <a:solidFill>
                  <a:srgbClr val="413C38"/>
                </a:solidFill>
                <a:effectLst/>
                <a:uLnTx/>
                <a:uFillTx/>
                <a:latin typeface="Arial" panose="020B0604020202020204" pitchFamily="34" charset="0"/>
                <a:ea typeface="+mn-ea"/>
                <a:cs typeface="Arial" panose="020B0604020202020204" pitchFamily="34" charset="0"/>
              </a:rPr>
              <a:t>i.e.ABC</a:t>
            </a:r>
            <a:r>
              <a:rPr kumimoji="0" lang="en-US" sz="16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/GCB </a:t>
            </a:r>
            <a:r>
              <a:rPr kumimoji="0" lang="en-US" sz="1600" b="1" i="0" u="none" strike="noStrike" kern="1200" cap="none" spc="0" normalizeH="0" baseline="0" noProof="0" err="1">
                <a:ln>
                  <a:noFill/>
                </a:ln>
                <a:solidFill>
                  <a:srgbClr val="413C38"/>
                </a:solidFill>
                <a:effectLst/>
                <a:uLnTx/>
                <a:uFillTx/>
                <a:latin typeface="Arial" panose="020B0604020202020204" pitchFamily="34" charset="0"/>
                <a:ea typeface="+mn-ea"/>
                <a:cs typeface="Arial" panose="020B0604020202020204" pitchFamily="34" charset="0"/>
              </a:rPr>
              <a:t>mBL</a:t>
            </a:r>
            <a:endParaRPr kumimoji="0" lang="en-US" sz="1600"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BF7BCE7-DA5C-4D82-861C-1C90A018D37D}"/>
              </a:ext>
            </a:extLst>
          </p:cNvPr>
          <p:cNvSpPr txBox="1"/>
          <p:nvPr/>
        </p:nvSpPr>
        <p:spPr>
          <a:xfrm>
            <a:off x="4978158" y="2234469"/>
            <a:ext cx="2247025" cy="37965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HGBL</a:t>
            </a:r>
          </a:p>
        </p:txBody>
      </p:sp>
      <p:sp>
        <p:nvSpPr>
          <p:cNvPr id="44" name="TextBox 43">
            <a:extLst>
              <a:ext uri="{FF2B5EF4-FFF2-40B4-BE49-F238E27FC236}">
                <a16:creationId xmlns:a16="http://schemas.microsoft.com/office/drawing/2014/main" id="{15C98909-98DA-4CE5-AA49-35DAB0859721}"/>
              </a:ext>
            </a:extLst>
          </p:cNvPr>
          <p:cNvSpPr txBox="1"/>
          <p:nvPr/>
        </p:nvSpPr>
        <p:spPr>
          <a:xfrm>
            <a:off x="6213474" y="1293634"/>
            <a:ext cx="2247025" cy="37965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13C38"/>
                </a:solidFill>
                <a:effectLst/>
                <a:uLnTx/>
                <a:uFillTx/>
                <a:latin typeface="Arial" panose="020B0604020202020204" pitchFamily="34" charset="0"/>
                <a:ea typeface="+mn-ea"/>
                <a:cs typeface="Arial" panose="020B0604020202020204" pitchFamily="34" charset="0"/>
              </a:rPr>
              <a:t>Genetic Subtypes</a:t>
            </a:r>
          </a:p>
        </p:txBody>
      </p:sp>
      <p:sp>
        <p:nvSpPr>
          <p:cNvPr id="45" name="TextBox 44">
            <a:extLst>
              <a:ext uri="{FF2B5EF4-FFF2-40B4-BE49-F238E27FC236}">
                <a16:creationId xmlns:a16="http://schemas.microsoft.com/office/drawing/2014/main" id="{F870FA02-6DF2-4D09-8461-40A2FF217FE2}"/>
              </a:ext>
            </a:extLst>
          </p:cNvPr>
          <p:cNvSpPr txBox="1"/>
          <p:nvPr/>
        </p:nvSpPr>
        <p:spPr>
          <a:xfrm>
            <a:off x="9163190" y="1051767"/>
            <a:ext cx="2247025" cy="502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EE3124"/>
                </a:solidFill>
                <a:effectLst/>
                <a:uLnTx/>
                <a:uFillTx/>
                <a:latin typeface="Arial" panose="020B0604020202020204" pitchFamily="34" charset="0"/>
                <a:ea typeface="+mn-ea"/>
                <a:cs typeface="Arial" panose="020B0604020202020204" pitchFamily="34" charset="0"/>
              </a:rPr>
              <a:t>Upcoming </a:t>
            </a:r>
          </a:p>
        </p:txBody>
      </p:sp>
      <p:sp>
        <p:nvSpPr>
          <p:cNvPr id="46" name="Arrow: Right 45">
            <a:extLst>
              <a:ext uri="{FF2B5EF4-FFF2-40B4-BE49-F238E27FC236}">
                <a16:creationId xmlns:a16="http://schemas.microsoft.com/office/drawing/2014/main" id="{3608AD5A-149E-4157-AC4C-DC4C5510E3F7}"/>
              </a:ext>
            </a:extLst>
          </p:cNvPr>
          <p:cNvSpPr/>
          <p:nvPr/>
        </p:nvSpPr>
        <p:spPr>
          <a:xfrm>
            <a:off x="2594547" y="5018399"/>
            <a:ext cx="1614589" cy="552896"/>
          </a:xfrm>
          <a:prstGeom prst="rightArrow">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IHC</a:t>
            </a:r>
          </a:p>
        </p:txBody>
      </p:sp>
      <p:sp>
        <p:nvSpPr>
          <p:cNvPr id="47" name="Arrow: Right 46">
            <a:extLst>
              <a:ext uri="{FF2B5EF4-FFF2-40B4-BE49-F238E27FC236}">
                <a16:creationId xmlns:a16="http://schemas.microsoft.com/office/drawing/2014/main" id="{27ACF7DA-6092-488B-8DB4-039E53911F65}"/>
              </a:ext>
            </a:extLst>
          </p:cNvPr>
          <p:cNvSpPr/>
          <p:nvPr/>
        </p:nvSpPr>
        <p:spPr>
          <a:xfrm>
            <a:off x="3997846" y="3684137"/>
            <a:ext cx="1614589" cy="516164"/>
          </a:xfrm>
          <a:prstGeom prst="rightArrow">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GEP</a:t>
            </a:r>
          </a:p>
        </p:txBody>
      </p:sp>
      <p:sp>
        <p:nvSpPr>
          <p:cNvPr id="48" name="Arrow: Right 47">
            <a:extLst>
              <a:ext uri="{FF2B5EF4-FFF2-40B4-BE49-F238E27FC236}">
                <a16:creationId xmlns:a16="http://schemas.microsoft.com/office/drawing/2014/main" id="{B3B7AFB8-C996-474E-B3D3-02C94750F49F}"/>
              </a:ext>
            </a:extLst>
          </p:cNvPr>
          <p:cNvSpPr/>
          <p:nvPr/>
        </p:nvSpPr>
        <p:spPr>
          <a:xfrm>
            <a:off x="6376077" y="1655941"/>
            <a:ext cx="2088512" cy="693940"/>
          </a:xfrm>
          <a:prstGeom prst="rightArrow">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NGS, Liquid biopsies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Data integration </a:t>
            </a:r>
          </a:p>
        </p:txBody>
      </p:sp>
      <p:sp>
        <p:nvSpPr>
          <p:cNvPr id="49" name="Arrow: Right 48">
            <a:extLst>
              <a:ext uri="{FF2B5EF4-FFF2-40B4-BE49-F238E27FC236}">
                <a16:creationId xmlns:a16="http://schemas.microsoft.com/office/drawing/2014/main" id="{9A2D0813-A0DB-4CE6-B1C0-EBB8155873CA}"/>
              </a:ext>
            </a:extLst>
          </p:cNvPr>
          <p:cNvSpPr/>
          <p:nvPr/>
        </p:nvSpPr>
        <p:spPr>
          <a:xfrm>
            <a:off x="5028159" y="2417075"/>
            <a:ext cx="1708084" cy="729104"/>
          </a:xfrm>
          <a:prstGeom prst="rightArrow">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Targeted Studies,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i.e. FISH</a:t>
            </a:r>
          </a:p>
        </p:txBody>
      </p:sp>
      <p:sp>
        <p:nvSpPr>
          <p:cNvPr id="52" name="Arrow: Right 51">
            <a:extLst>
              <a:ext uri="{FF2B5EF4-FFF2-40B4-BE49-F238E27FC236}">
                <a16:creationId xmlns:a16="http://schemas.microsoft.com/office/drawing/2014/main" id="{885FAA44-7AD1-4591-814F-0949F5A08D7A}"/>
              </a:ext>
            </a:extLst>
          </p:cNvPr>
          <p:cNvSpPr/>
          <p:nvPr/>
        </p:nvSpPr>
        <p:spPr>
          <a:xfrm>
            <a:off x="8582165" y="1219547"/>
            <a:ext cx="3409079" cy="4020279"/>
          </a:xfrm>
          <a:prstGeom prst="rightArrow">
            <a:avLst>
              <a:gd name="adj1" fmla="val 50000"/>
              <a:gd name="adj2" fmla="val 19996"/>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Multi-Omics Integration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(Genes, Transcripts, Proteins, LME, Function)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Genetic Evolution Studies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(bulk and single cell)</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15554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itle 1">
            <a:extLst>
              <a:ext uri="{FF2B5EF4-FFF2-40B4-BE49-F238E27FC236}">
                <a16:creationId xmlns:a16="http://schemas.microsoft.com/office/drawing/2014/main" id="{BE204E31-0B2D-4997-A41C-557C3A4F6AF0}"/>
              </a:ext>
            </a:extLst>
          </p:cNvPr>
          <p:cNvSpPr txBox="1">
            <a:spLocks/>
          </p:cNvSpPr>
          <p:nvPr/>
        </p:nvSpPr>
        <p:spPr>
          <a:xfrm>
            <a:off x="0" y="0"/>
            <a:ext cx="11973339" cy="614723"/>
          </a:xfrm>
          <a:prstGeom prst="rect">
            <a:avLst/>
          </a:prstGeom>
        </p:spPr>
        <p:txBody>
          <a:bodyPr/>
          <a:lst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eaLnBrk="0" fontAlgn="base" hangingPunct="0">
              <a:spcBef>
                <a:spcPct val="0"/>
              </a:spcBef>
              <a:spcAft>
                <a:spcPct val="0"/>
              </a:spcAft>
              <a:defRPr sz="3300">
                <a:solidFill>
                  <a:schemeClr val="tx1"/>
                </a:solidFill>
                <a:latin typeface="Calibri" pitchFamily="34" charset="0"/>
              </a:defRPr>
            </a:lvl6pPr>
            <a:lvl7pPr marL="685800" algn="ctr" rtl="0" eaLnBrk="0" fontAlgn="base" hangingPunct="0">
              <a:spcBef>
                <a:spcPct val="0"/>
              </a:spcBef>
              <a:spcAft>
                <a:spcPct val="0"/>
              </a:spcAft>
              <a:defRPr sz="3300">
                <a:solidFill>
                  <a:schemeClr val="tx1"/>
                </a:solidFill>
                <a:latin typeface="Calibri" pitchFamily="34" charset="0"/>
              </a:defRPr>
            </a:lvl7pPr>
            <a:lvl8pPr marL="1028700" algn="ctr" rtl="0" eaLnBrk="0" fontAlgn="base" hangingPunct="0">
              <a:spcBef>
                <a:spcPct val="0"/>
              </a:spcBef>
              <a:spcAft>
                <a:spcPct val="0"/>
              </a:spcAft>
              <a:defRPr sz="3300">
                <a:solidFill>
                  <a:schemeClr val="tx1"/>
                </a:solidFill>
                <a:latin typeface="Calibri" pitchFamily="34" charset="0"/>
              </a:defRPr>
            </a:lvl8pPr>
            <a:lvl9pPr marL="1371600" algn="ctr" rtl="0" eaLnBrk="0" fontAlgn="base" hangingPunct="0">
              <a:spcBef>
                <a:spcPct val="0"/>
              </a:spcBef>
              <a:spcAft>
                <a:spcPct val="0"/>
              </a:spcAft>
              <a:defRPr sz="3300">
                <a:solidFill>
                  <a:schemeClr val="tx1"/>
                </a:solidFill>
                <a:latin typeface="Calibri"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3733" b="1" i="0" u="none" strike="noStrike" kern="1200" cap="none" spc="0" normalizeH="0" baseline="0" noProof="0">
                <a:ln>
                  <a:noFill/>
                </a:ln>
                <a:solidFill>
                  <a:srgbClr val="1A1A1A"/>
                </a:solidFill>
                <a:effectLst/>
                <a:uLnTx/>
                <a:uFillTx/>
                <a:latin typeface="ff-scala-sans-pro"/>
                <a:ea typeface="+mj-ea"/>
                <a:cs typeface="+mj-cs"/>
              </a:rPr>
              <a:t>Polatuzumab Vedotin Efficacy in DLBCL Subtypes by COO</a:t>
            </a:r>
            <a:br>
              <a:rPr kumimoji="0" lang="en-CA" sz="3733" b="1" i="0" u="none" strike="sngStrike" kern="1200" cap="none" spc="0" normalizeH="0" baseline="0" noProof="0">
                <a:ln>
                  <a:noFill/>
                </a:ln>
                <a:solidFill>
                  <a:srgbClr val="413C38"/>
                </a:solidFill>
                <a:effectLst/>
                <a:uLnTx/>
                <a:uFillTx/>
                <a:latin typeface="Arial" panose="020B0604020202020204" pitchFamily="34" charset="0"/>
                <a:ea typeface="+mj-ea"/>
                <a:cs typeface="Arial" panose="020B0604020202020204" pitchFamily="34" charset="0"/>
              </a:rPr>
            </a:br>
            <a:endParaRPr kumimoji="0" lang="en-US" sz="1867" b="1" i="0" u="none" strike="noStrike" kern="0" cap="none" spc="0" normalizeH="0" baseline="0" noProof="0">
              <a:ln>
                <a:noFill/>
              </a:ln>
              <a:solidFill>
                <a:srgbClr val="413C38"/>
              </a:solidFill>
              <a:effectLst/>
              <a:uLnTx/>
              <a:uFillTx/>
              <a:latin typeface="Arial" panose="020B0604020202020204" pitchFamily="34" charset="0"/>
              <a:ea typeface="+mj-ea"/>
              <a:cs typeface="Arial" panose="020B0604020202020204" pitchFamily="34" charset="0"/>
            </a:endParaRPr>
          </a:p>
        </p:txBody>
      </p:sp>
      <p:sp>
        <p:nvSpPr>
          <p:cNvPr id="1343" name="Rectangle 1342">
            <a:extLst>
              <a:ext uri="{FF2B5EF4-FFF2-40B4-BE49-F238E27FC236}">
                <a16:creationId xmlns:a16="http://schemas.microsoft.com/office/drawing/2014/main" id="{445B8575-A161-4029-AF9B-DE0BA4BB4DB0}"/>
              </a:ext>
            </a:extLst>
          </p:cNvPr>
          <p:cNvSpPr/>
          <p:nvPr/>
        </p:nvSpPr>
        <p:spPr>
          <a:xfrm>
            <a:off x="8987275" y="6467241"/>
            <a:ext cx="2498504" cy="379656"/>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867"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Tilly et al. </a:t>
            </a:r>
            <a:r>
              <a:rPr kumimoji="0" lang="da-DK" sz="1867" b="0" i="1"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NEJM</a:t>
            </a:r>
            <a:r>
              <a:rPr kumimoji="0" lang="da-DK" sz="1867"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2022</a:t>
            </a:r>
          </a:p>
        </p:txBody>
      </p:sp>
      <p:sp>
        <p:nvSpPr>
          <p:cNvPr id="3" name="Rectangle 2"/>
          <p:cNvSpPr>
            <a:spLocks noChangeArrowheads="1"/>
          </p:cNvSpPr>
          <p:nvPr/>
        </p:nvSpPr>
        <p:spPr bwMode="auto">
          <a:xfrm>
            <a:off x="0" y="-184665"/>
            <a:ext cx="2927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1A1A1A"/>
                </a:solidFill>
                <a:effectLst/>
                <a:uLnTx/>
                <a:uFillTx/>
                <a:latin typeface="ff-scala-sans-pro"/>
                <a:ea typeface="+mn-ea"/>
                <a:cs typeface="+mn-cs"/>
              </a:rPr>
              <a:t> </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226" t="72864" r="51107" b="594"/>
          <a:stretch/>
        </p:blipFill>
        <p:spPr>
          <a:xfrm>
            <a:off x="303931" y="1526194"/>
            <a:ext cx="5264780" cy="3886081"/>
          </a:xfrm>
          <a:prstGeom prst="rect">
            <a:avLst/>
          </a:prstGeom>
        </p:spPr>
      </p:pic>
      <p:pic>
        <p:nvPicPr>
          <p:cNvPr id="4" name="Picture 3">
            <a:extLst>
              <a:ext uri="{FF2B5EF4-FFF2-40B4-BE49-F238E27FC236}">
                <a16:creationId xmlns:a16="http://schemas.microsoft.com/office/drawing/2014/main" id="{2C0D1FDA-75E9-447A-782C-843B0A9E7C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568711" y="720574"/>
            <a:ext cx="6319359" cy="5746668"/>
          </a:xfrm>
          <a:prstGeom prst="rect">
            <a:avLst/>
          </a:prstGeom>
        </p:spPr>
      </p:pic>
      <p:sp>
        <p:nvSpPr>
          <p:cNvPr id="5" name="Rectangle 4">
            <a:extLst>
              <a:ext uri="{FF2B5EF4-FFF2-40B4-BE49-F238E27FC236}">
                <a16:creationId xmlns:a16="http://schemas.microsoft.com/office/drawing/2014/main" id="{F11B6C48-622D-6880-5020-D2CB4B956E05}"/>
              </a:ext>
            </a:extLst>
          </p:cNvPr>
          <p:cNvSpPr/>
          <p:nvPr/>
        </p:nvSpPr>
        <p:spPr>
          <a:xfrm>
            <a:off x="2667916" y="6467241"/>
            <a:ext cx="2840842" cy="379656"/>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867"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Palmer et al. </a:t>
            </a:r>
            <a:r>
              <a:rPr kumimoji="0" lang="da-DK" sz="1867" b="0" i="1"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NEJM</a:t>
            </a:r>
            <a:r>
              <a:rPr kumimoji="0" lang="da-DK" sz="1867"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2023</a:t>
            </a:r>
          </a:p>
        </p:txBody>
      </p:sp>
    </p:spTree>
    <p:extLst>
      <p:ext uri="{BB962C8B-B14F-4D97-AF65-F5344CB8AC3E}">
        <p14:creationId xmlns:p14="http://schemas.microsoft.com/office/powerpoint/2010/main" val="41008185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Murphy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3989155506"/>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Genmab US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8836DA-B28E-4E58-AC1D-01251E5B37B3}"/>
              </a:ext>
            </a:extLst>
          </p:cNvPr>
          <p:cNvSpPr>
            <a:spLocks noGrp="1"/>
          </p:cNvSpPr>
          <p:nvPr>
            <p:ph type="title"/>
          </p:nvPr>
        </p:nvSpPr>
        <p:spPr>
          <a:xfrm>
            <a:off x="0" y="-1"/>
            <a:ext cx="12192000" cy="1143241"/>
          </a:xfrm>
        </p:spPr>
        <p:txBody>
          <a:bodyPr/>
          <a:lstStyle/>
          <a:p>
            <a:pPr algn="ctr"/>
            <a:r>
              <a:rPr lang="en-US" sz="4200" dirty="0">
                <a:latin typeface="Arial" panose="020B0604020202020204" pitchFamily="34" charset="0"/>
              </a:rPr>
              <a:t>Take Home Points &amp; Future Directions</a:t>
            </a:r>
          </a:p>
        </p:txBody>
      </p:sp>
      <p:sp>
        <p:nvSpPr>
          <p:cNvPr id="14" name="TextBox 13">
            <a:extLst>
              <a:ext uri="{FF2B5EF4-FFF2-40B4-BE49-F238E27FC236}">
                <a16:creationId xmlns:a16="http://schemas.microsoft.com/office/drawing/2014/main" id="{AF436886-E073-4A6F-B132-93C833FEDE09}"/>
              </a:ext>
            </a:extLst>
          </p:cNvPr>
          <p:cNvSpPr txBox="1"/>
          <p:nvPr/>
        </p:nvSpPr>
        <p:spPr>
          <a:xfrm>
            <a:off x="797457" y="1298977"/>
            <a:ext cx="10466263" cy="3154838"/>
          </a:xfrm>
          <a:prstGeom prst="rect">
            <a:avLst/>
          </a:prstGeom>
          <a:noFill/>
        </p:spPr>
        <p:txBody>
          <a:bodyPr wrap="square">
            <a:spAutoFit/>
          </a:bodyPr>
          <a:lstStyle/>
          <a:p>
            <a:pPr marL="457189" marR="0" lvl="0" indent="-457189" algn="l" defTabSz="914377" rtl="0" eaLnBrk="1" fontAlgn="auto" latinLnBrk="0" hangingPunct="1">
              <a:lnSpc>
                <a:spcPct val="100000"/>
              </a:lnSpc>
              <a:spcBef>
                <a:spcPts val="0"/>
              </a:spcBef>
              <a:spcAft>
                <a:spcPts val="1333"/>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Pola-R-CHP provides a novel 1L therapy with ↑ PFS</a:t>
            </a:r>
          </a:p>
          <a:p>
            <a:pPr marL="457189" marR="0" lvl="0" indent="-457189" algn="l" defTabSz="914377" rtl="0" eaLnBrk="1" fontAlgn="auto" latinLnBrk="0" hangingPunct="1">
              <a:lnSpc>
                <a:spcPct val="100000"/>
              </a:lnSpc>
              <a:spcBef>
                <a:spcPts val="0"/>
              </a:spcBef>
              <a:spcAft>
                <a:spcPts val="1333"/>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Molecularly targeted therapy for DLBCL</a:t>
            </a:r>
          </a:p>
          <a:p>
            <a:pPr marL="757748" marR="0" lvl="2" indent="-296326" algn="l" defTabSz="914377" rtl="0" eaLnBrk="1" fontAlgn="auto" latinLnBrk="0" hangingPunct="1">
              <a:lnSpc>
                <a:spcPct val="100000"/>
              </a:lnSpc>
              <a:spcBef>
                <a:spcPts val="0"/>
              </a:spcBef>
              <a:spcAft>
                <a:spcPts val="0"/>
              </a:spcAft>
              <a:buClr>
                <a:srgbClr val="EE3124"/>
              </a:buClr>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Needs new testing approaches</a:t>
            </a:r>
          </a:p>
          <a:p>
            <a:pPr marL="757748" marR="0" lvl="2" indent="-296326" algn="l" defTabSz="914377" rtl="0" eaLnBrk="1" fontAlgn="auto" latinLnBrk="0" hangingPunct="1">
              <a:lnSpc>
                <a:spcPct val="100000"/>
              </a:lnSpc>
              <a:spcBef>
                <a:spcPts val="0"/>
              </a:spcBef>
              <a:spcAft>
                <a:spcPts val="0"/>
              </a:spcAft>
              <a:buClr>
                <a:srgbClr val="EE3124"/>
              </a:buClr>
              <a:buSzTx/>
              <a:buFontTx/>
              <a:buChar char="-"/>
              <a:tabLst/>
              <a:defRPr/>
            </a:pPr>
            <a:r>
              <a:rPr kumimoji="0" lang="en-US" sz="2667"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Need to consider all factors that influence outcomes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endParaRPr>
          </a:p>
          <a:p>
            <a:pPr marL="457189" marR="0" lvl="0" indent="-45718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80C6A01B-55B8-6F51-C6E3-4FCE6C66128F}"/>
              </a:ext>
            </a:extLst>
          </p:cNvPr>
          <p:cNvCxnSpPr>
            <a:cxnSpLocks/>
          </p:cNvCxnSpPr>
          <p:nvPr/>
        </p:nvCxnSpPr>
        <p:spPr>
          <a:xfrm flipH="1">
            <a:off x="5560403" y="915992"/>
            <a:ext cx="4597773"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D6477D8-8F86-FB4F-7D4E-1B6F76356297}"/>
              </a:ext>
            </a:extLst>
          </p:cNvPr>
          <p:cNvCxnSpPr>
            <a:cxnSpLocks/>
          </p:cNvCxnSpPr>
          <p:nvPr/>
        </p:nvCxnSpPr>
        <p:spPr>
          <a:xfrm flipH="1">
            <a:off x="0" y="915992"/>
            <a:ext cx="8774960" cy="0"/>
          </a:xfrm>
          <a:prstGeom prst="line">
            <a:avLst/>
          </a:prstGeom>
          <a:ln w="25400">
            <a:solidFill>
              <a:srgbClr val="E2241A"/>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4A31A40-8F29-467C-598F-3ED8A22FDA6B}"/>
              </a:ext>
            </a:extLst>
          </p:cNvPr>
          <p:cNvCxnSpPr>
            <a:cxnSpLocks/>
          </p:cNvCxnSpPr>
          <p:nvPr/>
        </p:nvCxnSpPr>
        <p:spPr>
          <a:xfrm flipH="1">
            <a:off x="11082147" y="915992"/>
            <a:ext cx="576795" cy="0"/>
          </a:xfrm>
          <a:prstGeom prst="line">
            <a:avLst/>
          </a:prstGeom>
          <a:ln w="25400">
            <a:solidFill>
              <a:srgbClr val="E2241A"/>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30FE55A-E0DF-B58C-AB14-D5DDA7DED5B7}"/>
              </a:ext>
            </a:extLst>
          </p:cNvPr>
          <p:cNvCxnSpPr>
            <a:cxnSpLocks/>
          </p:cNvCxnSpPr>
          <p:nvPr/>
        </p:nvCxnSpPr>
        <p:spPr>
          <a:xfrm flipH="1">
            <a:off x="6030589" y="915992"/>
            <a:ext cx="4384551"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DDD000-DCEB-63D1-33C3-0B48F858B0F3}"/>
              </a:ext>
            </a:extLst>
          </p:cNvPr>
          <p:cNvCxnSpPr>
            <a:cxnSpLocks/>
          </p:cNvCxnSpPr>
          <p:nvPr/>
        </p:nvCxnSpPr>
        <p:spPr>
          <a:xfrm flipH="1">
            <a:off x="10415139" y="915992"/>
            <a:ext cx="694341" cy="0"/>
          </a:xfrm>
          <a:prstGeom prst="line">
            <a:avLst/>
          </a:prstGeom>
          <a:ln w="25400">
            <a:solidFill>
              <a:srgbClr val="E2241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784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E36D-192D-2C6C-ACDC-FC004D083A09}"/>
              </a:ext>
            </a:extLst>
          </p:cNvPr>
          <p:cNvSpPr>
            <a:spLocks noGrp="1"/>
          </p:cNvSpPr>
          <p:nvPr>
            <p:ph type="ctrTitle"/>
          </p:nvPr>
        </p:nvSpPr>
        <p:spPr>
          <a:xfrm>
            <a:off x="892628" y="1122363"/>
            <a:ext cx="10406743" cy="2387600"/>
          </a:xfrm>
        </p:spPr>
        <p:txBody>
          <a:bodyPr>
            <a:normAutofit fontScale="90000"/>
          </a:bodyPr>
          <a:lstStyle/>
          <a:p>
            <a:r>
              <a:rPr lang="en-US" dirty="0"/>
              <a:t>Nursing Considerations for Patients Receiving Polatuzumab Vedotin </a:t>
            </a:r>
          </a:p>
        </p:txBody>
      </p:sp>
      <p:sp>
        <p:nvSpPr>
          <p:cNvPr id="3" name="Subtitle 2">
            <a:extLst>
              <a:ext uri="{FF2B5EF4-FFF2-40B4-BE49-F238E27FC236}">
                <a16:creationId xmlns:a16="http://schemas.microsoft.com/office/drawing/2014/main" id="{A7CA543A-7EE8-AE25-8852-9005E6C2E7A4}"/>
              </a:ext>
            </a:extLst>
          </p:cNvPr>
          <p:cNvSpPr>
            <a:spLocks noGrp="1"/>
          </p:cNvSpPr>
          <p:nvPr>
            <p:ph type="subTitle" idx="1"/>
          </p:nvPr>
        </p:nvSpPr>
        <p:spPr>
          <a:xfrm>
            <a:off x="1524000" y="4079875"/>
            <a:ext cx="9144000" cy="1655762"/>
          </a:xfrm>
        </p:spPr>
        <p:txBody>
          <a:bodyPr/>
          <a:lstStyle/>
          <a:p>
            <a:r>
              <a:rPr lang="en-US" dirty="0"/>
              <a:t>Caitlin Murphy DNP, FNP-BC, AOCNP</a:t>
            </a:r>
          </a:p>
        </p:txBody>
      </p:sp>
    </p:spTree>
    <p:extLst>
      <p:ext uri="{BB962C8B-B14F-4D97-AF65-F5344CB8AC3E}">
        <p14:creationId xmlns:p14="http://schemas.microsoft.com/office/powerpoint/2010/main" val="3334748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B3D4-C028-21C4-9A39-82E24970C879}"/>
              </a:ext>
            </a:extLst>
          </p:cNvPr>
          <p:cNvSpPr>
            <a:spLocks noGrp="1"/>
          </p:cNvSpPr>
          <p:nvPr>
            <p:ph type="title"/>
          </p:nvPr>
        </p:nvSpPr>
        <p:spPr/>
        <p:txBody>
          <a:bodyPr/>
          <a:lstStyle/>
          <a:p>
            <a:pPr algn="ctr"/>
            <a:r>
              <a:rPr lang="en-US" sz="4400" dirty="0"/>
              <a:t>1</a:t>
            </a:r>
            <a:r>
              <a:rPr lang="en-US" sz="4400" baseline="30000" dirty="0"/>
              <a:t>st</a:t>
            </a:r>
            <a:r>
              <a:rPr lang="en-US" sz="4400" dirty="0"/>
              <a:t> Line Treatment:</a:t>
            </a:r>
            <a:br>
              <a:rPr lang="en-US" sz="4400" dirty="0"/>
            </a:br>
            <a:r>
              <a:rPr lang="en-US" sz="4400" dirty="0"/>
              <a:t>Diffuse Large B Cell Lymphoma</a:t>
            </a:r>
            <a:endParaRPr lang="en-US" dirty="0"/>
          </a:p>
        </p:txBody>
      </p:sp>
      <p:sp>
        <p:nvSpPr>
          <p:cNvPr id="3" name="Content Placeholder 2">
            <a:extLst>
              <a:ext uri="{FF2B5EF4-FFF2-40B4-BE49-F238E27FC236}">
                <a16:creationId xmlns:a16="http://schemas.microsoft.com/office/drawing/2014/main" id="{2D62BC3A-02E6-EAC3-D79B-D0A76EE8F79C}"/>
              </a:ext>
            </a:extLst>
          </p:cNvPr>
          <p:cNvSpPr>
            <a:spLocks noGrp="1"/>
          </p:cNvSpPr>
          <p:nvPr>
            <p:ph sz="half" idx="1"/>
          </p:nvPr>
        </p:nvSpPr>
        <p:spPr>
          <a:xfrm>
            <a:off x="380498" y="1965670"/>
            <a:ext cx="6047342" cy="4351338"/>
          </a:xfrm>
        </p:spPr>
        <p:txBody>
          <a:bodyPr numCol="1">
            <a:normAutofit/>
          </a:bodyPr>
          <a:lstStyle/>
          <a:p>
            <a:pPr marL="228600" lvl="0" indent="-228600" algn="l" rtl="0">
              <a:lnSpc>
                <a:spcPct val="90000"/>
              </a:lnSpc>
              <a:spcBef>
                <a:spcPts val="0"/>
              </a:spcBef>
              <a:spcAft>
                <a:spcPts val="0"/>
              </a:spcAft>
              <a:buClr>
                <a:schemeClr val="dk1"/>
              </a:buClr>
              <a:buSzPts val="2000"/>
              <a:buChar char="•"/>
            </a:pPr>
            <a:r>
              <a:rPr lang="en-US" sz="2400" b="1" dirty="0"/>
              <a:t>R-CHOP</a:t>
            </a:r>
          </a:p>
          <a:p>
            <a:pPr lvl="1">
              <a:buClr>
                <a:schemeClr val="dk1"/>
              </a:buClr>
              <a:buSzPts val="2000"/>
            </a:pPr>
            <a:r>
              <a:rPr lang="en-US" dirty="0"/>
              <a:t>Rituximab (CD-20 mab) </a:t>
            </a:r>
          </a:p>
          <a:p>
            <a:pPr lvl="1">
              <a:buClr>
                <a:schemeClr val="dk1"/>
              </a:buClr>
              <a:buSzPts val="2000"/>
            </a:pPr>
            <a:r>
              <a:rPr lang="en-US" dirty="0"/>
              <a:t>Cyclophosphamide (Alkylating Agent)</a:t>
            </a:r>
          </a:p>
          <a:p>
            <a:pPr lvl="1">
              <a:buClr>
                <a:schemeClr val="dk1"/>
              </a:buClr>
              <a:buSzPts val="2000"/>
            </a:pPr>
            <a:r>
              <a:rPr lang="en-US" dirty="0"/>
              <a:t>Doxorubicin (Anthracycline)</a:t>
            </a:r>
          </a:p>
          <a:p>
            <a:pPr lvl="1">
              <a:buClr>
                <a:schemeClr val="dk1"/>
              </a:buClr>
              <a:buSzPts val="2000"/>
            </a:pPr>
            <a:r>
              <a:rPr lang="en-US" dirty="0"/>
              <a:t>Vincristine (Vinca alkaloid)</a:t>
            </a:r>
          </a:p>
          <a:p>
            <a:pPr marL="685800" lvl="1" indent="-228600" algn="l" rtl="0">
              <a:lnSpc>
                <a:spcPct val="90000"/>
              </a:lnSpc>
              <a:spcBef>
                <a:spcPts val="500"/>
              </a:spcBef>
              <a:spcAft>
                <a:spcPts val="0"/>
              </a:spcAft>
              <a:buClr>
                <a:schemeClr val="dk1"/>
              </a:buClr>
              <a:buSzPts val="2000"/>
              <a:buChar char="•"/>
            </a:pPr>
            <a:r>
              <a:rPr lang="en-US" dirty="0"/>
              <a:t>Prednisone (Steroid)</a:t>
            </a:r>
          </a:p>
          <a:p>
            <a:pPr marL="228600" indent="-228600">
              <a:lnSpc>
                <a:spcPct val="90000"/>
              </a:lnSpc>
              <a:spcBef>
                <a:spcPts val="1000"/>
              </a:spcBef>
              <a:buClr>
                <a:schemeClr val="dk1"/>
              </a:buClr>
              <a:buSzPts val="2000"/>
            </a:pPr>
            <a:endParaRPr lang="en-US" sz="2400" b="1" dirty="0"/>
          </a:p>
          <a:p>
            <a:pPr marL="0" indent="0">
              <a:lnSpc>
                <a:spcPct val="90000"/>
              </a:lnSpc>
              <a:spcBef>
                <a:spcPts val="1000"/>
              </a:spcBef>
              <a:buClr>
                <a:schemeClr val="dk1"/>
              </a:buClr>
              <a:buSzPts val="2000"/>
              <a:buNone/>
            </a:pPr>
            <a:endParaRPr lang="en-US" sz="2400" b="1" dirty="0"/>
          </a:p>
          <a:p>
            <a:pPr marL="0" indent="0">
              <a:buNone/>
            </a:pPr>
            <a:endParaRPr lang="en-US" sz="2400" dirty="0"/>
          </a:p>
          <a:p>
            <a:pPr marL="0" indent="0">
              <a:buNone/>
            </a:pPr>
            <a:endParaRPr lang="en-US" sz="2400" dirty="0"/>
          </a:p>
        </p:txBody>
      </p:sp>
      <p:sp>
        <p:nvSpPr>
          <p:cNvPr id="4" name="Content Placeholder 3">
            <a:extLst>
              <a:ext uri="{FF2B5EF4-FFF2-40B4-BE49-F238E27FC236}">
                <a16:creationId xmlns:a16="http://schemas.microsoft.com/office/drawing/2014/main" id="{080390F6-A203-98A2-DD6E-D3748469BC8D}"/>
              </a:ext>
            </a:extLst>
          </p:cNvPr>
          <p:cNvSpPr>
            <a:spLocks noGrp="1"/>
          </p:cNvSpPr>
          <p:nvPr>
            <p:ph sz="half" idx="2"/>
          </p:nvPr>
        </p:nvSpPr>
        <p:spPr>
          <a:xfrm>
            <a:off x="6096000" y="1965670"/>
            <a:ext cx="6047342" cy="4351338"/>
          </a:xfrm>
        </p:spPr>
        <p:txBody>
          <a:bodyPr>
            <a:normAutofit/>
          </a:bodyPr>
          <a:lstStyle/>
          <a:p>
            <a:pPr marL="228600" indent="-228600">
              <a:lnSpc>
                <a:spcPct val="90000"/>
              </a:lnSpc>
              <a:spcBef>
                <a:spcPts val="1000"/>
              </a:spcBef>
              <a:buClr>
                <a:schemeClr val="dk1"/>
              </a:buClr>
              <a:buSzPts val="2000"/>
            </a:pPr>
            <a:r>
              <a:rPr lang="en-US" sz="2400" b="1" dirty="0"/>
              <a:t>R-Pola-CHP</a:t>
            </a:r>
          </a:p>
          <a:p>
            <a:pPr lvl="1">
              <a:buClr>
                <a:schemeClr val="dk1"/>
              </a:buClr>
              <a:buSzPts val="2000"/>
            </a:pPr>
            <a:r>
              <a:rPr lang="en-US" dirty="0"/>
              <a:t>Rituximab (CD-20 mab) </a:t>
            </a:r>
          </a:p>
          <a:p>
            <a:pPr lvl="1">
              <a:buClr>
                <a:schemeClr val="dk1"/>
              </a:buClr>
              <a:buSzPts val="2000"/>
            </a:pPr>
            <a:r>
              <a:rPr lang="en-US" dirty="0"/>
              <a:t>Cyclophosphamide (Alkylating Agent)</a:t>
            </a:r>
          </a:p>
          <a:p>
            <a:pPr lvl="1">
              <a:buClr>
                <a:schemeClr val="dk1"/>
              </a:buClr>
              <a:buSzPts val="2000"/>
            </a:pPr>
            <a:r>
              <a:rPr lang="en-US" dirty="0"/>
              <a:t>Doxorubicin (Anthracycline)</a:t>
            </a:r>
          </a:p>
          <a:p>
            <a:pPr lvl="1">
              <a:buClr>
                <a:schemeClr val="dk1"/>
              </a:buClr>
              <a:buSzPts val="2000"/>
            </a:pPr>
            <a:r>
              <a:rPr lang="en-US" sz="2400" b="1" dirty="0"/>
              <a:t>Polatuzumab vedotin </a:t>
            </a:r>
            <a:r>
              <a:rPr lang="en-US" sz="2400" dirty="0"/>
              <a:t>(CD-79 monoclonal ab) </a:t>
            </a:r>
            <a:endParaRPr lang="en-US" dirty="0"/>
          </a:p>
          <a:p>
            <a:pPr marL="685800" lvl="1" indent="-228600" algn="l" rtl="0">
              <a:lnSpc>
                <a:spcPct val="90000"/>
              </a:lnSpc>
              <a:spcBef>
                <a:spcPts val="500"/>
              </a:spcBef>
              <a:spcAft>
                <a:spcPts val="0"/>
              </a:spcAft>
              <a:buClr>
                <a:schemeClr val="dk1"/>
              </a:buClr>
              <a:buSzPts val="2000"/>
              <a:buChar char="•"/>
            </a:pPr>
            <a:r>
              <a:rPr lang="en-US" dirty="0"/>
              <a:t>Prednisone (Steroid)</a:t>
            </a:r>
          </a:p>
          <a:p>
            <a:endParaRPr lang="en-US" sz="2400" dirty="0"/>
          </a:p>
        </p:txBody>
      </p:sp>
    </p:spTree>
    <p:extLst>
      <p:ext uri="{BB962C8B-B14F-4D97-AF65-F5344CB8AC3E}">
        <p14:creationId xmlns:p14="http://schemas.microsoft.com/office/powerpoint/2010/main" val="36479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F21F-280D-9BD6-CA51-E3B363F48BE5}"/>
              </a:ext>
            </a:extLst>
          </p:cNvPr>
          <p:cNvSpPr>
            <a:spLocks noGrp="1"/>
          </p:cNvSpPr>
          <p:nvPr>
            <p:ph type="title"/>
          </p:nvPr>
        </p:nvSpPr>
        <p:spPr/>
        <p:txBody>
          <a:bodyPr/>
          <a:lstStyle/>
          <a:p>
            <a:r>
              <a:rPr lang="en-US" dirty="0"/>
              <a:t>Adverse Effects/Common Toxicities</a:t>
            </a:r>
          </a:p>
        </p:txBody>
      </p:sp>
      <p:sp>
        <p:nvSpPr>
          <p:cNvPr id="3" name="Content Placeholder 2">
            <a:extLst>
              <a:ext uri="{FF2B5EF4-FFF2-40B4-BE49-F238E27FC236}">
                <a16:creationId xmlns:a16="http://schemas.microsoft.com/office/drawing/2014/main" id="{3D725CDB-538F-BCD4-5F60-AE6D91F4D820}"/>
              </a:ext>
            </a:extLst>
          </p:cNvPr>
          <p:cNvSpPr>
            <a:spLocks noGrp="1"/>
          </p:cNvSpPr>
          <p:nvPr>
            <p:ph idx="1"/>
          </p:nvPr>
        </p:nvSpPr>
        <p:spPr>
          <a:xfrm>
            <a:off x="838199" y="1792574"/>
            <a:ext cx="10982899" cy="4351338"/>
          </a:xfrm>
        </p:spPr>
        <p:txBody>
          <a:bodyPr>
            <a:normAutofit fontScale="92500" lnSpcReduction="20000"/>
          </a:bodyPr>
          <a:lstStyle/>
          <a:p>
            <a:r>
              <a:rPr lang="en-US" dirty="0"/>
              <a:t>Monitor for HSR reaction </a:t>
            </a:r>
          </a:p>
          <a:p>
            <a:r>
              <a:rPr lang="en-US" dirty="0"/>
              <a:t>Peripheral Neuropathy—may occur with first cycle and it is cumulative!</a:t>
            </a:r>
          </a:p>
          <a:p>
            <a:pPr lvl="1"/>
            <a:r>
              <a:rPr lang="en-US" dirty="0"/>
              <a:t>Monitor this over time with each cycle</a:t>
            </a:r>
          </a:p>
          <a:p>
            <a:pPr lvl="2"/>
            <a:r>
              <a:rPr lang="en-US" dirty="0"/>
              <a:t>ADLs (texting/typing on phone, signature, buttons on clothing, jewelry) </a:t>
            </a:r>
          </a:p>
          <a:p>
            <a:r>
              <a:rPr lang="en-US" dirty="0"/>
              <a:t>Febrile Neutropenia</a:t>
            </a:r>
          </a:p>
          <a:p>
            <a:r>
              <a:rPr lang="en-US" dirty="0"/>
              <a:t>Infection—URIs </a:t>
            </a:r>
          </a:p>
          <a:p>
            <a:pPr lvl="1"/>
            <a:r>
              <a:rPr lang="en-US" dirty="0"/>
              <a:t>Vaccinate prior to initiation of treatment if feasible </a:t>
            </a:r>
          </a:p>
          <a:p>
            <a:r>
              <a:rPr lang="en-US" dirty="0"/>
              <a:t>Hematological AEs</a:t>
            </a:r>
          </a:p>
          <a:p>
            <a:pPr lvl="1"/>
            <a:r>
              <a:rPr lang="en-US" dirty="0"/>
              <a:t>Most notable: lymphopenia followed by anemia, neutropenia &amp; thrombocytopenia </a:t>
            </a:r>
          </a:p>
          <a:p>
            <a:r>
              <a:rPr lang="en-US" dirty="0"/>
              <a:t>GI--low rates of diarrhea but more notable than in R-CHOP arm</a:t>
            </a:r>
          </a:p>
          <a:p>
            <a:r>
              <a:rPr lang="en-US" dirty="0"/>
              <a:t>Fatigue </a:t>
            </a:r>
          </a:p>
          <a:p>
            <a:pPr lvl="1"/>
            <a:r>
              <a:rPr lang="en-US" dirty="0"/>
              <a:t>Exercise! </a:t>
            </a:r>
          </a:p>
        </p:txBody>
      </p:sp>
    </p:spTree>
    <p:extLst>
      <p:ext uri="{BB962C8B-B14F-4D97-AF65-F5344CB8AC3E}">
        <p14:creationId xmlns:p14="http://schemas.microsoft.com/office/powerpoint/2010/main" val="83575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9D16-59B8-73FA-51CF-436AA287D303}"/>
              </a:ext>
            </a:extLst>
          </p:cNvPr>
          <p:cNvSpPr>
            <a:spLocks noGrp="1"/>
          </p:cNvSpPr>
          <p:nvPr>
            <p:ph type="title"/>
          </p:nvPr>
        </p:nvSpPr>
        <p:spPr/>
        <p:txBody>
          <a:bodyPr/>
          <a:lstStyle/>
          <a:p>
            <a:r>
              <a:rPr lang="en-US" dirty="0"/>
              <a:t>Supportive Care</a:t>
            </a:r>
          </a:p>
        </p:txBody>
      </p:sp>
      <p:sp>
        <p:nvSpPr>
          <p:cNvPr id="3" name="Content Placeholder 2">
            <a:extLst>
              <a:ext uri="{FF2B5EF4-FFF2-40B4-BE49-F238E27FC236}">
                <a16:creationId xmlns:a16="http://schemas.microsoft.com/office/drawing/2014/main" id="{00D85488-CE9A-35AB-74FB-AD6F59B1CE29}"/>
              </a:ext>
            </a:extLst>
          </p:cNvPr>
          <p:cNvSpPr>
            <a:spLocks noGrp="1"/>
          </p:cNvSpPr>
          <p:nvPr>
            <p:ph idx="1"/>
          </p:nvPr>
        </p:nvSpPr>
        <p:spPr>
          <a:xfrm>
            <a:off x="838200" y="1825625"/>
            <a:ext cx="10971882" cy="4351338"/>
          </a:xfrm>
        </p:spPr>
        <p:txBody>
          <a:bodyPr>
            <a:normAutofit lnSpcReduction="10000"/>
          </a:bodyPr>
          <a:lstStyle/>
          <a:p>
            <a:r>
              <a:rPr lang="en-US" dirty="0"/>
              <a:t>Premedicate patients with an antihistamine and antipyretic at least 30 to 60 minutes prior to infusion to help mitigate infusion-related reactions</a:t>
            </a:r>
          </a:p>
          <a:p>
            <a:r>
              <a:rPr lang="en-US" dirty="0"/>
              <a:t>Prophylaxis with granulocyte colony-stimulating factor (G-CSF) </a:t>
            </a:r>
          </a:p>
          <a:p>
            <a:r>
              <a:rPr lang="en-US" i="1" dirty="0"/>
              <a:t>Pneumocystis </a:t>
            </a:r>
            <a:r>
              <a:rPr lang="en-US" i="1" dirty="0" err="1"/>
              <a:t>jiroveci</a:t>
            </a:r>
            <a:r>
              <a:rPr lang="en-US" i="1" dirty="0"/>
              <a:t> pneumonia </a:t>
            </a:r>
            <a:r>
              <a:rPr lang="en-US" dirty="0"/>
              <a:t>and herpesvirus prophylaxis throughout treatment </a:t>
            </a:r>
          </a:p>
          <a:p>
            <a:r>
              <a:rPr lang="en-US" dirty="0"/>
              <a:t>Tumor lysis prophylaxis </a:t>
            </a:r>
          </a:p>
          <a:p>
            <a:r>
              <a:rPr lang="en-US" dirty="0"/>
              <a:t>DDI interactions </a:t>
            </a:r>
          </a:p>
          <a:p>
            <a:pPr lvl="1"/>
            <a:r>
              <a:rPr lang="en-US" dirty="0"/>
              <a:t>CYP3A Inhibitors---monitor for signs of toxicity</a:t>
            </a:r>
          </a:p>
          <a:p>
            <a:pPr lvl="1"/>
            <a:r>
              <a:rPr lang="en-US" dirty="0"/>
              <a:t>CYP3A Inducers---may decrease unconjugated MMAE AUC</a:t>
            </a:r>
          </a:p>
          <a:p>
            <a:pPr lvl="1"/>
            <a:endParaRPr lang="en-US" dirty="0"/>
          </a:p>
        </p:txBody>
      </p:sp>
      <p:sp>
        <p:nvSpPr>
          <p:cNvPr id="5" name="TextBox 4">
            <a:extLst>
              <a:ext uri="{FF2B5EF4-FFF2-40B4-BE49-F238E27FC236}">
                <a16:creationId xmlns:a16="http://schemas.microsoft.com/office/drawing/2014/main" id="{97C56E9F-8386-3168-FE4C-7BEEE60BB62B}"/>
              </a:ext>
            </a:extLst>
          </p:cNvPr>
          <p:cNvSpPr txBox="1"/>
          <p:nvPr/>
        </p:nvSpPr>
        <p:spPr>
          <a:xfrm>
            <a:off x="-2874" y="6581001"/>
            <a:ext cx="609887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Polatuzumab vedotin package insert.</a:t>
            </a:r>
          </a:p>
        </p:txBody>
      </p:sp>
    </p:spTree>
    <p:extLst>
      <p:ext uri="{BB962C8B-B14F-4D97-AF65-F5344CB8AC3E}">
        <p14:creationId xmlns:p14="http://schemas.microsoft.com/office/powerpoint/2010/main" val="14698721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602-CADC-8F69-E3DB-4C2BDAB9274E}"/>
              </a:ext>
            </a:extLst>
          </p:cNvPr>
          <p:cNvSpPr>
            <a:spLocks noGrp="1"/>
          </p:cNvSpPr>
          <p:nvPr>
            <p:ph type="title"/>
          </p:nvPr>
        </p:nvSpPr>
        <p:spPr/>
        <p:txBody>
          <a:bodyPr/>
          <a:lstStyle/>
          <a:p>
            <a:r>
              <a:rPr lang="en-US" dirty="0"/>
              <a:t>Dosing Schedule</a:t>
            </a:r>
          </a:p>
        </p:txBody>
      </p:sp>
      <p:sp>
        <p:nvSpPr>
          <p:cNvPr id="4" name="AutoShape 2" descr="Image for 90-min infusion">
            <a:extLst>
              <a:ext uri="{FF2B5EF4-FFF2-40B4-BE49-F238E27FC236}">
                <a16:creationId xmlns:a16="http://schemas.microsoft.com/office/drawing/2014/main" id="{3FC14893-C1C6-C9A4-AABA-9C051DCA26EE}"/>
              </a:ext>
            </a:extLst>
          </p:cNvPr>
          <p:cNvSpPr>
            <a:spLocks noGrp="1" noChangeAspect="1" noChangeArrowheads="1"/>
          </p:cNvSpPr>
          <p:nvPr>
            <p:ph idx="1"/>
          </p:nvPr>
        </p:nvSpPr>
        <p:spPr bwMode="auto">
          <a:xfrm>
            <a:off x="838200" y="1825625"/>
            <a:ext cx="11247304"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21-day cycle x 6 cycles</a:t>
            </a:r>
          </a:p>
          <a:p>
            <a:endParaRPr lang="en-US" dirty="0"/>
          </a:p>
          <a:p>
            <a:r>
              <a:rPr lang="en-US" dirty="0"/>
              <a:t>Polatuzumab vedotin</a:t>
            </a:r>
          </a:p>
          <a:p>
            <a:pPr lvl="1"/>
            <a:r>
              <a:rPr lang="en-US" dirty="0"/>
              <a:t>Cycle 1: Infused over 90 minutes with 90-minute post infusion monitoring</a:t>
            </a:r>
          </a:p>
          <a:p>
            <a:pPr lvl="1"/>
            <a:r>
              <a:rPr lang="en-US" dirty="0"/>
              <a:t>If tolerated, increase rate to 30 minutes with 30-minute post infusion monitoring</a:t>
            </a:r>
          </a:p>
          <a:p>
            <a:pPr marL="457200" lvl="1" indent="0">
              <a:buNone/>
            </a:pPr>
            <a:endParaRPr lang="en-US" dirty="0"/>
          </a:p>
        </p:txBody>
      </p:sp>
      <p:sp>
        <p:nvSpPr>
          <p:cNvPr id="3" name="TextBox 2">
            <a:extLst>
              <a:ext uri="{FF2B5EF4-FFF2-40B4-BE49-F238E27FC236}">
                <a16:creationId xmlns:a16="http://schemas.microsoft.com/office/drawing/2014/main" id="{04FBB7C6-2146-6F6F-4EAF-ABD7F348B638}"/>
              </a:ext>
            </a:extLst>
          </p:cNvPr>
          <p:cNvSpPr txBox="1"/>
          <p:nvPr/>
        </p:nvSpPr>
        <p:spPr>
          <a:xfrm>
            <a:off x="-2874" y="6581001"/>
            <a:ext cx="609887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Polatuzumab vedotin package insert.</a:t>
            </a:r>
          </a:p>
        </p:txBody>
      </p:sp>
    </p:spTree>
    <p:extLst>
      <p:ext uri="{BB962C8B-B14F-4D97-AF65-F5344CB8AC3E}">
        <p14:creationId xmlns:p14="http://schemas.microsoft.com/office/powerpoint/2010/main" val="2375585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A1E1-6F9C-2381-6E86-1406C157F45D}"/>
              </a:ext>
            </a:extLst>
          </p:cNvPr>
          <p:cNvSpPr>
            <a:spLocks noGrp="1"/>
          </p:cNvSpPr>
          <p:nvPr>
            <p:ph type="title"/>
          </p:nvPr>
        </p:nvSpPr>
        <p:spPr/>
        <p:txBody>
          <a:bodyPr/>
          <a:lstStyle/>
          <a:p>
            <a:r>
              <a:rPr lang="en-US" dirty="0"/>
              <a:t>Meet the patient</a:t>
            </a:r>
          </a:p>
        </p:txBody>
      </p:sp>
      <p:sp>
        <p:nvSpPr>
          <p:cNvPr id="3" name="Content Placeholder 2">
            <a:extLst>
              <a:ext uri="{FF2B5EF4-FFF2-40B4-BE49-F238E27FC236}">
                <a16:creationId xmlns:a16="http://schemas.microsoft.com/office/drawing/2014/main" id="{C0A68DC3-0E36-9F88-D906-1B9180F9F7F6}"/>
              </a:ext>
            </a:extLst>
          </p:cNvPr>
          <p:cNvSpPr>
            <a:spLocks noGrp="1"/>
          </p:cNvSpPr>
          <p:nvPr>
            <p:ph idx="1"/>
          </p:nvPr>
        </p:nvSpPr>
        <p:spPr>
          <a:xfrm>
            <a:off x="838200" y="1553379"/>
            <a:ext cx="7060894" cy="4689686"/>
          </a:xfrm>
        </p:spPr>
        <p:txBody>
          <a:bodyPr>
            <a:normAutofit/>
          </a:bodyPr>
          <a:lstStyle/>
          <a:p>
            <a:pPr marL="233045" indent="-233045"/>
            <a:r>
              <a:rPr lang="en-US" sz="2800" dirty="0">
                <a:cs typeface="Arial"/>
              </a:rPr>
              <a:t>64 y/o male presents to local PCP with persistent right hip pain concerning for labral tear, arthritis</a:t>
            </a:r>
          </a:p>
          <a:p>
            <a:pPr marL="233045" indent="-233045"/>
            <a:r>
              <a:rPr lang="en-US" sz="2800" dirty="0">
                <a:latin typeface="Arial" panose="020B0604020202020204" pitchFamily="34" charset="0"/>
              </a:rPr>
              <a:t>Core needle biopsy of RP node which demonstrates </a:t>
            </a:r>
            <a:r>
              <a:rPr lang="en-US" sz="2800" b="0" i="0" u="none" strike="noStrike" baseline="0" dirty="0">
                <a:latin typeface="Arial" panose="020B0604020202020204" pitchFamily="34" charset="0"/>
              </a:rPr>
              <a:t>diffuse large B-cell lymphoma (non GCB subtype)</a:t>
            </a:r>
          </a:p>
          <a:p>
            <a:pPr marL="233045" indent="-233045"/>
            <a:r>
              <a:rPr lang="en-US" sz="2800" dirty="0">
                <a:cs typeface="Arial"/>
              </a:rPr>
              <a:t>LDH elevated at 313</a:t>
            </a:r>
          </a:p>
          <a:p>
            <a:pPr marL="233045" indent="-233045">
              <a:buClr>
                <a:srgbClr val="6262C8"/>
              </a:buClr>
            </a:pPr>
            <a:r>
              <a:rPr lang="en-US" sz="2800" dirty="0">
                <a:cs typeface="Arial"/>
              </a:rPr>
              <a:t>Renal function preserved with creatinine 0.91 on baseline labs </a:t>
            </a:r>
          </a:p>
          <a:p>
            <a:endParaRPr lang="en-US" dirty="0"/>
          </a:p>
        </p:txBody>
      </p:sp>
      <p:pic>
        <p:nvPicPr>
          <p:cNvPr id="8" name="Content Placeholder 7">
            <a:extLst>
              <a:ext uri="{FF2B5EF4-FFF2-40B4-BE49-F238E27FC236}">
                <a16:creationId xmlns:a16="http://schemas.microsoft.com/office/drawing/2014/main" id="{2C325B05-7CDA-6DF7-4273-09E73303AB06}"/>
              </a:ext>
            </a:extLst>
          </p:cNvPr>
          <p:cNvPicPr>
            <a:picLocks noChangeAspect="1"/>
          </p:cNvPicPr>
          <p:nvPr/>
        </p:nvPicPr>
        <p:blipFill rotWithShape="1">
          <a:blip r:embed="rId3"/>
          <a:srcRect l="28224" t="831" r="25026" b="8267"/>
          <a:stretch/>
        </p:blipFill>
        <p:spPr>
          <a:xfrm>
            <a:off x="8471971" y="774320"/>
            <a:ext cx="3320669" cy="5309359"/>
          </a:xfrm>
          <a:prstGeom prst="rect">
            <a:avLst/>
          </a:prstGeom>
          <a:solidFill>
            <a:schemeClr val="tx1"/>
          </a:solidFill>
          <a:ln>
            <a:solidFill>
              <a:schemeClr val="tx1"/>
            </a:solidFill>
          </a:ln>
        </p:spPr>
      </p:pic>
    </p:spTree>
    <p:extLst>
      <p:ext uri="{BB962C8B-B14F-4D97-AF65-F5344CB8AC3E}">
        <p14:creationId xmlns:p14="http://schemas.microsoft.com/office/powerpoint/2010/main" val="1261722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E94F-ED1D-0B37-DA84-FFF51574D812}"/>
              </a:ext>
            </a:extLst>
          </p:cNvPr>
          <p:cNvSpPr>
            <a:spLocks noGrp="1"/>
          </p:cNvSpPr>
          <p:nvPr>
            <p:ph type="title"/>
          </p:nvPr>
        </p:nvSpPr>
        <p:spPr>
          <a:xfrm>
            <a:off x="838200" y="365125"/>
            <a:ext cx="10663410" cy="857747"/>
          </a:xfrm>
        </p:spPr>
        <p:txBody>
          <a:bodyPr/>
          <a:lstStyle/>
          <a:p>
            <a:r>
              <a:rPr lang="en-US" dirty="0"/>
              <a:t>Interim PET</a:t>
            </a:r>
          </a:p>
        </p:txBody>
      </p:sp>
      <p:sp>
        <p:nvSpPr>
          <p:cNvPr id="3" name="Content Placeholder 2">
            <a:extLst>
              <a:ext uri="{FF2B5EF4-FFF2-40B4-BE49-F238E27FC236}">
                <a16:creationId xmlns:a16="http://schemas.microsoft.com/office/drawing/2014/main" id="{78CC4571-18BB-AD7A-B5D2-D401EBDE68BA}"/>
              </a:ext>
            </a:extLst>
          </p:cNvPr>
          <p:cNvSpPr>
            <a:spLocks noGrp="1"/>
          </p:cNvSpPr>
          <p:nvPr>
            <p:ph idx="1"/>
          </p:nvPr>
        </p:nvSpPr>
        <p:spPr>
          <a:xfrm>
            <a:off x="838200" y="1825626"/>
            <a:ext cx="6047342" cy="4156534"/>
          </a:xfrm>
        </p:spPr>
        <p:txBody>
          <a:bodyPr/>
          <a:lstStyle/>
          <a:p>
            <a:pPr marL="233045" indent="-233045"/>
            <a:r>
              <a:rPr lang="en-US" dirty="0">
                <a:cs typeface="Arial"/>
              </a:rPr>
              <a:t>Patient reports</a:t>
            </a:r>
          </a:p>
          <a:p>
            <a:pPr marL="690245" lvl="1" indent="-233045"/>
            <a:r>
              <a:rPr lang="en-US" dirty="0">
                <a:cs typeface="Arial"/>
              </a:rPr>
              <a:t>Fatigue</a:t>
            </a:r>
          </a:p>
          <a:p>
            <a:pPr marL="690245" lvl="1" indent="-233045"/>
            <a:r>
              <a:rPr lang="en-US" dirty="0">
                <a:cs typeface="Arial"/>
              </a:rPr>
              <a:t>Mild nausea controlled with </a:t>
            </a:r>
            <a:br>
              <a:rPr lang="en-US" dirty="0">
                <a:cs typeface="Arial"/>
              </a:rPr>
            </a:br>
            <a:r>
              <a:rPr lang="en-US" dirty="0">
                <a:cs typeface="Arial"/>
              </a:rPr>
              <a:t>anti-emetic regimen</a:t>
            </a:r>
          </a:p>
          <a:p>
            <a:pPr marL="1147445" lvl="2" indent="-233045"/>
            <a:r>
              <a:rPr lang="en-US" dirty="0">
                <a:cs typeface="Arial"/>
              </a:rPr>
              <a:t>Aprepitant</a:t>
            </a:r>
          </a:p>
          <a:p>
            <a:pPr marL="1147445" lvl="2" indent="-233045"/>
            <a:r>
              <a:rPr lang="en-US" dirty="0">
                <a:cs typeface="Arial"/>
              </a:rPr>
              <a:t>Palonosetron</a:t>
            </a:r>
          </a:p>
          <a:p>
            <a:pPr marL="1147445" lvl="2" indent="-233045"/>
            <a:r>
              <a:rPr lang="en-US" dirty="0">
                <a:cs typeface="Arial"/>
              </a:rPr>
              <a:t>Olanzapine</a:t>
            </a:r>
          </a:p>
          <a:p>
            <a:pPr marL="690245" lvl="1" indent="-233045"/>
            <a:r>
              <a:rPr lang="en-US" dirty="0">
                <a:cs typeface="Arial"/>
              </a:rPr>
              <a:t>Grade 1-2 neuropathy in fingertips</a:t>
            </a:r>
          </a:p>
          <a:p>
            <a:pPr marL="0" indent="0">
              <a:buNone/>
            </a:pPr>
            <a:endParaRPr lang="en-US" dirty="0">
              <a:cs typeface="Arial"/>
            </a:endParaRPr>
          </a:p>
          <a:p>
            <a:endParaRPr lang="en-US" dirty="0"/>
          </a:p>
        </p:txBody>
      </p:sp>
      <p:pic>
        <p:nvPicPr>
          <p:cNvPr id="8" name="Content Placeholder 7">
            <a:extLst>
              <a:ext uri="{FF2B5EF4-FFF2-40B4-BE49-F238E27FC236}">
                <a16:creationId xmlns:a16="http://schemas.microsoft.com/office/drawing/2014/main" id="{6CEDA416-A819-CBE1-9139-236F6B98D8C3}"/>
              </a:ext>
            </a:extLst>
          </p:cNvPr>
          <p:cNvPicPr>
            <a:picLocks noChangeAspect="1"/>
          </p:cNvPicPr>
          <p:nvPr/>
        </p:nvPicPr>
        <p:blipFill>
          <a:blip r:embed="rId3"/>
          <a:srcRect l="21283" t="-488" r="17365" b="4347"/>
          <a:stretch/>
        </p:blipFill>
        <p:spPr>
          <a:xfrm>
            <a:off x="7403335" y="682334"/>
            <a:ext cx="3547431" cy="5494630"/>
          </a:xfrm>
          <a:prstGeom prst="rect">
            <a:avLst/>
          </a:prstGeom>
          <a:solidFill>
            <a:schemeClr val="tx1"/>
          </a:solidFill>
          <a:ln>
            <a:solidFill>
              <a:schemeClr val="tx1"/>
            </a:solidFill>
          </a:ln>
        </p:spPr>
      </p:pic>
    </p:spTree>
    <p:extLst>
      <p:ext uri="{BB962C8B-B14F-4D97-AF65-F5344CB8AC3E}">
        <p14:creationId xmlns:p14="http://schemas.microsoft.com/office/powerpoint/2010/main" val="573599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748E-D43F-0702-BB8A-802B9B938CE5}"/>
              </a:ext>
            </a:extLst>
          </p:cNvPr>
          <p:cNvSpPr>
            <a:spLocks noGrp="1"/>
          </p:cNvSpPr>
          <p:nvPr>
            <p:ph type="title"/>
          </p:nvPr>
        </p:nvSpPr>
        <p:spPr/>
        <p:txBody>
          <a:bodyPr/>
          <a:lstStyle/>
          <a:p>
            <a:r>
              <a:rPr lang="en-US" dirty="0"/>
              <a:t>EOT PET</a:t>
            </a:r>
          </a:p>
        </p:txBody>
      </p:sp>
      <p:sp>
        <p:nvSpPr>
          <p:cNvPr id="3" name="Content Placeholder 2">
            <a:extLst>
              <a:ext uri="{FF2B5EF4-FFF2-40B4-BE49-F238E27FC236}">
                <a16:creationId xmlns:a16="http://schemas.microsoft.com/office/drawing/2014/main" id="{E24D52F1-0294-69C5-6178-4C3D97D5CC6F}"/>
              </a:ext>
            </a:extLst>
          </p:cNvPr>
          <p:cNvSpPr>
            <a:spLocks noGrp="1"/>
          </p:cNvSpPr>
          <p:nvPr>
            <p:ph idx="1"/>
          </p:nvPr>
        </p:nvSpPr>
        <p:spPr>
          <a:xfrm>
            <a:off x="838200" y="1825624"/>
            <a:ext cx="7182080" cy="4376871"/>
          </a:xfrm>
        </p:spPr>
        <p:txBody>
          <a:bodyPr/>
          <a:lstStyle/>
          <a:p>
            <a:pPr marL="0" indent="0">
              <a:buNone/>
            </a:pPr>
            <a:r>
              <a:rPr lang="en-US" sz="2800" dirty="0">
                <a:cs typeface="Arial"/>
              </a:rPr>
              <a:t>Treatment related symptoms: </a:t>
            </a:r>
          </a:p>
          <a:p>
            <a:pPr marL="233045" indent="-233045">
              <a:buClr>
                <a:srgbClr val="6262C8"/>
              </a:buClr>
            </a:pPr>
            <a:r>
              <a:rPr lang="en-US" sz="2800" dirty="0">
                <a:cs typeface="Arial"/>
              </a:rPr>
              <a:t>Improvement in fatigue </a:t>
            </a:r>
          </a:p>
          <a:p>
            <a:pPr marL="233045" indent="-233045">
              <a:buClr>
                <a:srgbClr val="6262C8"/>
              </a:buClr>
            </a:pPr>
            <a:r>
              <a:rPr lang="en-US" sz="2800" dirty="0">
                <a:cs typeface="Arial"/>
              </a:rPr>
              <a:t>Gradual improvement in neuropathy (numbness, tingling)</a:t>
            </a:r>
          </a:p>
          <a:p>
            <a:endParaRPr lang="en-US" dirty="0"/>
          </a:p>
        </p:txBody>
      </p:sp>
      <p:pic>
        <p:nvPicPr>
          <p:cNvPr id="8" name="Content Placeholder 7">
            <a:extLst>
              <a:ext uri="{FF2B5EF4-FFF2-40B4-BE49-F238E27FC236}">
                <a16:creationId xmlns:a16="http://schemas.microsoft.com/office/drawing/2014/main" id="{7824D045-FE97-92FE-5975-8FBF0095BF7B}"/>
              </a:ext>
            </a:extLst>
          </p:cNvPr>
          <p:cNvPicPr>
            <a:picLocks noChangeAspect="1"/>
          </p:cNvPicPr>
          <p:nvPr/>
        </p:nvPicPr>
        <p:blipFill>
          <a:blip r:embed="rId3"/>
          <a:srcRect l="25512" r="26758"/>
          <a:stretch/>
        </p:blipFill>
        <p:spPr>
          <a:xfrm>
            <a:off x="8405869" y="506414"/>
            <a:ext cx="2853370" cy="5608732"/>
          </a:xfrm>
          <a:prstGeom prst="rect">
            <a:avLst/>
          </a:prstGeom>
        </p:spPr>
      </p:pic>
    </p:spTree>
    <p:extLst>
      <p:ext uri="{BB962C8B-B14F-4D97-AF65-F5344CB8AC3E}">
        <p14:creationId xmlns:p14="http://schemas.microsoft.com/office/powerpoint/2010/main" val="1018219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ADC Therapeutics and AstraZeneca Pharmaceuticals LP.</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E95B-0545-6453-F8AB-10249E7BC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58065-70ED-4E9A-4E69-184C2131B792}"/>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992825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CAFC-E92A-B65C-4AC0-37D155CFFA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6981E9-40B1-0832-8D97-FB3CBAE68DEF}"/>
              </a:ext>
            </a:extLst>
          </p:cNvPr>
          <p:cNvSpPr/>
          <p:nvPr/>
        </p:nvSpPr>
        <p:spPr bwMode="auto">
          <a:xfrm>
            <a:off x="758947" y="3861048"/>
            <a:ext cx="10972800" cy="9178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2ED6D1D-75C6-4D04-B5FE-271546BD45A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AB31C11-383E-7E54-941E-ED6F8A3D6FA6}"/>
              </a:ext>
            </a:extLst>
          </p:cNvPr>
          <p:cNvSpPr>
            <a:spLocks noGrp="1"/>
          </p:cNvSpPr>
          <p:nvPr>
            <p:ph idx="1"/>
          </p:nvPr>
        </p:nvSpPr>
        <p:spPr>
          <a:xfrm>
            <a:off x="912286" y="1222275"/>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Bispecific Antibodies and Chimeric Antigen Receptor T-Cell Therapy for Non-Hodgkin Lymphoma</a:t>
            </a:r>
          </a:p>
          <a:p>
            <a:pPr marL="0" indent="0">
              <a:spcBef>
                <a:spcPts val="1800"/>
              </a:spcBef>
              <a:spcAft>
                <a:spcPts val="0"/>
              </a:spcAft>
              <a:buNone/>
            </a:pPr>
            <a:r>
              <a:rPr lang="en-US" sz="2500" dirty="0">
                <a:solidFill>
                  <a:srgbClr val="0432FF"/>
                </a:solidFill>
              </a:rPr>
              <a:t>Module 1: </a:t>
            </a:r>
            <a:r>
              <a:rPr lang="en-US" sz="25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Current and Future Use of Bruton Tyrosine Kinase Inhibitors for Mantle Cell Lymphoma </a:t>
            </a:r>
          </a:p>
          <a:p>
            <a:pPr marL="0" indent="0">
              <a:spcBef>
                <a:spcPts val="1800"/>
              </a:spcBef>
              <a:spcAft>
                <a:spcPts val="0"/>
              </a:spcAft>
              <a:buNone/>
            </a:pPr>
            <a:r>
              <a:rPr lang="en-US" sz="2500" dirty="0">
                <a:solidFill>
                  <a:srgbClr val="0432FF"/>
                </a:solidFill>
              </a:rPr>
              <a:t>Module 2: </a:t>
            </a:r>
            <a:r>
              <a:rPr lang="en-US" sz="2500" dirty="0">
                <a:solidFill>
                  <a:schemeClr val="tx1"/>
                </a:solidFill>
              </a:rPr>
              <a:t>First-Line Therapy for Diffuse Large B-Cell Lymphoma (DLBCL)  </a:t>
            </a:r>
          </a:p>
          <a:p>
            <a:pPr marL="0" indent="0">
              <a:spcBef>
                <a:spcPts val="1800"/>
              </a:spcBef>
              <a:spcAft>
                <a:spcPts val="0"/>
              </a:spcAft>
              <a:buNone/>
            </a:pPr>
            <a:r>
              <a:rPr lang="en-US" sz="2500" dirty="0">
                <a:solidFill>
                  <a:schemeClr val="bg1"/>
                </a:solidFill>
              </a:rPr>
              <a:t>Module 3: Role of </a:t>
            </a:r>
            <a:r>
              <a:rPr lang="en-US" sz="2500" dirty="0" err="1">
                <a:solidFill>
                  <a:schemeClr val="bg1"/>
                </a:solidFill>
              </a:rPr>
              <a:t>Loncastuximab</a:t>
            </a:r>
            <a:r>
              <a:rPr lang="en-US" sz="2500" dirty="0">
                <a:solidFill>
                  <a:schemeClr val="bg1"/>
                </a:solidFill>
              </a:rPr>
              <a:t> Tesirine for Patients with Relapsed/Refractory (R/R) DLBCL </a:t>
            </a:r>
          </a:p>
          <a:p>
            <a:pPr marL="0" indent="0">
              <a:spcBef>
                <a:spcPts val="1800"/>
              </a:spcBef>
              <a:spcAft>
                <a:spcPts val="0"/>
              </a:spcAft>
              <a:buNone/>
            </a:pPr>
            <a:r>
              <a:rPr lang="en-US" sz="2500" dirty="0">
                <a:solidFill>
                  <a:srgbClr val="0432FF"/>
                </a:solidFill>
              </a:rPr>
              <a:t>Module 4:</a:t>
            </a:r>
            <a:r>
              <a:rPr lang="en-US" sz="2500" dirty="0">
                <a:latin typeface="Calibri" panose="020F0502020204030204" pitchFamily="34" charset="0"/>
                <a:cs typeface="Calibri" panose="020F0502020204030204" pitchFamily="34" charset="0"/>
              </a:rPr>
              <a:t> </a:t>
            </a:r>
            <a:r>
              <a:rPr lang="en-US" sz="2500" b="1" dirty="0">
                <a:solidFill>
                  <a:srgbClr val="000000"/>
                </a:solidFill>
                <a:effectLst/>
                <a:latin typeface="+mn-lt"/>
                <a:ea typeface="Calibri" panose="020F0502020204030204" pitchFamily="34" charset="0"/>
              </a:rPr>
              <a:t>Role of </a:t>
            </a:r>
            <a:r>
              <a:rPr lang="en-US" sz="2500" b="1" dirty="0" err="1">
                <a:solidFill>
                  <a:srgbClr val="000000"/>
                </a:solidFill>
                <a:effectLst/>
                <a:latin typeface="+mn-lt"/>
                <a:ea typeface="Calibri" panose="020F0502020204030204" pitchFamily="34" charset="0"/>
              </a:rPr>
              <a:t>Tafasitamab</a:t>
            </a:r>
            <a:r>
              <a:rPr lang="en-US" sz="2500" b="1" dirty="0">
                <a:solidFill>
                  <a:srgbClr val="000000"/>
                </a:solidFill>
                <a:effectLst/>
                <a:latin typeface="+mn-lt"/>
                <a:ea typeface="Calibri" panose="020F0502020204030204" pitchFamily="34" charset="0"/>
              </a:rPr>
              <a:t> for Patients with R/R DLBCL and Follicular Lymphoma </a:t>
            </a:r>
          </a:p>
        </p:txBody>
      </p:sp>
    </p:spTree>
    <p:extLst>
      <p:ext uri="{BB962C8B-B14F-4D97-AF65-F5344CB8AC3E}">
        <p14:creationId xmlns:p14="http://schemas.microsoft.com/office/powerpoint/2010/main" val="18671911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647F-9C75-02DA-5F2E-4F3D4EE51F77}"/>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DD5D533-B67D-E72E-52E7-4E6489DC8117}"/>
              </a:ext>
            </a:extLst>
          </p:cNvPr>
          <p:cNvSpPr>
            <a:spLocks noGrp="1"/>
          </p:cNvSpPr>
          <p:nvPr>
            <p:ph idx="1"/>
          </p:nvPr>
        </p:nvSpPr>
        <p:spPr>
          <a:xfrm>
            <a:off x="528634" y="1988840"/>
            <a:ext cx="11183989"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R/R DLBCL is about to start treatment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loncastuximab</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tesirine</a:t>
            </a:r>
            <a:r>
              <a:rPr lang="en-US" sz="28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4D515FD-1F5A-A3A3-46FF-6B42C5EC3FB5}"/>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835750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A1750B-AD0F-457A-A8AA-B9A505856612}"/>
              </a:ext>
            </a:extLst>
          </p:cNvPr>
          <p:cNvSpPr>
            <a:spLocks noGrp="1"/>
          </p:cNvSpPr>
          <p:nvPr>
            <p:ph type="subTitle" idx="1"/>
          </p:nvPr>
        </p:nvSpPr>
        <p:spPr>
          <a:xfrm>
            <a:off x="1524000" y="3305023"/>
            <a:ext cx="8615004" cy="1064121"/>
          </a:xfrm>
        </p:spPr>
        <p:txBody>
          <a:bodyPr>
            <a:noAutofit/>
          </a:bodyPr>
          <a:lstStyle/>
          <a:p>
            <a:pPr>
              <a:lnSpc>
                <a:spcPct val="100000"/>
              </a:lnSpc>
              <a:spcBef>
                <a:spcPts val="0"/>
              </a:spcBef>
            </a:pPr>
            <a:r>
              <a:rPr lang="en-US" sz="1600" dirty="0">
                <a:solidFill>
                  <a:srgbClr val="000000"/>
                </a:solidFill>
                <a:latin typeface="Arial" panose="020B0604020202020204" pitchFamily="34" charset="0"/>
                <a:cs typeface="Arial" panose="020B0604020202020204" pitchFamily="34" charset="0"/>
              </a:rPr>
              <a:t>Manali Kamdar, MD, MBBS</a:t>
            </a:r>
          </a:p>
          <a:p>
            <a:pPr>
              <a:lnSpc>
                <a:spcPct val="100000"/>
              </a:lnSpc>
              <a:spcBef>
                <a:spcPts val="0"/>
              </a:spcBef>
            </a:pPr>
            <a:r>
              <a:rPr lang="en-US" sz="1600" dirty="0">
                <a:latin typeface="Arial" panose="020B0604020202020204" pitchFamily="34" charset="0"/>
                <a:cs typeface="Arial" panose="020B0604020202020204" pitchFamily="34" charset="0"/>
              </a:rPr>
              <a:t>Associate Professor of Medicine, Clinical director of lymphoma services, </a:t>
            </a:r>
          </a:p>
          <a:p>
            <a:pPr>
              <a:lnSpc>
                <a:spcPct val="100000"/>
              </a:lnSpc>
              <a:spcBef>
                <a:spcPts val="0"/>
              </a:spcBef>
            </a:pPr>
            <a:r>
              <a:rPr lang="en-US" sz="1600" dirty="0">
                <a:latin typeface="Arial" panose="020B0604020202020204" pitchFamily="34" charset="0"/>
                <a:cs typeface="Arial" panose="020B0604020202020204" pitchFamily="34" charset="0"/>
              </a:rPr>
              <a:t>Morton and Sandra Saffer Endowed Chair in Hematology Research, Division of Hematology,</a:t>
            </a:r>
          </a:p>
          <a:p>
            <a:pPr>
              <a:lnSpc>
                <a:spcPct val="100000"/>
              </a:lnSpc>
              <a:spcBef>
                <a:spcPts val="0"/>
              </a:spcBef>
            </a:pPr>
            <a:r>
              <a:rPr lang="en-US" sz="1600" dirty="0">
                <a:latin typeface="Arial" panose="020B0604020202020204" pitchFamily="34" charset="0"/>
                <a:cs typeface="Arial" panose="020B0604020202020204" pitchFamily="34" charset="0"/>
              </a:rPr>
              <a:t>University of Colorado</a:t>
            </a:r>
          </a:p>
        </p:txBody>
      </p:sp>
      <p:sp>
        <p:nvSpPr>
          <p:cNvPr id="2" name="Title 1">
            <a:extLst>
              <a:ext uri="{FF2B5EF4-FFF2-40B4-BE49-F238E27FC236}">
                <a16:creationId xmlns:a16="http://schemas.microsoft.com/office/drawing/2014/main" id="{AD7F5193-BAF9-44BD-B3F2-26663D8EE4BB}"/>
              </a:ext>
            </a:extLst>
          </p:cNvPr>
          <p:cNvSpPr>
            <a:spLocks noGrp="1"/>
          </p:cNvSpPr>
          <p:nvPr>
            <p:ph type="ctrTitle"/>
          </p:nvPr>
        </p:nvSpPr>
        <p:spPr>
          <a:xfrm>
            <a:off x="1452425" y="1672221"/>
            <a:ext cx="9024078" cy="2246636"/>
          </a:xfrm>
        </p:spPr>
        <p:txBody>
          <a:bodyPr>
            <a:noAutofit/>
          </a:bodyPr>
          <a:lstStyle/>
          <a:p>
            <a:r>
              <a:rPr lang="en-US" sz="32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Understanding the Current Paradigm and New Approaches in the Care of Patients with Non-Hodgkin Lymphoma</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BB83940-1319-48FB-A99A-3EE6CB43D307}"/>
              </a:ext>
            </a:extLst>
          </p:cNvPr>
          <p:cNvPicPr>
            <a:picLocks noChangeAspect="1"/>
          </p:cNvPicPr>
          <p:nvPr/>
        </p:nvPicPr>
        <p:blipFill rotWithShape="1">
          <a:blip r:embed="rId2">
            <a:extLst>
              <a:ext uri="{28A0092B-C50C-407E-A947-70E740481C1C}">
                <a14:useLocalDpi xmlns:a14="http://schemas.microsoft.com/office/drawing/2010/main" val="0"/>
              </a:ext>
            </a:extLst>
          </a:blip>
          <a:srcRect l="28058" r="399" b="1"/>
          <a:stretch/>
        </p:blipFill>
        <p:spPr>
          <a:xfrm>
            <a:off x="1524016" y="857258"/>
            <a:ext cx="4440449" cy="1598206"/>
          </a:xfrm>
          <a:custGeom>
            <a:avLst/>
            <a:gdLst>
              <a:gd name="connsiteX0" fmla="*/ 0 w 5920618"/>
              <a:gd name="connsiteY0" fmla="*/ 0 h 2130951"/>
              <a:gd name="connsiteX1" fmla="*/ 5920618 w 5920618"/>
              <a:gd name="connsiteY1" fmla="*/ 0 h 2130951"/>
              <a:gd name="connsiteX2" fmla="*/ 4933709 w 5920618"/>
              <a:gd name="connsiteY2" fmla="*/ 2130951 h 2130951"/>
              <a:gd name="connsiteX3" fmla="*/ 0 w 5920618"/>
              <a:gd name="connsiteY3" fmla="*/ 2130951 h 2130951"/>
            </a:gdLst>
            <a:ahLst/>
            <a:cxnLst>
              <a:cxn ang="0">
                <a:pos x="connsiteX0" y="connsiteY0"/>
              </a:cxn>
              <a:cxn ang="0">
                <a:pos x="connsiteX1" y="connsiteY1"/>
              </a:cxn>
              <a:cxn ang="0">
                <a:pos x="connsiteX2" y="connsiteY2"/>
              </a:cxn>
              <a:cxn ang="0">
                <a:pos x="connsiteX3" y="connsiteY3"/>
              </a:cxn>
            </a:cxnLst>
            <a:rect l="l" t="t" r="r" b="b"/>
            <a:pathLst>
              <a:path w="5920618" h="2130951">
                <a:moveTo>
                  <a:pt x="0" y="0"/>
                </a:moveTo>
                <a:lnTo>
                  <a:pt x="5920618" y="0"/>
                </a:lnTo>
                <a:lnTo>
                  <a:pt x="4933709" y="2130951"/>
                </a:lnTo>
                <a:lnTo>
                  <a:pt x="0" y="2130951"/>
                </a:lnTo>
                <a:close/>
              </a:path>
            </a:pathLst>
          </a:custGeom>
        </p:spPr>
      </p:pic>
      <p:sp>
        <p:nvSpPr>
          <p:cNvPr id="10" name="Freeform 16">
            <a:extLst>
              <a:ext uri="{FF2B5EF4-FFF2-40B4-BE49-F238E27FC236}">
                <a16:creationId xmlns:a16="http://schemas.microsoft.com/office/drawing/2014/main" id="{B0BDD275-E79C-4B6F-9875-E474D59DC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4815" y="857250"/>
            <a:ext cx="5313187" cy="1597914"/>
          </a:xfrm>
          <a:custGeom>
            <a:avLst/>
            <a:gdLst>
              <a:gd name="connsiteX0" fmla="*/ 986725 w 7084249"/>
              <a:gd name="connsiteY0" fmla="*/ 0 h 2130552"/>
              <a:gd name="connsiteX1" fmla="*/ 7084249 w 7084249"/>
              <a:gd name="connsiteY1" fmla="*/ 0 h 2130552"/>
              <a:gd name="connsiteX2" fmla="*/ 7084249 w 7084249"/>
              <a:gd name="connsiteY2" fmla="*/ 2130552 h 2130552"/>
              <a:gd name="connsiteX3" fmla="*/ 0 w 7084249"/>
              <a:gd name="connsiteY3" fmla="*/ 2130552 h 2130552"/>
            </a:gdLst>
            <a:ahLst/>
            <a:cxnLst>
              <a:cxn ang="0">
                <a:pos x="connsiteX0" y="connsiteY0"/>
              </a:cxn>
              <a:cxn ang="0">
                <a:pos x="connsiteX1" y="connsiteY1"/>
              </a:cxn>
              <a:cxn ang="0">
                <a:pos x="connsiteX2" y="connsiteY2"/>
              </a:cxn>
              <a:cxn ang="0">
                <a:pos x="connsiteX3" y="connsiteY3"/>
              </a:cxn>
            </a:cxnLst>
            <a:rect l="l" t="t" r="r" b="b"/>
            <a:pathLst>
              <a:path w="7084249" h="2130552">
                <a:moveTo>
                  <a:pt x="986725" y="0"/>
                </a:moveTo>
                <a:lnTo>
                  <a:pt x="7084249" y="0"/>
                </a:lnTo>
                <a:lnTo>
                  <a:pt x="7084249" y="2130552"/>
                </a:lnTo>
                <a:lnTo>
                  <a:pt x="0" y="213055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9">
            <a:extLst>
              <a:ext uri="{FF2B5EF4-FFF2-40B4-BE49-F238E27FC236}">
                <a16:creationId xmlns:a16="http://schemas.microsoft.com/office/drawing/2014/main" id="{FFE24BB0-6C00-4CD0-B19A-F4151302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4108" y="4369741"/>
            <a:ext cx="4443893" cy="163101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22">
            <a:extLst>
              <a:ext uri="{FF2B5EF4-FFF2-40B4-BE49-F238E27FC236}">
                <a16:creationId xmlns:a16="http://schemas.microsoft.com/office/drawing/2014/main" id="{045D7A58-411F-4E92-A78E-A6FEB1890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4368546"/>
            <a:ext cx="5334159" cy="1632204"/>
          </a:xfrm>
          <a:custGeom>
            <a:avLst/>
            <a:gdLst>
              <a:gd name="connsiteX0" fmla="*/ 0 w 7112212"/>
              <a:gd name="connsiteY0" fmla="*/ 0 h 2176272"/>
              <a:gd name="connsiteX1" fmla="*/ 7112212 w 7112212"/>
              <a:gd name="connsiteY1" fmla="*/ 0 h 2176272"/>
              <a:gd name="connsiteX2" fmla="*/ 6104313 w 7112212"/>
              <a:gd name="connsiteY2" fmla="*/ 2176272 h 2176272"/>
              <a:gd name="connsiteX3" fmla="*/ 0 w 7112212"/>
              <a:gd name="connsiteY3" fmla="*/ 2176272 h 2176272"/>
            </a:gdLst>
            <a:ahLst/>
            <a:cxnLst>
              <a:cxn ang="0">
                <a:pos x="connsiteX0" y="connsiteY0"/>
              </a:cxn>
              <a:cxn ang="0">
                <a:pos x="connsiteX1" y="connsiteY1"/>
              </a:cxn>
              <a:cxn ang="0">
                <a:pos x="connsiteX2" y="connsiteY2"/>
              </a:cxn>
              <a:cxn ang="0">
                <a:pos x="connsiteX3" y="connsiteY3"/>
              </a:cxn>
            </a:cxnLst>
            <a:rect l="l" t="t" r="r" b="b"/>
            <a:pathLst>
              <a:path w="7112212" h="2176272">
                <a:moveTo>
                  <a:pt x="0" y="0"/>
                </a:moveTo>
                <a:lnTo>
                  <a:pt x="7112212" y="0"/>
                </a:lnTo>
                <a:lnTo>
                  <a:pt x="6104313" y="2176272"/>
                </a:lnTo>
                <a:lnTo>
                  <a:pt x="0" y="217627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DD4B91-B2BC-053B-D123-B2B9555A2634}"/>
              </a:ext>
            </a:extLst>
          </p:cNvPr>
          <p:cNvSpPr txBox="1"/>
          <p:nvPr/>
        </p:nvSpPr>
        <p:spPr>
          <a:xfrm>
            <a:off x="8284078" y="6451636"/>
            <a:ext cx="3709852"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ONS congress, RTP Symposium, 4/12/2025</a:t>
            </a:r>
          </a:p>
        </p:txBody>
      </p:sp>
    </p:spTree>
    <p:extLst>
      <p:ext uri="{BB962C8B-B14F-4D97-AF65-F5344CB8AC3E}">
        <p14:creationId xmlns:p14="http://schemas.microsoft.com/office/powerpoint/2010/main" val="1117695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75F-1390-971D-D69E-BA0EE27AF388}"/>
              </a:ext>
            </a:extLst>
          </p:cNvPr>
          <p:cNvSpPr>
            <a:spLocks noGrp="1"/>
          </p:cNvSpPr>
          <p:nvPr>
            <p:ph type="title"/>
          </p:nvPr>
        </p:nvSpPr>
        <p:spPr>
          <a:xfrm>
            <a:off x="677472" y="1080347"/>
            <a:ext cx="11257230" cy="2852737"/>
          </a:xfrm>
        </p:spPr>
        <p:txBody>
          <a:bodyPr>
            <a:normAutofit/>
          </a:bodyPr>
          <a:lstStyle/>
          <a:p>
            <a:r>
              <a:rPr lang="en-US" sz="3200" dirty="0">
                <a:latin typeface="Arial" panose="020B0604020202020204" pitchFamily="34" charset="0"/>
                <a:cs typeface="Arial" panose="020B0604020202020204" pitchFamily="34" charset="0"/>
              </a:rPr>
              <a:t>Role of Loncastuximab Tesirine for Patients with R/R DLBCL</a:t>
            </a:r>
          </a:p>
        </p:txBody>
      </p:sp>
    </p:spTree>
    <p:extLst>
      <p:ext uri="{BB962C8B-B14F-4D97-AF65-F5344CB8AC3E}">
        <p14:creationId xmlns:p14="http://schemas.microsoft.com/office/powerpoint/2010/main" val="5894269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139B-B69C-C8D7-7D2B-FEA1F3DD279D}"/>
              </a:ext>
            </a:extLst>
          </p:cNvPr>
          <p:cNvSpPr>
            <a:spLocks noGrp="1"/>
          </p:cNvSpPr>
          <p:nvPr>
            <p:ph type="title"/>
          </p:nvPr>
        </p:nvSpPr>
        <p:spPr>
          <a:xfrm>
            <a:off x="2152650" y="238594"/>
            <a:ext cx="7886700" cy="794545"/>
          </a:xfrm>
        </p:spPr>
        <p:txBody>
          <a:bodyPr>
            <a:normAutofit/>
          </a:bodyPr>
          <a:lstStyle/>
          <a:p>
            <a:r>
              <a:rPr lang="en-US" sz="2800" dirty="0">
                <a:latin typeface="Arial" panose="020B0604020202020204" pitchFamily="34" charset="0"/>
                <a:cs typeface="Arial" panose="020B0604020202020204" pitchFamily="34" charset="0"/>
              </a:rPr>
              <a:t>                              Clinical Case</a:t>
            </a:r>
          </a:p>
        </p:txBody>
      </p:sp>
      <p:sp>
        <p:nvSpPr>
          <p:cNvPr id="3" name="Content Placeholder 2">
            <a:extLst>
              <a:ext uri="{FF2B5EF4-FFF2-40B4-BE49-F238E27FC236}">
                <a16:creationId xmlns:a16="http://schemas.microsoft.com/office/drawing/2014/main" id="{77B9338D-2E90-43A7-59D5-DC7460B4FA2E}"/>
              </a:ext>
            </a:extLst>
          </p:cNvPr>
          <p:cNvSpPr>
            <a:spLocks noGrp="1"/>
          </p:cNvSpPr>
          <p:nvPr>
            <p:ph idx="1"/>
          </p:nvPr>
        </p:nvSpPr>
        <p:spPr>
          <a:xfrm>
            <a:off x="929089" y="1299991"/>
            <a:ext cx="10333822" cy="5121772"/>
          </a:xfrm>
        </p:spPr>
        <p:txBody>
          <a:bodyPr>
            <a:normAutofit/>
          </a:bodyPr>
          <a:lstStyle/>
          <a:p>
            <a:pPr>
              <a:lnSpc>
                <a:spcPct val="100000"/>
              </a:lnSpc>
            </a:pPr>
            <a:r>
              <a:rPr lang="en-US" sz="2000" dirty="0">
                <a:latin typeface="Arial" panose="020B0604020202020204" pitchFamily="34" charset="0"/>
                <a:cs typeface="Arial" panose="020B0604020202020204" pitchFamily="34" charset="0"/>
              </a:rPr>
              <a:t>65 yo male with ECOG 1 with PMH sig for CAD (stent in 2009) on aspirin, HTN, DM on insulin, Neuropathy grade 2 on gabapentin. Diagnosed in 2023 with Stage III DLBCL, GC subtype, FISH normal treated from 4/2023-8/2023 achieved a CR. Unfortunately, relapsed in 6/2024 with biopsy proven Stage III DLBCL. Underwent Apheresis, bridging therapy with R-Gem-Ox and then received CAR-T cell therapy with Lisocel in 8/2024. Course complicated by Grade 2 CRS from which he fully recovered. D90 PET CT in 11/2024 showed a CR. </a:t>
            </a:r>
          </a:p>
          <a:p>
            <a:pPr>
              <a:lnSpc>
                <a:spcPct val="100000"/>
              </a:lnSpc>
            </a:pPr>
            <a:r>
              <a:rPr lang="en-US" sz="2000" dirty="0">
                <a:latin typeface="Arial" panose="020B0604020202020204" pitchFamily="34" charset="0"/>
                <a:cs typeface="Arial" panose="020B0604020202020204" pitchFamily="34" charset="0"/>
              </a:rPr>
              <a:t>PET CT at the 6-month mark post-CAR in 2/2025 showed disease progression. </a:t>
            </a:r>
          </a:p>
          <a:p>
            <a:pPr>
              <a:lnSpc>
                <a:spcPct val="100000"/>
              </a:lnSpc>
            </a:pPr>
            <a:r>
              <a:rPr lang="en-US" sz="2000" dirty="0">
                <a:latin typeface="Arial" panose="020B0604020202020204" pitchFamily="34" charset="0"/>
                <a:cs typeface="Arial" panose="020B0604020202020204" pitchFamily="34" charset="0"/>
              </a:rPr>
              <a:t>Biopsy confirms Localized DLBCL- CD19 +</a:t>
            </a:r>
            <a:r>
              <a:rPr lang="en-US" sz="2000" dirty="0" err="1">
                <a:latin typeface="Arial" panose="020B0604020202020204" pitchFamily="34" charset="0"/>
                <a:cs typeface="Arial" panose="020B0604020202020204" pitchFamily="34" charset="0"/>
              </a:rPr>
              <a:t>ve</a:t>
            </a:r>
            <a:r>
              <a:rPr lang="en-US" sz="2000" dirty="0">
                <a:latin typeface="Arial" panose="020B0604020202020204" pitchFamily="34" charset="0"/>
                <a:cs typeface="Arial" panose="020B0604020202020204" pitchFamily="34" charset="0"/>
              </a:rPr>
              <a:t>, CD20 -ve. </a:t>
            </a:r>
          </a:p>
          <a:p>
            <a:pPr>
              <a:lnSpc>
                <a:spcPct val="100000"/>
              </a:lnSpc>
            </a:pPr>
            <a:r>
              <a:rPr lang="en-US" sz="2000" dirty="0">
                <a:latin typeface="Arial" panose="020B0604020202020204" pitchFamily="34" charset="0"/>
                <a:cs typeface="Arial" panose="020B0604020202020204" pitchFamily="34" charset="0"/>
              </a:rPr>
              <a:t>ECOG 1, Counts normal. </a:t>
            </a:r>
          </a:p>
          <a:p>
            <a:pPr marL="0" indent="0">
              <a:lnSpc>
                <a:spcPct val="100000"/>
              </a:lnSpc>
              <a:buNone/>
            </a:pP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Next steps --- ?</a:t>
            </a:r>
          </a:p>
        </p:txBody>
      </p:sp>
    </p:spTree>
    <p:extLst>
      <p:ext uri="{BB962C8B-B14F-4D97-AF65-F5344CB8AC3E}">
        <p14:creationId xmlns:p14="http://schemas.microsoft.com/office/powerpoint/2010/main" val="12435584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1C4EB-5922-D11E-12E8-C19B0C9DDC01}"/>
              </a:ext>
            </a:extLst>
          </p:cNvPr>
          <p:cNvSpPr>
            <a:spLocks noGrp="1"/>
          </p:cNvSpPr>
          <p:nvPr>
            <p:ph type="title"/>
          </p:nvPr>
        </p:nvSpPr>
        <p:spPr>
          <a:xfrm>
            <a:off x="2152650" y="1"/>
            <a:ext cx="7886700" cy="980661"/>
          </a:xfrm>
        </p:spPr>
        <p:txBody>
          <a:bodyPr>
            <a:normAutofit/>
          </a:bodyPr>
          <a:lstStyle/>
          <a:p>
            <a:r>
              <a:rPr lang="en-US" sz="2800" dirty="0">
                <a:latin typeface="Arial" panose="020B0604020202020204" pitchFamily="34" charset="0"/>
                <a:cs typeface="Arial" panose="020B0604020202020204" pitchFamily="34" charset="0"/>
              </a:rPr>
              <a:t>   Treatment Algorithm for R/R DLBCL in 2025</a:t>
            </a:r>
          </a:p>
        </p:txBody>
      </p:sp>
      <p:pic>
        <p:nvPicPr>
          <p:cNvPr id="9" name="Content Placeholder 8" descr="A diagram of a patient's flowchart&#10;&#10;AI-generated content may be incorrect.">
            <a:extLst>
              <a:ext uri="{FF2B5EF4-FFF2-40B4-BE49-F238E27FC236}">
                <a16:creationId xmlns:a16="http://schemas.microsoft.com/office/drawing/2014/main" id="{8B97D28D-16BE-1DA2-3E40-AA17AC31C223}"/>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8822" y="980662"/>
            <a:ext cx="10795730" cy="5472673"/>
          </a:xfrm>
        </p:spPr>
      </p:pic>
      <p:sp>
        <p:nvSpPr>
          <p:cNvPr id="11" name="TextBox 10">
            <a:extLst>
              <a:ext uri="{FF2B5EF4-FFF2-40B4-BE49-F238E27FC236}">
                <a16:creationId xmlns:a16="http://schemas.microsoft.com/office/drawing/2014/main" id="{B0AD162B-BA17-9670-C0CF-55932AEBFC03}"/>
              </a:ext>
            </a:extLst>
          </p:cNvPr>
          <p:cNvSpPr txBox="1"/>
          <p:nvPr/>
        </p:nvSpPr>
        <p:spPr>
          <a:xfrm>
            <a:off x="4539460" y="6550224"/>
            <a:ext cx="3020314"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rPr>
              <a:t>Kamdar et al ASH Education book 2023</a:t>
            </a:r>
          </a:p>
        </p:txBody>
      </p:sp>
      <p:sp>
        <p:nvSpPr>
          <p:cNvPr id="12" name="TextBox 11">
            <a:extLst>
              <a:ext uri="{FF2B5EF4-FFF2-40B4-BE49-F238E27FC236}">
                <a16:creationId xmlns:a16="http://schemas.microsoft.com/office/drawing/2014/main" id="{8C8C5121-B29A-54ED-65E8-29C1474E058F}"/>
              </a:ext>
            </a:extLst>
          </p:cNvPr>
          <p:cNvSpPr txBox="1"/>
          <p:nvPr/>
        </p:nvSpPr>
        <p:spPr>
          <a:xfrm>
            <a:off x="8112224" y="5013176"/>
            <a:ext cx="3605183" cy="163121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Timing of Relapse Matters!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New unmet need in 2025</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CAR-T and </a:t>
            </a:r>
            <a:r>
              <a:rPr kumimoji="0" lang="en-US" sz="20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BispAb</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Refractory/Ineligible</a:t>
            </a:r>
          </a:p>
        </p:txBody>
      </p:sp>
    </p:spTree>
    <p:extLst>
      <p:ext uri="{BB962C8B-B14F-4D97-AF65-F5344CB8AC3E}">
        <p14:creationId xmlns:p14="http://schemas.microsoft.com/office/powerpoint/2010/main" val="41283632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EE40-A9A7-F312-CD76-DD3E8C76A9D6}"/>
              </a:ext>
            </a:extLst>
          </p:cNvPr>
          <p:cNvSpPr>
            <a:spLocks noGrp="1"/>
          </p:cNvSpPr>
          <p:nvPr>
            <p:ph type="title"/>
          </p:nvPr>
        </p:nvSpPr>
        <p:spPr>
          <a:xfrm>
            <a:off x="2020129" y="1"/>
            <a:ext cx="7886700" cy="1079361"/>
          </a:xfrm>
        </p:spPr>
        <p:txBody>
          <a:bodyPr>
            <a:normAutofit/>
          </a:bodyPr>
          <a:lstStyle/>
          <a:p>
            <a:r>
              <a:rPr lang="en-US" sz="2800" dirty="0">
                <a:latin typeface="Arial" panose="020B0604020202020204" pitchFamily="34" charset="0"/>
                <a:cs typeface="Arial" panose="020B0604020202020204" pitchFamily="34" charset="0"/>
              </a:rPr>
              <a:t> Mechanism of Action of Loncastuximab Tesirine </a:t>
            </a:r>
          </a:p>
        </p:txBody>
      </p:sp>
      <p:pic>
        <p:nvPicPr>
          <p:cNvPr id="5" name="Picture 4" descr="A diagram of a dna molecule&#10;&#10;AI-generated content may be incorrect.">
            <a:extLst>
              <a:ext uri="{FF2B5EF4-FFF2-40B4-BE49-F238E27FC236}">
                <a16:creationId xmlns:a16="http://schemas.microsoft.com/office/drawing/2014/main" id="{9B629347-1AAA-FF0A-043C-3553939271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1355" y="1961203"/>
            <a:ext cx="5547146" cy="3855703"/>
          </a:xfrm>
          <a:prstGeom prst="rect">
            <a:avLst/>
          </a:prstGeom>
        </p:spPr>
      </p:pic>
      <p:pic>
        <p:nvPicPr>
          <p:cNvPr id="7" name="Picture 6" descr="A diagram of a cell&#10;&#10;AI-generated content may be incorrect.">
            <a:extLst>
              <a:ext uri="{FF2B5EF4-FFF2-40B4-BE49-F238E27FC236}">
                <a16:creationId xmlns:a16="http://schemas.microsoft.com/office/drawing/2014/main" id="{E57D3D6C-C141-FA73-1356-8AC37BFEAB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1645476"/>
            <a:ext cx="5884524" cy="4171429"/>
          </a:xfrm>
          <a:prstGeom prst="rect">
            <a:avLst/>
          </a:prstGeom>
        </p:spPr>
      </p:pic>
      <p:sp>
        <p:nvSpPr>
          <p:cNvPr id="8" name="TextBox 7">
            <a:extLst>
              <a:ext uri="{FF2B5EF4-FFF2-40B4-BE49-F238E27FC236}">
                <a16:creationId xmlns:a16="http://schemas.microsoft.com/office/drawing/2014/main" id="{B18AB9C8-41E3-8D44-9BB3-FF533BA34D4E}"/>
              </a:ext>
            </a:extLst>
          </p:cNvPr>
          <p:cNvSpPr txBox="1"/>
          <p:nvPr/>
        </p:nvSpPr>
        <p:spPr>
          <a:xfrm>
            <a:off x="2020129" y="1332269"/>
            <a:ext cx="2672526"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Antibody drug conjugate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ADCT-402</a:t>
            </a:r>
          </a:p>
        </p:txBody>
      </p:sp>
      <p:sp>
        <p:nvSpPr>
          <p:cNvPr id="9" name="TextBox 8">
            <a:extLst>
              <a:ext uri="{FF2B5EF4-FFF2-40B4-BE49-F238E27FC236}">
                <a16:creationId xmlns:a16="http://schemas.microsoft.com/office/drawing/2014/main" id="{332016BD-E5DE-608E-C6DD-A36B7605B8FB}"/>
              </a:ext>
            </a:extLst>
          </p:cNvPr>
          <p:cNvSpPr txBox="1"/>
          <p:nvPr/>
        </p:nvSpPr>
        <p:spPr>
          <a:xfrm>
            <a:off x="4343400" y="6114412"/>
            <a:ext cx="332661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Target- CD19, Cytotoxin- PBD </a:t>
            </a:r>
          </a:p>
        </p:txBody>
      </p:sp>
    </p:spTree>
    <p:extLst>
      <p:ext uri="{BB962C8B-B14F-4D97-AF65-F5344CB8AC3E}">
        <p14:creationId xmlns:p14="http://schemas.microsoft.com/office/powerpoint/2010/main" val="79814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7E5-F4F5-1B3B-3D22-AE9ED0720411}"/>
              </a:ext>
            </a:extLst>
          </p:cNvPr>
          <p:cNvSpPr>
            <a:spLocks noGrp="1"/>
          </p:cNvSpPr>
          <p:nvPr>
            <p:ph type="title"/>
          </p:nvPr>
        </p:nvSpPr>
        <p:spPr>
          <a:xfrm>
            <a:off x="1993900" y="18256"/>
            <a:ext cx="9144000" cy="1325563"/>
          </a:xfrm>
        </p:spPr>
        <p:txBody>
          <a:bodyPr>
            <a:normAutofit/>
          </a:bodyPr>
          <a:lstStyle/>
          <a:p>
            <a:r>
              <a:rPr lang="en-US" sz="2800" dirty="0">
                <a:latin typeface="Arial" panose="020B0604020202020204" pitchFamily="34" charset="0"/>
                <a:cs typeface="Arial" panose="020B0604020202020204" pitchFamily="34" charset="0"/>
              </a:rPr>
              <a:t>LOTIS-2: The Pivotal Phase 2 Open-Label Study </a:t>
            </a:r>
          </a:p>
        </p:txBody>
      </p:sp>
      <p:sp>
        <p:nvSpPr>
          <p:cNvPr id="4" name="Content Placeholder 3">
            <a:extLst>
              <a:ext uri="{FF2B5EF4-FFF2-40B4-BE49-F238E27FC236}">
                <a16:creationId xmlns:a16="http://schemas.microsoft.com/office/drawing/2014/main" id="{1053945A-373C-0846-5E6B-55AE2C3D8364}"/>
              </a:ext>
            </a:extLst>
          </p:cNvPr>
          <p:cNvSpPr txBox="1">
            <a:spLocks/>
          </p:cNvSpPr>
          <p:nvPr/>
        </p:nvSpPr>
        <p:spPr>
          <a:xfrm>
            <a:off x="1745005" y="1125031"/>
            <a:ext cx="8701989" cy="12915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Endpoint: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response rate (ORR) by IRC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N=145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 DLBCL (including Transformed lymphoma) after ≥2 prior LOT,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age 66 (23-94),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mLOT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(2-7),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Refractory – 20%; Refractory to last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rx</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60%,</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CD19-CAR- 10% (n=14- all had CD19 expression)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Content Placeholder 11" descr="A blue and white diagram with red text&#10;&#10;AI-generated content may be incorrect.">
            <a:extLst>
              <a:ext uri="{FF2B5EF4-FFF2-40B4-BE49-F238E27FC236}">
                <a16:creationId xmlns:a16="http://schemas.microsoft.com/office/drawing/2014/main" id="{8333866A-3184-6878-E08E-EBB2D3C0F33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943532" y="3489424"/>
            <a:ext cx="5257801" cy="2912840"/>
          </a:xfrm>
        </p:spPr>
      </p:pic>
      <p:sp>
        <p:nvSpPr>
          <p:cNvPr id="13" name="TextBox 12">
            <a:extLst>
              <a:ext uri="{FF2B5EF4-FFF2-40B4-BE49-F238E27FC236}">
                <a16:creationId xmlns:a16="http://schemas.microsoft.com/office/drawing/2014/main" id="{FB79B5BD-5D92-C6E5-7829-5E6F0759DCD1}"/>
              </a:ext>
            </a:extLst>
          </p:cNvPr>
          <p:cNvSpPr txBox="1"/>
          <p:nvPr/>
        </p:nvSpPr>
        <p:spPr>
          <a:xfrm>
            <a:off x="1524001" y="6570441"/>
            <a:ext cx="2178051" cy="53860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Caimi et al.,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Hematologica</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1507979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73-E35F-07CD-4BB3-58481BE029E3}"/>
              </a:ext>
            </a:extLst>
          </p:cNvPr>
          <p:cNvSpPr>
            <a:spLocks noGrp="1"/>
          </p:cNvSpPr>
          <p:nvPr>
            <p:ph type="title"/>
          </p:nvPr>
        </p:nvSpPr>
        <p:spPr>
          <a:xfrm>
            <a:off x="2152650" y="18256"/>
            <a:ext cx="7886700" cy="756445"/>
          </a:xfrm>
        </p:spPr>
        <p:txBody>
          <a:bodyPr>
            <a:normAutofit/>
          </a:bodyPr>
          <a:lstStyle/>
          <a:p>
            <a:r>
              <a:rPr lang="en-US" sz="2800" dirty="0">
                <a:latin typeface="Arial" panose="020B0604020202020204" pitchFamily="34" charset="0"/>
                <a:cs typeface="Arial" panose="020B0604020202020204" pitchFamily="34" charset="0"/>
              </a:rPr>
              <a:t>      LOTIS-2: Final Efficacy Results (N=145)</a:t>
            </a:r>
          </a:p>
        </p:txBody>
      </p:sp>
      <p:pic>
        <p:nvPicPr>
          <p:cNvPr id="5" name="Content Placeholder 4">
            <a:extLst>
              <a:ext uri="{FF2B5EF4-FFF2-40B4-BE49-F238E27FC236}">
                <a16:creationId xmlns:a16="http://schemas.microsoft.com/office/drawing/2014/main" id="{5EC25690-884D-3E91-70C3-4182D186531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4573" y="1524000"/>
            <a:ext cx="5403927" cy="2895600"/>
          </a:xfrm>
        </p:spPr>
      </p:pic>
      <p:sp>
        <p:nvSpPr>
          <p:cNvPr id="6" name="TextBox 5">
            <a:extLst>
              <a:ext uri="{FF2B5EF4-FFF2-40B4-BE49-F238E27FC236}">
                <a16:creationId xmlns:a16="http://schemas.microsoft.com/office/drawing/2014/main" id="{207CBCBA-ED78-CB3F-417B-F49D5008C8F7}"/>
              </a:ext>
            </a:extLst>
          </p:cNvPr>
          <p:cNvSpPr txBox="1"/>
          <p:nvPr/>
        </p:nvSpPr>
        <p:spPr>
          <a:xfrm>
            <a:off x="427303" y="4644953"/>
            <a:ext cx="4470400" cy="11079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Lonca cycles: 3.0 (1-26)</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Lonca cycles for CR: 8.0 (1-26);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Time to Response: 41 days (35-247)</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7" name="TextBox 6">
            <a:extLst>
              <a:ext uri="{FF2B5EF4-FFF2-40B4-BE49-F238E27FC236}">
                <a16:creationId xmlns:a16="http://schemas.microsoft.com/office/drawing/2014/main" id="{71389442-7F2F-64E6-4BB0-B568636462C1}"/>
              </a:ext>
            </a:extLst>
          </p:cNvPr>
          <p:cNvSpPr txBox="1"/>
          <p:nvPr/>
        </p:nvSpPr>
        <p:spPr>
          <a:xfrm>
            <a:off x="1903564" y="994696"/>
            <a:ext cx="371127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Median FU 7.8 months (0.3 - 42m)</a:t>
            </a:r>
          </a:p>
        </p:txBody>
      </p:sp>
      <p:pic>
        <p:nvPicPr>
          <p:cNvPr id="9" name="Picture 8">
            <a:extLst>
              <a:ext uri="{FF2B5EF4-FFF2-40B4-BE49-F238E27FC236}">
                <a16:creationId xmlns:a16="http://schemas.microsoft.com/office/drawing/2014/main" id="{B2CC1A02-30C0-D734-2288-ADBC587C1DB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3966" b="-1"/>
          <a:stretch/>
        </p:blipFill>
        <p:spPr>
          <a:xfrm>
            <a:off x="6413502" y="609601"/>
            <a:ext cx="4164032" cy="2110970"/>
          </a:xfrm>
          <a:prstGeom prst="rect">
            <a:avLst/>
          </a:prstGeom>
        </p:spPr>
      </p:pic>
      <p:pic>
        <p:nvPicPr>
          <p:cNvPr id="11" name="Picture 10" descr="A graph of numbers and percentages&#10;&#10;AI-generated content may be incorrect.">
            <a:extLst>
              <a:ext uri="{FF2B5EF4-FFF2-40B4-BE49-F238E27FC236}">
                <a16:creationId xmlns:a16="http://schemas.microsoft.com/office/drawing/2014/main" id="{2B988DD9-46E9-CD90-B347-0B34DA4BEE1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413502" y="2548921"/>
            <a:ext cx="3986230" cy="2067004"/>
          </a:xfrm>
          <a:prstGeom prst="rect">
            <a:avLst/>
          </a:prstGeom>
        </p:spPr>
      </p:pic>
      <p:sp>
        <p:nvSpPr>
          <p:cNvPr id="14" name="TextBox 13">
            <a:extLst>
              <a:ext uri="{FF2B5EF4-FFF2-40B4-BE49-F238E27FC236}">
                <a16:creationId xmlns:a16="http://schemas.microsoft.com/office/drawing/2014/main" id="{EF70BEE0-72F0-4BE1-685F-D78F06570AF6}"/>
              </a:ext>
            </a:extLst>
          </p:cNvPr>
          <p:cNvSpPr txBox="1"/>
          <p:nvPr/>
        </p:nvSpPr>
        <p:spPr>
          <a:xfrm>
            <a:off x="8136266" y="1326428"/>
            <a:ext cx="1903085"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mPFS</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5 months</a:t>
            </a:r>
          </a:p>
        </p:txBody>
      </p:sp>
      <p:sp>
        <p:nvSpPr>
          <p:cNvPr id="15" name="TextBox 14">
            <a:extLst>
              <a:ext uri="{FF2B5EF4-FFF2-40B4-BE49-F238E27FC236}">
                <a16:creationId xmlns:a16="http://schemas.microsoft.com/office/drawing/2014/main" id="{30DB06F0-5C54-4469-AC7D-EC031FEFFEAD}"/>
              </a:ext>
            </a:extLst>
          </p:cNvPr>
          <p:cNvSpPr txBox="1"/>
          <p:nvPr/>
        </p:nvSpPr>
        <p:spPr>
          <a:xfrm>
            <a:off x="8071924" y="3253783"/>
            <a:ext cx="191590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mOS</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10 months</a:t>
            </a:r>
          </a:p>
        </p:txBody>
      </p:sp>
      <p:grpSp>
        <p:nvGrpSpPr>
          <p:cNvPr id="8" name="Group 7">
            <a:extLst>
              <a:ext uri="{FF2B5EF4-FFF2-40B4-BE49-F238E27FC236}">
                <a16:creationId xmlns:a16="http://schemas.microsoft.com/office/drawing/2014/main" id="{ABF14A7B-2747-3826-011D-3A8166BDE32B}"/>
              </a:ext>
            </a:extLst>
          </p:cNvPr>
          <p:cNvGrpSpPr/>
          <p:nvPr/>
        </p:nvGrpSpPr>
        <p:grpSpPr>
          <a:xfrm>
            <a:off x="6393035" y="4442405"/>
            <a:ext cx="4184499" cy="2419995"/>
            <a:chOff x="6393035" y="4442405"/>
            <a:chExt cx="4184499" cy="2419995"/>
          </a:xfrm>
        </p:grpSpPr>
        <p:pic>
          <p:nvPicPr>
            <p:cNvPr id="13" name="Picture 12" descr="A graph showing the number of events&#10;&#10;AI-generated content may be incorrect.">
              <a:extLst>
                <a:ext uri="{FF2B5EF4-FFF2-40B4-BE49-F238E27FC236}">
                  <a16:creationId xmlns:a16="http://schemas.microsoft.com/office/drawing/2014/main" id="{159F108F-D61E-0D3A-54E2-E1D28576EF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l="1252"/>
            <a:stretch/>
          </p:blipFill>
          <p:spPr>
            <a:xfrm>
              <a:off x="6628549" y="4442405"/>
              <a:ext cx="3948985" cy="2419995"/>
            </a:xfrm>
            <a:prstGeom prst="rect">
              <a:avLst/>
            </a:prstGeom>
          </p:spPr>
        </p:pic>
        <p:pic>
          <p:nvPicPr>
            <p:cNvPr id="4" name="Picture 3" descr="A graph of numbers and percentages&#10;&#10;AI-generated content may be incorrect.">
              <a:extLst>
                <a:ext uri="{FF2B5EF4-FFF2-40B4-BE49-F238E27FC236}">
                  <a16:creationId xmlns:a16="http://schemas.microsoft.com/office/drawing/2014/main" id="{B55733DC-FA82-11A1-5991-2CCF375F82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94605"/>
            <a:stretch/>
          </p:blipFill>
          <p:spPr>
            <a:xfrm>
              <a:off x="6393035" y="4615925"/>
              <a:ext cx="215048" cy="2067004"/>
            </a:xfrm>
            <a:prstGeom prst="rect">
              <a:avLst/>
            </a:prstGeom>
          </p:spPr>
        </p:pic>
      </p:grpSp>
      <p:sp>
        <p:nvSpPr>
          <p:cNvPr id="16" name="TextBox 15">
            <a:extLst>
              <a:ext uri="{FF2B5EF4-FFF2-40B4-BE49-F238E27FC236}">
                <a16:creationId xmlns:a16="http://schemas.microsoft.com/office/drawing/2014/main" id="{58C93C1E-F6C9-E57D-6F9C-C9F446B916FB}"/>
              </a:ext>
            </a:extLst>
          </p:cNvPr>
          <p:cNvSpPr txBox="1"/>
          <p:nvPr/>
        </p:nvSpPr>
        <p:spPr>
          <a:xfrm>
            <a:off x="6965413" y="5687527"/>
            <a:ext cx="327525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mDOR</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13.4 months, CR: NR</a:t>
            </a:r>
          </a:p>
        </p:txBody>
      </p:sp>
    </p:spTree>
    <p:extLst>
      <p:ext uri="{BB962C8B-B14F-4D97-AF65-F5344CB8AC3E}">
        <p14:creationId xmlns:p14="http://schemas.microsoft.com/office/powerpoint/2010/main" val="1109267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3F95-E313-4F00-5CD4-10811653CE63}"/>
              </a:ext>
            </a:extLst>
          </p:cNvPr>
          <p:cNvSpPr>
            <a:spLocks noGrp="1"/>
          </p:cNvSpPr>
          <p:nvPr>
            <p:ph type="title"/>
          </p:nvPr>
        </p:nvSpPr>
        <p:spPr>
          <a:xfrm>
            <a:off x="2152650" y="127001"/>
            <a:ext cx="7886700" cy="554037"/>
          </a:xfrm>
        </p:spPr>
        <p:txBody>
          <a:bodyPr>
            <a:normAutofit/>
          </a:bodyPr>
          <a:lstStyle/>
          <a:p>
            <a:r>
              <a:rPr lang="en-US" sz="2800" dirty="0">
                <a:latin typeface="Arial" panose="020B0604020202020204" pitchFamily="34" charset="0"/>
                <a:cs typeface="Arial" panose="020B0604020202020204" pitchFamily="34" charset="0"/>
              </a:rPr>
              <a:t>                                  Safety</a:t>
            </a:r>
          </a:p>
        </p:txBody>
      </p:sp>
      <p:graphicFrame>
        <p:nvGraphicFramePr>
          <p:cNvPr id="4" name="Content Placeholder 3">
            <a:extLst>
              <a:ext uri="{FF2B5EF4-FFF2-40B4-BE49-F238E27FC236}">
                <a16:creationId xmlns:a16="http://schemas.microsoft.com/office/drawing/2014/main" id="{05415A6A-8479-CAF4-5E67-25D2650DC9D0}"/>
              </a:ext>
            </a:extLst>
          </p:cNvPr>
          <p:cNvGraphicFramePr>
            <a:graphicFrameLocks noGrp="1"/>
          </p:cNvGraphicFramePr>
          <p:nvPr>
            <p:ph idx="1"/>
          </p:nvPr>
        </p:nvGraphicFramePr>
        <p:xfrm>
          <a:off x="2152650" y="835026"/>
          <a:ext cx="8185150" cy="4341749"/>
        </p:xfrm>
        <a:graphic>
          <a:graphicData uri="http://schemas.openxmlformats.org/drawingml/2006/table">
            <a:tbl>
              <a:tblPr firstRow="1" firstCol="1" bandRow="1">
                <a:tableStyleId>{0660B408-B3CF-4A94-85FC-2B1E0A45F4A2}</a:tableStyleId>
              </a:tblPr>
              <a:tblGrid>
                <a:gridCol w="1693479">
                  <a:extLst>
                    <a:ext uri="{9D8B030D-6E8A-4147-A177-3AD203B41FA5}">
                      <a16:colId xmlns:a16="http://schemas.microsoft.com/office/drawing/2014/main" val="1913228103"/>
                    </a:ext>
                  </a:extLst>
                </a:gridCol>
                <a:gridCol w="1199548">
                  <a:extLst>
                    <a:ext uri="{9D8B030D-6E8A-4147-A177-3AD203B41FA5}">
                      <a16:colId xmlns:a16="http://schemas.microsoft.com/office/drawing/2014/main" val="242447114"/>
                    </a:ext>
                  </a:extLst>
                </a:gridCol>
                <a:gridCol w="1199548">
                  <a:extLst>
                    <a:ext uri="{9D8B030D-6E8A-4147-A177-3AD203B41FA5}">
                      <a16:colId xmlns:a16="http://schemas.microsoft.com/office/drawing/2014/main" val="2780827224"/>
                    </a:ext>
                  </a:extLst>
                </a:gridCol>
                <a:gridCol w="1693479">
                  <a:extLst>
                    <a:ext uri="{9D8B030D-6E8A-4147-A177-3AD203B41FA5}">
                      <a16:colId xmlns:a16="http://schemas.microsoft.com/office/drawing/2014/main" val="2687794082"/>
                    </a:ext>
                  </a:extLst>
                </a:gridCol>
                <a:gridCol w="1199548">
                  <a:extLst>
                    <a:ext uri="{9D8B030D-6E8A-4147-A177-3AD203B41FA5}">
                      <a16:colId xmlns:a16="http://schemas.microsoft.com/office/drawing/2014/main" val="899393216"/>
                    </a:ext>
                  </a:extLst>
                </a:gridCol>
                <a:gridCol w="1199548">
                  <a:extLst>
                    <a:ext uri="{9D8B030D-6E8A-4147-A177-3AD203B41FA5}">
                      <a16:colId xmlns:a16="http://schemas.microsoft.com/office/drawing/2014/main" val="558368321"/>
                    </a:ext>
                  </a:extLst>
                </a:gridCol>
              </a:tblGrid>
              <a:tr h="326545">
                <a:tc rowSpan="2">
                  <a:txBody>
                    <a:bodyPr/>
                    <a:lstStyle/>
                    <a:p>
                      <a:pPr marL="0" marR="0">
                        <a:lnSpc>
                          <a:spcPct val="115000"/>
                        </a:lnSpc>
                        <a:spcBef>
                          <a:spcPts val="0"/>
                        </a:spcBef>
                        <a:spcAft>
                          <a:spcPts val="0"/>
                        </a:spcAft>
                      </a:pPr>
                      <a:endParaRPr lang="en-US" sz="1400" baseline="30000" dirty="0">
                        <a:solidFill>
                          <a:schemeClr val="bg1"/>
                        </a:solidFill>
                        <a:effectLst/>
                        <a:latin typeface="Arial" panose="020B0604020202020204" pitchFamily="34" charset="0"/>
                        <a:ea typeface="+mn-ea"/>
                      </a:endParaRPr>
                    </a:p>
                  </a:txBody>
                  <a:tcPr marL="30628" marR="30628"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gridSpan="2">
                  <a:txBody>
                    <a:bodyPr/>
                    <a:lstStyle/>
                    <a:p>
                      <a:pPr marL="0" marR="0" algn="ctr">
                        <a:lnSpc>
                          <a:spcPct val="115000"/>
                        </a:lnSpc>
                        <a:spcBef>
                          <a:spcPts val="0"/>
                        </a:spcBef>
                        <a:spcAft>
                          <a:spcPts val="0"/>
                        </a:spcAft>
                      </a:pPr>
                      <a:r>
                        <a:rPr lang="en-US" sz="1400" b="1" dirty="0">
                          <a:solidFill>
                            <a:schemeClr val="bg1"/>
                          </a:solidFill>
                          <a:effectLst/>
                          <a:latin typeface="+mn-lt"/>
                        </a:rPr>
                        <a:t>All-treated Population (N = 145)</a:t>
                      </a: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hMerge="1">
                  <a:txBody>
                    <a:bodyPr/>
                    <a:lstStyle/>
                    <a:p>
                      <a:endParaRPr lang="en-US"/>
                    </a:p>
                  </a:txBody>
                  <a:tcPr/>
                </a:tc>
                <a:tc rowSpan="2">
                  <a:txBody>
                    <a:bodyPr/>
                    <a:lstStyle/>
                    <a:p>
                      <a:pPr marL="0" marR="0" algn="ctr">
                        <a:lnSpc>
                          <a:spcPct val="115000"/>
                        </a:lnSpc>
                        <a:spcBef>
                          <a:spcPts val="0"/>
                        </a:spcBef>
                        <a:spcAft>
                          <a:spcPts val="0"/>
                        </a:spcAft>
                      </a:pP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gridSpan="2">
                  <a:txBody>
                    <a:bodyPr/>
                    <a:lstStyle/>
                    <a:p>
                      <a:pPr marL="0" marR="0" algn="ctr">
                        <a:lnSpc>
                          <a:spcPct val="115000"/>
                        </a:lnSpc>
                        <a:spcBef>
                          <a:spcPts val="0"/>
                        </a:spcBef>
                        <a:spcAft>
                          <a:spcPts val="0"/>
                        </a:spcAft>
                      </a:pPr>
                      <a:r>
                        <a:rPr lang="en-US" sz="1400" b="1" dirty="0">
                          <a:solidFill>
                            <a:schemeClr val="bg1"/>
                          </a:solidFill>
                          <a:effectLst/>
                          <a:latin typeface="+mn-lt"/>
                        </a:rPr>
                        <a:t>All-treated Population (N = 145)</a:t>
                      </a: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hMerge="1">
                  <a:txBody>
                    <a:bodyPr/>
                    <a:lstStyle/>
                    <a:p>
                      <a:endParaRPr lang="en-US"/>
                    </a:p>
                  </a:txBody>
                  <a:tcPr/>
                </a:tc>
                <a:extLst>
                  <a:ext uri="{0D108BD9-81ED-4DB2-BD59-A6C34878D82A}">
                    <a16:rowId xmlns:a16="http://schemas.microsoft.com/office/drawing/2014/main" val="264583082"/>
                  </a:ext>
                </a:extLst>
              </a:tr>
              <a:tr h="326545">
                <a:tc vMerge="1">
                  <a:txBody>
                    <a:bodyPr/>
                    <a:lstStyle/>
                    <a:p>
                      <a:endParaRPr lang="en-US"/>
                    </a:p>
                  </a:txBody>
                  <a:tcPr/>
                </a:tc>
                <a:tc>
                  <a:txBody>
                    <a:bodyPr/>
                    <a:lstStyle/>
                    <a:p>
                      <a:pPr marL="0" marR="0" algn="ctr">
                        <a:lnSpc>
                          <a:spcPct val="115000"/>
                        </a:lnSpc>
                        <a:spcBef>
                          <a:spcPts val="0"/>
                        </a:spcBef>
                        <a:spcAft>
                          <a:spcPts val="0"/>
                        </a:spcAft>
                      </a:pPr>
                      <a:r>
                        <a:rPr lang="en-US" sz="1400" b="1" dirty="0">
                          <a:solidFill>
                            <a:schemeClr val="bg1"/>
                          </a:solidFill>
                          <a:effectLst/>
                          <a:latin typeface="+mn-lt"/>
                        </a:rPr>
                        <a:t>All grades, n (%)</a:t>
                      </a: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a:txBody>
                    <a:bodyPr/>
                    <a:lstStyle/>
                    <a:p>
                      <a:pPr marL="0" marR="0" algn="ctr">
                        <a:lnSpc>
                          <a:spcPct val="115000"/>
                        </a:lnSpc>
                        <a:spcBef>
                          <a:spcPts val="0"/>
                        </a:spcBef>
                        <a:spcAft>
                          <a:spcPts val="0"/>
                        </a:spcAft>
                      </a:pPr>
                      <a:r>
                        <a:rPr lang="en-US" sz="1400" b="1" dirty="0">
                          <a:solidFill>
                            <a:schemeClr val="bg1"/>
                          </a:solidFill>
                          <a:effectLst/>
                          <a:latin typeface="+mn-lt"/>
                        </a:rPr>
                        <a:t>Grade ≥3, n (%)</a:t>
                      </a: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vMerge="1">
                  <a:txBody>
                    <a:bodyPr/>
                    <a:lstStyle/>
                    <a:p>
                      <a:pPr marL="0" marR="0" algn="ctr">
                        <a:lnSpc>
                          <a:spcPct val="115000"/>
                        </a:lnSpc>
                        <a:spcBef>
                          <a:spcPts val="0"/>
                        </a:spcBef>
                        <a:spcAft>
                          <a:spcPts val="0"/>
                        </a:spcAft>
                      </a:pPr>
                      <a:endParaRPr lang="en-US" sz="1400" b="1">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a:txBody>
                    <a:bodyPr/>
                    <a:lstStyle/>
                    <a:p>
                      <a:pPr marL="0" marR="0" algn="ctr">
                        <a:lnSpc>
                          <a:spcPct val="115000"/>
                        </a:lnSpc>
                        <a:spcBef>
                          <a:spcPts val="0"/>
                        </a:spcBef>
                        <a:spcAft>
                          <a:spcPts val="0"/>
                        </a:spcAft>
                      </a:pPr>
                      <a:r>
                        <a:rPr lang="en-US" sz="1400" b="1" dirty="0">
                          <a:solidFill>
                            <a:schemeClr val="bg1"/>
                          </a:solidFill>
                          <a:effectLst/>
                          <a:latin typeface="+mn-lt"/>
                        </a:rPr>
                        <a:t>All grades, n (%)</a:t>
                      </a: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tc>
                  <a:txBody>
                    <a:bodyPr/>
                    <a:lstStyle/>
                    <a:p>
                      <a:pPr marL="0" marR="0" algn="ctr">
                        <a:lnSpc>
                          <a:spcPct val="115000"/>
                        </a:lnSpc>
                        <a:spcBef>
                          <a:spcPts val="0"/>
                        </a:spcBef>
                        <a:spcAft>
                          <a:spcPts val="0"/>
                        </a:spcAft>
                      </a:pPr>
                      <a:r>
                        <a:rPr lang="en-US" sz="1400" b="1" dirty="0">
                          <a:solidFill>
                            <a:schemeClr val="bg1"/>
                          </a:solidFill>
                          <a:effectLst/>
                          <a:latin typeface="+mn-lt"/>
                        </a:rPr>
                        <a:t>Grade ≥3, n (%)</a:t>
                      </a:r>
                      <a:endParaRPr lang="en-US" sz="1400" b="1" dirty="0">
                        <a:solidFill>
                          <a:schemeClr val="bg1"/>
                        </a:solidFill>
                        <a:effectLst/>
                        <a:latin typeface="+mn-lt"/>
                        <a:ea typeface="+mn-ea"/>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A8AC3"/>
                    </a:solidFill>
                  </a:tcPr>
                </a:tc>
                <a:extLst>
                  <a:ext uri="{0D108BD9-81ED-4DB2-BD59-A6C34878D82A}">
                    <a16:rowId xmlns:a16="http://schemas.microsoft.com/office/drawing/2014/main" val="2983298169"/>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Any TEAE</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143 (98.6)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107 (73.8)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Increased ALT</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22 (15.2)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4 (2.8)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9519360"/>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Increased GGT</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61 (42.1)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25 (17.2)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Decreased appetite</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22 (15.2)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1864521"/>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Neutropenia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58 (40.0)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38 (26.2)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Leukopenia</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21 (14.5)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13 (9.0)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4425173"/>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Thrombocytopenia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48 (33.1)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26 (17.9)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Hypomagnesemia </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20 (13.8)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5761188"/>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Fatigue</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40 (27.6)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 (1.4)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Pruritus</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19 (13.1)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1404185"/>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Anemia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38 (26.2)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15 (10.3)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Rash</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19 (13.1)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13233"/>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Nausea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34 (23.4)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Vomiting</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19 (13.1)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1392403"/>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Cough</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33 (22.8)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Abdominal pain</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17 (11.7)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4 (2.8)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831951"/>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Increased blood ALP</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29 (20.0)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Constipation</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17 (11.7)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9825438"/>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Peripheral edema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29 (20.0)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 (1.4)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Dyspnea</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17 (11.7)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 (1.4)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1968644"/>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Pyrexia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28 (19.3)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 (1.4)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Insomnia</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16 (11.0)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8981396"/>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Diarrhea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25 (17.2)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3 (2.1)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Pleural effusion</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16 (11.0)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3 (2.1)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0619198"/>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Increased AST</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23 (15.9)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Erythema</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15 (10.3)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1041897"/>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Hypokalemia</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23 (15.9)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6 (4.1)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Headache</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15 (10.3)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400" dirty="0">
                          <a:solidFill>
                            <a:schemeClr val="tx1">
                              <a:lumMod val="65000"/>
                              <a:lumOff val="35000"/>
                            </a:schemeClr>
                          </a:solidFill>
                          <a:effectLst/>
                        </a:rPr>
                        <a:t>1 (0.7)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0562959"/>
                  </a:ext>
                </a:extLst>
              </a:tr>
              <a:tr h="157400">
                <a:tc>
                  <a:txBody>
                    <a:bodyPr/>
                    <a:lstStyle/>
                    <a:p>
                      <a:pPr marL="0" marR="0">
                        <a:lnSpc>
                          <a:spcPct val="115000"/>
                        </a:lnSpc>
                        <a:spcBef>
                          <a:spcPts val="0"/>
                        </a:spcBef>
                        <a:spcAft>
                          <a:spcPts val="0"/>
                        </a:spcAft>
                      </a:pPr>
                      <a:r>
                        <a:rPr lang="en-US" sz="1400" dirty="0">
                          <a:solidFill>
                            <a:schemeClr val="tx1">
                              <a:lumMod val="65000"/>
                              <a:lumOff val="35000"/>
                            </a:schemeClr>
                          </a:solidFill>
                          <a:effectLst/>
                        </a:rPr>
                        <a:t>Hypophosphatemia </a:t>
                      </a:r>
                      <a:endParaRPr lang="en-US" sz="1400"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23 (15.9)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8 (5.5)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1" dirty="0">
                          <a:solidFill>
                            <a:schemeClr val="tx1">
                              <a:lumMod val="65000"/>
                              <a:lumOff val="35000"/>
                            </a:schemeClr>
                          </a:solidFill>
                          <a:effectLst/>
                        </a:rPr>
                        <a:t>Photosensitivity reaction</a:t>
                      </a:r>
                      <a:endParaRPr lang="en-US" sz="1400" b="1" dirty="0">
                        <a:solidFill>
                          <a:schemeClr val="tx1">
                            <a:lumMod val="65000"/>
                            <a:lumOff val="35000"/>
                          </a:schemeClr>
                        </a:solidFill>
                        <a:effectLst/>
                        <a:latin typeface="Arial" panose="020B0604020202020204" pitchFamily="34" charset="0"/>
                        <a:ea typeface="+mn-ea"/>
                      </a:endParaRPr>
                    </a:p>
                  </a:txBody>
                  <a:tcPr marL="30628" marR="30628"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15 (10.3)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r>
                        <a:rPr lang="en-US" sz="1400" dirty="0">
                          <a:solidFill>
                            <a:schemeClr val="tx1">
                              <a:lumMod val="65000"/>
                              <a:lumOff val="35000"/>
                            </a:schemeClr>
                          </a:solidFill>
                          <a:effectLst/>
                        </a:rPr>
                        <a:t>3 (2.1)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0924913"/>
                  </a:ext>
                </a:extLst>
              </a:tr>
            </a:tbl>
          </a:graphicData>
        </a:graphic>
      </p:graphicFrame>
      <p:sp>
        <p:nvSpPr>
          <p:cNvPr id="5" name="TextBox 4">
            <a:extLst>
              <a:ext uri="{FF2B5EF4-FFF2-40B4-BE49-F238E27FC236}">
                <a16:creationId xmlns:a16="http://schemas.microsoft.com/office/drawing/2014/main" id="{16F358BE-5F74-6C98-43AE-AE47E67CB37E}"/>
              </a:ext>
            </a:extLst>
          </p:cNvPr>
          <p:cNvSpPr txBox="1"/>
          <p:nvPr/>
        </p:nvSpPr>
        <p:spPr>
          <a:xfrm>
            <a:off x="2152650" y="1682186"/>
            <a:ext cx="4092575" cy="261294"/>
          </a:xfrm>
          <a:prstGeom prst="rect">
            <a:avLst/>
          </a:prstGeom>
          <a:noFill/>
          <a:ln w="38100">
            <a:solidFill>
              <a:srgbClr val="C00000"/>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A1F018F1-125C-683A-FFF5-6A056E968B5B}"/>
              </a:ext>
            </a:extLst>
          </p:cNvPr>
          <p:cNvSpPr txBox="1"/>
          <p:nvPr/>
        </p:nvSpPr>
        <p:spPr>
          <a:xfrm>
            <a:off x="2152650" y="3530600"/>
            <a:ext cx="4092575" cy="261294"/>
          </a:xfrm>
          <a:prstGeom prst="rect">
            <a:avLst/>
          </a:prstGeom>
          <a:noFill/>
          <a:ln w="38100">
            <a:solidFill>
              <a:srgbClr val="C00000"/>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Garamond" pitchFamily="18" charset="0"/>
              <a:ea typeface="+mn-ea"/>
              <a:cs typeface="+mn-cs"/>
            </a:endParaRPr>
          </a:p>
        </p:txBody>
      </p:sp>
      <p:sp>
        <p:nvSpPr>
          <p:cNvPr id="7" name="TextBox 6">
            <a:extLst>
              <a:ext uri="{FF2B5EF4-FFF2-40B4-BE49-F238E27FC236}">
                <a16:creationId xmlns:a16="http://schemas.microsoft.com/office/drawing/2014/main" id="{61B8470D-762A-3839-1B17-02AFED471FEA}"/>
              </a:ext>
            </a:extLst>
          </p:cNvPr>
          <p:cNvSpPr txBox="1"/>
          <p:nvPr/>
        </p:nvSpPr>
        <p:spPr>
          <a:xfrm>
            <a:off x="6245225" y="3997607"/>
            <a:ext cx="4127500" cy="261293"/>
          </a:xfrm>
          <a:prstGeom prst="rect">
            <a:avLst/>
          </a:prstGeom>
          <a:noFill/>
          <a:ln w="38100">
            <a:solidFill>
              <a:srgbClr val="C00000"/>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Garamond" pitchFamily="18" charset="0"/>
              <a:ea typeface="+mn-ea"/>
              <a:cs typeface="+mn-cs"/>
            </a:endParaRPr>
          </a:p>
        </p:txBody>
      </p:sp>
      <p:sp>
        <p:nvSpPr>
          <p:cNvPr id="8" name="TextBox 7">
            <a:extLst>
              <a:ext uri="{FF2B5EF4-FFF2-40B4-BE49-F238E27FC236}">
                <a16:creationId xmlns:a16="http://schemas.microsoft.com/office/drawing/2014/main" id="{D07C3D52-B11B-FDAE-59B7-E53DEBB2B3C3}"/>
              </a:ext>
            </a:extLst>
          </p:cNvPr>
          <p:cNvSpPr txBox="1"/>
          <p:nvPr/>
        </p:nvSpPr>
        <p:spPr>
          <a:xfrm>
            <a:off x="6245225" y="4677482"/>
            <a:ext cx="4127500" cy="498332"/>
          </a:xfrm>
          <a:prstGeom prst="rect">
            <a:avLst/>
          </a:prstGeom>
          <a:noFill/>
          <a:ln w="38100">
            <a:solidFill>
              <a:srgbClr val="C00000"/>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Garamond" pitchFamily="18" charset="0"/>
              <a:ea typeface="+mn-ea"/>
              <a:cs typeface="+mn-cs"/>
            </a:endParaRPr>
          </a:p>
        </p:txBody>
      </p:sp>
      <p:sp>
        <p:nvSpPr>
          <p:cNvPr id="9" name="TextBox 8">
            <a:extLst>
              <a:ext uri="{FF2B5EF4-FFF2-40B4-BE49-F238E27FC236}">
                <a16:creationId xmlns:a16="http://schemas.microsoft.com/office/drawing/2014/main" id="{1109401B-38FA-F27F-BB95-3C11181E984A}"/>
              </a:ext>
            </a:extLst>
          </p:cNvPr>
          <p:cNvSpPr txBox="1"/>
          <p:nvPr/>
        </p:nvSpPr>
        <p:spPr>
          <a:xfrm>
            <a:off x="1524001" y="5594397"/>
            <a:ext cx="2826415"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Rx Discontinuation – 19%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 Interruption – 50%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 Reduction – 8%</a:t>
            </a:r>
          </a:p>
        </p:txBody>
      </p:sp>
      <p:sp>
        <p:nvSpPr>
          <p:cNvPr id="10" name="TextBox 9">
            <a:extLst>
              <a:ext uri="{FF2B5EF4-FFF2-40B4-BE49-F238E27FC236}">
                <a16:creationId xmlns:a16="http://schemas.microsoft.com/office/drawing/2014/main" id="{7AE269A4-34D8-A529-5B38-5876F5714AD0}"/>
              </a:ext>
            </a:extLst>
          </p:cNvPr>
          <p:cNvSpPr txBox="1"/>
          <p:nvPr/>
        </p:nvSpPr>
        <p:spPr>
          <a:xfrm>
            <a:off x="4985855" y="5375928"/>
            <a:ext cx="2880690"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Management Pearls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Sun Protectants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Euvolemia- Diuretics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Dexamethasone </a:t>
            </a:r>
          </a:p>
        </p:txBody>
      </p:sp>
    </p:spTree>
    <p:extLst>
      <p:ext uri="{BB962C8B-B14F-4D97-AF65-F5344CB8AC3E}">
        <p14:creationId xmlns:p14="http://schemas.microsoft.com/office/powerpoint/2010/main" val="28380756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27FD-7A28-14BF-7B71-3485D4B087C2}"/>
              </a:ext>
            </a:extLst>
          </p:cNvPr>
          <p:cNvSpPr>
            <a:spLocks noGrp="1"/>
          </p:cNvSpPr>
          <p:nvPr>
            <p:ph type="title"/>
          </p:nvPr>
        </p:nvSpPr>
        <p:spPr>
          <a:xfrm>
            <a:off x="2209800" y="68263"/>
            <a:ext cx="7886700" cy="612774"/>
          </a:xfrm>
        </p:spPr>
        <p:txBody>
          <a:bodyPr>
            <a:normAutofit/>
          </a:bodyPr>
          <a:lstStyle/>
          <a:p>
            <a:r>
              <a:rPr lang="en-US" sz="2800" dirty="0">
                <a:latin typeface="Arial" panose="020B0604020202020204" pitchFamily="34" charset="0"/>
                <a:cs typeface="Arial" panose="020B0604020202020204" pitchFamily="34" charset="0"/>
              </a:rPr>
              <a:t>Sequencing with CD19- CAR-T cell therapies </a:t>
            </a:r>
          </a:p>
        </p:txBody>
      </p:sp>
      <p:pic>
        <p:nvPicPr>
          <p:cNvPr id="9" name="Content Placeholder 8">
            <a:extLst>
              <a:ext uri="{FF2B5EF4-FFF2-40B4-BE49-F238E27FC236}">
                <a16:creationId xmlns:a16="http://schemas.microsoft.com/office/drawing/2014/main" id="{3BC1579E-7A32-4D30-DDB5-06B078F9A1E6}"/>
              </a:ext>
            </a:extLst>
          </p:cNvPr>
          <p:cNvPicPr>
            <a:picLocks noGrp="1" noChangeAspect="1"/>
          </p:cNvPicPr>
          <p:nvPr>
            <p:ph sz="half" idx="1"/>
          </p:nvPr>
        </p:nvPicPr>
        <p:blipFill>
          <a:blip r:embed="rId3"/>
          <a:stretch>
            <a:fillRect/>
          </a:stretch>
        </p:blipFill>
        <p:spPr>
          <a:xfrm>
            <a:off x="1639762" y="2220682"/>
            <a:ext cx="4387850" cy="1208317"/>
          </a:xfrm>
        </p:spPr>
      </p:pic>
      <p:sp>
        <p:nvSpPr>
          <p:cNvPr id="4" name="Content Placeholder 3">
            <a:extLst>
              <a:ext uri="{FF2B5EF4-FFF2-40B4-BE49-F238E27FC236}">
                <a16:creationId xmlns:a16="http://schemas.microsoft.com/office/drawing/2014/main" id="{6EBCE6F7-3E66-DEBB-F38E-E287E8415F7A}"/>
              </a:ext>
            </a:extLst>
          </p:cNvPr>
          <p:cNvSpPr>
            <a:spLocks noGrp="1"/>
          </p:cNvSpPr>
          <p:nvPr>
            <p:ph sz="half" idx="2"/>
          </p:nvPr>
        </p:nvSpPr>
        <p:spPr>
          <a:xfrm>
            <a:off x="6299390" y="1599743"/>
            <a:ext cx="4241610" cy="4577220"/>
          </a:xfrm>
        </p:spPr>
        <p:txBody>
          <a:bodyPr>
            <a:normAutofit/>
          </a:bodyPr>
          <a:lstStyle/>
          <a:p>
            <a:pPr marL="0" indent="0">
              <a:buNone/>
            </a:pPr>
            <a:r>
              <a:rPr lang="en-US" sz="1800" dirty="0">
                <a:latin typeface="Arial" panose="020B0604020202020204" pitchFamily="34" charset="0"/>
                <a:cs typeface="Arial" panose="020B0604020202020204" pitchFamily="34" charset="0"/>
              </a:rPr>
              <a:t>1) Retrospective analysis- LOTIS-2</a:t>
            </a:r>
          </a:p>
          <a:p>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N=14, 10/14 CD19+, 4 UK</a:t>
            </a:r>
          </a:p>
          <a:p>
            <a:pPr marL="0" indent="0">
              <a:buNone/>
            </a:pPr>
            <a:r>
              <a:rPr lang="en-US" sz="1800" dirty="0">
                <a:latin typeface="Arial" panose="020B0604020202020204" pitchFamily="34" charset="0"/>
                <a:cs typeface="Arial" panose="020B0604020202020204" pitchFamily="34" charset="0"/>
              </a:rPr>
              <a:t>   CR= 6/14 (43%), PR= 1/14</a:t>
            </a:r>
          </a:p>
        </p:txBody>
      </p:sp>
      <p:sp>
        <p:nvSpPr>
          <p:cNvPr id="5" name="TextBox 4">
            <a:extLst>
              <a:ext uri="{FF2B5EF4-FFF2-40B4-BE49-F238E27FC236}">
                <a16:creationId xmlns:a16="http://schemas.microsoft.com/office/drawing/2014/main" id="{4558B11B-0C3C-738A-CB1B-32935D15683C}"/>
              </a:ext>
            </a:extLst>
          </p:cNvPr>
          <p:cNvSpPr txBox="1"/>
          <p:nvPr/>
        </p:nvSpPr>
        <p:spPr>
          <a:xfrm>
            <a:off x="2098675" y="1009590"/>
            <a:ext cx="3994150"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CD19 CAR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itchFamily="2" charset="2"/>
              </a:rPr>
              <a:t> Lonca-T</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8B40A76-BCFD-62AE-38C7-67C42BB51F40}"/>
              </a:ext>
            </a:extLst>
          </p:cNvPr>
          <p:cNvSpPr txBox="1"/>
          <p:nvPr/>
        </p:nvSpPr>
        <p:spPr>
          <a:xfrm>
            <a:off x="6153150" y="1009590"/>
            <a:ext cx="3994150"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Lonca-T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Wingdings" pitchFamily="2" charset="2"/>
              </a:rPr>
              <a:t> CD19-CAR-T </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4C1DC02F-B9DD-D7D8-7971-0C7440CF235E}"/>
              </a:ext>
            </a:extLst>
          </p:cNvPr>
          <p:cNvSpPr txBox="1"/>
          <p:nvPr/>
        </p:nvSpPr>
        <p:spPr>
          <a:xfrm>
            <a:off x="1507254" y="1526805"/>
            <a:ext cx="4498552" cy="646331"/>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Tx/>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Subgroup Analysis LOTIS-2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N=14, CR=3, PR=3</a:t>
            </a:r>
          </a:p>
        </p:txBody>
      </p:sp>
      <p:sp>
        <p:nvSpPr>
          <p:cNvPr id="11" name="TextBox 10">
            <a:extLst>
              <a:ext uri="{FF2B5EF4-FFF2-40B4-BE49-F238E27FC236}">
                <a16:creationId xmlns:a16="http://schemas.microsoft.com/office/drawing/2014/main" id="{1F717AFD-D263-D5CA-5DF4-B170708C2804}"/>
              </a:ext>
            </a:extLst>
          </p:cNvPr>
          <p:cNvSpPr txBox="1"/>
          <p:nvPr/>
        </p:nvSpPr>
        <p:spPr>
          <a:xfrm>
            <a:off x="1507254" y="3429000"/>
            <a:ext cx="3796232"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Multicenter Retrospective Study</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12" name="TextBox 11">
            <a:extLst>
              <a:ext uri="{FF2B5EF4-FFF2-40B4-BE49-F238E27FC236}">
                <a16:creationId xmlns:a16="http://schemas.microsoft.com/office/drawing/2014/main" id="{E2846575-A950-ED1A-D969-3D5E3DCD0342}"/>
              </a:ext>
            </a:extLst>
          </p:cNvPr>
          <p:cNvSpPr txBox="1"/>
          <p:nvPr/>
        </p:nvSpPr>
        <p:spPr>
          <a:xfrm>
            <a:off x="8150225" y="6316239"/>
            <a:ext cx="3300904" cy="42319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1</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.Epperla, et al. Tandem 2024</a:t>
            </a:r>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/Blood Cancer J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2024</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2.Hamadani, et al. Tandem 2024/</a:t>
            </a:r>
            <a:r>
              <a:rPr kumimoji="0" lang="en-US" sz="1050" b="0" i="1" u="none" strike="noStrike" kern="1200" cap="none" spc="0" normalizeH="0" baseline="0" noProof="0" dirty="0" err="1">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eJHaem</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2024</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8D66BD4B-81A5-036A-3B9A-72AC9DF3E3CA}"/>
              </a:ext>
            </a:extLst>
          </p:cNvPr>
          <p:cNvPicPr>
            <a:picLocks noChangeAspect="1"/>
          </p:cNvPicPr>
          <p:nvPr/>
        </p:nvPicPr>
        <p:blipFill>
          <a:blip r:embed="rId4"/>
          <a:stretch>
            <a:fillRect/>
          </a:stretch>
        </p:blipFill>
        <p:spPr>
          <a:xfrm>
            <a:off x="1965423" y="3802067"/>
            <a:ext cx="3467100" cy="1999793"/>
          </a:xfrm>
          <a:prstGeom prst="rect">
            <a:avLst/>
          </a:prstGeom>
        </p:spPr>
      </p:pic>
      <p:graphicFrame>
        <p:nvGraphicFramePr>
          <p:cNvPr id="16" name="Table 6">
            <a:extLst>
              <a:ext uri="{FF2B5EF4-FFF2-40B4-BE49-F238E27FC236}">
                <a16:creationId xmlns:a16="http://schemas.microsoft.com/office/drawing/2014/main" id="{396094B7-CF92-ACED-42E9-50B401A1F6E8}"/>
              </a:ext>
            </a:extLst>
          </p:cNvPr>
          <p:cNvGraphicFramePr>
            <a:graphicFrameLocks/>
          </p:cNvGraphicFramePr>
          <p:nvPr/>
        </p:nvGraphicFramePr>
        <p:xfrm>
          <a:off x="1965423" y="5793126"/>
          <a:ext cx="3727352" cy="823904"/>
        </p:xfrm>
        <a:graphic>
          <a:graphicData uri="http://schemas.openxmlformats.org/drawingml/2006/table">
            <a:tbl>
              <a:tblPr firstRow="1" bandRow="1">
                <a:tableStyleId>{F2DE63D5-997A-4646-A377-4702673A728D}</a:tableStyleId>
              </a:tblPr>
              <a:tblGrid>
                <a:gridCol w="1815548">
                  <a:extLst>
                    <a:ext uri="{9D8B030D-6E8A-4147-A177-3AD203B41FA5}">
                      <a16:colId xmlns:a16="http://schemas.microsoft.com/office/drawing/2014/main" val="3357094260"/>
                    </a:ext>
                  </a:extLst>
                </a:gridCol>
                <a:gridCol w="934481">
                  <a:extLst>
                    <a:ext uri="{9D8B030D-6E8A-4147-A177-3AD203B41FA5}">
                      <a16:colId xmlns:a16="http://schemas.microsoft.com/office/drawing/2014/main" val="4059690763"/>
                    </a:ext>
                  </a:extLst>
                </a:gridCol>
                <a:gridCol w="977323">
                  <a:extLst>
                    <a:ext uri="{9D8B030D-6E8A-4147-A177-3AD203B41FA5}">
                      <a16:colId xmlns:a16="http://schemas.microsoft.com/office/drawing/2014/main" val="79515910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effectLst/>
                          <a:latin typeface="+mn-lt"/>
                        </a:rPr>
                        <a:t>Duration of Response </a:t>
                      </a:r>
                      <a:endParaRPr lang="en-US" sz="1200" b="1" kern="100" dirty="0">
                        <a:solidFill>
                          <a:schemeClr val="bg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385B7"/>
                    </a:solidFill>
                  </a:tcPr>
                </a:tc>
                <a:tc>
                  <a:txBody>
                    <a:bodyPr/>
                    <a:lstStyle/>
                    <a:p>
                      <a:pPr algn="ctr">
                        <a:lnSpc>
                          <a:spcPct val="106000"/>
                        </a:lnSpc>
                        <a:spcAft>
                          <a:spcPts val="800"/>
                        </a:spcAft>
                      </a:pPr>
                      <a:r>
                        <a:rPr lang="en-US" sz="1200" kern="1200" dirty="0" err="1">
                          <a:effectLst/>
                        </a:rPr>
                        <a:t>Lonca</a:t>
                      </a:r>
                      <a:r>
                        <a:rPr lang="en-US" sz="1200" kern="1200" dirty="0">
                          <a:effectLst/>
                        </a:rPr>
                        <a:t> in 3L</a:t>
                      </a:r>
                      <a:br>
                        <a:rPr lang="en-US" sz="1200" kern="1200" dirty="0">
                          <a:effectLst/>
                        </a:rPr>
                      </a:br>
                      <a:r>
                        <a:rPr lang="en-US" sz="1200" kern="1200" dirty="0">
                          <a:effectLst/>
                        </a:rPr>
                        <a:t>(n = 95)</a:t>
                      </a:r>
                      <a:endParaRPr lang="en-US" sz="1200" dirty="0"/>
                    </a:p>
                  </a:txBody>
                  <a:tcPr marL="68923" marR="68923"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385B7"/>
                    </a:solidFill>
                  </a:tcPr>
                </a:tc>
                <a:tc>
                  <a:txBody>
                    <a:bodyPr/>
                    <a:lstStyle/>
                    <a:p>
                      <a:pPr algn="ctr">
                        <a:lnSpc>
                          <a:spcPct val="106000"/>
                        </a:lnSpc>
                        <a:spcAft>
                          <a:spcPts val="800"/>
                        </a:spcAft>
                      </a:pPr>
                      <a:r>
                        <a:rPr lang="en-US" sz="1200" kern="1200" dirty="0" err="1">
                          <a:effectLst/>
                        </a:rPr>
                        <a:t>Lonca</a:t>
                      </a:r>
                      <a:r>
                        <a:rPr lang="en-US" sz="1200" kern="1200" dirty="0">
                          <a:effectLst/>
                        </a:rPr>
                        <a:t> in 4L</a:t>
                      </a:r>
                      <a:br>
                        <a:rPr lang="en-US" sz="1200" kern="1200" dirty="0">
                          <a:effectLst/>
                        </a:rPr>
                      </a:br>
                      <a:r>
                        <a:rPr lang="en-US" sz="1200" kern="1200" dirty="0">
                          <a:effectLst/>
                        </a:rPr>
                        <a:t>(n = 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923" marR="68923"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385B7"/>
                    </a:solidFill>
                  </a:tcPr>
                </a:tc>
                <a:extLst>
                  <a:ext uri="{0D108BD9-81ED-4DB2-BD59-A6C34878D82A}">
                    <a16:rowId xmlns:a16="http://schemas.microsoft.com/office/drawing/2014/main" val="3522877210"/>
                  </a:ext>
                </a:extLst>
              </a:tr>
              <a:tr h="222182">
                <a:tc>
                  <a:txBody>
                    <a:bodyPr/>
                    <a:lstStyle/>
                    <a:p>
                      <a:pPr marL="91440">
                        <a:lnSpc>
                          <a:spcPct val="106000"/>
                        </a:lnSpc>
                        <a:spcAft>
                          <a:spcPts val="600"/>
                        </a:spcAft>
                      </a:pPr>
                      <a:r>
                        <a:rPr lang="en-US" sz="1200" kern="0" dirty="0">
                          <a:solidFill>
                            <a:schemeClr val="tx1">
                              <a:lumMod val="75000"/>
                              <a:lumOff val="25000"/>
                            </a:schemeClr>
                          </a:solidFill>
                          <a:effectLst/>
                          <a:latin typeface="+mn-lt"/>
                        </a:rPr>
                        <a:t>Median DOR (95% CI)</a:t>
                      </a:r>
                      <a:endParaRPr lang="en-US" sz="1200" kern="100" baseline="300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923" marR="68923"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dirty="0">
                          <a:solidFill>
                            <a:schemeClr val="tx1">
                              <a:lumMod val="75000"/>
                              <a:lumOff val="25000"/>
                            </a:schemeClr>
                          </a:solidFill>
                          <a:latin typeface="+mn-lt"/>
                        </a:rPr>
                        <a:t>NR (8, NR)</a:t>
                      </a:r>
                    </a:p>
                  </a:txBody>
                  <a:tcPr marL="68923" marR="68923"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6000"/>
                        </a:lnSpc>
                        <a:spcAft>
                          <a:spcPts val="0"/>
                        </a:spcAft>
                      </a:pPr>
                      <a:r>
                        <a:rPr lang="en-US" sz="1200" kern="0" dirty="0">
                          <a:solidFill>
                            <a:schemeClr val="tx1">
                              <a:lumMod val="75000"/>
                              <a:lumOff val="25000"/>
                            </a:schemeClr>
                          </a:solidFill>
                          <a:effectLst/>
                          <a:latin typeface="+mn-lt"/>
                          <a:ea typeface="+mn-ea"/>
                          <a:cs typeface="+mn-cs"/>
                        </a:rPr>
                        <a:t>7.6 (6.0, 8.9)</a:t>
                      </a:r>
                    </a:p>
                  </a:txBody>
                  <a:tcPr marL="68923" marR="68923"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67769383"/>
                  </a:ext>
                </a:extLst>
              </a:tr>
              <a:tr h="222182">
                <a:tc>
                  <a:txBody>
                    <a:bodyPr/>
                    <a:lstStyle/>
                    <a:p>
                      <a:pPr marL="91440">
                        <a:lnSpc>
                          <a:spcPct val="106000"/>
                        </a:lnSpc>
                        <a:spcAft>
                          <a:spcPts val="600"/>
                        </a:spcAft>
                      </a:pPr>
                      <a:r>
                        <a:rPr lang="en-US" sz="1200" kern="0" dirty="0">
                          <a:solidFill>
                            <a:schemeClr val="tx1">
                              <a:lumMod val="75000"/>
                              <a:lumOff val="25000"/>
                            </a:schemeClr>
                          </a:solidFill>
                          <a:effectLst/>
                          <a:latin typeface="+mn-lt"/>
                          <a:ea typeface="+mn-ea"/>
                          <a:cs typeface="+mn-cs"/>
                        </a:rPr>
                        <a:t>12-month DOR, %</a:t>
                      </a:r>
                      <a:endParaRPr lang="en-US" sz="1200" kern="0" baseline="30000" dirty="0">
                        <a:solidFill>
                          <a:schemeClr val="tx1">
                            <a:lumMod val="75000"/>
                            <a:lumOff val="25000"/>
                          </a:schemeClr>
                        </a:solidFill>
                        <a:effectLst/>
                        <a:latin typeface="+mn-lt"/>
                        <a:ea typeface="+mn-ea"/>
                        <a:cs typeface="+mn-cs"/>
                      </a:endParaRPr>
                    </a:p>
                  </a:txBody>
                  <a:tcPr marL="68923" marR="68923"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kern="0" dirty="0">
                          <a:solidFill>
                            <a:schemeClr val="tx1">
                              <a:lumMod val="75000"/>
                              <a:lumOff val="25000"/>
                            </a:schemeClr>
                          </a:solidFill>
                          <a:effectLst/>
                          <a:latin typeface="+mn-lt"/>
                          <a:ea typeface="+mn-ea"/>
                          <a:cs typeface="+mn-cs"/>
                        </a:rPr>
                        <a:t>68</a:t>
                      </a:r>
                    </a:p>
                  </a:txBody>
                  <a:tcPr marL="68923" marR="68923"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6000"/>
                        </a:lnSpc>
                        <a:spcAft>
                          <a:spcPts val="0"/>
                        </a:spcAft>
                      </a:pPr>
                      <a:r>
                        <a:rPr lang="en-US" sz="1200" kern="100" dirty="0">
                          <a:solidFill>
                            <a:schemeClr val="tx1">
                              <a:lumMod val="75000"/>
                              <a:lumOff val="25000"/>
                            </a:schemeClr>
                          </a:solidFill>
                          <a:effectLst/>
                          <a:latin typeface="+mn-lt"/>
                          <a:ea typeface="Calibri" panose="020F0502020204030204" pitchFamily="34" charset="0"/>
                          <a:cs typeface="Times New Roman" panose="02020603050405020304" pitchFamily="18" charset="0"/>
                        </a:rPr>
                        <a:t>22</a:t>
                      </a:r>
                    </a:p>
                  </a:txBody>
                  <a:tcPr marL="68923" marR="68923"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45502763"/>
                  </a:ext>
                </a:extLst>
              </a:tr>
            </a:tbl>
          </a:graphicData>
        </a:graphic>
      </p:graphicFrame>
      <p:sp>
        <p:nvSpPr>
          <p:cNvPr id="17" name="TextBox 16">
            <a:extLst>
              <a:ext uri="{FF2B5EF4-FFF2-40B4-BE49-F238E27FC236}">
                <a16:creationId xmlns:a16="http://schemas.microsoft.com/office/drawing/2014/main" id="{A380BEE3-9936-2841-CF12-8B3E6348F787}"/>
              </a:ext>
            </a:extLst>
          </p:cNvPr>
          <p:cNvSpPr txBox="1"/>
          <p:nvPr/>
        </p:nvSpPr>
        <p:spPr>
          <a:xfrm>
            <a:off x="6428428" y="3454397"/>
            <a:ext cx="2988319"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CIBMTR Registry Study</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18" name="Table 5">
            <a:extLst>
              <a:ext uri="{FF2B5EF4-FFF2-40B4-BE49-F238E27FC236}">
                <a16:creationId xmlns:a16="http://schemas.microsoft.com/office/drawing/2014/main" id="{ABFCE258-F299-89AF-B683-6428434BB44A}"/>
              </a:ext>
            </a:extLst>
          </p:cNvPr>
          <p:cNvGraphicFramePr>
            <a:graphicFrameLocks noGrp="1"/>
          </p:cNvGraphicFramePr>
          <p:nvPr/>
        </p:nvGraphicFramePr>
        <p:xfrm>
          <a:off x="6299391" y="4002393"/>
          <a:ext cx="4243987" cy="2188979"/>
        </p:xfrm>
        <a:graphic>
          <a:graphicData uri="http://schemas.openxmlformats.org/drawingml/2006/table">
            <a:tbl>
              <a:tblPr firstRow="1" bandRow="1">
                <a:tableStyleId>{5C22544A-7EE6-4342-B048-85BDC9FD1C3A}</a:tableStyleId>
              </a:tblPr>
              <a:tblGrid>
                <a:gridCol w="2028453">
                  <a:extLst>
                    <a:ext uri="{9D8B030D-6E8A-4147-A177-3AD203B41FA5}">
                      <a16:colId xmlns:a16="http://schemas.microsoft.com/office/drawing/2014/main" val="369276563"/>
                    </a:ext>
                  </a:extLst>
                </a:gridCol>
                <a:gridCol w="857247">
                  <a:extLst>
                    <a:ext uri="{9D8B030D-6E8A-4147-A177-3AD203B41FA5}">
                      <a16:colId xmlns:a16="http://schemas.microsoft.com/office/drawing/2014/main" val="402877215"/>
                    </a:ext>
                  </a:extLst>
                </a:gridCol>
                <a:gridCol w="733510">
                  <a:extLst>
                    <a:ext uri="{9D8B030D-6E8A-4147-A177-3AD203B41FA5}">
                      <a16:colId xmlns:a16="http://schemas.microsoft.com/office/drawing/2014/main" val="522885657"/>
                    </a:ext>
                  </a:extLst>
                </a:gridCol>
                <a:gridCol w="624777">
                  <a:extLst>
                    <a:ext uri="{9D8B030D-6E8A-4147-A177-3AD203B41FA5}">
                      <a16:colId xmlns:a16="http://schemas.microsoft.com/office/drawing/2014/main" val="3527169107"/>
                    </a:ext>
                  </a:extLst>
                </a:gridCol>
              </a:tblGrid>
              <a:tr h="323370">
                <a:tc rowSpan="2">
                  <a:txBody>
                    <a:bodyPr/>
                    <a:lstStyle/>
                    <a:p>
                      <a:pPr marL="0" marR="0" lvl="0" indent="0" algn="l" defTabSz="3508087" rtl="0" eaLnBrk="1" fontAlgn="auto" latinLnBrk="0" hangingPunct="1">
                        <a:lnSpc>
                          <a:spcPct val="100000"/>
                        </a:lnSpc>
                        <a:spcBef>
                          <a:spcPts val="0"/>
                        </a:spcBef>
                        <a:spcAft>
                          <a:spcPts val="0"/>
                        </a:spcAft>
                        <a:buClrTx/>
                        <a:buSzTx/>
                        <a:buFontTx/>
                        <a:buNone/>
                        <a:tabLst/>
                        <a:defRPr/>
                      </a:pPr>
                      <a:r>
                        <a:rPr lang="en-US" sz="1600" dirty="0">
                          <a:latin typeface="+mn-lt"/>
                        </a:rPr>
                        <a:t>Best Response to CAR-T Therapy, %  </a:t>
                      </a:r>
                    </a:p>
                  </a:txBody>
                  <a:tcPr marL="182880" marR="1828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385B7"/>
                    </a:solidFill>
                  </a:tcPr>
                </a:tc>
                <a:tc gridSpan="3">
                  <a:txBody>
                    <a:bodyPr/>
                    <a:lstStyle/>
                    <a:p>
                      <a:pPr algn="ctr"/>
                      <a:r>
                        <a:rPr lang="en-US" sz="1600" dirty="0" err="1">
                          <a:latin typeface="+mn-lt"/>
                        </a:rPr>
                        <a:t>Lonca</a:t>
                      </a:r>
                      <a:r>
                        <a:rPr lang="en-US" sz="1600" dirty="0">
                          <a:latin typeface="+mn-lt"/>
                        </a:rPr>
                        <a:t> Therapy Type</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85B7"/>
                    </a:solidFill>
                  </a:tcPr>
                </a:tc>
                <a:tc hMerge="1">
                  <a:txBody>
                    <a:bodyPr/>
                    <a:lstStyle/>
                    <a:p>
                      <a:pPr algn="r"/>
                      <a:endParaRPr lang="en-US" sz="2400">
                        <a:latin typeface="+mn-lt"/>
                      </a:endParaRPr>
                    </a:p>
                  </a:txBody>
                  <a:tcPr marT="0" marB="0">
                    <a:lnL w="6350" cap="flat" cmpd="sng" algn="ctr">
                      <a:solidFill>
                        <a:schemeClr val="bg1"/>
                      </a:solidFill>
                      <a:prstDash val="solid"/>
                      <a:round/>
                      <a:headEnd type="none" w="med" len="med"/>
                      <a:tailEnd type="none" w="med" len="med"/>
                    </a:lnL>
                  </a:tcPr>
                </a:tc>
                <a:tc hMerge="1">
                  <a:txBody>
                    <a:bodyPr/>
                    <a:lstStyle/>
                    <a:p>
                      <a:pPr algn="ctr"/>
                      <a:endParaRPr lang="en-US" sz="2400" b="0">
                        <a:solidFill>
                          <a:schemeClr val="bg1"/>
                        </a:solidFill>
                        <a:latin typeface="+mn-lt"/>
                      </a:endParaRPr>
                    </a:p>
                  </a:txBody>
                  <a:tcPr marT="0" marB="0" anchor="ctr">
                    <a:lnL w="12700" cap="flat" cmpd="sng" algn="ctr">
                      <a:noFill/>
                      <a:prstDash val="solid"/>
                      <a:round/>
                      <a:headEnd type="none" w="med" len="med"/>
                      <a:tailEnd type="none" w="med" len="med"/>
                    </a:lnL>
                    <a:lnB w="38100" cmpd="sng">
                      <a:noFill/>
                    </a:lnB>
                  </a:tcPr>
                </a:tc>
                <a:extLst>
                  <a:ext uri="{0D108BD9-81ED-4DB2-BD59-A6C34878D82A}">
                    <a16:rowId xmlns:a16="http://schemas.microsoft.com/office/drawing/2014/main" val="1862249044"/>
                  </a:ext>
                </a:extLst>
              </a:tr>
              <a:tr h="0">
                <a:tc vMerge="1">
                  <a:txBody>
                    <a:bodyPr/>
                    <a:lstStyle/>
                    <a:p>
                      <a:endParaRPr lang="en-US" sz="2400">
                        <a:solidFill>
                          <a:schemeClr val="bg1"/>
                        </a:solidFill>
                        <a:latin typeface="+mn-lt"/>
                      </a:endParaRPr>
                    </a:p>
                  </a:txBody>
                  <a:tcPr marL="182880" marR="182880" marT="0" marB="0">
                    <a:solidFill>
                      <a:schemeClr val="accent1"/>
                    </a:solidFill>
                  </a:tcPr>
                </a:tc>
                <a:tc>
                  <a:txBody>
                    <a:bodyPr/>
                    <a:lstStyle/>
                    <a:p>
                      <a:pPr algn="ctr">
                        <a:lnSpc>
                          <a:spcPct val="80000"/>
                        </a:lnSpc>
                      </a:pPr>
                      <a:r>
                        <a:rPr lang="en-US" sz="1600" b="1" dirty="0">
                          <a:solidFill>
                            <a:schemeClr val="bg1"/>
                          </a:solidFill>
                          <a:latin typeface="+mn-lt"/>
                        </a:rPr>
                        <a:t>Last LOT</a:t>
                      </a:r>
                    </a:p>
                    <a:p>
                      <a:pPr algn="ctr">
                        <a:lnSpc>
                          <a:spcPct val="80000"/>
                        </a:lnSpc>
                      </a:pPr>
                      <a:r>
                        <a:rPr lang="en-US" sz="1600" b="1" dirty="0">
                          <a:solidFill>
                            <a:schemeClr val="bg1"/>
                          </a:solidFill>
                          <a:latin typeface="+mn-lt"/>
                        </a:rPr>
                        <a:t>n = 5</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85B7"/>
                    </a:solidFill>
                  </a:tcPr>
                </a:tc>
                <a:tc>
                  <a:txBody>
                    <a:bodyPr/>
                    <a:lstStyle/>
                    <a:p>
                      <a:pPr algn="ctr">
                        <a:lnSpc>
                          <a:spcPct val="80000"/>
                        </a:lnSpc>
                      </a:pPr>
                      <a:r>
                        <a:rPr lang="en-US" sz="1600" b="1" dirty="0">
                          <a:solidFill>
                            <a:schemeClr val="bg1"/>
                          </a:solidFill>
                          <a:latin typeface="+mn-lt"/>
                        </a:rPr>
                        <a:t>BT</a:t>
                      </a:r>
                    </a:p>
                    <a:p>
                      <a:pPr algn="ctr">
                        <a:lnSpc>
                          <a:spcPct val="80000"/>
                        </a:lnSpc>
                      </a:pPr>
                      <a:r>
                        <a:rPr lang="en-US" sz="1600" b="1" dirty="0">
                          <a:solidFill>
                            <a:schemeClr val="bg1"/>
                          </a:solidFill>
                          <a:latin typeface="+mn-lt"/>
                        </a:rPr>
                        <a:t>n = 11</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85B7"/>
                    </a:solidFill>
                  </a:tcPr>
                </a:tc>
                <a:tc>
                  <a:txBody>
                    <a:bodyPr/>
                    <a:lstStyle/>
                    <a:p>
                      <a:pPr algn="ctr">
                        <a:lnSpc>
                          <a:spcPct val="80000"/>
                        </a:lnSpc>
                      </a:pPr>
                      <a:r>
                        <a:rPr lang="en-US" sz="1600" b="1" dirty="0">
                          <a:solidFill>
                            <a:schemeClr val="bg1"/>
                          </a:solidFill>
                          <a:latin typeface="+mn-lt"/>
                        </a:rPr>
                        <a:t>N =16</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85B7"/>
                    </a:solidFill>
                  </a:tcPr>
                </a:tc>
                <a:extLst>
                  <a:ext uri="{0D108BD9-81ED-4DB2-BD59-A6C34878D82A}">
                    <a16:rowId xmlns:a16="http://schemas.microsoft.com/office/drawing/2014/main" val="855844600"/>
                  </a:ext>
                </a:extLst>
              </a:tr>
              <a:tr h="282949">
                <a:tc>
                  <a:txBody>
                    <a:bodyPr/>
                    <a:lstStyle/>
                    <a:p>
                      <a:r>
                        <a:rPr lang="en-US" sz="1400" b="1" dirty="0">
                          <a:solidFill>
                            <a:schemeClr val="tx1">
                              <a:lumMod val="75000"/>
                              <a:lumOff val="25000"/>
                            </a:schemeClr>
                          </a:solidFill>
                          <a:latin typeface="+mn-lt"/>
                        </a:rPr>
                        <a:t>Complete remission</a:t>
                      </a:r>
                    </a:p>
                  </a:txBody>
                  <a:tcPr marL="182880" marR="1828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60</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36</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44</a:t>
                      </a:r>
                    </a:p>
                  </a:txBody>
                  <a:tcPr marT="0" marB="0" anchor="ctr">
                    <a:lnL w="635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28141620"/>
                  </a:ext>
                </a:extLst>
              </a:tr>
              <a:tr h="282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latin typeface="+mn-lt"/>
                        </a:rPr>
                        <a:t>Partial remission</a:t>
                      </a:r>
                    </a:p>
                  </a:txBody>
                  <a:tcPr marL="182880" marR="1828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0</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27</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19</a:t>
                      </a:r>
                    </a:p>
                  </a:txBody>
                  <a:tcPr marT="0" marB="0" anchor="ctr">
                    <a:lnL w="635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37929621"/>
                  </a:ext>
                </a:extLst>
              </a:tr>
              <a:tr h="282949">
                <a:tc>
                  <a:txBody>
                    <a:bodyPr/>
                    <a:lstStyle/>
                    <a:p>
                      <a:r>
                        <a:rPr lang="en-US" sz="1400" b="1" dirty="0">
                          <a:solidFill>
                            <a:schemeClr val="tx1">
                              <a:lumMod val="75000"/>
                              <a:lumOff val="25000"/>
                            </a:schemeClr>
                          </a:solidFill>
                          <a:latin typeface="+mn-lt"/>
                        </a:rPr>
                        <a:t>No response/stable disease </a:t>
                      </a:r>
                    </a:p>
                  </a:txBody>
                  <a:tcPr marL="182880" marR="1828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18</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19</a:t>
                      </a:r>
                    </a:p>
                  </a:txBody>
                  <a:tcPr marT="0" marB="0" anchor="ctr">
                    <a:lnL w="635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89132378"/>
                  </a:ext>
                </a:extLst>
              </a:tr>
              <a:tr h="282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latin typeface="+mn-lt"/>
                        </a:rPr>
                        <a:t>Progressive disease </a:t>
                      </a:r>
                    </a:p>
                  </a:txBody>
                  <a:tcPr marL="182880" marR="1828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18</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35084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19</a:t>
                      </a:r>
                    </a:p>
                  </a:txBody>
                  <a:tcPr marT="0" marB="0" anchor="ctr">
                    <a:lnL w="635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111623431"/>
                  </a:ext>
                </a:extLst>
              </a:tr>
            </a:tbl>
          </a:graphicData>
        </a:graphic>
      </p:graphicFrame>
    </p:spTree>
    <p:extLst>
      <p:ext uri="{BB962C8B-B14F-4D97-AF65-F5344CB8AC3E}">
        <p14:creationId xmlns:p14="http://schemas.microsoft.com/office/powerpoint/2010/main" val="36431782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P spid="11"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94BE-E692-E00E-4E97-E11CFD2D0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DD4EB-45B0-E470-5473-6861F2D84DFA}"/>
              </a:ext>
            </a:extLst>
          </p:cNvPr>
          <p:cNvSpPr>
            <a:spLocks noGrp="1"/>
          </p:cNvSpPr>
          <p:nvPr>
            <p:ph type="title"/>
          </p:nvPr>
        </p:nvSpPr>
        <p:spPr>
          <a:xfrm>
            <a:off x="2152650" y="18256"/>
            <a:ext cx="7886700" cy="794545"/>
          </a:xfrm>
        </p:spPr>
        <p:txBody>
          <a:bodyPr>
            <a:normAutofit/>
          </a:bodyPr>
          <a:lstStyle/>
          <a:p>
            <a:r>
              <a:rPr lang="en-US" sz="2800" dirty="0">
                <a:latin typeface="Arial" panose="020B0604020202020204" pitchFamily="34" charset="0"/>
                <a:cs typeface="Arial" panose="020B0604020202020204" pitchFamily="34" charset="0"/>
              </a:rPr>
              <a:t>                              Clinical Case</a:t>
            </a:r>
          </a:p>
        </p:txBody>
      </p:sp>
      <p:sp>
        <p:nvSpPr>
          <p:cNvPr id="3" name="Content Placeholder 2">
            <a:extLst>
              <a:ext uri="{FF2B5EF4-FFF2-40B4-BE49-F238E27FC236}">
                <a16:creationId xmlns:a16="http://schemas.microsoft.com/office/drawing/2014/main" id="{AE479868-636D-8A48-8ED9-0B0F48612B94}"/>
              </a:ext>
            </a:extLst>
          </p:cNvPr>
          <p:cNvSpPr>
            <a:spLocks noGrp="1"/>
          </p:cNvSpPr>
          <p:nvPr>
            <p:ph idx="1"/>
          </p:nvPr>
        </p:nvSpPr>
        <p:spPr>
          <a:xfrm>
            <a:off x="954157" y="812800"/>
            <a:ext cx="10058400" cy="5829300"/>
          </a:xfrm>
        </p:spPr>
        <p:txBody>
          <a:bodyPr>
            <a:normAutofit/>
          </a:bodyPr>
          <a:lstStyle/>
          <a:p>
            <a:pPr>
              <a:lnSpc>
                <a:spcPct val="100000"/>
              </a:lnSpc>
            </a:pPr>
            <a:r>
              <a:rPr lang="en-US" sz="2000" dirty="0">
                <a:latin typeface="Arial" panose="020B0604020202020204" pitchFamily="34" charset="0"/>
                <a:cs typeface="Arial" panose="020B0604020202020204" pitchFamily="34" charset="0"/>
              </a:rPr>
              <a:t>65 yo male with ECOG 1 with PMH sig for CAD (stent in 2009) on aspirin, HTN, DM on insulin, Neuropathy grade 2 on gabapentin. Diagnosed in 2023 with Stage III DLBCL, GC subtype, FISH normal treated from 4/2023-8/2023 achieved a CR. Unfortunately, relapsed in 6/2024 with biopsy proven Stage III DLBCL. Underwent Apheresis, bridging therapy with R-Gem-Ox and then received CAR-T cell therapy with Lisocel in 8/2024. Course complicated by Grade 2 CRS from which he fully recovered. D90 PET CT in 11/2024 showed a CR. </a:t>
            </a:r>
          </a:p>
          <a:p>
            <a:pPr>
              <a:lnSpc>
                <a:spcPct val="100000"/>
              </a:lnSpc>
            </a:pPr>
            <a:r>
              <a:rPr lang="en-US" sz="2000" dirty="0">
                <a:latin typeface="Arial" panose="020B0604020202020204" pitchFamily="34" charset="0"/>
                <a:cs typeface="Arial" panose="020B0604020202020204" pitchFamily="34" charset="0"/>
              </a:rPr>
              <a:t>PET CT at the 6-month mark post-CAR in 2/2025 showed disease progression. </a:t>
            </a:r>
          </a:p>
          <a:p>
            <a:pPr>
              <a:lnSpc>
                <a:spcPct val="100000"/>
              </a:lnSpc>
            </a:pPr>
            <a:r>
              <a:rPr lang="en-US" sz="2000" dirty="0">
                <a:latin typeface="Arial" panose="020B0604020202020204" pitchFamily="34" charset="0"/>
                <a:cs typeface="Arial" panose="020B0604020202020204" pitchFamily="34" charset="0"/>
              </a:rPr>
              <a:t>Biopsy confirms Localized DLBCL- CD19 +</a:t>
            </a:r>
            <a:r>
              <a:rPr lang="en-US" sz="2000" dirty="0" err="1">
                <a:latin typeface="Arial" panose="020B0604020202020204" pitchFamily="34" charset="0"/>
                <a:cs typeface="Arial" panose="020B0604020202020204" pitchFamily="34" charset="0"/>
              </a:rPr>
              <a:t>ve</a:t>
            </a:r>
            <a:r>
              <a:rPr lang="en-US" sz="2000" dirty="0">
                <a:latin typeface="Arial" panose="020B0604020202020204" pitchFamily="34" charset="0"/>
                <a:cs typeface="Arial" panose="020B0604020202020204" pitchFamily="34" charset="0"/>
              </a:rPr>
              <a:t>, CD20 -ve. </a:t>
            </a:r>
          </a:p>
          <a:p>
            <a:pPr>
              <a:lnSpc>
                <a:spcPct val="100000"/>
              </a:lnSpc>
            </a:pPr>
            <a:r>
              <a:rPr lang="en-US" sz="2000" dirty="0">
                <a:latin typeface="Arial" panose="020B0604020202020204" pitchFamily="34" charset="0"/>
                <a:cs typeface="Arial" panose="020B0604020202020204" pitchFamily="34" charset="0"/>
              </a:rPr>
              <a:t>ECOG 1, Counts normal. </a:t>
            </a:r>
          </a:p>
          <a:p>
            <a:pPr>
              <a:lnSpc>
                <a:spcPct val="100000"/>
              </a:lnSpc>
            </a:pPr>
            <a:endParaRPr lang="en-US" sz="2000" dirty="0">
              <a:latin typeface="Arial" panose="020B0604020202020204" pitchFamily="34" charset="0"/>
              <a:cs typeface="Arial" panose="020B0604020202020204" pitchFamily="34" charset="0"/>
            </a:endParaRPr>
          </a:p>
          <a:p>
            <a:pPr>
              <a:lnSpc>
                <a:spcPct val="100000"/>
              </a:lnSpc>
            </a:pPr>
            <a:endParaRPr lang="en-US" sz="2000" dirty="0">
              <a:latin typeface="Arial" panose="020B0604020202020204" pitchFamily="34" charset="0"/>
              <a:cs typeface="Arial" panose="020B0604020202020204" pitchFamily="34" charset="0"/>
            </a:endParaRPr>
          </a:p>
          <a:p>
            <a:pPr>
              <a:lnSpc>
                <a:spcPct val="100000"/>
              </a:lnSpc>
            </a:pPr>
            <a:r>
              <a:rPr lang="en-US" sz="2000" dirty="0">
                <a:solidFill>
                  <a:srgbClr val="C00000"/>
                </a:solidFill>
                <a:latin typeface="Arial" panose="020B0604020202020204" pitchFamily="34" charset="0"/>
                <a:cs typeface="Arial" panose="020B0604020202020204" pitchFamily="34" charset="0"/>
              </a:rPr>
              <a:t>Next steps --- Initiated Single Agent Lonca-T in February 2025</a:t>
            </a:r>
          </a:p>
          <a:p>
            <a:pPr>
              <a:lnSpc>
                <a:spcPct val="100000"/>
              </a:lnSpc>
            </a:pPr>
            <a:r>
              <a:rPr lang="en-US" sz="2000" dirty="0">
                <a:solidFill>
                  <a:srgbClr val="C00000"/>
                </a:solidFill>
                <a:latin typeface="Arial" panose="020B0604020202020204" pitchFamily="34" charset="0"/>
                <a:cs typeface="Arial" panose="020B0604020202020204" pitchFamily="34" charset="0"/>
              </a:rPr>
              <a:t>March 2025 – Isolated adenopathy clinically smaller</a:t>
            </a:r>
          </a:p>
          <a:p>
            <a:pPr>
              <a:lnSpc>
                <a:spcPct val="100000"/>
              </a:lnSpc>
            </a:pPr>
            <a:r>
              <a:rPr lang="en-US" sz="2000" dirty="0">
                <a:solidFill>
                  <a:srgbClr val="C00000"/>
                </a:solidFill>
                <a:latin typeface="Arial" panose="020B0604020202020204" pitchFamily="34" charset="0"/>
                <a:cs typeface="Arial" panose="020B0604020202020204" pitchFamily="34" charset="0"/>
              </a:rPr>
              <a:t>Next questions – Is in CR --- </a:t>
            </a:r>
            <a:r>
              <a:rPr lang="en-US" sz="2000" dirty="0" err="1">
                <a:solidFill>
                  <a:srgbClr val="C00000"/>
                </a:solidFill>
                <a:latin typeface="Arial" panose="020B0604020202020204" pitchFamily="34" charset="0"/>
                <a:cs typeface="Arial" panose="020B0604020202020204" pitchFamily="34" charset="0"/>
              </a:rPr>
              <a:t>Allo</a:t>
            </a:r>
            <a:r>
              <a:rPr lang="en-US" sz="2000" dirty="0">
                <a:solidFill>
                  <a:srgbClr val="C00000"/>
                </a:solidFill>
                <a:latin typeface="Arial" panose="020B0604020202020204" pitchFamily="34" charset="0"/>
                <a:cs typeface="Arial" panose="020B0604020202020204" pitchFamily="34" charset="0"/>
              </a:rPr>
              <a:t> SCT ?? Or continue Lonca-T ?? </a:t>
            </a:r>
          </a:p>
          <a:p>
            <a:pPr marL="0" indent="0">
              <a:lnSpc>
                <a:spcPct val="100000"/>
              </a:lnSpc>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7344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5150445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020-7708-64B0-930B-0250C5992FC2}"/>
              </a:ext>
            </a:extLst>
          </p:cNvPr>
          <p:cNvSpPr>
            <a:spLocks noGrp="1"/>
          </p:cNvSpPr>
          <p:nvPr>
            <p:ph type="ctrTitle"/>
          </p:nvPr>
        </p:nvSpPr>
        <p:spPr/>
        <p:txBody>
          <a:bodyPr/>
          <a:lstStyle/>
          <a:p>
            <a:r>
              <a:rPr lang="en-US" dirty="0"/>
              <a:t>ONS 2025 NHL</a:t>
            </a:r>
          </a:p>
        </p:txBody>
      </p:sp>
      <p:sp>
        <p:nvSpPr>
          <p:cNvPr id="3" name="Subtitle 2">
            <a:extLst>
              <a:ext uri="{FF2B5EF4-FFF2-40B4-BE49-F238E27FC236}">
                <a16:creationId xmlns:a16="http://schemas.microsoft.com/office/drawing/2014/main" id="{7F150D4C-1DB9-75FE-8094-205A6E6F5FEA}"/>
              </a:ext>
            </a:extLst>
          </p:cNvPr>
          <p:cNvSpPr>
            <a:spLocks noGrp="1"/>
          </p:cNvSpPr>
          <p:nvPr>
            <p:ph type="subTitle" idx="1"/>
          </p:nvPr>
        </p:nvSpPr>
        <p:spPr/>
        <p:txBody>
          <a:bodyPr/>
          <a:lstStyle/>
          <a:p>
            <a:r>
              <a:rPr lang="en-US" dirty="0"/>
              <a:t>Robin Klebig, APRN, CNP, AOCNP</a:t>
            </a:r>
          </a:p>
          <a:p>
            <a:r>
              <a:rPr lang="en-US" dirty="0"/>
              <a:t>April 12, 2025</a:t>
            </a:r>
          </a:p>
        </p:txBody>
      </p:sp>
    </p:spTree>
    <p:extLst>
      <p:ext uri="{BB962C8B-B14F-4D97-AF65-F5344CB8AC3E}">
        <p14:creationId xmlns:p14="http://schemas.microsoft.com/office/powerpoint/2010/main" val="2859828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66DA-7CF4-1137-B408-AF07CA841173}"/>
              </a:ext>
            </a:extLst>
          </p:cNvPr>
          <p:cNvSpPr>
            <a:spLocks noGrp="1"/>
          </p:cNvSpPr>
          <p:nvPr>
            <p:ph type="title"/>
          </p:nvPr>
        </p:nvSpPr>
        <p:spPr>
          <a:xfrm>
            <a:off x="838200" y="365126"/>
            <a:ext cx="10515600" cy="439208"/>
          </a:xfrm>
        </p:spPr>
        <p:txBody>
          <a:bodyPr/>
          <a:lstStyle/>
          <a:p>
            <a:r>
              <a:rPr lang="en-US" sz="1800" b="1" dirty="0">
                <a:effectLst/>
                <a:latin typeface="Aptos" panose="020B0004020202020204" pitchFamily="34" charset="0"/>
                <a:ea typeface="Aptos" panose="020B0004020202020204" pitchFamily="34" charset="0"/>
                <a:cs typeface="Aptos" panose="020B0004020202020204" pitchFamily="34" charset="0"/>
              </a:rPr>
              <a:t>Scenario 2: A patient with R/R DLBCL is about to start treatment with </a:t>
            </a:r>
            <a:r>
              <a:rPr lang="en-US" sz="1800" b="1" dirty="0" err="1">
                <a:effectLst/>
                <a:latin typeface="Aptos" panose="020B0004020202020204" pitchFamily="34" charset="0"/>
                <a:ea typeface="Aptos" panose="020B0004020202020204" pitchFamily="34" charset="0"/>
                <a:cs typeface="Aptos" panose="020B0004020202020204" pitchFamily="34" charset="0"/>
              </a:rPr>
              <a:t>loncastuximab</a:t>
            </a:r>
            <a:r>
              <a:rPr lang="en-US" sz="1800" b="1" dirty="0">
                <a:effectLst/>
                <a:latin typeface="Aptos" panose="020B0004020202020204" pitchFamily="34" charset="0"/>
                <a:ea typeface="Aptos" panose="020B0004020202020204" pitchFamily="34" charset="0"/>
                <a:cs typeface="Aptos" panose="020B0004020202020204" pitchFamily="34" charset="0"/>
              </a:rPr>
              <a:t> </a:t>
            </a:r>
            <a:r>
              <a:rPr lang="en-US" sz="1800" b="1" dirty="0" err="1">
                <a:effectLst/>
                <a:latin typeface="Aptos" panose="020B0004020202020204" pitchFamily="34" charset="0"/>
                <a:ea typeface="Aptos" panose="020B0004020202020204" pitchFamily="34" charset="0"/>
                <a:cs typeface="Aptos" panose="020B0004020202020204" pitchFamily="34" charset="0"/>
              </a:rPr>
              <a:t>tesirine</a:t>
            </a:r>
            <a:endParaRPr lang="en-US" dirty="0"/>
          </a:p>
        </p:txBody>
      </p:sp>
      <p:sp>
        <p:nvSpPr>
          <p:cNvPr id="3" name="Content Placeholder 2">
            <a:extLst>
              <a:ext uri="{FF2B5EF4-FFF2-40B4-BE49-F238E27FC236}">
                <a16:creationId xmlns:a16="http://schemas.microsoft.com/office/drawing/2014/main" id="{76769BE0-612A-2546-9C3C-A8D04E5D1EFF}"/>
              </a:ext>
            </a:extLst>
          </p:cNvPr>
          <p:cNvSpPr>
            <a:spLocks noGrp="1"/>
          </p:cNvSpPr>
          <p:nvPr>
            <p:ph idx="1"/>
          </p:nvPr>
        </p:nvSpPr>
        <p:spPr>
          <a:xfrm>
            <a:off x="838200" y="1015999"/>
            <a:ext cx="10515600" cy="5721131"/>
          </a:xfrm>
        </p:spPr>
        <p:txBody>
          <a:bodyPr>
            <a:normAutofit/>
          </a:bodyPr>
          <a:lstStyle/>
          <a:p>
            <a:pPr>
              <a:spcBef>
                <a:spcPts val="600"/>
              </a:spcBef>
              <a:spcAft>
                <a:spcPts val="300"/>
              </a:spcAft>
            </a:pPr>
            <a:r>
              <a:rPr lang="en-US" sz="2000" b="1" i="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What do you tell your patients about to start treatment with </a:t>
            </a:r>
            <a:r>
              <a:rPr lang="en-US" sz="20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loncastuximab</a:t>
            </a:r>
            <a:r>
              <a:rPr lang="en-US" sz="20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en-US" sz="20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tesirine</a:t>
            </a:r>
            <a:r>
              <a:rPr lang="en-US" sz="20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about how it works and why they are receiving it?</a:t>
            </a:r>
          </a:p>
          <a:p>
            <a:pPr>
              <a:spcBef>
                <a:spcPts val="600"/>
              </a:spcBef>
              <a:spcAft>
                <a:spcPts val="300"/>
              </a:spcAft>
            </a:pPr>
            <a:r>
              <a:rPr lang="en-US" sz="2000" dirty="0">
                <a:latin typeface="Aptos" panose="020B0004020202020204" pitchFamily="34" charset="0"/>
                <a:ea typeface="Aptos" panose="020B0004020202020204" pitchFamily="34" charset="0"/>
                <a:cs typeface="Aptos" panose="020B0004020202020204" pitchFamily="34" charset="0"/>
              </a:rPr>
              <a:t>Your lymphoma has not responded to prior traditional chemotherapy – this drug is indicated for relapsed/refractory DLBCL after 2 or more lines of systemic therapy</a:t>
            </a:r>
          </a:p>
          <a:p>
            <a:pPr>
              <a:spcBef>
                <a:spcPts val="600"/>
              </a:spcBef>
              <a:spcAft>
                <a:spcPts val="300"/>
              </a:spcAft>
            </a:pPr>
            <a:r>
              <a:rPr lang="en-US" sz="2000" dirty="0">
                <a:latin typeface="Aptos" panose="020B0004020202020204" pitchFamily="34" charset="0"/>
                <a:ea typeface="Aptos" panose="020B0004020202020204" pitchFamily="34" charset="0"/>
                <a:cs typeface="Aptos" panose="020B0004020202020204" pitchFamily="34" charset="0"/>
              </a:rPr>
              <a:t>Clinical studies have shown 48% overall response rate and 24% CR in patients with relapsed/refractory DLBCL</a:t>
            </a:r>
          </a:p>
          <a:p>
            <a:pPr>
              <a:spcBef>
                <a:spcPts val="600"/>
              </a:spcBef>
              <a:spcAft>
                <a:spcPts val="300"/>
              </a:spcAft>
            </a:pPr>
            <a:r>
              <a:rPr lang="en-US" sz="2000" dirty="0">
                <a:effectLst/>
                <a:latin typeface="Aptos" panose="020B0004020202020204" pitchFamily="34" charset="0"/>
                <a:ea typeface="Aptos" panose="020B0004020202020204" pitchFamily="34" charset="0"/>
                <a:cs typeface="Aptos" panose="020B0004020202020204" pitchFamily="34" charset="0"/>
              </a:rPr>
              <a:t>Antibody-drug conjugate (monoclonal antibody and chemotherapy drug)</a:t>
            </a:r>
          </a:p>
          <a:p>
            <a:pPr lvl="1">
              <a:spcBef>
                <a:spcPts val="600"/>
              </a:spcBef>
              <a:spcAft>
                <a:spcPts val="300"/>
              </a:spcAft>
            </a:pPr>
            <a:r>
              <a:rPr lang="en-US" sz="1800" dirty="0">
                <a:latin typeface="Aptos" panose="020B0004020202020204" pitchFamily="34" charset="0"/>
                <a:ea typeface="Aptos" panose="020B0004020202020204" pitchFamily="34" charset="0"/>
                <a:cs typeface="Aptos" panose="020B0004020202020204" pitchFamily="34" charset="0"/>
              </a:rPr>
              <a:t>Monoclonal antibody targets CD19 on surface of the lymphoma cells</a:t>
            </a:r>
          </a:p>
          <a:p>
            <a:pPr lvl="1">
              <a:spcBef>
                <a:spcPts val="600"/>
              </a:spcBef>
              <a:spcAft>
                <a:spcPts val="300"/>
              </a:spcAft>
            </a:pPr>
            <a:r>
              <a:rPr lang="en-US" sz="1800" dirty="0">
                <a:effectLst/>
                <a:latin typeface="Aptos" panose="020B0004020202020204" pitchFamily="34" charset="0"/>
                <a:ea typeface="Aptos" panose="020B0004020202020204" pitchFamily="34" charset="0"/>
                <a:cs typeface="Aptos" panose="020B0004020202020204" pitchFamily="34" charset="0"/>
              </a:rPr>
              <a:t>Once bound to the cell, the drug is internalized by the cell and chemotherapy component is released inside the cancer cell, causing DNA damage that leads to the cancer cell death</a:t>
            </a:r>
          </a:p>
          <a:p>
            <a:pPr>
              <a:spcBef>
                <a:spcPts val="600"/>
              </a:spcBef>
              <a:spcAft>
                <a:spcPts val="300"/>
              </a:spcAft>
            </a:pPr>
            <a:r>
              <a:rPr lang="en-US" sz="2000" dirty="0">
                <a:latin typeface="Aptos" panose="020B0004020202020204" pitchFamily="34" charset="0"/>
                <a:ea typeface="Aptos" panose="020B0004020202020204" pitchFamily="34" charset="0"/>
                <a:cs typeface="Aptos" panose="020B0004020202020204" pitchFamily="34" charset="0"/>
              </a:rPr>
              <a:t>The drug is given intravenously over 30 minutes every 3 weeks</a:t>
            </a:r>
          </a:p>
          <a:p>
            <a:pPr lvl="1">
              <a:spcBef>
                <a:spcPts val="600"/>
              </a:spcBef>
              <a:spcAft>
                <a:spcPts val="300"/>
              </a:spcAft>
            </a:pPr>
            <a:r>
              <a:rPr lang="en-US" sz="1800" dirty="0">
                <a:latin typeface="Aptos" panose="020B0004020202020204" pitchFamily="34" charset="0"/>
                <a:ea typeface="Aptos" panose="020B0004020202020204" pitchFamily="34" charset="0"/>
                <a:cs typeface="Aptos" panose="020B0004020202020204" pitchFamily="34" charset="0"/>
              </a:rPr>
              <a:t>0.15 mg/kg for first 2 cycles</a:t>
            </a:r>
          </a:p>
          <a:p>
            <a:pPr lvl="1">
              <a:spcBef>
                <a:spcPts val="600"/>
              </a:spcBef>
              <a:spcAft>
                <a:spcPts val="300"/>
              </a:spcAft>
            </a:pPr>
            <a:r>
              <a:rPr lang="en-US" sz="1800" dirty="0">
                <a:latin typeface="Aptos" panose="020B0004020202020204" pitchFamily="34" charset="0"/>
                <a:ea typeface="Aptos" panose="020B0004020202020204" pitchFamily="34" charset="0"/>
                <a:cs typeface="Aptos" panose="020B0004020202020204" pitchFamily="34" charset="0"/>
              </a:rPr>
              <a:t>smaller dose (0.075 mg/kg)  for subsequent cycles</a:t>
            </a:r>
          </a:p>
          <a:p>
            <a:pPr>
              <a:spcBef>
                <a:spcPts val="600"/>
              </a:spcBef>
              <a:spcAft>
                <a:spcPts val="300"/>
              </a:spcAft>
            </a:pPr>
            <a:r>
              <a:rPr lang="en-US" sz="2000" dirty="0">
                <a:effectLst/>
                <a:latin typeface="Aptos" panose="020B0004020202020204" pitchFamily="34" charset="0"/>
                <a:ea typeface="Aptos" panose="020B0004020202020204" pitchFamily="34" charset="0"/>
                <a:cs typeface="Aptos" panose="020B0004020202020204" pitchFamily="34" charset="0"/>
              </a:rPr>
              <a:t>Treatment will continue until disease progression or unacceptable toxicity</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975100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1ADE0-0B47-6C30-301A-F48DC2C8E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80A27-4CBE-3BBF-D518-716B67CF0A7D}"/>
              </a:ext>
            </a:extLst>
          </p:cNvPr>
          <p:cNvSpPr>
            <a:spLocks noGrp="1"/>
          </p:cNvSpPr>
          <p:nvPr>
            <p:ph type="title"/>
          </p:nvPr>
        </p:nvSpPr>
        <p:spPr>
          <a:xfrm>
            <a:off x="838200" y="365125"/>
            <a:ext cx="10515600" cy="650875"/>
          </a:xfrm>
        </p:spPr>
        <p:txBody>
          <a:bodyPr/>
          <a:lstStyle/>
          <a:p>
            <a:r>
              <a:rPr lang="en-US" sz="1800" b="1" dirty="0">
                <a:effectLst/>
                <a:latin typeface="Aptos" panose="020B0004020202020204" pitchFamily="34" charset="0"/>
                <a:ea typeface="Aptos" panose="020B0004020202020204" pitchFamily="34" charset="0"/>
                <a:cs typeface="Aptos" panose="020B0004020202020204" pitchFamily="34" charset="0"/>
              </a:rPr>
              <a:t>Scenario 2: A patient with R/R DLBCL is about to start treatment with </a:t>
            </a:r>
            <a:r>
              <a:rPr lang="en-US" sz="1800" b="1" dirty="0" err="1">
                <a:effectLst/>
                <a:latin typeface="Aptos" panose="020B0004020202020204" pitchFamily="34" charset="0"/>
                <a:ea typeface="Aptos" panose="020B0004020202020204" pitchFamily="34" charset="0"/>
                <a:cs typeface="Aptos" panose="020B0004020202020204" pitchFamily="34" charset="0"/>
              </a:rPr>
              <a:t>loncastuximab</a:t>
            </a:r>
            <a:r>
              <a:rPr lang="en-US" sz="1800" b="1" dirty="0">
                <a:effectLst/>
                <a:latin typeface="Aptos" panose="020B0004020202020204" pitchFamily="34" charset="0"/>
                <a:ea typeface="Aptos" panose="020B0004020202020204" pitchFamily="34" charset="0"/>
                <a:cs typeface="Aptos" panose="020B0004020202020204" pitchFamily="34" charset="0"/>
              </a:rPr>
              <a:t> </a:t>
            </a:r>
            <a:r>
              <a:rPr lang="en-US" sz="1800" b="1" dirty="0" err="1">
                <a:effectLst/>
                <a:latin typeface="Aptos" panose="020B0004020202020204" pitchFamily="34" charset="0"/>
                <a:ea typeface="Aptos" panose="020B0004020202020204" pitchFamily="34" charset="0"/>
                <a:cs typeface="Aptos" panose="020B0004020202020204" pitchFamily="34" charset="0"/>
              </a:rPr>
              <a:t>tesirine</a:t>
            </a:r>
            <a:endParaRPr lang="en-US" dirty="0"/>
          </a:p>
        </p:txBody>
      </p:sp>
      <p:sp>
        <p:nvSpPr>
          <p:cNvPr id="3" name="Content Placeholder 2">
            <a:extLst>
              <a:ext uri="{FF2B5EF4-FFF2-40B4-BE49-F238E27FC236}">
                <a16:creationId xmlns:a16="http://schemas.microsoft.com/office/drawing/2014/main" id="{D36853A5-F0C3-4FB3-C5C1-4C75CCEF78E6}"/>
              </a:ext>
            </a:extLst>
          </p:cNvPr>
          <p:cNvSpPr>
            <a:spLocks noGrp="1"/>
          </p:cNvSpPr>
          <p:nvPr>
            <p:ph idx="1"/>
          </p:nvPr>
        </p:nvSpPr>
        <p:spPr>
          <a:xfrm>
            <a:off x="838200" y="1185333"/>
            <a:ext cx="10515600" cy="5147734"/>
          </a:xfrm>
        </p:spPr>
        <p:txBody>
          <a:bodyPr>
            <a:normAutofit fontScale="77500" lnSpcReduction="20000"/>
          </a:bodyPr>
          <a:lstStyle/>
          <a:p>
            <a:pPr marL="342900" marR="0" lvl="0" indent="-342900">
              <a:spcBef>
                <a:spcPts val="600"/>
              </a:spcBef>
              <a:buSzPts val="1000"/>
              <a:buFont typeface="Symbol" panose="05050102010706020507" pitchFamily="18" charset="2"/>
              <a:buChar char=""/>
              <a:tabLst>
                <a:tab pos="457200" algn="l"/>
              </a:tabLst>
            </a:pPr>
            <a:r>
              <a:rPr lang="en-US" sz="2600" b="1" i="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What side effects can occur with </a:t>
            </a:r>
            <a:r>
              <a:rPr lang="en-US" sz="26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loncastuximab</a:t>
            </a:r>
            <a:r>
              <a:rPr lang="en-US" sz="26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en-US" sz="26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tesirine</a:t>
            </a:r>
            <a:r>
              <a:rPr lang="en-US" sz="26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What do you tell your patients about to start </a:t>
            </a:r>
            <a:r>
              <a:rPr lang="en-US" sz="26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loncastuximab</a:t>
            </a:r>
            <a:r>
              <a:rPr lang="en-US" sz="26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en-US" sz="26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tesirine</a:t>
            </a:r>
            <a:r>
              <a:rPr lang="en-US" sz="26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about potential toxicities?</a:t>
            </a:r>
          </a:p>
          <a:p>
            <a:pPr marL="0" marR="0" lvl="0" indent="0">
              <a:spcBef>
                <a:spcPts val="600"/>
              </a:spcBef>
              <a:buSzPts val="1000"/>
              <a:buNone/>
              <a:tabLst>
                <a:tab pos="457200" algn="l"/>
              </a:tabLst>
            </a:pPr>
            <a:endParaRPr lang="en-US" sz="2600" b="1" i="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600"/>
              </a:spcBef>
              <a:buSzPts val="1000"/>
              <a:buFont typeface="Symbol" panose="05050102010706020507" pitchFamily="18" charset="2"/>
              <a:buChar char=""/>
              <a:tabLst>
                <a:tab pos="457200" algn="l"/>
              </a:tabLst>
            </a:pPr>
            <a:r>
              <a:rPr lang="en-US" sz="2600" dirty="0">
                <a:latin typeface="Aptos" panose="020B0004020202020204" pitchFamily="34" charset="0"/>
                <a:ea typeface="Aptos" panose="020B0004020202020204" pitchFamily="34" charset="0"/>
                <a:cs typeface="Aptos" panose="020B0004020202020204" pitchFamily="34" charset="0"/>
              </a:rPr>
              <a:t>Common side effects include</a:t>
            </a:r>
            <a:endParaRPr lang="en-US" sz="2300" dirty="0">
              <a:effectLst/>
              <a:latin typeface="Aptos" panose="020B0004020202020204" pitchFamily="34" charset="0"/>
              <a:ea typeface="Aptos" panose="020B0004020202020204" pitchFamily="34" charset="0"/>
              <a:cs typeface="Aptos" panose="020B0004020202020204" pitchFamily="34" charset="0"/>
            </a:endParaRPr>
          </a:p>
          <a:p>
            <a:pPr marL="800100" lvl="1" indent="-342900">
              <a:spcBef>
                <a:spcPts val="600"/>
              </a:spcBef>
              <a:buSzPts val="1000"/>
              <a:buFont typeface="Symbol" panose="05050102010706020507" pitchFamily="18" charset="2"/>
              <a:buChar char=""/>
              <a:tabLst>
                <a:tab pos="457200" algn="l"/>
              </a:tabLst>
            </a:pPr>
            <a:r>
              <a:rPr lang="en-US" sz="2300" dirty="0">
                <a:latin typeface="Aptos" panose="020B0004020202020204" pitchFamily="34" charset="0"/>
                <a:ea typeface="Aptos" panose="020B0004020202020204" pitchFamily="34" charset="0"/>
                <a:cs typeface="Aptos" panose="020B0004020202020204" pitchFamily="34" charset="0"/>
              </a:rPr>
              <a:t>Nausea</a:t>
            </a:r>
          </a:p>
          <a:p>
            <a:pPr marL="800100" lvl="1" indent="-342900">
              <a:spcBef>
                <a:spcPts val="600"/>
              </a:spcBef>
              <a:buSzPts val="1000"/>
              <a:buFont typeface="Symbol" panose="05050102010706020507" pitchFamily="18" charset="2"/>
              <a:buChar char=""/>
              <a:tabLst>
                <a:tab pos="457200" algn="l"/>
              </a:tabLst>
            </a:pPr>
            <a:r>
              <a:rPr lang="en-US" sz="2300" dirty="0">
                <a:effectLst/>
                <a:latin typeface="Aptos" panose="020B0004020202020204" pitchFamily="34" charset="0"/>
                <a:ea typeface="Aptos" panose="020B0004020202020204" pitchFamily="34" charset="0"/>
                <a:cs typeface="Aptos" panose="020B0004020202020204" pitchFamily="34" charset="0"/>
              </a:rPr>
              <a:t>Fatigue</a:t>
            </a:r>
            <a:endParaRPr lang="en-US" sz="2300" dirty="0">
              <a:latin typeface="Aptos" panose="020B0004020202020204" pitchFamily="34" charset="0"/>
              <a:ea typeface="Aptos" panose="020B0004020202020204" pitchFamily="34" charset="0"/>
              <a:cs typeface="Aptos" panose="020B0004020202020204" pitchFamily="34" charset="0"/>
            </a:endParaRPr>
          </a:p>
          <a:p>
            <a:pPr marL="800100" lvl="1" indent="-342900">
              <a:spcBef>
                <a:spcPts val="600"/>
              </a:spcBef>
              <a:buSzPts val="1000"/>
              <a:buFont typeface="Symbol" panose="05050102010706020507" pitchFamily="18" charset="2"/>
              <a:buChar char=""/>
              <a:tabLst>
                <a:tab pos="457200" algn="l"/>
              </a:tabLst>
            </a:pPr>
            <a:r>
              <a:rPr lang="en-US" sz="2300" dirty="0">
                <a:latin typeface="Aptos" panose="020B0004020202020204" pitchFamily="34" charset="0"/>
                <a:ea typeface="Aptos" panose="020B0004020202020204" pitchFamily="34" charset="0"/>
                <a:cs typeface="Aptos" panose="020B0004020202020204" pitchFamily="34" charset="0"/>
              </a:rPr>
              <a:t>Cytopenias (anemia, neutropenia, thrombocytopenia)</a:t>
            </a:r>
          </a:p>
          <a:p>
            <a:pPr marL="800100" lvl="1" indent="-342900">
              <a:spcBef>
                <a:spcPts val="600"/>
              </a:spcBef>
              <a:buSzPts val="1000"/>
              <a:buFont typeface="Symbol" panose="05050102010706020507" pitchFamily="18" charset="2"/>
              <a:buChar char=""/>
              <a:tabLst>
                <a:tab pos="457200" algn="l"/>
              </a:tabLst>
            </a:pPr>
            <a:r>
              <a:rPr lang="en-US" sz="2300" dirty="0">
                <a:effectLst/>
                <a:latin typeface="Aptos" panose="020B0004020202020204" pitchFamily="34" charset="0"/>
                <a:ea typeface="Aptos" panose="020B0004020202020204" pitchFamily="34" charset="0"/>
                <a:cs typeface="Aptos" panose="020B0004020202020204" pitchFamily="34" charset="0"/>
              </a:rPr>
              <a:t>Liver enzyme abnormalities (GGT)</a:t>
            </a:r>
          </a:p>
          <a:p>
            <a:pPr marL="800100" lvl="1" indent="-342900">
              <a:spcBef>
                <a:spcPts val="600"/>
              </a:spcBef>
              <a:buSzPts val="1000"/>
              <a:buFont typeface="Symbol" panose="05050102010706020507" pitchFamily="18" charset="2"/>
              <a:buChar char=""/>
              <a:tabLst>
                <a:tab pos="457200" algn="l"/>
              </a:tabLst>
            </a:pPr>
            <a:r>
              <a:rPr lang="en-US" sz="2300" dirty="0">
                <a:effectLst/>
                <a:latin typeface="Aptos" panose="020B0004020202020204" pitchFamily="34" charset="0"/>
                <a:ea typeface="Aptos" panose="020B0004020202020204" pitchFamily="34" charset="0"/>
                <a:cs typeface="Aptos" panose="020B0004020202020204" pitchFamily="34" charset="0"/>
              </a:rPr>
              <a:t>Edema</a:t>
            </a:r>
          </a:p>
          <a:p>
            <a:pPr marL="800100" lvl="1" indent="-342900">
              <a:spcBef>
                <a:spcPts val="600"/>
              </a:spcBef>
              <a:buSzPts val="1000"/>
              <a:buFont typeface="Symbol" panose="05050102010706020507" pitchFamily="18" charset="2"/>
              <a:buChar char=""/>
              <a:tabLst>
                <a:tab pos="457200" algn="l"/>
              </a:tabLst>
            </a:pPr>
            <a:r>
              <a:rPr lang="en-US" sz="2300" dirty="0">
                <a:latin typeface="Aptos" panose="020B0004020202020204" pitchFamily="34" charset="0"/>
                <a:ea typeface="Aptos" panose="020B0004020202020204" pitchFamily="34" charset="0"/>
                <a:cs typeface="Aptos" panose="020B0004020202020204" pitchFamily="34" charset="0"/>
              </a:rPr>
              <a:t>Effusions</a:t>
            </a:r>
            <a:endParaRPr lang="en-US" sz="2300" dirty="0">
              <a:effectLst/>
              <a:latin typeface="Aptos" panose="020B0004020202020204" pitchFamily="34" charset="0"/>
              <a:ea typeface="Aptos" panose="020B0004020202020204" pitchFamily="34" charset="0"/>
              <a:cs typeface="Aptos" panose="020B0004020202020204" pitchFamily="34" charset="0"/>
            </a:endParaRPr>
          </a:p>
          <a:p>
            <a:pPr marL="800100" lvl="1" indent="-342900">
              <a:spcBef>
                <a:spcPts val="600"/>
              </a:spcBef>
              <a:buSzPts val="1000"/>
              <a:buFont typeface="Symbol" panose="05050102010706020507" pitchFamily="18" charset="2"/>
              <a:buChar char=""/>
              <a:tabLst>
                <a:tab pos="457200" algn="l"/>
              </a:tabLst>
            </a:pPr>
            <a:r>
              <a:rPr lang="en-US" sz="2300" dirty="0">
                <a:latin typeface="Aptos" panose="020B0004020202020204" pitchFamily="34" charset="0"/>
                <a:ea typeface="Aptos" panose="020B0004020202020204" pitchFamily="34" charset="0"/>
                <a:cs typeface="Aptos" panose="020B0004020202020204" pitchFamily="34" charset="0"/>
              </a:rPr>
              <a:t>Shortness of breath</a:t>
            </a:r>
          </a:p>
          <a:p>
            <a:pPr marL="800100" lvl="1" indent="-342900">
              <a:spcBef>
                <a:spcPts val="600"/>
              </a:spcBef>
              <a:buSzPts val="1000"/>
              <a:buFont typeface="Symbol" panose="05050102010706020507" pitchFamily="18" charset="2"/>
              <a:buChar char=""/>
              <a:tabLst>
                <a:tab pos="457200" algn="l"/>
              </a:tabLst>
            </a:pPr>
            <a:r>
              <a:rPr lang="en-US" sz="2300" dirty="0">
                <a:latin typeface="Aptos" panose="020B0004020202020204" pitchFamily="34" charset="0"/>
                <a:ea typeface="Aptos" panose="020B0004020202020204" pitchFamily="34" charset="0"/>
                <a:cs typeface="Aptos" panose="020B0004020202020204" pitchFamily="34" charset="0"/>
              </a:rPr>
              <a:t>Severe cutaneous reactions/photosensitivity</a:t>
            </a:r>
          </a:p>
          <a:p>
            <a:pPr marL="457200" lvl="1" indent="0">
              <a:spcBef>
                <a:spcPts val="600"/>
              </a:spcBef>
              <a:buSzPts val="1000"/>
              <a:buNone/>
              <a:tabLst>
                <a:tab pos="457200" algn="l"/>
              </a:tabLst>
            </a:pPr>
            <a:endParaRPr lang="en-US" sz="1400" dirty="0">
              <a:effectLst/>
              <a:latin typeface="Aptos" panose="020B0004020202020204" pitchFamily="34" charset="0"/>
              <a:ea typeface="Aptos" panose="020B0004020202020204" pitchFamily="34" charset="0"/>
              <a:cs typeface="Aptos" panose="020B0004020202020204" pitchFamily="34" charset="0"/>
            </a:endParaRPr>
          </a:p>
          <a:p>
            <a:pPr>
              <a:spcBef>
                <a:spcPts val="600"/>
              </a:spcBef>
            </a:pPr>
            <a:r>
              <a:rPr lang="en-US" sz="2600" b="1" dirty="0">
                <a:effectLst/>
                <a:latin typeface="Aptos" panose="020B0004020202020204" pitchFamily="34" charset="0"/>
                <a:ea typeface="Aptos" panose="020B0004020202020204" pitchFamily="34" charset="0"/>
                <a:cs typeface="Aptos" panose="020B0004020202020204" pitchFamily="34" charset="0"/>
              </a:rPr>
              <a:t>You will be premedicated with dexamethasone to reduce risk of side effects (fluid retention)</a:t>
            </a:r>
          </a:p>
          <a:p>
            <a:pPr lvl="1">
              <a:spcBef>
                <a:spcPts val="600"/>
              </a:spcBef>
            </a:pPr>
            <a:r>
              <a:rPr lang="en-US" sz="2300" dirty="0">
                <a:latin typeface="Aptos" panose="020B0004020202020204" pitchFamily="34" charset="0"/>
                <a:ea typeface="Aptos" panose="020B0004020202020204" pitchFamily="34" charset="0"/>
                <a:cs typeface="Aptos" panose="020B0004020202020204" pitchFamily="34" charset="0"/>
              </a:rPr>
              <a:t>Dexamethasone 4 mg twice daily x 3 days – </a:t>
            </a:r>
            <a:r>
              <a:rPr lang="en-US" sz="2300" u="sng" dirty="0">
                <a:latin typeface="Aptos" panose="020B0004020202020204" pitchFamily="34" charset="0"/>
                <a:ea typeface="Aptos" panose="020B0004020202020204" pitchFamily="34" charset="0"/>
                <a:cs typeface="Aptos" panose="020B0004020202020204" pitchFamily="34" charset="0"/>
              </a:rPr>
              <a:t>beginning day before </a:t>
            </a:r>
            <a:r>
              <a:rPr lang="en-US" sz="2300" u="sng" dirty="0" err="1">
                <a:latin typeface="Aptos" panose="020B0004020202020204" pitchFamily="34" charset="0"/>
                <a:ea typeface="Aptos" panose="020B0004020202020204" pitchFamily="34" charset="0"/>
                <a:cs typeface="Aptos" panose="020B0004020202020204" pitchFamily="34" charset="0"/>
              </a:rPr>
              <a:t>loncastuximab</a:t>
            </a:r>
            <a:r>
              <a:rPr lang="en-US" sz="2300" u="sng" dirty="0">
                <a:latin typeface="Aptos" panose="020B0004020202020204" pitchFamily="34" charset="0"/>
                <a:ea typeface="Aptos" panose="020B0004020202020204" pitchFamily="34" charset="0"/>
                <a:cs typeface="Aptos" panose="020B0004020202020204" pitchFamily="34" charset="0"/>
              </a:rPr>
              <a:t> infusion</a:t>
            </a:r>
          </a:p>
          <a:p>
            <a:pPr lvl="2">
              <a:spcBef>
                <a:spcPts val="600"/>
              </a:spcBef>
            </a:pPr>
            <a:r>
              <a:rPr lang="en-US" sz="1900" dirty="0">
                <a:effectLst/>
                <a:latin typeface="Aptos" panose="020B0004020202020204" pitchFamily="34" charset="0"/>
                <a:ea typeface="Aptos" panose="020B0004020202020204" pitchFamily="34" charset="0"/>
                <a:cs typeface="Aptos" panose="020B0004020202020204" pitchFamily="34" charset="0"/>
              </a:rPr>
              <a:t>If dexamethasone does not begin day before </a:t>
            </a:r>
            <a:r>
              <a:rPr lang="en-US" sz="1900" dirty="0" err="1">
                <a:effectLst/>
                <a:latin typeface="Aptos" panose="020B0004020202020204" pitchFamily="34" charset="0"/>
                <a:ea typeface="Aptos" panose="020B0004020202020204" pitchFamily="34" charset="0"/>
                <a:cs typeface="Aptos" panose="020B0004020202020204" pitchFamily="34" charset="0"/>
              </a:rPr>
              <a:t>loncastuximab</a:t>
            </a:r>
            <a:r>
              <a:rPr lang="en-US" sz="1900" dirty="0">
                <a:effectLst/>
                <a:latin typeface="Aptos" panose="020B0004020202020204" pitchFamily="34" charset="0"/>
                <a:ea typeface="Aptos" panose="020B0004020202020204" pitchFamily="34" charset="0"/>
                <a:cs typeface="Aptos" panose="020B0004020202020204" pitchFamily="34" charset="0"/>
              </a:rPr>
              <a:t>, should begin at least 2 hours prior to </a:t>
            </a:r>
            <a:r>
              <a:rPr lang="en-US" sz="1900" dirty="0">
                <a:latin typeface="Aptos" panose="020B0004020202020204" pitchFamily="34" charset="0"/>
                <a:ea typeface="Aptos" panose="020B0004020202020204" pitchFamily="34" charset="0"/>
                <a:cs typeface="Aptos" panose="020B0004020202020204" pitchFamily="34" charset="0"/>
              </a:rPr>
              <a:t>infusion</a:t>
            </a:r>
          </a:p>
          <a:p>
            <a:pPr>
              <a:spcBef>
                <a:spcPts val="600"/>
              </a:spcBef>
            </a:pPr>
            <a:r>
              <a:rPr lang="en-US" sz="2600" b="1" dirty="0">
                <a:effectLst/>
                <a:latin typeface="Aptos" panose="020B0004020202020204" pitchFamily="34" charset="0"/>
                <a:ea typeface="Aptos" panose="020B0004020202020204" pitchFamily="34" charset="0"/>
                <a:cs typeface="Aptos" panose="020B0004020202020204" pitchFamily="34" charset="0"/>
              </a:rPr>
              <a:t>Avoid sun exposure, wear protective clothing, use sunscreen</a:t>
            </a:r>
          </a:p>
          <a:p>
            <a:pPr>
              <a:spcBef>
                <a:spcPts val="600"/>
              </a:spcBef>
            </a:pPr>
            <a:endParaRPr lang="en-US" dirty="0"/>
          </a:p>
        </p:txBody>
      </p:sp>
    </p:spTree>
    <p:extLst>
      <p:ext uri="{BB962C8B-B14F-4D97-AF65-F5344CB8AC3E}">
        <p14:creationId xmlns:p14="http://schemas.microsoft.com/office/powerpoint/2010/main" val="24534033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D260-6F7C-7002-00C6-D425B058B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0AA64-FA8F-9B16-F912-5C421A434242}"/>
              </a:ext>
            </a:extLst>
          </p:cNvPr>
          <p:cNvSpPr>
            <a:spLocks noGrp="1"/>
          </p:cNvSpPr>
          <p:nvPr>
            <p:ph type="title"/>
          </p:nvPr>
        </p:nvSpPr>
        <p:spPr>
          <a:xfrm>
            <a:off x="838200" y="365126"/>
            <a:ext cx="10515600" cy="540807"/>
          </a:xfrm>
        </p:spPr>
        <p:txBody>
          <a:bodyPr/>
          <a:lstStyle/>
          <a:p>
            <a:pPr marL="0" marR="0">
              <a:spcAft>
                <a:spcPts val="800"/>
              </a:spcAft>
            </a:pPr>
            <a:r>
              <a:rPr lang="en-US" sz="1800" b="1" dirty="0">
                <a:effectLst/>
                <a:latin typeface="Aptos" panose="020B0004020202020204" pitchFamily="34" charset="0"/>
                <a:ea typeface="Aptos" panose="020B0004020202020204" pitchFamily="34" charset="0"/>
                <a:cs typeface="Aptos" panose="020B0004020202020204" pitchFamily="34" charset="0"/>
              </a:rPr>
              <a:t>Nursing Considerations for Patients Receiving </a:t>
            </a:r>
            <a:r>
              <a:rPr lang="en-US" sz="1800" b="1" dirty="0" err="1">
                <a:effectLst/>
                <a:latin typeface="Aptos" panose="020B0004020202020204" pitchFamily="34" charset="0"/>
                <a:ea typeface="Aptos" panose="020B0004020202020204" pitchFamily="34" charset="0"/>
                <a:cs typeface="Aptos" panose="020B0004020202020204" pitchFamily="34" charset="0"/>
              </a:rPr>
              <a:t>Loncastuximab</a:t>
            </a:r>
            <a:r>
              <a:rPr lang="en-US" sz="1800" b="1" dirty="0">
                <a:effectLst/>
                <a:latin typeface="Aptos" panose="020B0004020202020204" pitchFamily="34" charset="0"/>
                <a:ea typeface="Aptos" panose="020B0004020202020204" pitchFamily="34" charset="0"/>
                <a:cs typeface="Aptos" panose="020B0004020202020204" pitchFamily="34" charset="0"/>
              </a:rPr>
              <a:t> </a:t>
            </a:r>
            <a:r>
              <a:rPr lang="en-US" sz="1800" b="1" dirty="0" err="1">
                <a:effectLst/>
                <a:latin typeface="Aptos" panose="020B0004020202020204" pitchFamily="34" charset="0"/>
                <a:ea typeface="Aptos" panose="020B0004020202020204" pitchFamily="34" charset="0"/>
                <a:cs typeface="Aptos" panose="020B0004020202020204" pitchFamily="34" charset="0"/>
              </a:rPr>
              <a:t>Tesirine</a:t>
            </a:r>
            <a:r>
              <a:rPr lang="en-US" sz="1800" b="1" dirty="0">
                <a:effectLst/>
                <a:latin typeface="Aptos" panose="020B0004020202020204" pitchFamily="34" charset="0"/>
                <a:ea typeface="Aptos" panose="020B0004020202020204" pitchFamily="34" charset="0"/>
                <a:cs typeface="Aptos" panose="020B0004020202020204" pitchFamily="34" charset="0"/>
              </a:rPr>
              <a:t> — Ms Klebig</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570DADE2-8B05-8C87-3D1E-60B7230F95C9}"/>
              </a:ext>
            </a:extLst>
          </p:cNvPr>
          <p:cNvSpPr>
            <a:spLocks noGrp="1"/>
          </p:cNvSpPr>
          <p:nvPr>
            <p:ph idx="1"/>
          </p:nvPr>
        </p:nvSpPr>
        <p:spPr>
          <a:xfrm>
            <a:off x="838200" y="1049868"/>
            <a:ext cx="10515600" cy="5443006"/>
          </a:xfrm>
        </p:spPr>
        <p:txBody>
          <a:bodyPr>
            <a:normAutofit fontScale="92500" lnSpcReduction="10000"/>
          </a:bodyPr>
          <a:lstStyle/>
          <a:p>
            <a:pPr>
              <a:spcBef>
                <a:spcPts val="600"/>
              </a:spcBef>
            </a:pPr>
            <a:r>
              <a:rPr lang="en-US" sz="1800" b="1" i="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How do you monitor for and manage common toxicities associated with </a:t>
            </a:r>
            <a:r>
              <a:rPr lang="en-US" sz="18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loncastuximab</a:t>
            </a:r>
            <a:r>
              <a:rPr lang="en-US" sz="18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en-US" sz="1800" b="1" i="1" dirty="0" err="1">
                <a:solidFill>
                  <a:srgbClr val="FF0000"/>
                </a:solidFill>
                <a:effectLst/>
                <a:latin typeface="Aptos" panose="020B0004020202020204" pitchFamily="34" charset="0"/>
                <a:ea typeface="Aptos" panose="020B0004020202020204" pitchFamily="34" charset="0"/>
                <a:cs typeface="Aptos" panose="020B0004020202020204" pitchFamily="34" charset="0"/>
              </a:rPr>
              <a:t>tesirine</a:t>
            </a:r>
            <a:r>
              <a:rPr lang="en-US" sz="1800" b="1" i="1" dirty="0">
                <a:solidFill>
                  <a:srgbClr val="FF0000"/>
                </a:solidFill>
                <a:effectLst/>
                <a:latin typeface="Aptos" panose="020B0004020202020204" pitchFamily="34" charset="0"/>
                <a:ea typeface="Aptos" panose="020B0004020202020204" pitchFamily="34" charset="0"/>
                <a:cs typeface="Aptos" panose="020B0004020202020204" pitchFamily="34" charset="0"/>
              </a:rPr>
              <a:t>?</a:t>
            </a:r>
          </a:p>
          <a:p>
            <a:pPr lvl="1">
              <a:spcBef>
                <a:spcPts val="600"/>
              </a:spcBef>
            </a:pPr>
            <a:r>
              <a:rPr lang="en-US" dirty="0"/>
              <a:t>Premedicate with antiemetic</a:t>
            </a:r>
          </a:p>
          <a:p>
            <a:pPr lvl="1">
              <a:spcBef>
                <a:spcPts val="600"/>
              </a:spcBef>
            </a:pPr>
            <a:r>
              <a:rPr lang="en-US" dirty="0"/>
              <a:t>Monitor labs (CBC)</a:t>
            </a:r>
          </a:p>
          <a:p>
            <a:pPr lvl="2">
              <a:spcBef>
                <a:spcPts val="600"/>
              </a:spcBef>
            </a:pPr>
            <a:r>
              <a:rPr lang="en-US" dirty="0"/>
              <a:t>Hold if ANC &lt;1.0, consider G-CSF</a:t>
            </a:r>
          </a:p>
          <a:p>
            <a:pPr lvl="3">
              <a:spcBef>
                <a:spcPts val="600"/>
              </a:spcBef>
            </a:pPr>
            <a:r>
              <a:rPr lang="en-US" dirty="0"/>
              <a:t>education on neutropenic precautions and infection monitoring</a:t>
            </a:r>
          </a:p>
          <a:p>
            <a:pPr lvl="2">
              <a:spcBef>
                <a:spcPts val="600"/>
              </a:spcBef>
            </a:pPr>
            <a:r>
              <a:rPr lang="en-US" dirty="0"/>
              <a:t>Hold if </a:t>
            </a:r>
            <a:r>
              <a:rPr lang="en-US" dirty="0" err="1"/>
              <a:t>plts</a:t>
            </a:r>
            <a:r>
              <a:rPr lang="en-US" dirty="0"/>
              <a:t> &lt;50,000</a:t>
            </a:r>
          </a:p>
          <a:p>
            <a:pPr lvl="3">
              <a:spcBef>
                <a:spcPts val="600"/>
              </a:spcBef>
            </a:pPr>
            <a:r>
              <a:rPr lang="en-US" dirty="0"/>
              <a:t>education on s/s bleeding/bruising</a:t>
            </a:r>
          </a:p>
          <a:p>
            <a:pPr lvl="1">
              <a:spcBef>
                <a:spcPts val="600"/>
              </a:spcBef>
            </a:pPr>
            <a:r>
              <a:rPr lang="en-US" dirty="0"/>
              <a:t>Monitor LFTs (GGT) </a:t>
            </a:r>
          </a:p>
          <a:p>
            <a:pPr lvl="2">
              <a:spcBef>
                <a:spcPts val="600"/>
              </a:spcBef>
            </a:pPr>
            <a:r>
              <a:rPr lang="en-US" dirty="0"/>
              <a:t>Hold if grade 3 (&gt;5.0-20.0 ULN)</a:t>
            </a:r>
          </a:p>
          <a:p>
            <a:pPr lvl="1">
              <a:spcBef>
                <a:spcPts val="600"/>
              </a:spcBef>
            </a:pPr>
            <a:r>
              <a:rPr lang="en-US" dirty="0"/>
              <a:t>Potential for pleural/pericardial effusions</a:t>
            </a:r>
          </a:p>
          <a:p>
            <a:pPr lvl="2">
              <a:spcBef>
                <a:spcPts val="600"/>
              </a:spcBef>
            </a:pPr>
            <a:r>
              <a:rPr lang="en-US" dirty="0"/>
              <a:t>Monitor for swelling, weight gain, respiratory symptoms</a:t>
            </a:r>
          </a:p>
          <a:p>
            <a:pPr lvl="2">
              <a:spcBef>
                <a:spcPts val="600"/>
              </a:spcBef>
            </a:pPr>
            <a:r>
              <a:rPr lang="en-US" dirty="0"/>
              <a:t>May require dose delay or modification if </a:t>
            </a:r>
            <a:r>
              <a:rPr lang="en-US" u="sng" dirty="0"/>
              <a:t>Grade 2</a:t>
            </a:r>
            <a:r>
              <a:rPr lang="en-US" dirty="0"/>
              <a:t> or higher edema/effusion  </a:t>
            </a:r>
          </a:p>
          <a:p>
            <a:pPr lvl="2">
              <a:spcBef>
                <a:spcPts val="600"/>
              </a:spcBef>
            </a:pPr>
            <a:r>
              <a:rPr lang="en-US" dirty="0"/>
              <a:t>Diuretics may be required</a:t>
            </a:r>
          </a:p>
          <a:p>
            <a:pPr lvl="1">
              <a:spcBef>
                <a:spcPts val="600"/>
              </a:spcBef>
            </a:pPr>
            <a:r>
              <a:rPr lang="en-US" b="1" dirty="0"/>
              <a:t>Dexamethasone education/administration</a:t>
            </a:r>
          </a:p>
          <a:p>
            <a:pPr lvl="1">
              <a:spcBef>
                <a:spcPts val="600"/>
              </a:spcBef>
            </a:pPr>
            <a:r>
              <a:rPr lang="en-US" dirty="0"/>
              <a:t>Extravasation may cause irritation, swelling, pain, and/or tissue damage</a:t>
            </a:r>
          </a:p>
          <a:p>
            <a:pPr lvl="1">
              <a:spcBef>
                <a:spcPts val="600"/>
              </a:spcBef>
            </a:pPr>
            <a:r>
              <a:rPr lang="en-US" dirty="0"/>
              <a:t>Monitor phosphorus</a:t>
            </a:r>
          </a:p>
          <a:p>
            <a:pPr lvl="2">
              <a:spcBef>
                <a:spcPts val="600"/>
              </a:spcBef>
            </a:pPr>
            <a:r>
              <a:rPr lang="en-US" dirty="0"/>
              <a:t>May require replacement</a:t>
            </a:r>
          </a:p>
        </p:txBody>
      </p:sp>
    </p:spTree>
    <p:extLst>
      <p:ext uri="{BB962C8B-B14F-4D97-AF65-F5344CB8AC3E}">
        <p14:creationId xmlns:p14="http://schemas.microsoft.com/office/powerpoint/2010/main" val="4244323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4282-83F4-D9DD-720A-77350D95CC32}"/>
              </a:ext>
            </a:extLst>
          </p:cNvPr>
          <p:cNvSpPr>
            <a:spLocks noGrp="1"/>
          </p:cNvSpPr>
          <p:nvPr>
            <p:ph type="title"/>
          </p:nvPr>
        </p:nvSpPr>
        <p:spPr>
          <a:xfrm>
            <a:off x="838200" y="365126"/>
            <a:ext cx="10515600" cy="930276"/>
          </a:xfrm>
        </p:spPr>
        <p:txBody>
          <a:bodyPr>
            <a:normAutofit/>
          </a:bodyPr>
          <a:lstStyle/>
          <a:p>
            <a:r>
              <a:rPr lang="en-US" sz="3800" dirty="0"/>
              <a:t>A patient who received </a:t>
            </a:r>
            <a:r>
              <a:rPr lang="en-US" sz="3800" dirty="0" err="1"/>
              <a:t>loncastuximab</a:t>
            </a:r>
            <a:r>
              <a:rPr lang="en-US" sz="3800" dirty="0"/>
              <a:t> for R/R DLBCL</a:t>
            </a:r>
          </a:p>
        </p:txBody>
      </p:sp>
      <p:sp>
        <p:nvSpPr>
          <p:cNvPr id="3" name="Content Placeholder 2">
            <a:extLst>
              <a:ext uri="{FF2B5EF4-FFF2-40B4-BE49-F238E27FC236}">
                <a16:creationId xmlns:a16="http://schemas.microsoft.com/office/drawing/2014/main" id="{93C02437-425C-54A7-E2B9-E2CF56064334}"/>
              </a:ext>
            </a:extLst>
          </p:cNvPr>
          <p:cNvSpPr>
            <a:spLocks noGrp="1"/>
          </p:cNvSpPr>
          <p:nvPr>
            <p:ph sz="half" idx="1"/>
          </p:nvPr>
        </p:nvSpPr>
        <p:spPr>
          <a:xfrm>
            <a:off x="838200" y="1447800"/>
            <a:ext cx="5181600" cy="4910667"/>
          </a:xfrm>
        </p:spPr>
        <p:txBody>
          <a:bodyPr>
            <a:normAutofit fontScale="85000" lnSpcReduction="10000"/>
          </a:bodyPr>
          <a:lstStyle/>
          <a:p>
            <a:r>
              <a:rPr lang="en-US" dirty="0"/>
              <a:t>74 yo male</a:t>
            </a:r>
          </a:p>
          <a:p>
            <a:r>
              <a:rPr lang="en-US" u="sng" dirty="0"/>
              <a:t>PMH</a:t>
            </a:r>
            <a:r>
              <a:rPr lang="en-US" dirty="0"/>
              <a:t>:  </a:t>
            </a:r>
          </a:p>
          <a:p>
            <a:pPr lvl="1"/>
            <a:r>
              <a:rPr lang="en-US" dirty="0"/>
              <a:t>Chronic ischemic heart disease, CAD s/p LAD stent, ICD, unstable angina</a:t>
            </a:r>
          </a:p>
          <a:p>
            <a:pPr lvl="1"/>
            <a:r>
              <a:rPr lang="en-US" dirty="0"/>
              <a:t>DVT/PE w/ Factor V Leiden on clopidogrel, warfarin, ASA s/p IVC filter</a:t>
            </a:r>
          </a:p>
          <a:p>
            <a:pPr lvl="1"/>
            <a:r>
              <a:rPr lang="en-US" dirty="0"/>
              <a:t>DM2</a:t>
            </a:r>
          </a:p>
          <a:p>
            <a:pPr lvl="1"/>
            <a:r>
              <a:rPr lang="en-US" dirty="0"/>
              <a:t>COPD</a:t>
            </a:r>
          </a:p>
          <a:p>
            <a:pPr lvl="1"/>
            <a:r>
              <a:rPr lang="en-US" dirty="0"/>
              <a:t>Parkinson’s disease</a:t>
            </a:r>
          </a:p>
          <a:p>
            <a:pPr lvl="1"/>
            <a:r>
              <a:rPr lang="en-US" dirty="0"/>
              <a:t>Splenic marginal zone NHL s/p 6 doses of rituximab 15 </a:t>
            </a:r>
            <a:r>
              <a:rPr lang="en-US" dirty="0" err="1"/>
              <a:t>mos</a:t>
            </a:r>
            <a:r>
              <a:rPr lang="en-US" dirty="0"/>
              <a:t> prior</a:t>
            </a:r>
          </a:p>
          <a:p>
            <a:r>
              <a:rPr lang="en-US" u="sng" dirty="0"/>
              <a:t>SH</a:t>
            </a:r>
            <a:r>
              <a:rPr lang="en-US" dirty="0"/>
              <a:t>: Widowed, 2 children, retired factory worker, enjoys fishing and gambling</a:t>
            </a:r>
          </a:p>
          <a:p>
            <a:r>
              <a:rPr lang="en-US" dirty="0"/>
              <a:t>Lives 1-1/2 </a:t>
            </a:r>
            <a:r>
              <a:rPr lang="en-US" dirty="0" err="1"/>
              <a:t>hrs</a:t>
            </a:r>
            <a:r>
              <a:rPr lang="en-US" dirty="0"/>
              <a:t> from Mayo Clinic </a:t>
            </a:r>
          </a:p>
        </p:txBody>
      </p:sp>
      <p:pic>
        <p:nvPicPr>
          <p:cNvPr id="7" name="Content Placeholder 6">
            <a:extLst>
              <a:ext uri="{FF2B5EF4-FFF2-40B4-BE49-F238E27FC236}">
                <a16:creationId xmlns:a16="http://schemas.microsoft.com/office/drawing/2014/main" id="{0E955EAB-4A93-9D56-459F-752D7B6E9D81}"/>
              </a:ext>
            </a:extLst>
          </p:cNvPr>
          <p:cNvPicPr>
            <a:picLocks noGrp="1" noChangeAspect="1"/>
          </p:cNvPicPr>
          <p:nvPr>
            <p:ph sz="half" idx="2"/>
          </p:nvPr>
        </p:nvPicPr>
        <p:blipFill>
          <a:blip r:embed="rId2"/>
          <a:stretch>
            <a:fillRect/>
          </a:stretch>
        </p:blipFill>
        <p:spPr>
          <a:xfrm>
            <a:off x="7603068" y="1295402"/>
            <a:ext cx="4343399" cy="2443953"/>
          </a:xfrm>
          <a:prstGeom prst="rect">
            <a:avLst/>
          </a:prstGeom>
        </p:spPr>
      </p:pic>
      <p:pic>
        <p:nvPicPr>
          <p:cNvPr id="5" name="Picture 4">
            <a:extLst>
              <a:ext uri="{FF2B5EF4-FFF2-40B4-BE49-F238E27FC236}">
                <a16:creationId xmlns:a16="http://schemas.microsoft.com/office/drawing/2014/main" id="{C3601BE0-094C-6B56-462D-E688EBE88405}"/>
              </a:ext>
            </a:extLst>
          </p:cNvPr>
          <p:cNvPicPr>
            <a:picLocks noChangeAspect="1"/>
          </p:cNvPicPr>
          <p:nvPr/>
        </p:nvPicPr>
        <p:blipFill>
          <a:blip r:embed="rId3"/>
          <a:stretch>
            <a:fillRect/>
          </a:stretch>
        </p:blipFill>
        <p:spPr>
          <a:xfrm>
            <a:off x="9337332" y="4619044"/>
            <a:ext cx="2609135" cy="1739423"/>
          </a:xfrm>
          <a:prstGeom prst="rect">
            <a:avLst/>
          </a:prstGeom>
        </p:spPr>
      </p:pic>
      <p:pic>
        <p:nvPicPr>
          <p:cNvPr id="8" name="Picture 7">
            <a:extLst>
              <a:ext uri="{FF2B5EF4-FFF2-40B4-BE49-F238E27FC236}">
                <a16:creationId xmlns:a16="http://schemas.microsoft.com/office/drawing/2014/main" id="{7EFDE9CF-8CA0-1476-457F-0E0835970184}"/>
              </a:ext>
            </a:extLst>
          </p:cNvPr>
          <p:cNvPicPr>
            <a:picLocks noChangeAspect="1"/>
          </p:cNvPicPr>
          <p:nvPr/>
        </p:nvPicPr>
        <p:blipFill>
          <a:blip r:embed="rId4"/>
          <a:stretch>
            <a:fillRect/>
          </a:stretch>
        </p:blipFill>
        <p:spPr>
          <a:xfrm>
            <a:off x="6366933" y="3965223"/>
            <a:ext cx="2764366" cy="1842910"/>
          </a:xfrm>
          <a:prstGeom prst="rect">
            <a:avLst/>
          </a:prstGeom>
        </p:spPr>
      </p:pic>
    </p:spTree>
    <p:extLst>
      <p:ext uri="{BB962C8B-B14F-4D97-AF65-F5344CB8AC3E}">
        <p14:creationId xmlns:p14="http://schemas.microsoft.com/office/powerpoint/2010/main" val="9034710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30E2-C2F5-DBC7-AA66-DF9870A1E034}"/>
              </a:ext>
            </a:extLst>
          </p:cNvPr>
          <p:cNvSpPr>
            <a:spLocks noGrp="1"/>
          </p:cNvSpPr>
          <p:nvPr>
            <p:ph type="title"/>
          </p:nvPr>
        </p:nvSpPr>
        <p:spPr>
          <a:xfrm>
            <a:off x="838200" y="365125"/>
            <a:ext cx="10515600" cy="625475"/>
          </a:xfrm>
        </p:spPr>
        <p:txBody>
          <a:bodyPr>
            <a:normAutofit fontScale="90000"/>
          </a:bodyPr>
          <a:lstStyle/>
          <a:p>
            <a:r>
              <a:rPr lang="en-US" dirty="0"/>
              <a:t>DLBCL presentation</a:t>
            </a:r>
          </a:p>
        </p:txBody>
      </p:sp>
      <p:sp>
        <p:nvSpPr>
          <p:cNvPr id="3" name="Content Placeholder 2">
            <a:extLst>
              <a:ext uri="{FF2B5EF4-FFF2-40B4-BE49-F238E27FC236}">
                <a16:creationId xmlns:a16="http://schemas.microsoft.com/office/drawing/2014/main" id="{69C739DC-99EA-FD96-FBC0-C1FAD5652AFA}"/>
              </a:ext>
            </a:extLst>
          </p:cNvPr>
          <p:cNvSpPr>
            <a:spLocks noGrp="1"/>
          </p:cNvSpPr>
          <p:nvPr>
            <p:ph sz="half" idx="1"/>
          </p:nvPr>
        </p:nvSpPr>
        <p:spPr>
          <a:xfrm>
            <a:off x="838200" y="1457590"/>
            <a:ext cx="5181600" cy="4566973"/>
          </a:xfrm>
        </p:spPr>
        <p:txBody>
          <a:bodyPr>
            <a:normAutofit fontScale="92500" lnSpcReduction="10000"/>
          </a:bodyPr>
          <a:lstStyle/>
          <a:p>
            <a:pPr>
              <a:spcBef>
                <a:spcPts val="600"/>
              </a:spcBef>
            </a:pPr>
            <a:r>
              <a:rPr lang="en-US" dirty="0"/>
              <a:t>Presented to local ED with abdominal pain, SOB</a:t>
            </a:r>
          </a:p>
          <a:p>
            <a:pPr>
              <a:spcBef>
                <a:spcPts val="600"/>
              </a:spcBef>
            </a:pPr>
            <a:r>
              <a:rPr lang="en-US" u="sng" dirty="0"/>
              <a:t>PE</a:t>
            </a:r>
            <a:r>
              <a:rPr lang="en-US" dirty="0"/>
              <a:t>: Splenomegaly</a:t>
            </a:r>
          </a:p>
          <a:p>
            <a:pPr>
              <a:spcBef>
                <a:spcPts val="600"/>
              </a:spcBef>
            </a:pPr>
            <a:r>
              <a:rPr lang="en-US" u="sng" dirty="0"/>
              <a:t>Labs</a:t>
            </a:r>
            <a:r>
              <a:rPr lang="en-US" dirty="0"/>
              <a:t>: </a:t>
            </a:r>
          </a:p>
          <a:p>
            <a:pPr lvl="1">
              <a:spcBef>
                <a:spcPts val="600"/>
              </a:spcBef>
            </a:pPr>
            <a:r>
              <a:rPr lang="en-US" dirty="0">
                <a:solidFill>
                  <a:srgbClr val="FF0000"/>
                </a:solidFill>
              </a:rPr>
              <a:t>Hgb 9.0, </a:t>
            </a:r>
            <a:r>
              <a:rPr lang="en-US" dirty="0" err="1">
                <a:solidFill>
                  <a:srgbClr val="FF0000"/>
                </a:solidFill>
              </a:rPr>
              <a:t>plts</a:t>
            </a:r>
            <a:r>
              <a:rPr lang="en-US" dirty="0">
                <a:solidFill>
                  <a:srgbClr val="FF0000"/>
                </a:solidFill>
              </a:rPr>
              <a:t> 49K, ANC 1.23  </a:t>
            </a:r>
          </a:p>
          <a:p>
            <a:pPr>
              <a:spcBef>
                <a:spcPts val="600"/>
              </a:spcBef>
            </a:pPr>
            <a:r>
              <a:rPr lang="en-US" u="sng" dirty="0"/>
              <a:t>CT</a:t>
            </a:r>
            <a:r>
              <a:rPr lang="en-US" dirty="0"/>
              <a:t>: splenic infarct, external iliac lymphadenopathy</a:t>
            </a:r>
          </a:p>
          <a:p>
            <a:pPr marL="0" indent="0">
              <a:spcBef>
                <a:spcPts val="600"/>
              </a:spcBef>
              <a:buNone/>
            </a:pPr>
            <a:endParaRPr lang="en-US" dirty="0"/>
          </a:p>
          <a:p>
            <a:pPr>
              <a:spcBef>
                <a:spcPts val="600"/>
              </a:spcBef>
            </a:pPr>
            <a:r>
              <a:rPr lang="en-US" dirty="0"/>
              <a:t>Transferred to Mayo Clinic</a:t>
            </a:r>
          </a:p>
          <a:p>
            <a:pPr>
              <a:spcBef>
                <a:spcPts val="600"/>
              </a:spcBef>
            </a:pPr>
            <a:r>
              <a:rPr lang="en-US" dirty="0"/>
              <a:t>Rough hospital course, splenectomy planned but respiratory failure &gt;&gt; ICU</a:t>
            </a:r>
          </a:p>
        </p:txBody>
      </p:sp>
      <p:pic>
        <p:nvPicPr>
          <p:cNvPr id="6" name="Content Placeholder 5">
            <a:extLst>
              <a:ext uri="{FF2B5EF4-FFF2-40B4-BE49-F238E27FC236}">
                <a16:creationId xmlns:a16="http://schemas.microsoft.com/office/drawing/2014/main" id="{CA67834F-6449-D55A-66BE-C8240047FCE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80200" y="1105694"/>
            <a:ext cx="4918869" cy="4918869"/>
          </a:xfrm>
        </p:spPr>
      </p:pic>
    </p:spTree>
    <p:extLst>
      <p:ext uri="{BB962C8B-B14F-4D97-AF65-F5344CB8AC3E}">
        <p14:creationId xmlns:p14="http://schemas.microsoft.com/office/powerpoint/2010/main" val="13695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761-E4F8-90CD-DDF4-DDCF7465A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55EFF-6C36-AC03-2901-7ED153042E9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0EE266F-99F6-A6F8-2DC2-B22EE984C9E9}"/>
              </a:ext>
            </a:extLst>
          </p:cNvPr>
          <p:cNvSpPr>
            <a:spLocks noGrp="1"/>
          </p:cNvSpPr>
          <p:nvPr>
            <p:ph idx="1"/>
          </p:nvPr>
        </p:nvSpPr>
        <p:spPr>
          <a:xfrm>
            <a:off x="912286" y="1222275"/>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Bispecific Antibodies and Chimeric Antigen Receptor T-Cell Therapy for Non-Hodgkin Lymphoma</a:t>
            </a:r>
            <a:endParaRPr lang="en-US" sz="2500" dirty="0">
              <a:solidFill>
                <a:srgbClr val="0432FF"/>
              </a:solidFill>
            </a:endParaRPr>
          </a:p>
          <a:p>
            <a:pPr marL="0" indent="0">
              <a:spcBef>
                <a:spcPts val="1800"/>
              </a:spcBef>
              <a:spcAft>
                <a:spcPts val="0"/>
              </a:spcAft>
              <a:buNone/>
            </a:pPr>
            <a:r>
              <a:rPr lang="en-US" sz="2500" dirty="0">
                <a:solidFill>
                  <a:srgbClr val="0432FF"/>
                </a:solidFill>
              </a:rPr>
              <a:t>Module 1: </a:t>
            </a:r>
            <a:r>
              <a:rPr lang="en-US" sz="25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Use of Bruton Tyrosine Kinase Inhibitors for Mantle Cell Lymphoma </a:t>
            </a:r>
          </a:p>
          <a:p>
            <a:pPr marL="0" indent="0">
              <a:spcBef>
                <a:spcPts val="1800"/>
              </a:spcBef>
              <a:spcAft>
                <a:spcPts val="0"/>
              </a:spcAft>
              <a:buNone/>
            </a:pPr>
            <a:r>
              <a:rPr lang="en-US" sz="2500" dirty="0">
                <a:solidFill>
                  <a:srgbClr val="0432FF"/>
                </a:solidFill>
              </a:rPr>
              <a:t>Module 2: </a:t>
            </a:r>
            <a:r>
              <a:rPr lang="en-US" sz="2500" dirty="0">
                <a:solidFill>
                  <a:schemeClr val="tx1"/>
                </a:solidFill>
              </a:rPr>
              <a:t>First-Line Therapy for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Loncastuximab</a:t>
            </a:r>
            <a:r>
              <a:rPr lang="en-US" sz="2500" dirty="0">
                <a:solidFill>
                  <a:schemeClr val="tx1"/>
                </a:solidFill>
              </a:rPr>
              <a:t> Tesirine for Patients with Relapsed/Refractory (R/R) DLBCL </a:t>
            </a:r>
          </a:p>
          <a:p>
            <a:pPr marL="0" indent="0">
              <a:spcBef>
                <a:spcPts val="1800"/>
              </a:spcBef>
              <a:spcAft>
                <a:spcPts val="0"/>
              </a:spcAft>
              <a:buNone/>
            </a:pPr>
            <a:r>
              <a:rPr lang="en-US" sz="2500" dirty="0">
                <a:solidFill>
                  <a:srgbClr val="0432FF"/>
                </a:solidFill>
              </a:rPr>
              <a:t>Module 4:</a:t>
            </a:r>
            <a:r>
              <a:rPr lang="en-US" sz="2500" dirty="0">
                <a:latin typeface="Calibri" panose="020F0502020204030204" pitchFamily="34" charset="0"/>
                <a:cs typeface="Calibri" panose="020F0502020204030204" pitchFamily="34" charset="0"/>
              </a:rPr>
              <a:t> </a:t>
            </a:r>
            <a:r>
              <a:rPr lang="en-US" sz="2500" b="1" dirty="0">
                <a:solidFill>
                  <a:srgbClr val="000000"/>
                </a:solidFill>
                <a:effectLst/>
                <a:latin typeface="+mn-lt"/>
                <a:ea typeface="Calibri" panose="020F0502020204030204" pitchFamily="34" charset="0"/>
              </a:rPr>
              <a:t>Role of </a:t>
            </a:r>
            <a:r>
              <a:rPr lang="en-US" sz="2500" b="1" dirty="0" err="1">
                <a:solidFill>
                  <a:srgbClr val="000000"/>
                </a:solidFill>
                <a:effectLst/>
                <a:latin typeface="+mn-lt"/>
                <a:ea typeface="Calibri" panose="020F0502020204030204" pitchFamily="34" charset="0"/>
              </a:rPr>
              <a:t>Tafasitamab</a:t>
            </a:r>
            <a:r>
              <a:rPr lang="en-US" sz="2500" b="1" dirty="0">
                <a:solidFill>
                  <a:srgbClr val="000000"/>
                </a:solidFill>
                <a:effectLst/>
                <a:latin typeface="+mn-lt"/>
                <a:ea typeface="Calibri" panose="020F0502020204030204" pitchFamily="34" charset="0"/>
              </a:rPr>
              <a:t> for Patients with R/R DLBCL and Follicular Lymphoma </a:t>
            </a:r>
          </a:p>
        </p:txBody>
      </p:sp>
    </p:spTree>
    <p:extLst>
      <p:ext uri="{BB962C8B-B14F-4D97-AF65-F5344CB8AC3E}">
        <p14:creationId xmlns:p14="http://schemas.microsoft.com/office/powerpoint/2010/main" val="162537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AEBA94-C1B3-0C0D-DA52-15F8F813ACCF}"/>
              </a:ext>
            </a:extLst>
          </p:cNvPr>
          <p:cNvSpPr>
            <a:spLocks noGrp="1"/>
          </p:cNvSpPr>
          <p:nvPr>
            <p:ph type="title"/>
          </p:nvPr>
        </p:nvSpPr>
        <p:spPr>
          <a:xfrm>
            <a:off x="838200" y="365126"/>
            <a:ext cx="10515600" cy="751406"/>
          </a:xfrm>
        </p:spPr>
        <p:txBody>
          <a:bodyPr/>
          <a:lstStyle/>
          <a:p>
            <a:r>
              <a:rPr lang="en-US" dirty="0"/>
              <a:t>Thankfully, another “hot spot” to biopsy</a:t>
            </a:r>
          </a:p>
        </p:txBody>
      </p:sp>
      <p:sp>
        <p:nvSpPr>
          <p:cNvPr id="3" name="Content Placeholder 2">
            <a:extLst>
              <a:ext uri="{FF2B5EF4-FFF2-40B4-BE49-F238E27FC236}">
                <a16:creationId xmlns:a16="http://schemas.microsoft.com/office/drawing/2014/main" id="{7BAB0F7E-A07C-18DC-0C8C-F92A07D6EAB6}"/>
              </a:ext>
            </a:extLst>
          </p:cNvPr>
          <p:cNvSpPr>
            <a:spLocks noGrp="1"/>
          </p:cNvSpPr>
          <p:nvPr>
            <p:ph sz="half" idx="1"/>
          </p:nvPr>
        </p:nvSpPr>
        <p:spPr>
          <a:xfrm>
            <a:off x="838200" y="1320798"/>
            <a:ext cx="5181600" cy="4856165"/>
          </a:xfrm>
        </p:spPr>
        <p:txBody>
          <a:bodyPr>
            <a:normAutofit/>
          </a:bodyPr>
          <a:lstStyle/>
          <a:p>
            <a:pPr>
              <a:spcAft>
                <a:spcPts val="600"/>
              </a:spcAft>
            </a:pPr>
            <a:r>
              <a:rPr lang="en-US" sz="2200" i="0" dirty="0">
                <a:effectLst/>
                <a:latin typeface="+mj-lt"/>
              </a:rPr>
              <a:t>Lymph node, Right axillary, core bx: </a:t>
            </a:r>
            <a:r>
              <a:rPr lang="en-US" sz="2200" i="0" dirty="0">
                <a:solidFill>
                  <a:srgbClr val="BA0000"/>
                </a:solidFill>
                <a:effectLst/>
                <a:latin typeface="+mj-lt"/>
              </a:rPr>
              <a:t>Diffuse large B-cell lymphoma</a:t>
            </a:r>
          </a:p>
          <a:p>
            <a:pPr>
              <a:spcAft>
                <a:spcPts val="600"/>
              </a:spcAft>
            </a:pPr>
            <a:r>
              <a:rPr lang="en-US" sz="2200" i="0" u="sng" dirty="0">
                <a:effectLst/>
                <a:latin typeface="+mj-lt"/>
              </a:rPr>
              <a:t>COMMENT</a:t>
            </a:r>
            <a:r>
              <a:rPr lang="en-US" sz="2200" i="0" dirty="0">
                <a:effectLst/>
                <a:latin typeface="+mj-lt"/>
              </a:rPr>
              <a:t>: CD5 expression on the tumor suggests </a:t>
            </a:r>
            <a:r>
              <a:rPr lang="en-US" sz="2200" i="0" dirty="0">
                <a:solidFill>
                  <a:srgbClr val="BA0000"/>
                </a:solidFill>
                <a:effectLst/>
                <a:latin typeface="+mj-lt"/>
              </a:rPr>
              <a:t>transformation from previously diagnosed CD5-positive low-grade B-cell lymphoma</a:t>
            </a:r>
            <a:r>
              <a:rPr lang="en-US" sz="2200" i="0" dirty="0">
                <a:effectLst/>
                <a:latin typeface="+mj-lt"/>
              </a:rPr>
              <a:t>  </a:t>
            </a:r>
            <a:endParaRPr lang="en-US" sz="2200" dirty="0">
              <a:latin typeface="+mj-lt"/>
            </a:endParaRPr>
          </a:p>
          <a:p>
            <a:pPr>
              <a:spcAft>
                <a:spcPts val="600"/>
              </a:spcAft>
            </a:pPr>
            <a:r>
              <a:rPr lang="en-US" sz="2200" i="0">
                <a:effectLst/>
                <a:latin typeface="+mj-lt"/>
              </a:rPr>
              <a:t>Non-GCB</a:t>
            </a:r>
            <a:r>
              <a:rPr lang="en-US" sz="2200" i="0" dirty="0">
                <a:effectLst/>
                <a:latin typeface="+mj-lt"/>
              </a:rPr>
              <a:t>, double-expressor of MYC and  BCL2 </a:t>
            </a:r>
          </a:p>
          <a:p>
            <a:pPr>
              <a:spcAft>
                <a:spcPts val="600"/>
              </a:spcAft>
            </a:pPr>
            <a:r>
              <a:rPr lang="en-US" sz="2200" i="0" dirty="0">
                <a:effectLst/>
                <a:latin typeface="+mj-lt"/>
              </a:rPr>
              <a:t>FISH negative for MYC, BCL2 and BCL6 rearrangements</a:t>
            </a:r>
          </a:p>
        </p:txBody>
      </p:sp>
      <p:pic>
        <p:nvPicPr>
          <p:cNvPr id="9" name="Picture 8">
            <a:extLst>
              <a:ext uri="{FF2B5EF4-FFF2-40B4-BE49-F238E27FC236}">
                <a16:creationId xmlns:a16="http://schemas.microsoft.com/office/drawing/2014/main" id="{19B886E6-CE75-9FD4-967D-96B79E450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72200" y="1162029"/>
            <a:ext cx="3258599" cy="3258599"/>
          </a:xfrm>
          <a:prstGeom prst="rect">
            <a:avLst/>
          </a:prstGeom>
        </p:spPr>
      </p:pic>
      <p:pic>
        <p:nvPicPr>
          <p:cNvPr id="11" name="Picture 10">
            <a:extLst>
              <a:ext uri="{FF2B5EF4-FFF2-40B4-BE49-F238E27FC236}">
                <a16:creationId xmlns:a16="http://schemas.microsoft.com/office/drawing/2014/main" id="{B86EA226-64EE-2F17-0F70-DE33C5907E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622862" y="3296173"/>
            <a:ext cx="3196701" cy="3196701"/>
          </a:xfrm>
          <a:prstGeom prst="rect">
            <a:avLst/>
          </a:prstGeom>
        </p:spPr>
      </p:pic>
    </p:spTree>
    <p:extLst>
      <p:ext uri="{BB962C8B-B14F-4D97-AF65-F5344CB8AC3E}">
        <p14:creationId xmlns:p14="http://schemas.microsoft.com/office/powerpoint/2010/main" val="2394828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A829-EFCF-47E3-479A-433E289A3C25}"/>
              </a:ext>
            </a:extLst>
          </p:cNvPr>
          <p:cNvSpPr>
            <a:spLocks noGrp="1"/>
          </p:cNvSpPr>
          <p:nvPr>
            <p:ph type="title"/>
          </p:nvPr>
        </p:nvSpPr>
        <p:spPr>
          <a:xfrm>
            <a:off x="838200" y="365125"/>
            <a:ext cx="10515600" cy="826001"/>
          </a:xfrm>
        </p:spPr>
        <p:txBody>
          <a:bodyPr/>
          <a:lstStyle/>
          <a:p>
            <a:r>
              <a:rPr lang="en-US" dirty="0"/>
              <a:t>Treatment course</a:t>
            </a:r>
          </a:p>
        </p:txBody>
      </p:sp>
      <p:sp>
        <p:nvSpPr>
          <p:cNvPr id="3" name="Content Placeholder 2">
            <a:extLst>
              <a:ext uri="{FF2B5EF4-FFF2-40B4-BE49-F238E27FC236}">
                <a16:creationId xmlns:a16="http://schemas.microsoft.com/office/drawing/2014/main" id="{25099B4D-8F50-7851-EBBC-216E32FFBCAF}"/>
              </a:ext>
            </a:extLst>
          </p:cNvPr>
          <p:cNvSpPr>
            <a:spLocks noGrp="1"/>
          </p:cNvSpPr>
          <p:nvPr>
            <p:ph idx="1"/>
          </p:nvPr>
        </p:nvSpPr>
        <p:spPr>
          <a:xfrm>
            <a:off x="838200" y="1191126"/>
            <a:ext cx="10515600" cy="4985837"/>
          </a:xfrm>
        </p:spPr>
        <p:txBody>
          <a:bodyPr/>
          <a:lstStyle/>
          <a:p>
            <a:pPr>
              <a:spcAft>
                <a:spcPts val="600"/>
              </a:spcAft>
            </a:pPr>
            <a:endParaRPr lang="en-US" dirty="0"/>
          </a:p>
          <a:p>
            <a:pPr>
              <a:spcAft>
                <a:spcPts val="600"/>
              </a:spcAft>
            </a:pPr>
            <a:r>
              <a:rPr lang="en-US" dirty="0"/>
              <a:t>Rituximab and methylprednisolone</a:t>
            </a:r>
          </a:p>
          <a:p>
            <a:pPr lvl="1">
              <a:spcBef>
                <a:spcPts val="1000"/>
              </a:spcBef>
              <a:spcAft>
                <a:spcPts val="600"/>
              </a:spcAft>
            </a:pPr>
            <a:r>
              <a:rPr lang="en-US" dirty="0"/>
              <a:t>While awaiting biopsy results</a:t>
            </a:r>
          </a:p>
          <a:p>
            <a:pPr lvl="1">
              <a:spcBef>
                <a:spcPts val="1000"/>
              </a:spcBef>
              <a:spcAft>
                <a:spcPts val="600"/>
              </a:spcAft>
            </a:pPr>
            <a:endParaRPr lang="en-US" dirty="0"/>
          </a:p>
          <a:p>
            <a:pPr>
              <a:spcAft>
                <a:spcPts val="600"/>
              </a:spcAft>
            </a:pPr>
            <a:r>
              <a:rPr lang="en-US" dirty="0"/>
              <a:t>R-CEOP x 6 cycles</a:t>
            </a:r>
          </a:p>
          <a:p>
            <a:pPr lvl="1">
              <a:spcBef>
                <a:spcPts val="1000"/>
              </a:spcBef>
              <a:spcAft>
                <a:spcPts val="600"/>
              </a:spcAft>
            </a:pPr>
            <a:r>
              <a:rPr lang="en-US" dirty="0"/>
              <a:t>Anthracyclines avoided due to significant cardiac history</a:t>
            </a:r>
          </a:p>
          <a:p>
            <a:pPr lvl="1">
              <a:spcBef>
                <a:spcPts val="1000"/>
              </a:spcBef>
              <a:spcAft>
                <a:spcPts val="600"/>
              </a:spcAft>
            </a:pPr>
            <a:r>
              <a:rPr lang="en-US" dirty="0"/>
              <a:t>Rituximab, cyclophosphamide, etoposide, vincristine, prednisone</a:t>
            </a:r>
          </a:p>
        </p:txBody>
      </p:sp>
    </p:spTree>
    <p:extLst>
      <p:ext uri="{BB962C8B-B14F-4D97-AF65-F5344CB8AC3E}">
        <p14:creationId xmlns:p14="http://schemas.microsoft.com/office/powerpoint/2010/main" val="553537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4DAE-DBF4-6D21-410B-C2F9FAB7A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BEEB7-7A70-EAE6-7BBF-50CD14675634}"/>
              </a:ext>
            </a:extLst>
          </p:cNvPr>
          <p:cNvSpPr>
            <a:spLocks noGrp="1"/>
          </p:cNvSpPr>
          <p:nvPr>
            <p:ph type="title"/>
          </p:nvPr>
        </p:nvSpPr>
        <p:spPr>
          <a:xfrm>
            <a:off x="839788" y="365125"/>
            <a:ext cx="10515600" cy="676275"/>
          </a:xfrm>
        </p:spPr>
        <p:txBody>
          <a:bodyPr>
            <a:normAutofit fontScale="90000"/>
          </a:bodyPr>
          <a:lstStyle/>
          <a:p>
            <a:r>
              <a:rPr lang="en-US" dirty="0"/>
              <a:t>Response</a:t>
            </a:r>
          </a:p>
        </p:txBody>
      </p:sp>
      <p:sp>
        <p:nvSpPr>
          <p:cNvPr id="4" name="Text Placeholder 3">
            <a:extLst>
              <a:ext uri="{FF2B5EF4-FFF2-40B4-BE49-F238E27FC236}">
                <a16:creationId xmlns:a16="http://schemas.microsoft.com/office/drawing/2014/main" id="{B223110D-D231-8CEB-E4D3-E2613CF522F8}"/>
              </a:ext>
            </a:extLst>
          </p:cNvPr>
          <p:cNvSpPr>
            <a:spLocks noGrp="1"/>
          </p:cNvSpPr>
          <p:nvPr>
            <p:ph type="body" idx="1"/>
          </p:nvPr>
        </p:nvSpPr>
        <p:spPr>
          <a:xfrm>
            <a:off x="839788" y="1041400"/>
            <a:ext cx="5157787" cy="676275"/>
          </a:xfrm>
        </p:spPr>
        <p:txBody>
          <a:bodyPr/>
          <a:lstStyle/>
          <a:p>
            <a:r>
              <a:rPr lang="en-US" dirty="0"/>
              <a:t>Baseline</a:t>
            </a:r>
          </a:p>
        </p:txBody>
      </p:sp>
      <p:pic>
        <p:nvPicPr>
          <p:cNvPr id="11" name="Content Placeholder 10">
            <a:extLst>
              <a:ext uri="{FF2B5EF4-FFF2-40B4-BE49-F238E27FC236}">
                <a16:creationId xmlns:a16="http://schemas.microsoft.com/office/drawing/2014/main" id="{32DC50A9-933C-AE15-1C60-EB4C0F6FE0C5}"/>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6612" y="1842559"/>
            <a:ext cx="4717521" cy="4717521"/>
          </a:xfrm>
        </p:spPr>
      </p:pic>
      <p:sp>
        <p:nvSpPr>
          <p:cNvPr id="6" name="Text Placeholder 5">
            <a:extLst>
              <a:ext uri="{FF2B5EF4-FFF2-40B4-BE49-F238E27FC236}">
                <a16:creationId xmlns:a16="http://schemas.microsoft.com/office/drawing/2014/main" id="{629E74E9-B171-EE78-F85B-AAADF47A65D1}"/>
              </a:ext>
            </a:extLst>
          </p:cNvPr>
          <p:cNvSpPr>
            <a:spLocks noGrp="1"/>
          </p:cNvSpPr>
          <p:nvPr>
            <p:ph type="body" sz="quarter" idx="3"/>
          </p:nvPr>
        </p:nvSpPr>
        <p:spPr>
          <a:xfrm>
            <a:off x="6172200" y="1041400"/>
            <a:ext cx="5183188" cy="676275"/>
          </a:xfrm>
        </p:spPr>
        <p:txBody>
          <a:bodyPr/>
          <a:lstStyle/>
          <a:p>
            <a:r>
              <a:rPr lang="en-US" dirty="0"/>
              <a:t>After 6 cycles R-CEOP – Deauville 2</a:t>
            </a:r>
          </a:p>
        </p:txBody>
      </p:sp>
      <p:pic>
        <p:nvPicPr>
          <p:cNvPr id="17" name="Content Placeholder 16">
            <a:extLst>
              <a:ext uri="{FF2B5EF4-FFF2-40B4-BE49-F238E27FC236}">
                <a16:creationId xmlns:a16="http://schemas.microsoft.com/office/drawing/2014/main" id="{FD379724-03B0-EEA8-9092-463ABE07082F}"/>
              </a:ext>
            </a:extLst>
          </p:cNvPr>
          <p:cNvPicPr>
            <a:picLocks noGrp="1" noChangeAspect="1"/>
          </p:cNvPicPr>
          <p:nvPr>
            <p:ph sz="quarter" idx="4"/>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18250" y="1843088"/>
            <a:ext cx="4716462" cy="4716462"/>
          </a:xfrm>
        </p:spPr>
      </p:pic>
    </p:spTree>
    <p:extLst>
      <p:ext uri="{BB962C8B-B14F-4D97-AF65-F5344CB8AC3E}">
        <p14:creationId xmlns:p14="http://schemas.microsoft.com/office/powerpoint/2010/main" val="4264027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FAAF-F049-C1DF-3EB8-5756303B0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09644-A39A-628A-26B5-AEF58ED24618}"/>
              </a:ext>
            </a:extLst>
          </p:cNvPr>
          <p:cNvSpPr>
            <a:spLocks noGrp="1"/>
          </p:cNvSpPr>
          <p:nvPr>
            <p:ph type="title"/>
          </p:nvPr>
        </p:nvSpPr>
        <p:spPr>
          <a:xfrm>
            <a:off x="839788" y="365125"/>
            <a:ext cx="10515600" cy="676275"/>
          </a:xfrm>
        </p:spPr>
        <p:txBody>
          <a:bodyPr>
            <a:normAutofit fontScale="90000"/>
          </a:bodyPr>
          <a:lstStyle/>
          <a:p>
            <a:r>
              <a:rPr lang="en-US" dirty="0"/>
              <a:t>Response</a:t>
            </a:r>
          </a:p>
        </p:txBody>
      </p:sp>
      <p:sp>
        <p:nvSpPr>
          <p:cNvPr id="4" name="Text Placeholder 3">
            <a:extLst>
              <a:ext uri="{FF2B5EF4-FFF2-40B4-BE49-F238E27FC236}">
                <a16:creationId xmlns:a16="http://schemas.microsoft.com/office/drawing/2014/main" id="{65AEF08E-B8B2-731A-2579-AD53E54A386B}"/>
              </a:ext>
            </a:extLst>
          </p:cNvPr>
          <p:cNvSpPr>
            <a:spLocks noGrp="1"/>
          </p:cNvSpPr>
          <p:nvPr>
            <p:ph type="body" idx="1"/>
          </p:nvPr>
        </p:nvSpPr>
        <p:spPr>
          <a:xfrm>
            <a:off x="839788" y="1041400"/>
            <a:ext cx="5157787" cy="676275"/>
          </a:xfrm>
        </p:spPr>
        <p:txBody>
          <a:bodyPr/>
          <a:lstStyle/>
          <a:p>
            <a:r>
              <a:rPr lang="en-US" dirty="0"/>
              <a:t>Baseline</a:t>
            </a:r>
          </a:p>
        </p:txBody>
      </p:sp>
      <p:sp>
        <p:nvSpPr>
          <p:cNvPr id="6" name="Text Placeholder 5">
            <a:extLst>
              <a:ext uri="{FF2B5EF4-FFF2-40B4-BE49-F238E27FC236}">
                <a16:creationId xmlns:a16="http://schemas.microsoft.com/office/drawing/2014/main" id="{CF9D09F6-E0F5-8E22-39BD-C905C94A84DB}"/>
              </a:ext>
            </a:extLst>
          </p:cNvPr>
          <p:cNvSpPr>
            <a:spLocks noGrp="1"/>
          </p:cNvSpPr>
          <p:nvPr>
            <p:ph type="body" sz="quarter" idx="3"/>
          </p:nvPr>
        </p:nvSpPr>
        <p:spPr>
          <a:xfrm>
            <a:off x="6172200" y="1041400"/>
            <a:ext cx="5183188" cy="676275"/>
          </a:xfrm>
        </p:spPr>
        <p:txBody>
          <a:bodyPr/>
          <a:lstStyle/>
          <a:p>
            <a:r>
              <a:rPr lang="en-US" dirty="0"/>
              <a:t>After 6 cycles R-CEOP</a:t>
            </a:r>
          </a:p>
        </p:txBody>
      </p:sp>
      <p:sp>
        <p:nvSpPr>
          <p:cNvPr id="5" name="Content Placeholder 4">
            <a:extLst>
              <a:ext uri="{FF2B5EF4-FFF2-40B4-BE49-F238E27FC236}">
                <a16:creationId xmlns:a16="http://schemas.microsoft.com/office/drawing/2014/main" id="{6C7F7CE0-06C6-C003-6C8D-72671D902F06}"/>
              </a:ext>
            </a:extLst>
          </p:cNvPr>
          <p:cNvSpPr>
            <a:spLocks noGrp="1"/>
          </p:cNvSpPr>
          <p:nvPr>
            <p:ph sz="half" idx="2"/>
          </p:nvPr>
        </p:nvSpPr>
        <p:spPr>
          <a:xfrm>
            <a:off x="839788" y="1998133"/>
            <a:ext cx="5157787" cy="4191530"/>
          </a:xfrm>
        </p:spPr>
        <p:txBody>
          <a:bodyPr/>
          <a:lstStyle/>
          <a:p>
            <a:pPr>
              <a:lnSpc>
                <a:spcPct val="100000"/>
              </a:lnSpc>
            </a:pPr>
            <a:r>
              <a:rPr lang="en-US" sz="2800" u="sng" dirty="0"/>
              <a:t>Bone marrow</a:t>
            </a:r>
            <a:r>
              <a:rPr lang="en-US" sz="2800" dirty="0"/>
              <a:t>: 60% involved by mixed small B cell and large B cell lymphoma</a:t>
            </a:r>
            <a:endParaRPr lang="en-US" sz="2800" i="0" dirty="0">
              <a:effectLst/>
            </a:endParaRPr>
          </a:p>
        </p:txBody>
      </p:sp>
      <p:sp>
        <p:nvSpPr>
          <p:cNvPr id="8" name="Content Placeholder 7">
            <a:extLst>
              <a:ext uri="{FF2B5EF4-FFF2-40B4-BE49-F238E27FC236}">
                <a16:creationId xmlns:a16="http://schemas.microsoft.com/office/drawing/2014/main" id="{1FC5BE2C-8328-C710-10AE-C9C606BC5841}"/>
              </a:ext>
            </a:extLst>
          </p:cNvPr>
          <p:cNvSpPr>
            <a:spLocks noGrp="1"/>
          </p:cNvSpPr>
          <p:nvPr>
            <p:ph sz="quarter" idx="4"/>
          </p:nvPr>
        </p:nvSpPr>
        <p:spPr>
          <a:xfrm>
            <a:off x="6172200" y="1998133"/>
            <a:ext cx="5183188" cy="4191530"/>
          </a:xfrm>
        </p:spPr>
        <p:txBody>
          <a:bodyPr/>
          <a:lstStyle/>
          <a:p>
            <a:pPr>
              <a:lnSpc>
                <a:spcPct val="100000"/>
              </a:lnSpc>
              <a:spcAft>
                <a:spcPts val="600"/>
              </a:spcAft>
            </a:pPr>
            <a:r>
              <a:rPr lang="en-US" u="sng" dirty="0"/>
              <a:t>Bone marrow</a:t>
            </a:r>
            <a:r>
              <a:rPr lang="en-US" dirty="0"/>
              <a:t>: </a:t>
            </a:r>
            <a:r>
              <a:rPr lang="en-US" dirty="0">
                <a:effectLst/>
              </a:rPr>
              <a:t>Minimal involvement by B-cell lymphoma (less than 5%), similar to previously described with large B cell lymphoma involvement</a:t>
            </a:r>
            <a:endParaRPr lang="en-US" dirty="0"/>
          </a:p>
        </p:txBody>
      </p:sp>
    </p:spTree>
    <p:extLst>
      <p:ext uri="{BB962C8B-B14F-4D97-AF65-F5344CB8AC3E}">
        <p14:creationId xmlns:p14="http://schemas.microsoft.com/office/powerpoint/2010/main" val="506007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EBA1-DB38-91B0-1E5C-D4D8064133B1}"/>
              </a:ext>
            </a:extLst>
          </p:cNvPr>
          <p:cNvSpPr>
            <a:spLocks noGrp="1"/>
          </p:cNvSpPr>
          <p:nvPr>
            <p:ph type="title"/>
          </p:nvPr>
        </p:nvSpPr>
        <p:spPr/>
        <p:txBody>
          <a:bodyPr/>
          <a:lstStyle/>
          <a:p>
            <a:r>
              <a:rPr lang="en-US" dirty="0"/>
              <a:t>Refractory DLBCL</a:t>
            </a:r>
          </a:p>
        </p:txBody>
      </p:sp>
      <p:sp>
        <p:nvSpPr>
          <p:cNvPr id="3" name="Content Placeholder 2">
            <a:extLst>
              <a:ext uri="{FF2B5EF4-FFF2-40B4-BE49-F238E27FC236}">
                <a16:creationId xmlns:a16="http://schemas.microsoft.com/office/drawing/2014/main" id="{3B03F07F-B2B2-FBBF-44D1-7B2D0145A674}"/>
              </a:ext>
            </a:extLst>
          </p:cNvPr>
          <p:cNvSpPr>
            <a:spLocks noGrp="1"/>
          </p:cNvSpPr>
          <p:nvPr>
            <p:ph idx="1"/>
          </p:nvPr>
        </p:nvSpPr>
        <p:spPr/>
        <p:txBody>
          <a:bodyPr/>
          <a:lstStyle/>
          <a:p>
            <a:pPr>
              <a:spcBef>
                <a:spcPts val="600"/>
              </a:spcBef>
              <a:spcAft>
                <a:spcPts val="300"/>
              </a:spcAft>
            </a:pPr>
            <a:r>
              <a:rPr lang="en-US" dirty="0"/>
              <a:t>Options discussed </a:t>
            </a:r>
          </a:p>
          <a:p>
            <a:pPr lvl="1">
              <a:spcBef>
                <a:spcPts val="600"/>
              </a:spcBef>
              <a:spcAft>
                <a:spcPts val="300"/>
              </a:spcAft>
            </a:pPr>
            <a:r>
              <a:rPr lang="en-US" dirty="0"/>
              <a:t>Polatuzumab/BR</a:t>
            </a:r>
          </a:p>
          <a:p>
            <a:pPr lvl="1">
              <a:spcBef>
                <a:spcPts val="600"/>
              </a:spcBef>
              <a:spcAft>
                <a:spcPts val="300"/>
              </a:spcAft>
            </a:pPr>
            <a:r>
              <a:rPr lang="en-US" dirty="0" err="1"/>
              <a:t>Tafasitamab</a:t>
            </a:r>
            <a:r>
              <a:rPr lang="en-US" dirty="0"/>
              <a:t>/lenalidomide</a:t>
            </a:r>
          </a:p>
          <a:p>
            <a:pPr lvl="1">
              <a:spcBef>
                <a:spcPts val="600"/>
              </a:spcBef>
              <a:spcAft>
                <a:spcPts val="300"/>
              </a:spcAft>
            </a:pPr>
            <a:r>
              <a:rPr lang="en-US" dirty="0" err="1"/>
              <a:t>Loncastuximab</a:t>
            </a:r>
            <a:endParaRPr lang="en-US" dirty="0"/>
          </a:p>
          <a:p>
            <a:pPr lvl="1">
              <a:spcBef>
                <a:spcPts val="600"/>
              </a:spcBef>
              <a:spcAft>
                <a:spcPts val="300"/>
              </a:spcAft>
            </a:pPr>
            <a:r>
              <a:rPr lang="en-US" dirty="0"/>
              <a:t>Selinexor</a:t>
            </a:r>
          </a:p>
          <a:p>
            <a:pPr lvl="1">
              <a:spcBef>
                <a:spcPts val="600"/>
              </a:spcBef>
              <a:spcAft>
                <a:spcPts val="300"/>
              </a:spcAft>
            </a:pPr>
            <a:r>
              <a:rPr lang="en-US" dirty="0"/>
              <a:t>Not a candidate for clinical trial due to cardiac disease</a:t>
            </a:r>
          </a:p>
          <a:p>
            <a:pPr>
              <a:spcBef>
                <a:spcPts val="600"/>
              </a:spcBef>
              <a:spcAft>
                <a:spcPts val="300"/>
              </a:spcAft>
            </a:pPr>
            <a:endParaRPr lang="en-US" dirty="0"/>
          </a:p>
          <a:p>
            <a:pPr>
              <a:spcBef>
                <a:spcPts val="600"/>
              </a:spcBef>
              <a:spcAft>
                <a:spcPts val="300"/>
              </a:spcAft>
            </a:pPr>
            <a:r>
              <a:rPr lang="en-US" dirty="0"/>
              <a:t>Selected </a:t>
            </a:r>
            <a:r>
              <a:rPr lang="en-US" dirty="0" err="1"/>
              <a:t>loncastuximab</a:t>
            </a:r>
            <a:r>
              <a:rPr lang="en-US" dirty="0"/>
              <a:t> due to schedule (1 day every 3 weeks)</a:t>
            </a:r>
          </a:p>
        </p:txBody>
      </p:sp>
    </p:spTree>
    <p:extLst>
      <p:ext uri="{BB962C8B-B14F-4D97-AF65-F5344CB8AC3E}">
        <p14:creationId xmlns:p14="http://schemas.microsoft.com/office/powerpoint/2010/main" val="1595259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1D99-99D2-A76D-7B99-C31BFF837AF9}"/>
              </a:ext>
            </a:extLst>
          </p:cNvPr>
          <p:cNvSpPr>
            <a:spLocks noGrp="1"/>
          </p:cNvSpPr>
          <p:nvPr>
            <p:ph type="title"/>
          </p:nvPr>
        </p:nvSpPr>
        <p:spPr>
          <a:xfrm>
            <a:off x="838200" y="365125"/>
            <a:ext cx="10515600" cy="904875"/>
          </a:xfrm>
        </p:spPr>
        <p:txBody>
          <a:bodyPr/>
          <a:lstStyle/>
          <a:p>
            <a:r>
              <a:rPr lang="en-US" dirty="0" err="1"/>
              <a:t>Loncastuximab</a:t>
            </a:r>
            <a:r>
              <a:rPr lang="en-US" dirty="0"/>
              <a:t> course</a:t>
            </a:r>
          </a:p>
        </p:txBody>
      </p:sp>
      <p:sp>
        <p:nvSpPr>
          <p:cNvPr id="3" name="Content Placeholder 2">
            <a:extLst>
              <a:ext uri="{FF2B5EF4-FFF2-40B4-BE49-F238E27FC236}">
                <a16:creationId xmlns:a16="http://schemas.microsoft.com/office/drawing/2014/main" id="{3CF83761-E8C6-F113-6977-A272D2EE24BB}"/>
              </a:ext>
            </a:extLst>
          </p:cNvPr>
          <p:cNvSpPr>
            <a:spLocks noGrp="1"/>
          </p:cNvSpPr>
          <p:nvPr>
            <p:ph idx="1"/>
          </p:nvPr>
        </p:nvSpPr>
        <p:spPr>
          <a:xfrm>
            <a:off x="838200" y="1380067"/>
            <a:ext cx="10515600" cy="4796896"/>
          </a:xfrm>
        </p:spPr>
        <p:txBody>
          <a:bodyPr/>
          <a:lstStyle/>
          <a:p>
            <a:r>
              <a:rPr lang="en-US" dirty="0"/>
              <a:t>Tolerated well</a:t>
            </a:r>
          </a:p>
          <a:p>
            <a:r>
              <a:rPr lang="en-US" dirty="0"/>
              <a:t>Bone marrow repeated after 6 cycles – negative</a:t>
            </a:r>
          </a:p>
          <a:p>
            <a:endParaRPr lang="en-US" dirty="0"/>
          </a:p>
          <a:p>
            <a:r>
              <a:rPr lang="en-US" dirty="0"/>
              <a:t>Elected to hold/discontinue treatment since CR and had multiple other comorbidities</a:t>
            </a:r>
          </a:p>
          <a:p>
            <a:pPr lvl="1"/>
            <a:r>
              <a:rPr lang="en-US" dirty="0"/>
              <a:t>GI bleed due to AVMs, ulcers, anticoagulation</a:t>
            </a:r>
          </a:p>
          <a:p>
            <a:pPr lvl="1"/>
            <a:r>
              <a:rPr lang="en-US" dirty="0"/>
              <a:t>COPD</a:t>
            </a:r>
          </a:p>
          <a:p>
            <a:pPr lvl="1"/>
            <a:r>
              <a:rPr lang="en-US" dirty="0"/>
              <a:t>Cardiac issues</a:t>
            </a:r>
          </a:p>
          <a:p>
            <a:endParaRPr lang="en-US" dirty="0"/>
          </a:p>
          <a:p>
            <a:r>
              <a:rPr lang="en-US" dirty="0"/>
              <a:t>Expired 6 months later due to COPD exacerbation, heart failure</a:t>
            </a:r>
          </a:p>
        </p:txBody>
      </p:sp>
    </p:spTree>
    <p:extLst>
      <p:ext uri="{BB962C8B-B14F-4D97-AF65-F5344CB8AC3E}">
        <p14:creationId xmlns:p14="http://schemas.microsoft.com/office/powerpoint/2010/main" val="13153042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3FE1-86E9-8C82-1D92-DBE3D72A2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548DC-AEFF-32E5-2635-BF1ECC2FB541}"/>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604961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8231C-87BA-13B2-B2DE-A6FE03DDB8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F7BF640-9C4E-1CB1-6B8C-8A01B48DFA1D}"/>
              </a:ext>
            </a:extLst>
          </p:cNvPr>
          <p:cNvSpPr/>
          <p:nvPr/>
        </p:nvSpPr>
        <p:spPr bwMode="auto">
          <a:xfrm>
            <a:off x="758947" y="4887416"/>
            <a:ext cx="10972800" cy="9178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5E9E983-6805-5F94-3110-8051E13EB97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9B959DD-665D-0BAB-9DC3-06C31377E9BF}"/>
              </a:ext>
            </a:extLst>
          </p:cNvPr>
          <p:cNvSpPr>
            <a:spLocks noGrp="1"/>
          </p:cNvSpPr>
          <p:nvPr>
            <p:ph idx="1"/>
          </p:nvPr>
        </p:nvSpPr>
        <p:spPr>
          <a:xfrm>
            <a:off x="912286" y="1222275"/>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Bispecific Antibodies and Chimeric Antigen Receptor T-Cell Therapy for Non-Hodgkin Lymphoma</a:t>
            </a:r>
          </a:p>
          <a:p>
            <a:pPr marL="0" indent="0">
              <a:spcBef>
                <a:spcPts val="1800"/>
              </a:spcBef>
              <a:spcAft>
                <a:spcPts val="0"/>
              </a:spcAft>
              <a:buNone/>
            </a:pPr>
            <a:r>
              <a:rPr lang="en-US" sz="2500" dirty="0">
                <a:solidFill>
                  <a:srgbClr val="0432FF"/>
                </a:solidFill>
              </a:rPr>
              <a:t>Module 1: </a:t>
            </a:r>
            <a:r>
              <a:rPr lang="en-US" sz="25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Current and Future Use of Bruton Tyrosine Kinase Inhibitors for Mantle Cell Lymphoma </a:t>
            </a:r>
          </a:p>
          <a:p>
            <a:pPr marL="0" indent="0">
              <a:spcBef>
                <a:spcPts val="1800"/>
              </a:spcBef>
              <a:spcAft>
                <a:spcPts val="0"/>
              </a:spcAft>
              <a:buNone/>
            </a:pPr>
            <a:r>
              <a:rPr lang="en-US" sz="2500" dirty="0">
                <a:solidFill>
                  <a:srgbClr val="0432FF"/>
                </a:solidFill>
              </a:rPr>
              <a:t>Module 2: </a:t>
            </a:r>
            <a:r>
              <a:rPr lang="en-US" sz="2500" dirty="0">
                <a:solidFill>
                  <a:schemeClr val="tx1"/>
                </a:solidFill>
              </a:rPr>
              <a:t>First-Line Therapy for Diffuse Large B-Cell Lymphoma (DLBCL)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Loncastuximab</a:t>
            </a:r>
            <a:r>
              <a:rPr lang="en-US" sz="2500" dirty="0">
                <a:solidFill>
                  <a:schemeClr val="tx1"/>
                </a:solidFill>
              </a:rPr>
              <a:t> Tesirine for Patients with Relapsed/Refractory (R/R) DLBCL </a:t>
            </a:r>
          </a:p>
          <a:p>
            <a:pPr marL="0" indent="0">
              <a:spcBef>
                <a:spcPts val="1800"/>
              </a:spcBef>
              <a:spcAft>
                <a:spcPts val="0"/>
              </a:spcAft>
              <a:buNone/>
            </a:pPr>
            <a:r>
              <a:rPr lang="en-US" sz="2500" dirty="0">
                <a:solidFill>
                  <a:schemeClr val="bg1"/>
                </a:solidFill>
              </a:rPr>
              <a:t>Module 4:</a:t>
            </a:r>
            <a:r>
              <a:rPr lang="en-US" sz="2500" dirty="0">
                <a:solidFill>
                  <a:schemeClr val="bg1"/>
                </a:solidFill>
                <a:latin typeface="Calibri" panose="020F0502020204030204" pitchFamily="34" charset="0"/>
                <a:cs typeface="Calibri" panose="020F0502020204030204" pitchFamily="34" charset="0"/>
              </a:rPr>
              <a:t> </a:t>
            </a:r>
            <a:r>
              <a:rPr lang="en-US" sz="2500" b="1" dirty="0">
                <a:solidFill>
                  <a:schemeClr val="bg1"/>
                </a:solidFill>
                <a:effectLst/>
                <a:latin typeface="+mn-lt"/>
                <a:ea typeface="Calibri" panose="020F0502020204030204" pitchFamily="34" charset="0"/>
              </a:rPr>
              <a:t>Role of </a:t>
            </a:r>
            <a:r>
              <a:rPr lang="en-US" sz="2500" b="1" dirty="0" err="1">
                <a:solidFill>
                  <a:schemeClr val="bg1"/>
                </a:solidFill>
                <a:effectLst/>
                <a:latin typeface="+mn-lt"/>
                <a:ea typeface="Calibri" panose="020F0502020204030204" pitchFamily="34" charset="0"/>
              </a:rPr>
              <a:t>Tafasitamab</a:t>
            </a:r>
            <a:r>
              <a:rPr lang="en-US" sz="2500" b="1" dirty="0">
                <a:solidFill>
                  <a:schemeClr val="bg1"/>
                </a:solidFill>
                <a:effectLst/>
                <a:latin typeface="+mn-lt"/>
                <a:ea typeface="Calibri" panose="020F0502020204030204" pitchFamily="34" charset="0"/>
              </a:rPr>
              <a:t> for Patients with R/R DLBCL and Follicular Lymphoma </a:t>
            </a:r>
          </a:p>
        </p:txBody>
      </p:sp>
    </p:spTree>
    <p:extLst>
      <p:ext uri="{BB962C8B-B14F-4D97-AF65-F5344CB8AC3E}">
        <p14:creationId xmlns:p14="http://schemas.microsoft.com/office/powerpoint/2010/main" val="41971982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4EEA-B33B-9852-89F5-7328B4F9D878}"/>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EF99F25-C46E-7ADC-2E9B-408DA5B4F245}"/>
              </a:ext>
            </a:extLst>
          </p:cNvPr>
          <p:cNvSpPr>
            <a:spLocks noGrp="1"/>
          </p:cNvSpPr>
          <p:nvPr>
            <p:ph idx="1"/>
          </p:nvPr>
        </p:nvSpPr>
        <p:spPr>
          <a:xfrm>
            <a:off x="528634" y="1988840"/>
            <a:ext cx="11400014"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R/R DLBCL is about to start treatment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tafasitamab</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/lenalidomide</a:t>
            </a:r>
          </a:p>
        </p:txBody>
      </p:sp>
      <p:sp>
        <p:nvSpPr>
          <p:cNvPr id="5" name="Text Placeholder 3">
            <a:extLst>
              <a:ext uri="{FF2B5EF4-FFF2-40B4-BE49-F238E27FC236}">
                <a16:creationId xmlns:a16="http://schemas.microsoft.com/office/drawing/2014/main" id="{365113B8-EF09-62D7-3B1F-1032A5A193EE}"/>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6823092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A view of a city&#10;&#10;Description automatically generated">
            <a:extLst>
              <a:ext uri="{FF2B5EF4-FFF2-40B4-BE49-F238E27FC236}">
                <a16:creationId xmlns:a16="http://schemas.microsoft.com/office/drawing/2014/main" id="{6C6DABF6-4B2B-033E-C0DE-7CA2DD65843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2806" b="22806"/>
          <a:stretch/>
        </p:blipFill>
        <p:spPr>
          <a:xfrm>
            <a:off x="0" y="2"/>
            <a:ext cx="12192000" cy="4261989"/>
          </a:xfrm>
        </p:spPr>
      </p:pic>
      <p:sp>
        <p:nvSpPr>
          <p:cNvPr id="3" name="Text Placeholder 2">
            <a:extLst>
              <a:ext uri="{FF2B5EF4-FFF2-40B4-BE49-F238E27FC236}">
                <a16:creationId xmlns:a16="http://schemas.microsoft.com/office/drawing/2014/main" id="{42FCDFE9-6341-44A2-AF64-7C9F7A5B9564}"/>
              </a:ext>
            </a:extLst>
          </p:cNvPr>
          <p:cNvSpPr>
            <a:spLocks noGrp="1"/>
          </p:cNvSpPr>
          <p:nvPr>
            <p:ph type="body" sz="quarter" idx="11"/>
          </p:nvPr>
        </p:nvSpPr>
        <p:spPr>
          <a:xfrm>
            <a:off x="2838589" y="4082864"/>
            <a:ext cx="8874067" cy="1271552"/>
          </a:xfrm>
        </p:spPr>
        <p:txBody>
          <a:bodyPr/>
          <a:lstStyle/>
          <a:p>
            <a:r>
              <a:rPr lang="en-US" dirty="0">
                <a:solidFill>
                  <a:srgbClr val="FFFF00"/>
                </a:solidFill>
                <a:latin typeface="Arial Narrow"/>
              </a:rPr>
              <a:t>Relapsed/Refractory</a:t>
            </a:r>
            <a:endParaRPr lang="en-US" dirty="0">
              <a:solidFill>
                <a:srgbClr val="FFFFFF"/>
              </a:solidFill>
            </a:endParaRPr>
          </a:p>
          <a:p>
            <a:r>
              <a:rPr lang="en-US" dirty="0">
                <a:solidFill>
                  <a:srgbClr val="FFFF00"/>
                </a:solidFill>
              </a:rPr>
              <a:t>Diffuse Large B-Cell Lymphoma</a:t>
            </a:r>
          </a:p>
        </p:txBody>
      </p:sp>
      <p:sp>
        <p:nvSpPr>
          <p:cNvPr id="4" name="Text Placeholder 3">
            <a:extLst>
              <a:ext uri="{FF2B5EF4-FFF2-40B4-BE49-F238E27FC236}">
                <a16:creationId xmlns:a16="http://schemas.microsoft.com/office/drawing/2014/main" id="{CF46B64B-F3D5-48C4-B1D3-1DCFC3E2BD72}"/>
              </a:ext>
            </a:extLst>
          </p:cNvPr>
          <p:cNvSpPr>
            <a:spLocks noGrp="1"/>
          </p:cNvSpPr>
          <p:nvPr>
            <p:ph type="body" sz="quarter" idx="12"/>
          </p:nvPr>
        </p:nvSpPr>
        <p:spPr>
          <a:xfrm>
            <a:off x="2838591" y="5354417"/>
            <a:ext cx="6432997" cy="797983"/>
          </a:xfrm>
        </p:spPr>
        <p:txBody>
          <a:bodyPr/>
          <a:lstStyle/>
          <a:p>
            <a:pPr defTabSz="457154">
              <a:spcAft>
                <a:spcPts val="267"/>
              </a:spcAft>
              <a:defRPr/>
            </a:pPr>
            <a:r>
              <a:rPr lang="en-US" b="1" dirty="0">
                <a:solidFill>
                  <a:prstClr val="white"/>
                </a:solidFill>
                <a:latin typeface="Arial Narrow"/>
                <a:cs typeface="Arial Narrow"/>
              </a:rPr>
              <a:t>Christopher Flowers, MD, MS, FASCO</a:t>
            </a:r>
          </a:p>
          <a:p>
            <a:pPr defTabSz="457154">
              <a:spcAft>
                <a:spcPts val="0"/>
              </a:spcAft>
              <a:defRPr/>
            </a:pPr>
            <a:r>
              <a:rPr lang="en-US" sz="2400" dirty="0">
                <a:solidFill>
                  <a:prstClr val="white"/>
                </a:solidFill>
                <a:latin typeface="Arial Narrow"/>
                <a:cs typeface="Arial Narrow"/>
              </a:rPr>
              <a:t>Division Head		Division of Cancer Medicine</a:t>
            </a:r>
          </a:p>
          <a:p>
            <a:pPr defTabSz="457154">
              <a:spcAft>
                <a:spcPts val="0"/>
              </a:spcAft>
              <a:defRPr/>
            </a:pPr>
            <a:r>
              <a:rPr lang="en-US" sz="2400" dirty="0">
                <a:solidFill>
                  <a:prstClr val="white"/>
                </a:solidFill>
                <a:latin typeface="Arial Narrow"/>
                <a:cs typeface="Arial Narrow"/>
              </a:rPr>
              <a:t>Chair, Professor		Department of Lymphoma/Myeloma</a:t>
            </a:r>
          </a:p>
        </p:txBody>
      </p:sp>
    </p:spTree>
    <p:extLst>
      <p:ext uri="{BB962C8B-B14F-4D97-AF65-F5344CB8AC3E}">
        <p14:creationId xmlns:p14="http://schemas.microsoft.com/office/powerpoint/2010/main" val="2859296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5.xml><?xml version="1.0" encoding="utf-8"?>
<a:theme xmlns:a="http://schemas.openxmlformats.org/drawingml/2006/main" name="5_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6.xml><?xml version="1.0" encoding="utf-8"?>
<a:theme xmlns:a="http://schemas.openxmlformats.org/drawingml/2006/main" name="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7.xml><?xml version="1.0" encoding="utf-8"?>
<a:theme xmlns:a="http://schemas.openxmlformats.org/drawingml/2006/main" name="4_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8.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1">
    <a:dk1>
      <a:srgbClr val="000000"/>
    </a:dk1>
    <a:lt1>
      <a:srgbClr val="FFFFFF"/>
    </a:lt1>
    <a:dk2>
      <a:srgbClr val="0066CC"/>
    </a:dk2>
    <a:lt2>
      <a:srgbClr val="123361"/>
    </a:lt2>
    <a:accent1>
      <a:srgbClr val="009964"/>
    </a:accent1>
    <a:accent2>
      <a:srgbClr val="E7F0F9"/>
    </a:accent2>
    <a:accent3>
      <a:srgbClr val="D2E9E2"/>
    </a:accent3>
    <a:accent4>
      <a:srgbClr val="128A53"/>
    </a:accent4>
    <a:accent5>
      <a:srgbClr val="784687"/>
    </a:accent5>
    <a:accent6>
      <a:srgbClr val="1070B5"/>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C8E99449-8E06-4F4B-9A82-90C452FCDC9A}"/>
</file>

<file path=customXml/itemProps2.xml><?xml version="1.0" encoding="utf-8"?>
<ds:datastoreItem xmlns:ds="http://schemas.openxmlformats.org/officeDocument/2006/customXml" ds:itemID="{65E36FE7-DC68-469E-9E45-9AC0FC12E7F8}"/>
</file>

<file path=customXml/itemProps3.xml><?xml version="1.0" encoding="utf-8"?>
<ds:datastoreItem xmlns:ds="http://schemas.openxmlformats.org/officeDocument/2006/customXml" ds:itemID="{B85D27FB-73D8-4B5B-BF8C-CCDA6E20C978}"/>
</file>

<file path=docProps/app.xml><?xml version="1.0" encoding="utf-8"?>
<Properties xmlns="http://schemas.openxmlformats.org/officeDocument/2006/extended-properties" xmlns:vt="http://schemas.openxmlformats.org/officeDocument/2006/docPropsVTypes">
  <Template/>
  <TotalTime>85080</TotalTime>
  <Words>7559</Words>
  <Application>Microsoft Macintosh PowerPoint</Application>
  <PresentationFormat>Widescreen</PresentationFormat>
  <Paragraphs>1183</Paragraphs>
  <Slides>119</Slides>
  <Notes>41</Notes>
  <HiddenSlides>0</HiddenSlides>
  <MMClips>0</MMClips>
  <ScaleCrop>false</ScaleCrop>
  <HeadingPairs>
    <vt:vector size="8" baseType="variant">
      <vt:variant>
        <vt:lpstr>Fonts Used</vt:lpstr>
      </vt:variant>
      <vt:variant>
        <vt:i4>17</vt:i4>
      </vt:variant>
      <vt:variant>
        <vt:lpstr>Theme</vt:lpstr>
      </vt:variant>
      <vt:variant>
        <vt:i4>13</vt:i4>
      </vt:variant>
      <vt:variant>
        <vt:lpstr>Embedded OLE Servers</vt:lpstr>
      </vt:variant>
      <vt:variant>
        <vt:i4>1</vt:i4>
      </vt:variant>
      <vt:variant>
        <vt:lpstr>Slide Titles</vt:lpstr>
      </vt:variant>
      <vt:variant>
        <vt:i4>119</vt:i4>
      </vt:variant>
    </vt:vector>
  </HeadingPairs>
  <TitlesOfParts>
    <vt:vector size="150" baseType="lpstr">
      <vt:lpstr>ＭＳ Ｐゴシック</vt:lpstr>
      <vt:lpstr>Aptos</vt:lpstr>
      <vt:lpstr>Aptos Display</vt:lpstr>
      <vt:lpstr>Arial</vt:lpstr>
      <vt:lpstr>Arial Narrow</vt:lpstr>
      <vt:lpstr>Calibri</vt:lpstr>
      <vt:lpstr>Calibri Light</vt:lpstr>
      <vt:lpstr>ff-scala-sans-pro</vt:lpstr>
      <vt:lpstr>Garamond</vt:lpstr>
      <vt:lpstr>Helvetica</vt:lpstr>
      <vt:lpstr>Noto Sans Symbols</vt:lpstr>
      <vt:lpstr>Red Hat Text</vt:lpstr>
      <vt:lpstr>Roche Sans</vt:lpstr>
      <vt:lpstr>Symbol</vt:lpstr>
      <vt:lpstr>Times New Roman</vt:lpstr>
      <vt:lpstr>Trebuchet MS</vt:lpstr>
      <vt:lpstr>Wingdings</vt:lpstr>
      <vt:lpstr>1_Default Design</vt:lpstr>
      <vt:lpstr>Custom Design</vt:lpstr>
      <vt:lpstr>3_Default Design</vt:lpstr>
      <vt:lpstr>Presentation_16x9_Widescreen_Basic</vt:lpstr>
      <vt:lpstr>5_MD Anderson Visual Widescreen</vt:lpstr>
      <vt:lpstr>MD Anderson Visual Widescreen</vt:lpstr>
      <vt:lpstr>4_MD Anderson Visual Widescreen</vt:lpstr>
      <vt:lpstr>1_Office Theme</vt:lpstr>
      <vt:lpstr>4_Default Design</vt:lpstr>
      <vt:lpstr>2_Office Theme</vt:lpstr>
      <vt:lpstr>Office Theme</vt:lpstr>
      <vt:lpstr>3_Office Theme</vt:lpstr>
      <vt:lpstr>5_Default Design</vt:lpstr>
      <vt:lpstr>think-cell Slide</vt:lpstr>
      <vt:lpstr>Non-Hodgkin Lymphoma</vt:lpstr>
      <vt:lpstr>Faculty</vt:lpstr>
      <vt:lpstr>Dr Flowers — Disclosures</vt:lpstr>
      <vt:lpstr>Dr Kamdar — Disclosures</vt:lpstr>
      <vt:lpstr>Ms Klebig — Disclosures</vt:lpstr>
      <vt:lpstr>Ms Murphy — Disclosures</vt:lpstr>
      <vt:lpstr>Commercial Support</vt:lpstr>
      <vt:lpstr>PowerPoint Presentation</vt:lpstr>
      <vt:lpstr>Agenda</vt:lpstr>
      <vt:lpstr>Agenda</vt:lpstr>
      <vt:lpstr>Mechanism of Bispecific Antibodies</vt:lpstr>
      <vt:lpstr>Approved and Investigational Bispecific Antibodies in R/R NHL</vt:lpstr>
      <vt:lpstr>Overview of CAR T-Cell Therapy</vt:lpstr>
      <vt:lpstr>Approved CAR-T Cell Therapies in R/R NHL</vt:lpstr>
      <vt:lpstr>Clinical Management of CRS</vt:lpstr>
      <vt:lpstr>Clinical Management of ICANS</vt:lpstr>
      <vt:lpstr>Agenda</vt:lpstr>
      <vt:lpstr>PowerPoint Presentation</vt:lpstr>
      <vt:lpstr>  Understanding the Current Paradigm and New Approaches in the Care of Patients with Non-Hodgkin Lymphoma  </vt:lpstr>
      <vt:lpstr>Current and Future Use of BTK Inhibitors in Mantle Cell Lymphoma </vt:lpstr>
      <vt:lpstr>                              Clinical Case</vt:lpstr>
      <vt:lpstr>     BTK inhibitors in Mantle Cell Lymphoma </vt:lpstr>
      <vt:lpstr>Treatment Paradigm in young and fit untreated MCL </vt:lpstr>
      <vt:lpstr>TRIANGLE PHASE III Study: Can Ibrutinib + SOC substitute ASCT in young/fit MCL?</vt:lpstr>
      <vt:lpstr>TRIANGLE PHASE III Study: Can Ibrutinib + SOC substitute ASCT in young/fit MCL?</vt:lpstr>
      <vt:lpstr>A multicenter, phase 2 trial with zanubrutinib, obinutuzumab, and venetoclax (BOVen) in patients with treatment-naïve, TP53-mutant MCL </vt:lpstr>
      <vt:lpstr>Treatment Paradigm in young and fit untreated MCL </vt:lpstr>
      <vt:lpstr>Treatment Paradigm in elderly and unfit untreated MCL </vt:lpstr>
      <vt:lpstr>Acalabrutinib plus bendamustine and rituximab in untreated MCL: Results from the phase 3, double-blind, placebo-controlled ECHO trial</vt:lpstr>
      <vt:lpstr>                                  Toxicity </vt:lpstr>
      <vt:lpstr>Treatment Paradigm in elderly and unfit untreated MCL </vt:lpstr>
      <vt:lpstr>                              Clinical Case</vt:lpstr>
      <vt:lpstr>                  Management of MCL in 2025</vt:lpstr>
      <vt:lpstr>Roundtable Discussion</vt:lpstr>
      <vt:lpstr>Phase II Study of Acalabrutinib with Rituximab  as First-Line Therapy for Older Patients with MCL</vt:lpstr>
      <vt:lpstr>A Phase I Study of Acalabrutinib + Venetoclax + Rituximab in MCL</vt:lpstr>
      <vt:lpstr>ONS 2025 NHL</vt:lpstr>
      <vt:lpstr>Scenario 4: An older patient with newly diagnosed mantle cell lymphoma (MCL) is about to start first-line treatment with acalabrutinib/BR</vt:lpstr>
      <vt:lpstr>Nursing Considerations for Patients Receiving a BTK Inhibitor — Ms Klebig</vt:lpstr>
      <vt:lpstr>An older patient w/ newly diagnosed mantle cell lymphoma starting first-line treatment with acalabrutinib/BR</vt:lpstr>
      <vt:lpstr>Presentation – 2020</vt:lpstr>
      <vt:lpstr>Progression 9/2021</vt:lpstr>
      <vt:lpstr>Response</vt:lpstr>
      <vt:lpstr>Response</vt:lpstr>
      <vt:lpstr>Discussion &amp; Plan</vt:lpstr>
      <vt:lpstr>PowerPoint Presentation</vt:lpstr>
      <vt:lpstr>Roundtable Discussion</vt:lpstr>
      <vt:lpstr>Agenda</vt:lpstr>
      <vt:lpstr>PowerPoint Presentation</vt:lpstr>
      <vt:lpstr>PowerPoint Presentation</vt:lpstr>
      <vt:lpstr>PowerPoint Presentation</vt:lpstr>
      <vt:lpstr>Annual Incidence of Lymphoid Cancers in the United States</vt:lpstr>
      <vt:lpstr>There is unmet need for older patients </vt:lpstr>
      <vt:lpstr>Polatuzumab Vedotin in Relapsed or Refractory Diffuse Large B-Cell Lymphoma  J Clin Oncol. 2020</vt:lpstr>
      <vt:lpstr>PowerPoint Presentation</vt:lpstr>
      <vt:lpstr>PowerPoint Presentation</vt:lpstr>
      <vt:lpstr>PowerPoint Presentation</vt:lpstr>
      <vt:lpstr>PowerPoint Presentation</vt:lpstr>
      <vt:lpstr>PowerPoint Presentation</vt:lpstr>
      <vt:lpstr>Take Home Points &amp; Future Directions</vt:lpstr>
      <vt:lpstr>Roundtable Discussion</vt:lpstr>
      <vt:lpstr>Nursing Considerations for Patients Receiving Polatuzumab Vedotin </vt:lpstr>
      <vt:lpstr>1st Line Treatment: Diffuse Large B Cell Lymphoma</vt:lpstr>
      <vt:lpstr>Adverse Effects/Common Toxicities</vt:lpstr>
      <vt:lpstr>Supportive Care</vt:lpstr>
      <vt:lpstr>Dosing Schedule</vt:lpstr>
      <vt:lpstr>Meet the patient</vt:lpstr>
      <vt:lpstr>Interim PET</vt:lpstr>
      <vt:lpstr>EOT PET</vt:lpstr>
      <vt:lpstr>Roundtable Discussion</vt:lpstr>
      <vt:lpstr>Agenda</vt:lpstr>
      <vt:lpstr>PowerPoint Presentation</vt:lpstr>
      <vt:lpstr>  Understanding the Current Paradigm and New Approaches in the Care of Patients with Non-Hodgkin Lymphoma  </vt:lpstr>
      <vt:lpstr>Role of Loncastuximab Tesirine for Patients with R/R DLBCL</vt:lpstr>
      <vt:lpstr>                              Clinical Case</vt:lpstr>
      <vt:lpstr>   Treatment Algorithm for R/R DLBCL in 2025</vt:lpstr>
      <vt:lpstr> Mechanism of Action of Loncastuximab Tesirine </vt:lpstr>
      <vt:lpstr>LOTIS-2: The Pivotal Phase 2 Open-Label Study </vt:lpstr>
      <vt:lpstr>      LOTIS-2: Final Efficacy Results (N=145)</vt:lpstr>
      <vt:lpstr>                                  Safety</vt:lpstr>
      <vt:lpstr>Sequencing with CD19- CAR-T cell therapies </vt:lpstr>
      <vt:lpstr>                              Clinical Case</vt:lpstr>
      <vt:lpstr>Roundtable Discussion</vt:lpstr>
      <vt:lpstr>ONS 2025 NHL</vt:lpstr>
      <vt:lpstr>Scenario 2: A patient with R/R DLBCL is about to start treatment with loncastuximab tesirine</vt:lpstr>
      <vt:lpstr>Scenario 2: A patient with R/R DLBCL is about to start treatment with loncastuximab tesirine</vt:lpstr>
      <vt:lpstr>Nursing Considerations for Patients Receiving Loncastuximab Tesirine — Ms Klebig</vt:lpstr>
      <vt:lpstr>A patient who received loncastuximab for R/R DLBCL</vt:lpstr>
      <vt:lpstr>DLBCL presentation</vt:lpstr>
      <vt:lpstr>Thankfully, another “hot spot” to biopsy</vt:lpstr>
      <vt:lpstr>Treatment course</vt:lpstr>
      <vt:lpstr>Response</vt:lpstr>
      <vt:lpstr>Response</vt:lpstr>
      <vt:lpstr>Refractory DLBCL</vt:lpstr>
      <vt:lpstr>Loncastuximab course</vt:lpstr>
      <vt:lpstr>Roundtable Discussion</vt:lpstr>
      <vt:lpstr>Agenda</vt:lpstr>
      <vt:lpstr>PowerPoint Presentation</vt:lpstr>
      <vt:lpstr>PowerPoint Presentation</vt:lpstr>
      <vt:lpstr>PowerPoint Presentation</vt:lpstr>
      <vt:lpstr>Who are “old” patients?</vt:lpstr>
      <vt:lpstr>PowerPoint Presentation</vt:lpstr>
      <vt:lpstr>Selected Therapies Approved in R/R DLBCL</vt:lpstr>
      <vt:lpstr>PowerPoint Presentation</vt:lpstr>
      <vt:lpstr>PowerPoint Presentation</vt:lpstr>
      <vt:lpstr>PowerPoint Presentation</vt:lpstr>
      <vt:lpstr>inMIND study: phase 3, tafa-R2 vs R2</vt:lpstr>
      <vt:lpstr>inMIND study: phase 3, tafa-R2 vs R2</vt:lpstr>
      <vt:lpstr>Roundtable Discussion</vt:lpstr>
      <vt:lpstr>Nursing Considerations for Patients Receiving Tafasitamab</vt:lpstr>
      <vt:lpstr>Tafasitamab plus lenalidomide</vt:lpstr>
      <vt:lpstr>Schedule of Administration</vt:lpstr>
      <vt:lpstr>Adverse Effects/Common Toxicities</vt:lpstr>
      <vt:lpstr>Supportive Care </vt:lpstr>
      <vt:lpstr>Lenalidomide Supportive Care </vt:lpstr>
      <vt:lpstr>Patient Case</vt:lpstr>
      <vt:lpstr>Patient Case</vt:lpstr>
      <vt:lpstr>Patient Case</vt:lpstr>
      <vt:lpstr>Patient Case</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8069</cp:revision>
  <cp:lastPrinted>2020-10-06T19:03:59Z</cp:lastPrinted>
  <dcterms:created xsi:type="dcterms:W3CDTF">2013-03-19T19:50:02Z</dcterms:created>
  <dcterms:modified xsi:type="dcterms:W3CDTF">2025-04-29T12:34:03Z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